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omments/modernComment_7FBE72BA_86F3567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Lst>
  <p:notesMasterIdLst>
    <p:notesMasterId r:id="rId26"/>
  </p:notesMasterIdLst>
  <p:sldIdLst>
    <p:sldId id="2143187642" r:id="rId14"/>
    <p:sldId id="2147469688" r:id="rId15"/>
    <p:sldId id="2143187569" r:id="rId16"/>
    <p:sldId id="2147469720" r:id="rId17"/>
    <p:sldId id="2147469747" r:id="rId18"/>
    <p:sldId id="2147469754" r:id="rId19"/>
    <p:sldId id="2147308690" r:id="rId20"/>
    <p:sldId id="2147469755" r:id="rId21"/>
    <p:sldId id="2147469752" r:id="rId22"/>
    <p:sldId id="2147469781" r:id="rId23"/>
    <p:sldId id="2147469780" r:id="rId24"/>
    <p:sldId id="2147469788" r:id="rId25"/>
  </p:sldIdLst>
  <p:sldSz cx="12192000" cy="6858000"/>
  <p:notesSz cx="6858000" cy="9144000"/>
  <p:embeddedFontLst>
    <p:embeddedFont>
      <p:font typeface="Helvetica" panose="020B0604020202020204" pitchFamily="34" charset="0"/>
      <p:regular r:id="rId27"/>
      <p:bold r:id="rId28"/>
      <p:italic r:id="rId29"/>
      <p:boldItalic r:id="rId30"/>
    </p:embeddedFont>
    <p:embeddedFont>
      <p:font typeface="univers" panose="020B050302020202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716D07-7C86-196D-96CE-C5758C1BD6C1}" name="Trinity Seenath" initials="TS" userId="S::trinity.seenath@exponential-e.com::e2c9180b-0947-4fc1-b739-8e5acc7c91e5" providerId="AD"/>
  <p188:author id="{D62D6C0D-0D20-241B-0B4A-F4E26011B75E}" name="Trinity Seenath" initials="" userId="S::Trinity.Seenath@Exponential-e.com::e2c9180b-0947-4fc1-b739-8e5acc7c91e5" providerId="AD"/>
  <p188:author id="{AACD02E7-60B1-186E-EF1A-0619EC7667B9}"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82E"/>
    <a:srgbClr val="2F656B"/>
    <a:srgbClr val="1A1C2B"/>
    <a:srgbClr val="05CD22"/>
    <a:srgbClr val="00C0A5"/>
    <a:srgbClr val="00FF2D"/>
    <a:srgbClr val="00D223"/>
    <a:srgbClr val="BFFFCA"/>
    <a:srgbClr val="7FFF95"/>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B3C42-A36A-700E-37CD-5B9338B93EFF}" v="2" dt="2024-07-25T13:11:46.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5109" autoAdjust="0"/>
  </p:normalViewPr>
  <p:slideViewPr>
    <p:cSldViewPr snapToGrid="0">
      <p:cViewPr>
        <p:scale>
          <a:sx n="75" d="100"/>
          <a:sy n="75" d="100"/>
        </p:scale>
        <p:origin x="996" y="492"/>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0"/>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9" Type="http://schemas.microsoft.com/office/2018/10/relationships/authors" Target="authors.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7FBE72BA_86F35676.xml><?xml version="1.0" encoding="utf-8"?>
<p188:cmLst xmlns:a="http://schemas.openxmlformats.org/drawingml/2006/main" xmlns:r="http://schemas.openxmlformats.org/officeDocument/2006/relationships" xmlns:p188="http://schemas.microsoft.com/office/powerpoint/2018/8/main">
  <p188:cm id="{EDFF130B-7480-42FE-A9CC-74F909C85DB4}" authorId="{AACD02E7-60B1-186E-EF1A-0619EC7667B9}" created="2024-07-16T11:26:32.358" startDate="2024-07-16T11:26:32.358" dueDate="2024-07-16T11:26:32.358" assignedTo="{AACD02E7-60B1-186E-EF1A-0619EC7667B9}" title="@Trinity Seenath please review">
    <pc:sldMkLst xmlns:pc="http://schemas.microsoft.com/office/powerpoint/2013/main/command">
      <pc:docMk/>
      <pc:sldMk cId="2264094326" sldId="2143187642"/>
    </pc:sldMkLst>
    <p188:replyLst>
      <p188:reply id="{92842D3D-BF98-4CC7-8449-E299EEFFF0E2}" authorId="{7D716D07-7C86-196D-96CE-C5758C1BD6C1}" created="2024-07-25T13:11:46.863">
        <p188:txBody>
          <a:bodyPr/>
          <a:lstStyle/>
          <a:p>
            <a:r>
              <a:rPr lang="en-US"/>
              <a:t>[@Viktoria Pfeff] This is good to go, thank you</a:t>
            </a:r>
          </a:p>
        </p188:txBody>
      </p188:reply>
    </p188:replyLst>
    <p188:txBody>
      <a:bodyPr/>
      <a:lstStyle/>
      <a:p>
        <a:r>
          <a:rPr lang="en-GB"/>
          <a:t>[@Trinity Seenath] please review</a:t>
        </a:r>
      </a:p>
    </p188:txBody>
    <p188:extLst>
      <p:ext xmlns:p="http://schemas.openxmlformats.org/presentationml/2006/main" uri="{5BB2D875-25FF-4072-B9AC-8F64D62656EB}">
        <p228:taskDetails xmlns:p228="http://schemas.microsoft.com/office/powerpoint/2022/08/main">
          <p228:history>
            <p228:event time="2024-07-16T11:26:32.358" id="{7DC6B330-6EA1-4442-92AB-CFCDE78A9857}">
              <p228:atrbtn authorId="{AACD02E7-60B1-186E-EF1A-0619EC7667B9}"/>
              <p228:anchr>
                <p228:comment id="{EDFF130B-7480-42FE-A9CC-74F909C85DB4}"/>
              </p228:anchr>
              <p228:add/>
            </p228:event>
            <p228:event time="2024-07-16T11:26:32.358" id="{B1FADB47-7CC7-4E13-AF10-FAB9E00C7838}">
              <p228:atrbtn authorId="{AACD02E7-60B1-186E-EF1A-0619EC7667B9}"/>
              <p228:anchr>
                <p228:comment id="{EDFF130B-7480-42FE-A9CC-74F909C85DB4}"/>
              </p228:anchr>
              <p228:asgn authorId="{D62D6C0D-0D20-241B-0B4A-F4E26011B75E}"/>
            </p228:event>
            <p228:event time="2024-07-16T11:26:32.358" id="{67D77055-AE56-473A-B214-29049F2CB7AC}">
              <p228:atrbtn authorId="{AACD02E7-60B1-186E-EF1A-0619EC7667B9}"/>
              <p228:anchr>
                <p228:comment id="{EDFF130B-7480-42FE-A9CC-74F909C85DB4}"/>
              </p228:anchr>
              <p228:title val="@Trinity Seenath please review"/>
            </p228:event>
            <p228:event time="2024-07-16T11:26:32.358" id="{838980F7-7CA0-4ED0-895E-904DF8A50413}">
              <p228:atrbtn authorId="{AACD02E7-60B1-186E-EF1A-0619EC7667B9}"/>
              <p228:anchr>
                <p228:comment id="{EDFF130B-7480-42FE-A9CC-74F909C85DB4}"/>
              </p228:anchr>
              <p228:date stDt="2024-07-16T11:26:32.358" endDt="2024-07-16T11:26:32.358"/>
            </p228:event>
            <p228:event time="2024-07-25T13:11:46.863" id="{16C69B3D-D7F3-420E-BC95-DA9493E2A042}">
              <p228:atrbtn authorId="{7D716D07-7C86-196D-96CE-C5758C1BD6C1}"/>
              <p228:anchr>
                <p228:comment id="{92842D3D-BF98-4CC7-8449-E299EEFFF0E2}"/>
              </p228:anchr>
              <p228:unasgnAll/>
            </p228:event>
            <p228:event time="2024-07-25T13:11:46.863" id="{2431B456-4B28-4740-BEF7-AB3CFDC58A3A}">
              <p228:atrbtn authorId="{7D716D07-7C86-196D-96CE-C5758C1BD6C1}"/>
              <p228:anchr>
                <p228:comment id="{92842D3D-BF98-4CC7-8449-E299EEFFF0E2}"/>
              </p228:anchr>
              <p228:asgn authorId="{AACD02E7-60B1-186E-EF1A-0619EC7667B9}"/>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itchFamily="2" charset="0"/>
              </a:defRPr>
            </a:lvl1pPr>
          </a:lstStyle>
          <a:p>
            <a:fld id="{7DBA810B-DEC7-4747-8DEE-C29B71197D5C}" type="datetimeFigureOut">
              <a:rPr lang="en-GB" smtClean="0"/>
              <a:pPr/>
              <a:t>09/09/2024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itchFamily="2" charset="0"/>
              </a:defRPr>
            </a:lvl1pPr>
          </a:lstStyle>
          <a:p>
            <a:fld id="{86E4DE8A-6D9C-4261-B1A7-A6BAB7D2CF09}" type="slidenum">
              <a:rPr lang="en-GB" smtClean="0"/>
              <a:pPr/>
              <a:t>‹#›</a:t>
            </a:fld>
            <a:endParaRPr lang="en-GB" dirty="0"/>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2" charset="0"/>
        <a:ea typeface="+mn-ea"/>
        <a:cs typeface="+mn-cs"/>
      </a:defRPr>
    </a:lvl1pPr>
    <a:lvl2pPr marL="457200" algn="l" defTabSz="914400" rtl="0" eaLnBrk="1" latinLnBrk="0" hangingPunct="1">
      <a:defRPr sz="1200" kern="1200">
        <a:solidFill>
          <a:schemeClr val="tx1"/>
        </a:solidFill>
        <a:latin typeface="Helvetica" pitchFamily="2" charset="0"/>
        <a:ea typeface="+mn-ea"/>
        <a:cs typeface="+mn-cs"/>
      </a:defRPr>
    </a:lvl2pPr>
    <a:lvl3pPr marL="914400" algn="l" defTabSz="914400" rtl="0" eaLnBrk="1" latinLnBrk="0" hangingPunct="1">
      <a:defRPr sz="1200" kern="1200">
        <a:solidFill>
          <a:schemeClr val="tx1"/>
        </a:solidFill>
        <a:latin typeface="Helvetica" pitchFamily="2" charset="0"/>
        <a:ea typeface="+mn-ea"/>
        <a:cs typeface="+mn-cs"/>
      </a:defRPr>
    </a:lvl3pPr>
    <a:lvl4pPr marL="1371600" algn="l" defTabSz="914400" rtl="0" eaLnBrk="1" latinLnBrk="0" hangingPunct="1">
      <a:defRPr sz="1200" kern="1200">
        <a:solidFill>
          <a:schemeClr val="tx1"/>
        </a:solidFill>
        <a:latin typeface="Helvetica" pitchFamily="2" charset="0"/>
        <a:ea typeface="+mn-ea"/>
        <a:cs typeface="+mn-cs"/>
      </a:defRPr>
    </a:lvl4pPr>
    <a:lvl5pPr marL="1828800" algn="l" defTabSz="914400" rtl="0" eaLnBrk="1" latinLnBrk="0" hangingPunct="1">
      <a:defRPr sz="120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76706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80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5</a:t>
            </a:fld>
            <a:endParaRPr lang="en-GB" dirty="0"/>
          </a:p>
        </p:txBody>
      </p:sp>
    </p:spTree>
    <p:extLst>
      <p:ext uri="{BB962C8B-B14F-4D97-AF65-F5344CB8AC3E}">
        <p14:creationId xmlns:p14="http://schemas.microsoft.com/office/powerpoint/2010/main" val="99999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498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8</a:t>
            </a:fld>
            <a:endParaRPr lang="en-GB" dirty="0"/>
          </a:p>
        </p:txBody>
      </p:sp>
    </p:spTree>
    <p:extLst>
      <p:ext uri="{BB962C8B-B14F-4D97-AF65-F5344CB8AC3E}">
        <p14:creationId xmlns:p14="http://schemas.microsoft.com/office/powerpoint/2010/main" val="125339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35613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81517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20"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7FBE72BA_86F3567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1znMq2XObu0"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dirty="0"/>
              <a:t>Be Unstoppable with EXPO.e</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a:xfrm>
            <a:off x="0" y="3352801"/>
            <a:ext cx="8704162" cy="914400"/>
          </a:xfrm>
        </p:spPr>
        <p:txBody>
          <a:bodyPr>
            <a:normAutofit/>
          </a:bodyPr>
          <a:lstStyle/>
          <a:p>
            <a:r>
              <a:rPr lang="en-GB" dirty="0"/>
              <a:t>EXPO.e Connectivity </a:t>
            </a:r>
          </a:p>
        </p:txBody>
      </p:sp>
    </p:spTree>
    <p:extLst>
      <p:ext uri="{BB962C8B-B14F-4D97-AF65-F5344CB8AC3E}">
        <p14:creationId xmlns:p14="http://schemas.microsoft.com/office/powerpoint/2010/main" val="226409432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736FEB-8CFE-48A2-DFC1-821361BEE00A}"/>
              </a:ext>
            </a:extLst>
          </p:cNvPr>
          <p:cNvSpPr>
            <a:spLocks noGrp="1"/>
          </p:cNvSpPr>
          <p:nvPr>
            <p:ph type="title"/>
          </p:nvPr>
        </p:nvSpPr>
        <p:spPr/>
        <p:txBody>
          <a:bodyPr/>
          <a:lstStyle/>
          <a:p>
            <a:r>
              <a:rPr lang="en-US" dirty="0" err="1"/>
              <a:t>EXPO.e</a:t>
            </a:r>
            <a:r>
              <a:rPr lang="en-US" dirty="0"/>
              <a:t> &amp; the HSCN Network</a:t>
            </a:r>
            <a:endParaRPr lang="en-GB" dirty="0"/>
          </a:p>
        </p:txBody>
      </p:sp>
      <p:sp>
        <p:nvSpPr>
          <p:cNvPr id="6" name="Rectangle: Rounded Corners 34">
            <a:extLst>
              <a:ext uri="{FF2B5EF4-FFF2-40B4-BE49-F238E27FC236}">
                <a16:creationId xmlns:a16="http://schemas.microsoft.com/office/drawing/2014/main" id="{110E8EA7-E9C8-D624-AF00-45310D131C70}"/>
              </a:ext>
            </a:extLst>
          </p:cNvPr>
          <p:cNvSpPr/>
          <p:nvPr/>
        </p:nvSpPr>
        <p:spPr>
          <a:xfrm>
            <a:off x="6211214" y="3207875"/>
            <a:ext cx="2666237" cy="2792232"/>
          </a:xfrm>
          <a:prstGeom prst="roundRect">
            <a:avLst>
              <a:gd name="adj" fmla="val 5057"/>
            </a:avLst>
          </a:prstGeom>
          <a:ln/>
        </p:spPr>
        <p:style>
          <a:lnRef idx="2">
            <a:schemeClr val="accent5">
              <a:shade val="50000"/>
            </a:schemeClr>
          </a:lnRef>
          <a:fillRef idx="1">
            <a:schemeClr val="accent5"/>
          </a:fillRef>
          <a:effectRef idx="0">
            <a:schemeClr val="accent5"/>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Secure &amp; Reliable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HSCN provides a secure and reliable mechanism for end users to access and exchange electronic information, anywhere, anytime and across any device and, in turn, facilitates greater collaboration and service sharing to drive greater efficiencies, increased clinical innovation, and improved patient outcomes.</a:t>
            </a:r>
          </a:p>
        </p:txBody>
      </p:sp>
      <p:sp>
        <p:nvSpPr>
          <p:cNvPr id="7" name="Rectangle: Rounded Corners 34">
            <a:extLst>
              <a:ext uri="{FF2B5EF4-FFF2-40B4-BE49-F238E27FC236}">
                <a16:creationId xmlns:a16="http://schemas.microsoft.com/office/drawing/2014/main" id="{D9548887-1A75-AB88-0744-26D847CB367D}"/>
              </a:ext>
            </a:extLst>
          </p:cNvPr>
          <p:cNvSpPr/>
          <p:nvPr/>
        </p:nvSpPr>
        <p:spPr>
          <a:xfrm>
            <a:off x="9068563" y="3196023"/>
            <a:ext cx="2666237" cy="2792233"/>
          </a:xfrm>
          <a:prstGeom prst="roundRect">
            <a:avLst>
              <a:gd name="adj" fmla="val 5057"/>
            </a:avLst>
          </a:prstGeom>
          <a:ln/>
        </p:spPr>
        <p:style>
          <a:lnRef idx="2">
            <a:schemeClr val="accent6">
              <a:shade val="50000"/>
            </a:schemeClr>
          </a:lnRef>
          <a:fillRef idx="1">
            <a:schemeClr val="accent6"/>
          </a:fillRef>
          <a:effectRef idx="0">
            <a:schemeClr val="accent6"/>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HSCN Connect – An EXPO.e Product</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HSCN Connect is an EXPO.e product that will provide NHS-approved private sector customers with access to the HSCN peering exchange network. It consists of managed CPE or CGNAT (centralised), and bandwidth into the HSCN Peering network. HSCN Connect is available in bandwidths from 1 Mbps to 1 Gbps.</a:t>
            </a:r>
          </a:p>
        </p:txBody>
      </p:sp>
      <p:sp>
        <p:nvSpPr>
          <p:cNvPr id="8" name="Rectangle: Rounded Corners 34">
            <a:extLst>
              <a:ext uri="{FF2B5EF4-FFF2-40B4-BE49-F238E27FC236}">
                <a16:creationId xmlns:a16="http://schemas.microsoft.com/office/drawing/2014/main" id="{85A3E3E0-469E-BD7C-90D6-3501F0FA1FD0}"/>
              </a:ext>
            </a:extLst>
          </p:cNvPr>
          <p:cNvSpPr/>
          <p:nvPr/>
        </p:nvSpPr>
        <p:spPr>
          <a:xfrm>
            <a:off x="457200" y="3205248"/>
            <a:ext cx="2666236" cy="2794859"/>
          </a:xfrm>
          <a:prstGeom prst="roundRect">
            <a:avLst>
              <a:gd name="adj" fmla="val 5057"/>
            </a:avLst>
          </a:prstGeom>
        </p:spPr>
        <p:style>
          <a:lnRef idx="2">
            <a:schemeClr val="accent1">
              <a:shade val="50000"/>
            </a:schemeClr>
          </a:lnRef>
          <a:fillRef idx="1">
            <a:schemeClr val="accent1"/>
          </a:fillRef>
          <a:effectRef idx="0">
            <a:schemeClr val="accent1"/>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Improving Health</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rPr>
              <a:t>The Health and Social Care Network (HSCN) network is a core component of NHS Digital's drive to improve health through the better use of data and technology, transforming the quality and reducing the cost of health and care service</a:t>
            </a:r>
          </a:p>
        </p:txBody>
      </p:sp>
      <p:sp>
        <p:nvSpPr>
          <p:cNvPr id="9" name="Rectangle: Rounded Corners 34">
            <a:extLst>
              <a:ext uri="{FF2B5EF4-FFF2-40B4-BE49-F238E27FC236}">
                <a16:creationId xmlns:a16="http://schemas.microsoft.com/office/drawing/2014/main" id="{F7E1E641-171D-C3BA-654E-BF7A64344CC2}"/>
              </a:ext>
            </a:extLst>
          </p:cNvPr>
          <p:cNvSpPr/>
          <p:nvPr/>
        </p:nvSpPr>
        <p:spPr>
          <a:xfrm>
            <a:off x="3314549" y="3205248"/>
            <a:ext cx="2666236" cy="2794859"/>
          </a:xfrm>
          <a:prstGeom prst="roundRect">
            <a:avLst>
              <a:gd name="adj" fmla="val 5057"/>
            </a:avLst>
          </a:prstGeom>
        </p:spPr>
        <p:style>
          <a:lnRef idx="2">
            <a:schemeClr val="accent3">
              <a:shade val="50000"/>
            </a:schemeClr>
          </a:lnRef>
          <a:fillRef idx="1">
            <a:schemeClr val="accent3"/>
          </a:fillRef>
          <a:effectRef idx="0">
            <a:schemeClr val="accent3"/>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Next Generation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rPr>
              <a:t>The HSCN is the next generation national private network for health and care organisations. HSCN is a single logical network, delivered by multiple suppliers, it is a completely reimagined and reengineered successor to the N3 network, providing reliable, efficient, flexible, and cost-effective connectivity for end-users</a:t>
            </a:r>
            <a:endParaRPr kumimoji="0" lang="en-GB" sz="18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10" name="Group 9">
            <a:extLst>
              <a:ext uri="{FF2B5EF4-FFF2-40B4-BE49-F238E27FC236}">
                <a16:creationId xmlns:a16="http://schemas.microsoft.com/office/drawing/2014/main" id="{429AEAEB-3F64-A353-2947-D02FB5D6A8C5}"/>
              </a:ext>
            </a:extLst>
          </p:cNvPr>
          <p:cNvGrpSpPr/>
          <p:nvPr/>
        </p:nvGrpSpPr>
        <p:grpSpPr>
          <a:xfrm>
            <a:off x="2283872" y="675350"/>
            <a:ext cx="7315199" cy="2529898"/>
            <a:chOff x="2283872" y="675350"/>
            <a:chExt cx="7315199" cy="2529898"/>
          </a:xfrm>
        </p:grpSpPr>
        <p:pic>
          <p:nvPicPr>
            <p:cNvPr id="11" name="Picture25">
              <a:extLst>
                <a:ext uri="{FF2B5EF4-FFF2-40B4-BE49-F238E27FC236}">
                  <a16:creationId xmlns:a16="http://schemas.microsoft.com/office/drawing/2014/main" id="{BE8640DC-9095-E533-DAE0-0C79ACFED01B}"/>
                </a:ext>
              </a:extLst>
            </p:cNvPr>
            <p:cNvPicPr>
              <a:picLocks noChangeAspect="1"/>
            </p:cNvPicPr>
            <p:nvPr/>
          </p:nvPicPr>
          <p:blipFill>
            <a:blip r:embed="rId2" cstate="print"/>
            <a:stretch>
              <a:fillRect/>
            </a:stretch>
          </p:blipFill>
          <p:spPr>
            <a:xfrm>
              <a:off x="2283872" y="675350"/>
              <a:ext cx="7315199" cy="2529898"/>
            </a:xfrm>
            <a:prstGeom prst="rect">
              <a:avLst/>
            </a:prstGeom>
          </p:spPr>
        </p:pic>
        <p:pic>
          <p:nvPicPr>
            <p:cNvPr id="12" name="Picture 11">
              <a:extLst>
                <a:ext uri="{FF2B5EF4-FFF2-40B4-BE49-F238E27FC236}">
                  <a16:creationId xmlns:a16="http://schemas.microsoft.com/office/drawing/2014/main" id="{19F0E838-F185-C93F-C6D5-A9B23D517879}"/>
                </a:ext>
              </a:extLst>
            </p:cNvPr>
            <p:cNvPicPr>
              <a:picLocks noChangeAspect="1"/>
            </p:cNvPicPr>
            <p:nvPr/>
          </p:nvPicPr>
          <p:blipFill>
            <a:blip r:embed="rId3"/>
            <a:stretch>
              <a:fillRect/>
            </a:stretch>
          </p:blipFill>
          <p:spPr>
            <a:xfrm>
              <a:off x="6013390" y="1642348"/>
              <a:ext cx="890843" cy="297951"/>
            </a:xfrm>
            <a:prstGeom prst="rect">
              <a:avLst/>
            </a:prstGeom>
          </p:spPr>
        </p:pic>
        <p:pic>
          <p:nvPicPr>
            <p:cNvPr id="13" name="Graphic 12">
              <a:extLst>
                <a:ext uri="{FF2B5EF4-FFF2-40B4-BE49-F238E27FC236}">
                  <a16:creationId xmlns:a16="http://schemas.microsoft.com/office/drawing/2014/main" id="{3EC9CE19-2A3B-B09B-E9F0-5B6310CFBD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1899" y="1494098"/>
              <a:ext cx="492930" cy="435720"/>
            </a:xfrm>
            <a:prstGeom prst="rect">
              <a:avLst/>
            </a:prstGeom>
          </p:spPr>
        </p:pic>
      </p:grpSp>
    </p:spTree>
    <p:extLst>
      <p:ext uri="{BB962C8B-B14F-4D97-AF65-F5344CB8AC3E}">
        <p14:creationId xmlns:p14="http://schemas.microsoft.com/office/powerpoint/2010/main" val="243733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4A4A-535E-2944-AE76-7CCF3123613D}"/>
              </a:ext>
            </a:extLst>
          </p:cNvPr>
          <p:cNvSpPr>
            <a:spLocks noGrp="1"/>
          </p:cNvSpPr>
          <p:nvPr>
            <p:ph type="title"/>
          </p:nvPr>
        </p:nvSpPr>
        <p:spPr/>
        <p:txBody>
          <a:bodyPr/>
          <a:lstStyle/>
          <a:p>
            <a:r>
              <a:rPr lang="en-US" dirty="0"/>
              <a:t>EXPO.e &amp; Cloud Connect</a:t>
            </a:r>
          </a:p>
        </p:txBody>
      </p:sp>
      <p:sp>
        <p:nvSpPr>
          <p:cNvPr id="9" name="TextBox 8"/>
          <p:cNvSpPr txBox="1"/>
          <p:nvPr/>
        </p:nvSpPr>
        <p:spPr>
          <a:xfrm>
            <a:off x="-3264061" y="295154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Helvetica" pitchFamily="2" charset="0"/>
              <a:ea typeface="+mn-ea"/>
              <a:cs typeface="+mn-cs"/>
            </a:endParaRPr>
          </a:p>
        </p:txBody>
      </p:sp>
      <p:grpSp>
        <p:nvGrpSpPr>
          <p:cNvPr id="3" name="Group 2">
            <a:extLst>
              <a:ext uri="{FF2B5EF4-FFF2-40B4-BE49-F238E27FC236}">
                <a16:creationId xmlns:a16="http://schemas.microsoft.com/office/drawing/2014/main" id="{533AA838-BD90-2D38-1752-D1A23A4DE97E}"/>
              </a:ext>
            </a:extLst>
          </p:cNvPr>
          <p:cNvGrpSpPr/>
          <p:nvPr/>
        </p:nvGrpSpPr>
        <p:grpSpPr>
          <a:xfrm>
            <a:off x="6451599" y="1254516"/>
            <a:ext cx="5537201" cy="4581525"/>
            <a:chOff x="6451599" y="1254516"/>
            <a:chExt cx="5537201" cy="4581525"/>
          </a:xfrm>
        </p:grpSpPr>
        <p:pic>
          <p:nvPicPr>
            <p:cNvPr id="4" name="Picture 2" descr="Our Cloud Connect service provides a dedicated Network connection from your premises to third party CSPs including Amazon Web Services (AWS), Microsoft Azure and Office365 via Express Route.">
              <a:extLst>
                <a:ext uri="{FF2B5EF4-FFF2-40B4-BE49-F238E27FC236}">
                  <a16:creationId xmlns:a16="http://schemas.microsoft.com/office/drawing/2014/main" id="{DE7BB21E-3401-E36F-1E26-0A92C1320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34" r="8982"/>
            <a:stretch/>
          </p:blipFill>
          <p:spPr bwMode="auto">
            <a:xfrm>
              <a:off x="6451599" y="1254516"/>
              <a:ext cx="5537201" cy="4581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B4C628-E981-6D02-E1C7-427CA80BC66D}"/>
                </a:ext>
              </a:extLst>
            </p:cNvPr>
            <p:cNvPicPr>
              <a:picLocks noChangeAspect="1"/>
            </p:cNvPicPr>
            <p:nvPr/>
          </p:nvPicPr>
          <p:blipFill>
            <a:blip r:embed="rId3"/>
            <a:stretch>
              <a:fillRect/>
            </a:stretch>
          </p:blipFill>
          <p:spPr>
            <a:xfrm>
              <a:off x="7924800" y="2849217"/>
              <a:ext cx="1550503" cy="471659"/>
            </a:xfrm>
            <a:prstGeom prst="rect">
              <a:avLst/>
            </a:prstGeom>
          </p:spPr>
        </p:pic>
        <p:pic>
          <p:nvPicPr>
            <p:cNvPr id="6" name="Graphic 5">
              <a:extLst>
                <a:ext uri="{FF2B5EF4-FFF2-40B4-BE49-F238E27FC236}">
                  <a16:creationId xmlns:a16="http://schemas.microsoft.com/office/drawing/2014/main" id="{232AE5F2-1746-1133-B01A-1C5769266B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7052" y="2631800"/>
              <a:ext cx="723452" cy="639488"/>
            </a:xfrm>
            <a:prstGeom prst="rect">
              <a:avLst/>
            </a:prstGeom>
          </p:spPr>
        </p:pic>
        <p:cxnSp>
          <p:nvCxnSpPr>
            <p:cNvPr id="7" name="Straight Connector 6">
              <a:extLst>
                <a:ext uri="{FF2B5EF4-FFF2-40B4-BE49-F238E27FC236}">
                  <a16:creationId xmlns:a16="http://schemas.microsoft.com/office/drawing/2014/main" id="{2D352181-D07A-BACE-6A73-7E3132B04684}"/>
                </a:ext>
              </a:extLst>
            </p:cNvPr>
            <p:cNvCxnSpPr/>
            <p:nvPr/>
          </p:nvCxnSpPr>
          <p:spPr>
            <a:xfrm>
              <a:off x="9003792" y="1987296"/>
              <a:ext cx="0" cy="201168"/>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 name="Connector: Elbow 7">
              <a:extLst>
                <a:ext uri="{FF2B5EF4-FFF2-40B4-BE49-F238E27FC236}">
                  <a16:creationId xmlns:a16="http://schemas.microsoft.com/office/drawing/2014/main" id="{D8DC6F4C-CCC7-C3A6-8A9A-3EE0FF610AAB}"/>
                </a:ext>
              </a:extLst>
            </p:cNvPr>
            <p:cNvCxnSpPr>
              <a:cxnSpLocks/>
            </p:cNvCxnSpPr>
            <p:nvPr/>
          </p:nvCxnSpPr>
          <p:spPr>
            <a:xfrm rot="5400000">
              <a:off x="6975348" y="3422904"/>
              <a:ext cx="1127760" cy="451104"/>
            </a:xfrm>
            <a:prstGeom prst="bentConnector3">
              <a:avLst>
                <a:gd name="adj1" fmla="val 811"/>
              </a:avLst>
            </a:prstGeom>
            <a:ln cap="rn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Connector: Elbow 9">
              <a:extLst>
                <a:ext uri="{FF2B5EF4-FFF2-40B4-BE49-F238E27FC236}">
                  <a16:creationId xmlns:a16="http://schemas.microsoft.com/office/drawing/2014/main" id="{D7530FCD-B119-6D24-8BC1-C2E17678014D}"/>
                </a:ext>
              </a:extLst>
            </p:cNvPr>
            <p:cNvCxnSpPr>
              <a:cxnSpLocks/>
            </p:cNvCxnSpPr>
            <p:nvPr/>
          </p:nvCxnSpPr>
          <p:spPr>
            <a:xfrm>
              <a:off x="9757345" y="3084576"/>
              <a:ext cx="1360235" cy="1053084"/>
            </a:xfrm>
            <a:prstGeom prst="bentConnector3">
              <a:avLst>
                <a:gd name="adj1" fmla="val 99577"/>
              </a:avLst>
            </a:prstGeom>
            <a:ln cap="rnd">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EB2C234-1264-D187-B078-4C3877CB4937}"/>
                </a:ext>
              </a:extLst>
            </p:cNvPr>
            <p:cNvCxnSpPr>
              <a:cxnSpLocks/>
            </p:cNvCxnSpPr>
            <p:nvPr/>
          </p:nvCxnSpPr>
          <p:spPr>
            <a:xfrm>
              <a:off x="8870442" y="3409950"/>
              <a:ext cx="0" cy="762000"/>
            </a:xfrm>
            <a:prstGeom prst="line">
              <a:avLst/>
            </a:prstGeom>
            <a:ln cap="rnd">
              <a:tailEnd type="ova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FBD808B-DFB4-B382-925A-0EB9D786B15D}"/>
                </a:ext>
              </a:extLst>
            </p:cNvPr>
            <p:cNvSpPr txBox="1"/>
            <p:nvPr/>
          </p:nvSpPr>
          <p:spPr>
            <a:xfrm>
              <a:off x="9873128" y="2631800"/>
              <a:ext cx="1741182" cy="261610"/>
            </a:xfrm>
            <a:prstGeom prst="rect">
              <a:avLst/>
            </a:prstGeom>
            <a:solidFill>
              <a:srgbClr val="E7E8F1"/>
            </a:solidFill>
          </p:spPr>
          <p:txBody>
            <a:bodyPr wrap="none" rtlCol="0">
              <a:spAutoFit/>
            </a:bodyPr>
            <a:lstStyle/>
            <a:p>
              <a:pPr algn="ctr"/>
              <a:r>
                <a:rPr lang="en-GB" sz="1100" b="1" dirty="0">
                  <a:latin typeface="Helvetica" pitchFamily="2" charset="0"/>
                </a:rPr>
                <a:t>Redundant Connection</a:t>
              </a:r>
            </a:p>
          </p:txBody>
        </p:sp>
      </p:grpSp>
      <p:sp>
        <p:nvSpPr>
          <p:cNvPr id="14" name="Rectangle: Rounded Corners 34">
            <a:extLst>
              <a:ext uri="{FF2B5EF4-FFF2-40B4-BE49-F238E27FC236}">
                <a16:creationId xmlns:a16="http://schemas.microsoft.com/office/drawing/2014/main" id="{D1F4CECD-2C8F-6C02-B037-7B27B313F83F}"/>
              </a:ext>
            </a:extLst>
          </p:cNvPr>
          <p:cNvSpPr/>
          <p:nvPr/>
        </p:nvSpPr>
        <p:spPr>
          <a:xfrm>
            <a:off x="593382" y="3586713"/>
            <a:ext cx="2666236" cy="2511524"/>
          </a:xfrm>
          <a:prstGeom prst="roundRect">
            <a:avLst>
              <a:gd name="adj" fmla="val 5057"/>
            </a:avLst>
          </a:prstGeom>
          <a:ln/>
        </p:spPr>
        <p:style>
          <a:lnRef idx="2">
            <a:schemeClr val="accent5">
              <a:shade val="50000"/>
            </a:schemeClr>
          </a:lnRef>
          <a:fillRef idx="1">
            <a:schemeClr val="accent5"/>
          </a:fillRef>
          <a:effectRef idx="0">
            <a:schemeClr val="accent5"/>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Secure &amp; Reliable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univers" panose="020B0503020202020204" pitchFamily="34" charset="0"/>
                <a:ea typeface="+mn-ea"/>
                <a:cs typeface="+mn-cs"/>
              </a:rPr>
              <a:t>Cloud Connect allows EXPO.e to provide secure, low latency and inherently redundant connections to the Cloud Service Providers (CSPs) of the customer’s choice.</a:t>
            </a:r>
          </a:p>
        </p:txBody>
      </p:sp>
      <p:sp>
        <p:nvSpPr>
          <p:cNvPr id="15" name="Rectangle: Rounded Corners 34">
            <a:extLst>
              <a:ext uri="{FF2B5EF4-FFF2-40B4-BE49-F238E27FC236}">
                <a16:creationId xmlns:a16="http://schemas.microsoft.com/office/drawing/2014/main" id="{FFE7EA4C-5309-0FF0-90AB-B73FB3C3AAB5}"/>
              </a:ext>
            </a:extLst>
          </p:cNvPr>
          <p:cNvSpPr/>
          <p:nvPr/>
        </p:nvSpPr>
        <p:spPr>
          <a:xfrm>
            <a:off x="3578809" y="3589449"/>
            <a:ext cx="2666236" cy="2506052"/>
          </a:xfrm>
          <a:prstGeom prst="roundRect">
            <a:avLst>
              <a:gd name="adj" fmla="val 5057"/>
            </a:avLst>
          </a:prstGeom>
          <a:ln/>
        </p:spPr>
        <p:style>
          <a:lnRef idx="2">
            <a:schemeClr val="accent6">
              <a:shade val="50000"/>
            </a:schemeClr>
          </a:lnRef>
          <a:fillRef idx="1">
            <a:schemeClr val="accent6"/>
          </a:fillRef>
          <a:effectRef idx="0">
            <a:schemeClr val="accent6"/>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Connect to Multiple CSP’s</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000" b="0" i="0" u="none" strike="noStrike" kern="1200" cap="none" spc="0" normalizeH="0" baseline="0" noProof="0" dirty="0">
                <a:ln>
                  <a:noFill/>
                </a:ln>
                <a:solidFill>
                  <a:prstClr val="white"/>
                </a:solidFill>
                <a:effectLst/>
                <a:uLnTx/>
                <a:uFillTx/>
                <a:latin typeface="univers" panose="020B0503020202020204" pitchFamily="34" charset="0"/>
                <a:ea typeface="+mn-ea"/>
                <a:cs typeface="+mn-cs"/>
              </a:rPr>
              <a:t>Cloud Connect allows end customers to connect to multiple public CSP’s via a dedicated network connection from the customer’s premises, including AWS, Microsoft Azure, Microsoft Office 365, and Google.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6" name="Rectangle: Rounded Corners 34">
            <a:extLst>
              <a:ext uri="{FF2B5EF4-FFF2-40B4-BE49-F238E27FC236}">
                <a16:creationId xmlns:a16="http://schemas.microsoft.com/office/drawing/2014/main" id="{4F85EAC5-A27E-BA1C-6A7F-9E4DEC4EA342}"/>
              </a:ext>
            </a:extLst>
          </p:cNvPr>
          <p:cNvSpPr/>
          <p:nvPr/>
        </p:nvSpPr>
        <p:spPr>
          <a:xfrm>
            <a:off x="593382" y="784558"/>
            <a:ext cx="2666236" cy="2511524"/>
          </a:xfrm>
          <a:prstGeom prst="roundRect">
            <a:avLst>
              <a:gd name="adj" fmla="val 5057"/>
            </a:avLst>
          </a:prstGeom>
        </p:spPr>
        <p:style>
          <a:lnRef idx="2">
            <a:schemeClr val="accent1">
              <a:shade val="50000"/>
            </a:schemeClr>
          </a:lnRef>
          <a:fillRef idx="1">
            <a:schemeClr val="accent1"/>
          </a:fillRef>
          <a:effectRef idx="0">
            <a:schemeClr val="accent1"/>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High Per</a:t>
            </a:r>
            <a:r>
              <a:rPr kumimoji="0" lang="en-GB" sz="1400" b="1" i="0" u="none" strike="noStrike" kern="1200" cap="none" spc="0" normalizeH="0" baseline="0" noProof="0" dirty="0" err="1">
                <a:ln>
                  <a:noFill/>
                </a:ln>
                <a:solidFill>
                  <a:srgbClr val="1A1C2B"/>
                </a:solidFill>
                <a:effectLst/>
                <a:uLnTx/>
                <a:uFillTx/>
                <a:latin typeface="Helvetica" pitchFamily="2" charset="0"/>
                <a:ea typeface="+mn-ea"/>
                <a:cs typeface="+mn-cs"/>
              </a:rPr>
              <a:t>formance</a:t>
            </a:r>
            <a:endPar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1000" b="0" i="0" u="none" strike="noStrike" kern="1200" cap="none" spc="0" normalizeH="0" baseline="0" noProof="0" dirty="0">
                <a:ln>
                  <a:noFill/>
                </a:ln>
                <a:solidFill>
                  <a:srgbClr val="000000"/>
                </a:solidFill>
                <a:effectLst/>
                <a:uLnTx/>
                <a:uFillTx/>
                <a:latin typeface="univers" panose="020B0503020202020204" pitchFamily="34" charset="0"/>
                <a:ea typeface="+mn-ea"/>
                <a:cs typeface="+mn-cs"/>
              </a:rPr>
              <a:t>A dedicated private connection to Cloud assets that improves Network performance, increasing bandwidth throughput and providing overall cost saving.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Rectangle: Rounded Corners 34">
            <a:extLst>
              <a:ext uri="{FF2B5EF4-FFF2-40B4-BE49-F238E27FC236}">
                <a16:creationId xmlns:a16="http://schemas.microsoft.com/office/drawing/2014/main" id="{BBC358A2-3F22-6B03-ECCD-123467299BA8}"/>
              </a:ext>
            </a:extLst>
          </p:cNvPr>
          <p:cNvSpPr/>
          <p:nvPr/>
        </p:nvSpPr>
        <p:spPr>
          <a:xfrm>
            <a:off x="3578809" y="787294"/>
            <a:ext cx="2666236" cy="2506053"/>
          </a:xfrm>
          <a:prstGeom prst="roundRect">
            <a:avLst>
              <a:gd name="adj" fmla="val 5057"/>
            </a:avLst>
          </a:prstGeom>
        </p:spPr>
        <p:style>
          <a:lnRef idx="2">
            <a:schemeClr val="accent3">
              <a:shade val="50000"/>
            </a:schemeClr>
          </a:lnRef>
          <a:fillRef idx="1">
            <a:schemeClr val="accent3"/>
          </a:fillRef>
          <a:effectRef idx="0">
            <a:schemeClr val="accent3"/>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Highly Scalable,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Highly Flexible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univers" panose="020B0503020202020204" pitchFamily="34" charset="0"/>
                <a:ea typeface="+mn-ea"/>
                <a:cs typeface="+mn-cs"/>
              </a:rPr>
              <a:t>Choose from multiple bandwidths, providing the flexibility to scale-up your customers’ business demands.</a:t>
            </a:r>
            <a:endParaRPr kumimoji="0" lang="en-GB" sz="18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Tree>
    <p:extLst>
      <p:ext uri="{BB962C8B-B14F-4D97-AF65-F5344CB8AC3E}">
        <p14:creationId xmlns:p14="http://schemas.microsoft.com/office/powerpoint/2010/main" val="418483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6A9F38-E85C-189A-E15C-21BFF20CCFC2}"/>
              </a:ext>
            </a:extLst>
          </p:cNvPr>
          <p:cNvSpPr>
            <a:spLocks noGrp="1"/>
          </p:cNvSpPr>
          <p:nvPr>
            <p:ph type="title"/>
          </p:nvPr>
        </p:nvSpPr>
        <p:spPr/>
        <p:txBody>
          <a:bodyPr/>
          <a:lstStyle/>
          <a:p>
            <a:r>
              <a:rPr lang="en-US" dirty="0"/>
              <a:t>Features &amp; Benefits</a:t>
            </a:r>
          </a:p>
        </p:txBody>
      </p:sp>
      <p:pic>
        <p:nvPicPr>
          <p:cNvPr id="9" name="Picture 8">
            <a:extLst>
              <a:ext uri="{FF2B5EF4-FFF2-40B4-BE49-F238E27FC236}">
                <a16:creationId xmlns:a16="http://schemas.microsoft.com/office/drawing/2014/main" id="{F0C473C3-41B4-645A-7868-98DA75824D83}"/>
              </a:ext>
            </a:extLst>
          </p:cNvPr>
          <p:cNvPicPr>
            <a:picLocks noChangeAspect="1"/>
          </p:cNvPicPr>
          <p:nvPr/>
        </p:nvPicPr>
        <p:blipFill rotWithShape="1">
          <a:blip r:embed="rId3"/>
          <a:srcRect l="1" r="488"/>
          <a:stretch/>
        </p:blipFill>
        <p:spPr>
          <a:xfrm>
            <a:off x="2299947" y="707480"/>
            <a:ext cx="7522368" cy="5443040"/>
          </a:xfrm>
          <a:prstGeom prst="rect">
            <a:avLst/>
          </a:prstGeom>
        </p:spPr>
      </p:pic>
      <p:sp>
        <p:nvSpPr>
          <p:cNvPr id="12" name="Content Placeholder 2">
            <a:extLst>
              <a:ext uri="{FF2B5EF4-FFF2-40B4-BE49-F238E27FC236}">
                <a16:creationId xmlns:a16="http://schemas.microsoft.com/office/drawing/2014/main" id="{92CA6EAA-E84F-A4A9-51AE-6C9EB19573B2}"/>
              </a:ext>
            </a:extLst>
          </p:cNvPr>
          <p:cNvSpPr txBox="1">
            <a:spLocks/>
          </p:cNvSpPr>
          <p:nvPr/>
        </p:nvSpPr>
        <p:spPr>
          <a:xfrm>
            <a:off x="5287326" y="2990624"/>
            <a:ext cx="1815086" cy="87675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kumimoji="0" lang="en-US" sz="2000" b="1"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rPr>
              <a:t>Features </a:t>
            </a:r>
          </a:p>
          <a:p>
            <a:pPr marL="0" marR="0" lvl="0" indent="0" algn="ctr" defTabSz="914354" rtl="0" eaLnBrk="1" fontAlgn="auto" latinLnBrk="0" hangingPunct="1">
              <a:lnSpc>
                <a:spcPct val="90000"/>
              </a:lnSpc>
              <a:spcBef>
                <a:spcPts val="1000"/>
              </a:spcBef>
              <a:spcAft>
                <a:spcPts val="0"/>
              </a:spcAft>
              <a:buClrTx/>
              <a:buSzTx/>
              <a:buFont typeface="Arial"/>
              <a:buNone/>
              <a:tabLst/>
              <a:defRPr/>
            </a:pPr>
            <a:r>
              <a:rPr kumimoji="0" lang="en-US" sz="2000" b="1"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rPr>
              <a:t>&amp; Benefits</a:t>
            </a:r>
            <a:endParaRPr kumimoji="0" lang="en-US" sz="1600" b="0"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endParaRPr>
          </a:p>
        </p:txBody>
      </p:sp>
      <p:sp>
        <p:nvSpPr>
          <p:cNvPr id="13" name="TextBox 12">
            <a:extLst>
              <a:ext uri="{FF2B5EF4-FFF2-40B4-BE49-F238E27FC236}">
                <a16:creationId xmlns:a16="http://schemas.microsoft.com/office/drawing/2014/main" id="{C6B4C764-0361-5A98-B31B-78596DBFA469}"/>
              </a:ext>
            </a:extLst>
          </p:cNvPr>
          <p:cNvSpPr txBox="1"/>
          <p:nvPr/>
        </p:nvSpPr>
        <p:spPr>
          <a:xfrm>
            <a:off x="1323840" y="2760849"/>
            <a:ext cx="281381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Scalable Capacity</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Your customers can choose fixed bandwidth speeds from 10Mbps to 10Gbps business internet over our 100GigE core network, for guaranteed uncontended connectivity</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79A46217-ADB9-EBE5-8F73-1323E5117C08}"/>
              </a:ext>
            </a:extLst>
          </p:cNvPr>
          <p:cNvSpPr txBox="1"/>
          <p:nvPr/>
        </p:nvSpPr>
        <p:spPr>
          <a:xfrm>
            <a:off x="6566550" y="5356541"/>
            <a:ext cx="27384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Enhanced Security</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All of our internet and network services include free DDoS (Distributed Denial of Service) alerting</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ED0A9E19-96F9-E4AA-CBA4-9D9BDDFAC587}"/>
              </a:ext>
            </a:extLst>
          </p:cNvPr>
          <p:cNvSpPr txBox="1"/>
          <p:nvPr/>
        </p:nvSpPr>
        <p:spPr>
          <a:xfrm>
            <a:off x="6679448" y="632378"/>
            <a:ext cx="273846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Business-only Network: </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Our business-only network is not affected by consumer peaks in demand, so traffic is always prioritised</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41F71F26-6808-A245-CB4E-2E88040E3A31}"/>
              </a:ext>
            </a:extLst>
          </p:cNvPr>
          <p:cNvSpPr txBox="1"/>
          <p:nvPr/>
        </p:nvSpPr>
        <p:spPr>
          <a:xfrm>
            <a:off x="2797661" y="5366191"/>
            <a:ext cx="32926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Highly Available Support</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Smart Wires services are backed up by strict Service Level Agreements and 24/7x365 technical support</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49CFD30F-BC3D-FB42-C13C-616A360EDEBC}"/>
              </a:ext>
            </a:extLst>
          </p:cNvPr>
          <p:cNvSpPr txBox="1"/>
          <p:nvPr/>
        </p:nvSpPr>
        <p:spPr>
          <a:xfrm>
            <a:off x="8374380" y="2760849"/>
            <a:ext cx="249378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Cloud-ready Internet</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high-performance network provides the fast and steady Internet access required to access Cloud applications, allowing for the best possible user experience</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9F9712DC-5E8A-6E48-1BFD-EC3200019A8A}"/>
              </a:ext>
            </a:extLst>
          </p:cNvPr>
          <p:cNvSpPr txBox="1"/>
          <p:nvPr/>
        </p:nvSpPr>
        <p:spPr>
          <a:xfrm>
            <a:off x="2768600" y="659229"/>
            <a:ext cx="329269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Intelligent, Self-healing Network</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network can detect and remediate outages and failures without any human intervention, allowing for real-time fixes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maximum uptime</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44059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
            <a:extLst>
              <a:ext uri="{FF2B5EF4-FFF2-40B4-BE49-F238E27FC236}">
                <a16:creationId xmlns:a16="http://schemas.microsoft.com/office/drawing/2014/main" id="{E07565E0-A1CA-8021-E273-D189B02B6136}"/>
              </a:ext>
            </a:extLst>
          </p:cNvPr>
          <p:cNvSpPr/>
          <p:nvPr/>
        </p:nvSpPr>
        <p:spPr>
          <a:xfrm>
            <a:off x="4444118" y="1508895"/>
            <a:ext cx="1651214" cy="1733422"/>
          </a:xfrm>
          <a:custGeom>
            <a:avLst/>
            <a:gdLst>
              <a:gd name="connsiteX0" fmla="*/ 0 w 2049017"/>
              <a:gd name="connsiteY0" fmla="*/ 1482281 h 2151030"/>
              <a:gd name="connsiteX1" fmla="*/ 2049018 w 2049017"/>
              <a:gd name="connsiteY1" fmla="*/ 2151031 h 2151030"/>
              <a:gd name="connsiteX2" fmla="*/ 2049018 w 2049017"/>
              <a:gd name="connsiteY2" fmla="*/ 0 h 2151030"/>
              <a:gd name="connsiteX3" fmla="*/ 0 w 2049017"/>
              <a:gd name="connsiteY3" fmla="*/ 1482281 h 2151030"/>
            </a:gdLst>
            <a:ahLst/>
            <a:cxnLst>
              <a:cxn ang="0">
                <a:pos x="connsiteX0" y="connsiteY0"/>
              </a:cxn>
              <a:cxn ang="0">
                <a:pos x="connsiteX1" y="connsiteY1"/>
              </a:cxn>
              <a:cxn ang="0">
                <a:pos x="connsiteX2" y="connsiteY2"/>
              </a:cxn>
              <a:cxn ang="0">
                <a:pos x="connsiteX3" y="connsiteY3"/>
              </a:cxn>
            </a:cxnLst>
            <a:rect l="l" t="t" r="r" b="b"/>
            <a:pathLst>
              <a:path w="2049017" h="2151030">
                <a:moveTo>
                  <a:pt x="0" y="1482281"/>
                </a:moveTo>
                <a:lnTo>
                  <a:pt x="2049018" y="2151031"/>
                </a:lnTo>
                <a:lnTo>
                  <a:pt x="2049018" y="0"/>
                </a:lnTo>
                <a:cubicBezTo>
                  <a:pt x="1093470" y="0"/>
                  <a:pt x="283178" y="621506"/>
                  <a:pt x="0" y="148228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1" name="4">
            <a:extLst>
              <a:ext uri="{FF2B5EF4-FFF2-40B4-BE49-F238E27FC236}">
                <a16:creationId xmlns:a16="http://schemas.microsoft.com/office/drawing/2014/main" id="{D4F08FE8-373A-2C13-ADEB-419245DE710E}"/>
              </a:ext>
            </a:extLst>
          </p:cNvPr>
          <p:cNvSpPr/>
          <p:nvPr/>
        </p:nvSpPr>
        <p:spPr>
          <a:xfrm>
            <a:off x="4357305" y="2703400"/>
            <a:ext cx="3391468" cy="1952719"/>
          </a:xfrm>
          <a:custGeom>
            <a:avLst/>
            <a:gdLst>
              <a:gd name="connsiteX0" fmla="*/ 2156746 w 4208525"/>
              <a:gd name="connsiteY0" fmla="*/ 668750 h 2423159"/>
              <a:gd name="connsiteX1" fmla="*/ 2156746 w 4208525"/>
              <a:gd name="connsiteY1" fmla="*/ 674465 h 2423159"/>
              <a:gd name="connsiteX2" fmla="*/ 2156746 w 4208525"/>
              <a:gd name="connsiteY2" fmla="*/ 668750 h 2423159"/>
              <a:gd name="connsiteX3" fmla="*/ 107728 w 4208525"/>
              <a:gd name="connsiteY3" fmla="*/ 0 h 2423159"/>
              <a:gd name="connsiteX4" fmla="*/ 106585 w 4208525"/>
              <a:gd name="connsiteY4" fmla="*/ 3620 h 2423159"/>
              <a:gd name="connsiteX5" fmla="*/ 2155508 w 4208525"/>
              <a:gd name="connsiteY5" fmla="*/ 673418 h 2423159"/>
              <a:gd name="connsiteX6" fmla="*/ 106490 w 4208525"/>
              <a:gd name="connsiteY6" fmla="*/ 3620 h 2423159"/>
              <a:gd name="connsiteX7" fmla="*/ 0 w 4208525"/>
              <a:gd name="connsiteY7" fmla="*/ 674465 h 2423159"/>
              <a:gd name="connsiteX8" fmla="*/ 892112 w 4208525"/>
              <a:gd name="connsiteY8" fmla="*/ 2421541 h 2423159"/>
              <a:gd name="connsiteX9" fmla="*/ 2153698 w 4208525"/>
              <a:gd name="connsiteY9" fmla="*/ 674370 h 2423159"/>
              <a:gd name="connsiteX10" fmla="*/ 892112 w 4208525"/>
              <a:gd name="connsiteY10" fmla="*/ 2421541 h 2423159"/>
              <a:gd name="connsiteX11" fmla="*/ 894398 w 4208525"/>
              <a:gd name="connsiteY11" fmla="*/ 2423160 h 2423159"/>
              <a:gd name="connsiteX12" fmla="*/ 2158651 w 4208525"/>
              <a:gd name="connsiteY12" fmla="*/ 674275 h 2423159"/>
              <a:gd name="connsiteX13" fmla="*/ 4208526 w 4208525"/>
              <a:gd name="connsiteY13" fmla="*/ 8668 h 2423159"/>
              <a:gd name="connsiteX14" fmla="*/ 4207574 w 4208525"/>
              <a:gd name="connsiteY14" fmla="*/ 5810 h 2423159"/>
              <a:gd name="connsiteX15" fmla="*/ 2160270 w 4208525"/>
              <a:gd name="connsiteY15" fmla="*/ 669893 h 2423159"/>
              <a:gd name="connsiteX16" fmla="*/ 2156651 w 4208525"/>
              <a:gd name="connsiteY16" fmla="*/ 668750 h 24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525" h="2423159">
                <a:moveTo>
                  <a:pt x="2156746" y="668750"/>
                </a:moveTo>
                <a:lnTo>
                  <a:pt x="2156746" y="674465"/>
                </a:lnTo>
                <a:lnTo>
                  <a:pt x="2156746" y="668750"/>
                </a:lnTo>
                <a:lnTo>
                  <a:pt x="107728" y="0"/>
                </a:lnTo>
                <a:cubicBezTo>
                  <a:pt x="107347" y="1238"/>
                  <a:pt x="106966" y="2381"/>
                  <a:pt x="106585" y="3620"/>
                </a:cubicBezTo>
                <a:lnTo>
                  <a:pt x="2155508" y="673418"/>
                </a:lnTo>
                <a:lnTo>
                  <a:pt x="106490" y="3620"/>
                </a:lnTo>
                <a:cubicBezTo>
                  <a:pt x="37529" y="214789"/>
                  <a:pt x="0" y="440246"/>
                  <a:pt x="0" y="674465"/>
                </a:cubicBezTo>
                <a:cubicBezTo>
                  <a:pt x="0" y="1393127"/>
                  <a:pt x="351568" y="2029587"/>
                  <a:pt x="892112" y="2421541"/>
                </a:cubicBezTo>
                <a:lnTo>
                  <a:pt x="2153698" y="674370"/>
                </a:lnTo>
                <a:lnTo>
                  <a:pt x="892112" y="2421541"/>
                </a:lnTo>
                <a:cubicBezTo>
                  <a:pt x="892874" y="2422112"/>
                  <a:pt x="893636" y="2422684"/>
                  <a:pt x="894398" y="2423160"/>
                </a:cubicBezTo>
                <a:lnTo>
                  <a:pt x="2158651" y="674275"/>
                </a:lnTo>
                <a:lnTo>
                  <a:pt x="4208526" y="8668"/>
                </a:lnTo>
                <a:cubicBezTo>
                  <a:pt x="4208240" y="7715"/>
                  <a:pt x="4207955" y="6763"/>
                  <a:pt x="4207574" y="5810"/>
                </a:cubicBezTo>
                <a:lnTo>
                  <a:pt x="2160270" y="669893"/>
                </a:lnTo>
                <a:lnTo>
                  <a:pt x="2156651" y="66875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2" name="3">
            <a:extLst>
              <a:ext uri="{FF2B5EF4-FFF2-40B4-BE49-F238E27FC236}">
                <a16:creationId xmlns:a16="http://schemas.microsoft.com/office/drawing/2014/main" id="{5638E910-135B-D037-99D2-20B55A88B28A}"/>
              </a:ext>
            </a:extLst>
          </p:cNvPr>
          <p:cNvSpPr/>
          <p:nvPr/>
        </p:nvSpPr>
        <p:spPr>
          <a:xfrm>
            <a:off x="5078062" y="3246769"/>
            <a:ext cx="2037307" cy="1738182"/>
          </a:xfrm>
          <a:custGeom>
            <a:avLst/>
            <a:gdLst>
              <a:gd name="connsiteX0" fmla="*/ 0 w 2528125"/>
              <a:gd name="connsiteY0" fmla="*/ 1748885 h 2156936"/>
              <a:gd name="connsiteX1" fmla="*/ 1262348 w 2528125"/>
              <a:gd name="connsiteY1" fmla="*/ 2156936 h 2156936"/>
              <a:gd name="connsiteX2" fmla="*/ 2528126 w 2528125"/>
              <a:gd name="connsiteY2" fmla="*/ 1746409 h 2156936"/>
              <a:gd name="connsiteX3" fmla="*/ 1264253 w 2528125"/>
              <a:gd name="connsiteY3" fmla="*/ 0 h 2156936"/>
              <a:gd name="connsiteX4" fmla="*/ 0 w 2528125"/>
              <a:gd name="connsiteY4" fmla="*/ 1748885 h 21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125" h="2156936">
                <a:moveTo>
                  <a:pt x="0" y="1748885"/>
                </a:moveTo>
                <a:cubicBezTo>
                  <a:pt x="354902" y="2005489"/>
                  <a:pt x="790956" y="2156936"/>
                  <a:pt x="1262348" y="2156936"/>
                </a:cubicBezTo>
                <a:cubicBezTo>
                  <a:pt x="1733741" y="2156936"/>
                  <a:pt x="2172653" y="2004536"/>
                  <a:pt x="2528126" y="1746409"/>
                </a:cubicBezTo>
                <a:lnTo>
                  <a:pt x="1264253" y="0"/>
                </a:lnTo>
                <a:lnTo>
                  <a:pt x="0" y="174888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3" name="2">
            <a:extLst>
              <a:ext uri="{FF2B5EF4-FFF2-40B4-BE49-F238E27FC236}">
                <a16:creationId xmlns:a16="http://schemas.microsoft.com/office/drawing/2014/main" id="{9C762C69-137D-6F63-9D4B-22EDE41E36BA}"/>
              </a:ext>
            </a:extLst>
          </p:cNvPr>
          <p:cNvSpPr/>
          <p:nvPr/>
        </p:nvSpPr>
        <p:spPr>
          <a:xfrm>
            <a:off x="6096945" y="2710386"/>
            <a:ext cx="1736416" cy="1942281"/>
          </a:xfrm>
          <a:custGeom>
            <a:avLst/>
            <a:gdLst>
              <a:gd name="connsiteX0" fmla="*/ 1266253 w 2154745"/>
              <a:gd name="connsiteY0" fmla="*/ 2410206 h 2410206"/>
              <a:gd name="connsiteX1" fmla="*/ 2154745 w 2154745"/>
              <a:gd name="connsiteY1" fmla="*/ 665797 h 2410206"/>
              <a:gd name="connsiteX2" fmla="*/ 2049875 w 2154745"/>
              <a:gd name="connsiteY2" fmla="*/ 0 h 2410206"/>
              <a:gd name="connsiteX3" fmla="*/ 0 w 2154745"/>
              <a:gd name="connsiteY3" fmla="*/ 665607 h 2410206"/>
              <a:gd name="connsiteX4" fmla="*/ 1266349 w 2154745"/>
              <a:gd name="connsiteY4" fmla="*/ 2410206 h 241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745" h="2410206">
                <a:moveTo>
                  <a:pt x="1266253" y="2410206"/>
                </a:moveTo>
                <a:cubicBezTo>
                  <a:pt x="1804702" y="2018062"/>
                  <a:pt x="2154745" y="1382839"/>
                  <a:pt x="2154745" y="665797"/>
                </a:cubicBezTo>
                <a:cubicBezTo>
                  <a:pt x="2154745" y="433388"/>
                  <a:pt x="2117884" y="209645"/>
                  <a:pt x="2049875" y="0"/>
                </a:cubicBezTo>
                <a:lnTo>
                  <a:pt x="0" y="665607"/>
                </a:lnTo>
                <a:lnTo>
                  <a:pt x="1266349" y="2410206"/>
                </a:lnTo>
                <a:close/>
              </a:path>
            </a:pathLst>
          </a:cu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0" name="1">
            <a:extLst>
              <a:ext uri="{FF2B5EF4-FFF2-40B4-BE49-F238E27FC236}">
                <a16:creationId xmlns:a16="http://schemas.microsoft.com/office/drawing/2014/main" id="{98B1BC35-2132-5E21-E4D4-77DF12FA0C44}"/>
              </a:ext>
            </a:extLst>
          </p:cNvPr>
          <p:cNvSpPr/>
          <p:nvPr/>
        </p:nvSpPr>
        <p:spPr>
          <a:xfrm>
            <a:off x="6095333" y="1508895"/>
            <a:ext cx="1652673" cy="1734343"/>
          </a:xfrm>
          <a:custGeom>
            <a:avLst/>
            <a:gdLst>
              <a:gd name="connsiteX0" fmla="*/ 3524 w 2050827"/>
              <a:gd name="connsiteY0" fmla="*/ 2152174 h 2152173"/>
              <a:gd name="connsiteX1" fmla="*/ 2050828 w 2050827"/>
              <a:gd name="connsiteY1" fmla="*/ 1488091 h 2152173"/>
              <a:gd name="connsiteX2" fmla="*/ 0 w 2050827"/>
              <a:gd name="connsiteY2" fmla="*/ 0 h 2152173"/>
              <a:gd name="connsiteX3" fmla="*/ 0 w 2050827"/>
              <a:gd name="connsiteY3" fmla="*/ 2151031 h 2152173"/>
              <a:gd name="connsiteX4" fmla="*/ 3620 w 2050827"/>
              <a:gd name="connsiteY4" fmla="*/ 2152174 h 21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27" h="2152173">
                <a:moveTo>
                  <a:pt x="3524" y="2152174"/>
                </a:moveTo>
                <a:lnTo>
                  <a:pt x="2050828" y="1488091"/>
                </a:lnTo>
                <a:cubicBezTo>
                  <a:pt x="1769459" y="624269"/>
                  <a:pt x="957644" y="0"/>
                  <a:pt x="0" y="0"/>
                </a:cubicBezTo>
                <a:lnTo>
                  <a:pt x="0" y="2151031"/>
                </a:lnTo>
                <a:lnTo>
                  <a:pt x="3620" y="2152174"/>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nvGrpSpPr>
          <p:cNvPr id="63" name="Divides">
            <a:extLst>
              <a:ext uri="{FF2B5EF4-FFF2-40B4-BE49-F238E27FC236}">
                <a16:creationId xmlns:a16="http://schemas.microsoft.com/office/drawing/2014/main" id="{33E98A06-4FA4-990B-079E-1EF7F471BAA0}"/>
              </a:ext>
            </a:extLst>
          </p:cNvPr>
          <p:cNvGrpSpPr/>
          <p:nvPr/>
        </p:nvGrpSpPr>
        <p:grpSpPr>
          <a:xfrm>
            <a:off x="0" y="-174535"/>
            <a:ext cx="12192000" cy="6348205"/>
            <a:chOff x="0" y="-174535"/>
            <a:chExt cx="12192000" cy="6348205"/>
          </a:xfrm>
        </p:grpSpPr>
        <p:cxnSp>
          <p:nvCxnSpPr>
            <p:cNvPr id="46" name="Straight Connector 45">
              <a:extLst>
                <a:ext uri="{FF2B5EF4-FFF2-40B4-BE49-F238E27FC236}">
                  <a16:creationId xmlns:a16="http://schemas.microsoft.com/office/drawing/2014/main" id="{BBA2116D-16D6-0A7B-5EC3-965FA9ECE49F}"/>
                </a:ext>
              </a:extLst>
            </p:cNvPr>
            <p:cNvCxnSpPr>
              <a:stCxn id="41" idx="0"/>
            </p:cNvCxnSpPr>
            <p:nvPr/>
          </p:nvCxnSpPr>
          <p:spPr>
            <a:xfrm flipH="1" flipV="1">
              <a:off x="0" y="1225750"/>
              <a:ext cx="6095333" cy="2016567"/>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5D8751-471D-FAF0-26CE-17DFC425E44B}"/>
                </a:ext>
              </a:extLst>
            </p:cNvPr>
            <p:cNvCxnSpPr>
              <a:stCxn id="43" idx="3"/>
            </p:cNvCxnSpPr>
            <p:nvPr/>
          </p:nvCxnSpPr>
          <p:spPr>
            <a:xfrm flipV="1">
              <a:off x="6096945" y="1261310"/>
              <a:ext cx="6095055" cy="198546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6D6AF1A-448C-55AA-D5F9-9207876FCB92}"/>
                </a:ext>
              </a:extLst>
            </p:cNvPr>
            <p:cNvCxnSpPr>
              <a:stCxn id="43" idx="3"/>
            </p:cNvCxnSpPr>
            <p:nvPr/>
          </p:nvCxnSpPr>
          <p:spPr>
            <a:xfrm flipH="1" flipV="1">
              <a:off x="6094381" y="-174535"/>
              <a:ext cx="2564" cy="3421305"/>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F06AB9B-B1BF-FF65-ED8E-E28F9875338A}"/>
                </a:ext>
              </a:extLst>
            </p:cNvPr>
            <p:cNvCxnSpPr>
              <a:stCxn id="42" idx="3"/>
            </p:cNvCxnSpPr>
            <p:nvPr/>
          </p:nvCxnSpPr>
          <p:spPr>
            <a:xfrm flipH="1">
              <a:off x="3960057" y="3246769"/>
              <a:ext cx="2136812" cy="2886261"/>
            </a:xfrm>
            <a:prstGeom prst="line">
              <a:avLst/>
            </a:prstGeom>
            <a:ln>
              <a:gradFill>
                <a:gsLst>
                  <a:gs pos="0">
                    <a:schemeClr val="accent1">
                      <a:lumMod val="5000"/>
                      <a:lumOff val="95000"/>
                    </a:schemeClr>
                  </a:gs>
                  <a:gs pos="100000">
                    <a:schemeClr val="bg1">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F5FA2EE-6896-1E63-3B10-CBAD764E6197}"/>
                </a:ext>
              </a:extLst>
            </p:cNvPr>
            <p:cNvCxnSpPr>
              <a:stCxn id="43" idx="3"/>
            </p:cNvCxnSpPr>
            <p:nvPr/>
          </p:nvCxnSpPr>
          <p:spPr>
            <a:xfrm>
              <a:off x="6096945" y="3246770"/>
              <a:ext cx="2118366" cy="292690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grpSp>
      <p:grpSp>
        <p:nvGrpSpPr>
          <p:cNvPr id="61" name="Logo e">
            <a:extLst>
              <a:ext uri="{FF2B5EF4-FFF2-40B4-BE49-F238E27FC236}">
                <a16:creationId xmlns:a16="http://schemas.microsoft.com/office/drawing/2014/main" id="{A55E6539-5E4B-256A-3C02-68B08364BDD8}"/>
              </a:ext>
            </a:extLst>
          </p:cNvPr>
          <p:cNvGrpSpPr/>
          <p:nvPr/>
        </p:nvGrpSpPr>
        <p:grpSpPr>
          <a:xfrm>
            <a:off x="3568306" y="842167"/>
            <a:ext cx="4813694" cy="4686458"/>
            <a:chOff x="3590906" y="974624"/>
            <a:chExt cx="4813694" cy="4686458"/>
          </a:xfrm>
        </p:grpSpPr>
        <p:pic>
          <p:nvPicPr>
            <p:cNvPr id="55" name="Picture 54">
              <a:extLst>
                <a:ext uri="{FF2B5EF4-FFF2-40B4-BE49-F238E27FC236}">
                  <a16:creationId xmlns:a16="http://schemas.microsoft.com/office/drawing/2014/main" id="{EF317D73-289F-6E39-6172-F7FA222E38B3}"/>
                </a:ext>
              </a:extLst>
            </p:cNvPr>
            <p:cNvPicPr>
              <a:picLocks noChangeAspect="1"/>
            </p:cNvPicPr>
            <p:nvPr/>
          </p:nvPicPr>
          <p:blipFill rotWithShape="1">
            <a:blip r:embed="rId3">
              <a:extLst>
                <a:ext uri="{28A0092B-C50C-407E-A947-70E740481C1C}">
                  <a14:useLocalDpi xmlns:a14="http://schemas.microsoft.com/office/drawing/2010/main" val="0"/>
                </a:ext>
              </a:extLst>
            </a:blip>
            <a:srcRect l="57809" t="23597" r="9439" b="19742"/>
            <a:stretch/>
          </p:blipFill>
          <p:spPr>
            <a:xfrm>
              <a:off x="3590906" y="974624"/>
              <a:ext cx="4813694" cy="4686458"/>
            </a:xfrm>
            <a:prstGeom prst="rect">
              <a:avLst/>
            </a:prstGeom>
          </p:spPr>
        </p:pic>
        <p:pic>
          <p:nvPicPr>
            <p:cNvPr id="58" name="Graphic 57">
              <a:extLst>
                <a:ext uri="{FF2B5EF4-FFF2-40B4-BE49-F238E27FC236}">
                  <a16:creationId xmlns:a16="http://schemas.microsoft.com/office/drawing/2014/main" id="{3D633189-79CD-459A-BE4E-D88F2B622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83" y="2728881"/>
              <a:ext cx="1490196" cy="1317242"/>
            </a:xfrm>
            <a:prstGeom prst="rect">
              <a:avLst/>
            </a:prstGeom>
          </p:spPr>
        </p:pic>
      </p:grpSp>
      <p:sp>
        <p:nvSpPr>
          <p:cNvPr id="2" name="Title 1">
            <a:extLst>
              <a:ext uri="{FF2B5EF4-FFF2-40B4-BE49-F238E27FC236}">
                <a16:creationId xmlns:a16="http://schemas.microsoft.com/office/drawing/2014/main" id="{C9BDA14A-2885-6850-14BF-77B7800A45EB}"/>
              </a:ext>
            </a:extLst>
          </p:cNvPr>
          <p:cNvSpPr>
            <a:spLocks noGrp="1"/>
          </p:cNvSpPr>
          <p:nvPr>
            <p:ph type="title"/>
          </p:nvPr>
        </p:nvSpPr>
        <p:spPr/>
        <p:txBody>
          <a:bodyPr/>
          <a:lstStyle/>
          <a:p>
            <a:r>
              <a:rPr lang="en-GB" dirty="0"/>
              <a:t>Why your customers demand </a:t>
            </a:r>
            <a:r>
              <a:rPr lang="en-GB"/>
              <a:t>world-class connectivity</a:t>
            </a:r>
            <a:endParaRPr lang="en-GB" dirty="0"/>
          </a:p>
        </p:txBody>
      </p:sp>
      <p:sp>
        <p:nvSpPr>
          <p:cNvPr id="69" name="TextBox 68">
            <a:extLst>
              <a:ext uri="{FF2B5EF4-FFF2-40B4-BE49-F238E27FC236}">
                <a16:creationId xmlns:a16="http://schemas.microsoft.com/office/drawing/2014/main" id="{6453D125-04E0-6243-1179-2AB63A7F791D}"/>
              </a:ext>
            </a:extLst>
          </p:cNvPr>
          <p:cNvSpPr txBox="1"/>
          <p:nvPr/>
        </p:nvSpPr>
        <p:spPr>
          <a:xfrm>
            <a:off x="7053731" y="566816"/>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65%</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enterprises will have implemented SD-WANs by 2025, compared with 30% in 2020</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8EA76246-A936-1C70-063A-DB75BA018618}"/>
              </a:ext>
            </a:extLst>
          </p:cNvPr>
          <p:cNvSpPr txBox="1"/>
          <p:nvPr/>
        </p:nvSpPr>
        <p:spPr>
          <a:xfrm>
            <a:off x="2241489" y="475340"/>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$2.42m</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is the predicted VPLS market worth by 2025, with CAGR growth of 19.5% from 2020-2025</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7E966E6-F73C-E7D2-B308-9239E6D3DD34}"/>
              </a:ext>
            </a:extLst>
          </p:cNvPr>
          <p:cNvSpPr txBox="1"/>
          <p:nvPr/>
        </p:nvSpPr>
        <p:spPr>
          <a:xfrm>
            <a:off x="4511393" y="4914425"/>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60%</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of SD-WAN customers will implement a SASE solution by 2024 compared with 35% in 2020</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14F4BB5F-6417-59C5-33AD-764558D85153}"/>
              </a:ext>
            </a:extLst>
          </p:cNvPr>
          <p:cNvSpPr txBox="1"/>
          <p:nvPr/>
        </p:nvSpPr>
        <p:spPr>
          <a:xfrm>
            <a:off x="609733" y="3181832"/>
            <a:ext cx="3290533" cy="1862048"/>
          </a:xfrm>
          <a:prstGeom prst="rect">
            <a:avLst/>
          </a:prstGeom>
          <a:noFill/>
        </p:spPr>
        <p:txBody>
          <a:bodyPr wrap="square">
            <a:spAutoFit/>
          </a:bodyPr>
          <a:lstStyle/>
          <a:p>
            <a:pPr lvl="0" algn="ctr">
              <a:defRPr/>
            </a:pPr>
            <a:r>
              <a:rPr lang="en-GB" sz="4000" b="1" dirty="0">
                <a:solidFill>
                  <a:srgbClr val="00FF2D"/>
                </a:solidFill>
                <a:latin typeface="Helvetica" pitchFamily="2" charset="0"/>
              </a:rPr>
              <a:t>20-25%</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is the increase in the capacity of UK networks per year due to the increasing demands for online services, mobile data, increased productivity and new applications</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9A5A9299-17EA-29B5-2DE3-E579EF082B6C}"/>
              </a:ext>
            </a:extLst>
          </p:cNvPr>
          <p:cNvSpPr txBox="1"/>
          <p:nvPr/>
        </p:nvSpPr>
        <p:spPr>
          <a:xfrm>
            <a:off x="8205812" y="3242317"/>
            <a:ext cx="3290533" cy="1631216"/>
          </a:xfrm>
          <a:prstGeom prst="rect">
            <a:avLst/>
          </a:prstGeom>
          <a:noFill/>
        </p:spPr>
        <p:txBody>
          <a:bodyPr wrap="square">
            <a:spAutoFit/>
          </a:bodyPr>
          <a:lstStyle/>
          <a:p>
            <a:pPr lvl="0" algn="ctr">
              <a:defRPr/>
            </a:pPr>
            <a:r>
              <a:rPr lang="en-GB" sz="4000" b="1" noProof="0" dirty="0">
                <a:solidFill>
                  <a:srgbClr val="00FF2D"/>
                </a:solidFill>
                <a:latin typeface="Helvetica" pitchFamily="2" charset="0"/>
              </a:rPr>
              <a:t>Cloud</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t>The increase in use of Cloud platforms means the ethernet and switch router market is expected to see significant growth</a:t>
            </a:r>
          </a:p>
        </p:txBody>
      </p:sp>
    </p:spTree>
    <p:extLst>
      <p:ext uri="{BB962C8B-B14F-4D97-AF65-F5344CB8AC3E}">
        <p14:creationId xmlns:p14="http://schemas.microsoft.com/office/powerpoint/2010/main" val="539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heel(1)">
                                      <p:cBhvr>
                                        <p:cTn id="16" dur="1600"/>
                                        <p:tgtEl>
                                          <p:spTgt spid="6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0" grpId="0" animBg="1"/>
      <p:bldP spid="69"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GB" dirty="0"/>
              <a:t>Customer Challenges</a:t>
            </a:r>
          </a:p>
        </p:txBody>
      </p:sp>
      <p:grpSp>
        <p:nvGrpSpPr>
          <p:cNvPr id="5" name="Group 4"/>
          <p:cNvGrpSpPr/>
          <p:nvPr/>
        </p:nvGrpSpPr>
        <p:grpSpPr>
          <a:xfrm>
            <a:off x="649100" y="1274307"/>
            <a:ext cx="2241505" cy="4592996"/>
            <a:chOff x="649100" y="1154566"/>
            <a:chExt cx="2241505" cy="4592996"/>
          </a:xfrm>
        </p:grpSpPr>
        <p:sp>
          <p:nvSpPr>
            <p:cNvPr id="11" name="TextBox 10">
              <a:extLst>
                <a:ext uri="{FF2B5EF4-FFF2-40B4-BE49-F238E27FC236}">
                  <a16:creationId xmlns:a16="http://schemas.microsoft.com/office/drawing/2014/main" id="{2366A14A-E910-4446-8991-8BF8E2E6F834}"/>
                </a:ext>
              </a:extLst>
            </p:cNvPr>
            <p:cNvSpPr txBox="1"/>
            <p:nvPr/>
          </p:nvSpPr>
          <p:spPr>
            <a:xfrm>
              <a:off x="649100" y="3808570"/>
              <a:ext cx="2038051" cy="193899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Businesses are purchasing different internet services from multiple suppliers, leading to increased complexity from billing, contract, and SLA’s.</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43" name="Group 42"/>
            <p:cNvGrpSpPr/>
            <p:nvPr/>
          </p:nvGrpSpPr>
          <p:grpSpPr>
            <a:xfrm>
              <a:off x="892686" y="1154566"/>
              <a:ext cx="1997919" cy="2558749"/>
              <a:chOff x="720188" y="1412413"/>
              <a:chExt cx="1997919" cy="2558749"/>
            </a:xfrm>
          </p:grpSpPr>
          <p:sp>
            <p:nvSpPr>
              <p:cNvPr id="44" name="Oval 43"/>
              <p:cNvSpPr/>
              <p:nvPr/>
            </p:nvSpPr>
            <p:spPr>
              <a:xfrm>
                <a:off x="720188" y="1561657"/>
                <a:ext cx="1725434" cy="1725434"/>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786229" y="1627698"/>
                <a:ext cx="1931878" cy="1768282"/>
              </a:xfrm>
              <a:prstGeom prst="rect">
                <a:avLst/>
              </a:prstGeom>
              <a:effectLst/>
            </p:spPr>
          </p:pic>
          <p:grpSp>
            <p:nvGrpSpPr>
              <p:cNvPr id="46" name="Group 45"/>
              <p:cNvGrpSpPr/>
              <p:nvPr/>
            </p:nvGrpSpPr>
            <p:grpSpPr>
              <a:xfrm>
                <a:off x="1503393" y="1412413"/>
                <a:ext cx="1214714" cy="2558749"/>
                <a:chOff x="7534959" y="2643805"/>
                <a:chExt cx="1214714" cy="2558749"/>
              </a:xfrm>
              <a:effectLst/>
            </p:grpSpPr>
            <p:sp>
              <p:nvSpPr>
                <p:cNvPr id="48"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49" name="Isosceles Triangle 48"/>
                <p:cNvSpPr/>
                <p:nvPr/>
              </p:nvSpPr>
              <p:spPr>
                <a:xfrm rot="5400000">
                  <a:off x="8570133" y="3559119"/>
                  <a:ext cx="192840" cy="1662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7534959" y="5111909"/>
                  <a:ext cx="90645" cy="906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1" name="Straight Connector 50"/>
                <p:cNvCxnSpPr/>
                <p:nvPr/>
              </p:nvCxnSpPr>
              <p:spPr>
                <a:xfrm>
                  <a:off x="7580282" y="4634944"/>
                  <a:ext cx="0" cy="497840"/>
                </a:xfrm>
                <a:prstGeom prst="line">
                  <a:avLst/>
                </a:prstGeom>
                <a:effectLst/>
              </p:spPr>
              <p:style>
                <a:lnRef idx="2">
                  <a:schemeClr val="accent1"/>
                </a:lnRef>
                <a:fillRef idx="0">
                  <a:schemeClr val="accent1"/>
                </a:fillRef>
                <a:effectRef idx="1">
                  <a:schemeClr val="accent1"/>
                </a:effectRef>
                <a:fontRef idx="minor">
                  <a:schemeClr val="tx1"/>
                </a:fontRef>
              </p:style>
            </p:cxnSp>
          </p:gr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10218" t="2768" r="82340" b="84420"/>
              <a:stretch/>
            </p:blipFill>
            <p:spPr>
              <a:xfrm>
                <a:off x="1170869" y="2086380"/>
                <a:ext cx="793099" cy="769374"/>
              </a:xfrm>
              <a:prstGeom prst="rect">
                <a:avLst/>
              </a:prstGeom>
              <a:effectLst/>
            </p:spPr>
          </p:pic>
        </p:grpSp>
      </p:grpSp>
      <p:grpSp>
        <p:nvGrpSpPr>
          <p:cNvPr id="6" name="Group 5"/>
          <p:cNvGrpSpPr/>
          <p:nvPr/>
        </p:nvGrpSpPr>
        <p:grpSpPr>
          <a:xfrm>
            <a:off x="2905489" y="1274307"/>
            <a:ext cx="2210792" cy="4629451"/>
            <a:chOff x="2905489" y="1154566"/>
            <a:chExt cx="2210792" cy="4629451"/>
          </a:xfrm>
        </p:grpSpPr>
        <p:sp>
          <p:nvSpPr>
            <p:cNvPr id="12" name="TextBox 11">
              <a:extLst>
                <a:ext uri="{FF2B5EF4-FFF2-40B4-BE49-F238E27FC236}">
                  <a16:creationId xmlns:a16="http://schemas.microsoft.com/office/drawing/2014/main" id="{2366A14A-E910-4446-8991-8BF8E2E6F834}"/>
                </a:ext>
              </a:extLst>
            </p:cNvPr>
            <p:cNvSpPr txBox="1"/>
            <p:nvPr/>
          </p:nvSpPr>
          <p:spPr>
            <a:xfrm>
              <a:off x="2905489" y="3845025"/>
              <a:ext cx="2134326" cy="193899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dirty="0">
                  <a:ln>
                    <a:noFill/>
                  </a:ln>
                  <a:solidFill>
                    <a:srgbClr val="1A1C2B"/>
                  </a:solidFill>
                  <a:effectLst/>
                  <a:uLnTx/>
                  <a:uFillTx/>
                  <a:latin typeface="Helvetica" pitchFamily="2" charset="0"/>
                  <a:ea typeface="+mn-ea"/>
                  <a:cs typeface="+mn-cs"/>
                </a:rPr>
                <a:t>If a business operates entirely online, sharing bandwidth with consumer peaks, can translate into slow internet and consequently revenue loss.</a:t>
              </a:r>
            </a:p>
          </p:txBody>
        </p:sp>
        <p:grpSp>
          <p:nvGrpSpPr>
            <p:cNvPr id="52" name="Group 51"/>
            <p:cNvGrpSpPr/>
            <p:nvPr/>
          </p:nvGrpSpPr>
          <p:grpSpPr>
            <a:xfrm>
              <a:off x="3118362" y="1154566"/>
              <a:ext cx="1997919" cy="2558749"/>
              <a:chOff x="2963751" y="1412413"/>
              <a:chExt cx="1997919" cy="2558749"/>
            </a:xfrm>
          </p:grpSpPr>
          <p:sp>
            <p:nvSpPr>
              <p:cNvPr id="53" name="Oval 52"/>
              <p:cNvSpPr/>
              <p:nvPr/>
            </p:nvSpPr>
            <p:spPr>
              <a:xfrm>
                <a:off x="2963751" y="1561657"/>
                <a:ext cx="1725434" cy="1725434"/>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4" name="Picture 53"/>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3029792" y="1627698"/>
                <a:ext cx="1931878" cy="1768282"/>
              </a:xfrm>
              <a:prstGeom prst="rect">
                <a:avLst/>
              </a:prstGeom>
              <a:effectLst/>
            </p:spPr>
          </p:pic>
          <p:grpSp>
            <p:nvGrpSpPr>
              <p:cNvPr id="55" name="Group 54"/>
              <p:cNvGrpSpPr/>
              <p:nvPr/>
            </p:nvGrpSpPr>
            <p:grpSpPr>
              <a:xfrm>
                <a:off x="3746956" y="1412413"/>
                <a:ext cx="1214714" cy="2558749"/>
                <a:chOff x="7534959" y="2643805"/>
                <a:chExt cx="1214714" cy="2558749"/>
              </a:xfrm>
              <a:effectLst/>
            </p:grpSpPr>
            <p:sp>
              <p:nvSpPr>
                <p:cNvPr id="57"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58" name="Isosceles Triangle 57"/>
                <p:cNvSpPr/>
                <p:nvPr/>
              </p:nvSpPr>
              <p:spPr>
                <a:xfrm rot="5400000">
                  <a:off x="8570133" y="3559119"/>
                  <a:ext cx="192840" cy="166241"/>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Oval 58"/>
                <p:cNvSpPr/>
                <p:nvPr/>
              </p:nvSpPr>
              <p:spPr>
                <a:xfrm>
                  <a:off x="7534959" y="5111909"/>
                  <a:ext cx="90645" cy="9064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Straight Connector 59"/>
                <p:cNvCxnSpPr/>
                <p:nvPr/>
              </p:nvCxnSpPr>
              <p:spPr>
                <a:xfrm>
                  <a:off x="7580282" y="4634944"/>
                  <a:ext cx="0" cy="49784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56" name="Picture 55"/>
              <p:cNvPicPr>
                <a:picLocks noChangeAspect="1"/>
              </p:cNvPicPr>
              <p:nvPr/>
            </p:nvPicPr>
            <p:blipFill rotWithShape="1">
              <a:blip r:embed="rId3">
                <a:extLst>
                  <a:ext uri="{28A0092B-C50C-407E-A947-70E740481C1C}">
                    <a14:useLocalDpi xmlns:a14="http://schemas.microsoft.com/office/drawing/2010/main" val="0"/>
                  </a:ext>
                </a:extLst>
              </a:blip>
              <a:srcRect l="28583" t="2768" r="63975" b="84420"/>
              <a:stretch/>
            </p:blipFill>
            <p:spPr>
              <a:xfrm>
                <a:off x="3433690" y="2086380"/>
                <a:ext cx="793099" cy="769374"/>
              </a:xfrm>
              <a:prstGeom prst="rect">
                <a:avLst/>
              </a:prstGeom>
              <a:effectLst/>
            </p:spPr>
          </p:pic>
        </p:grpSp>
      </p:grpSp>
      <p:grpSp>
        <p:nvGrpSpPr>
          <p:cNvPr id="7" name="Group 6"/>
          <p:cNvGrpSpPr/>
          <p:nvPr/>
        </p:nvGrpSpPr>
        <p:grpSpPr>
          <a:xfrm>
            <a:off x="5278635" y="1274307"/>
            <a:ext cx="2051962" cy="5104176"/>
            <a:chOff x="5278635" y="1154566"/>
            <a:chExt cx="2051962" cy="5104176"/>
          </a:xfrm>
        </p:grpSpPr>
        <p:sp>
          <p:nvSpPr>
            <p:cNvPr id="13" name="TextBox 12">
              <a:extLst>
                <a:ext uri="{FF2B5EF4-FFF2-40B4-BE49-F238E27FC236}">
                  <a16:creationId xmlns:a16="http://schemas.microsoft.com/office/drawing/2014/main" id="{2366A14A-E910-4446-8991-8BF8E2E6F834}"/>
                </a:ext>
              </a:extLst>
            </p:cNvPr>
            <p:cNvSpPr txBox="1"/>
            <p:nvPr/>
          </p:nvSpPr>
          <p:spPr>
            <a:xfrm>
              <a:off x="5278635" y="3858085"/>
              <a:ext cx="2051961" cy="240065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Cloud computing services are growing and businesses are becoming more and more interconnected, remote working and collaboration cannot be possible without a fast and reliable internet access. </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61" name="Group 60"/>
            <p:cNvGrpSpPr/>
            <p:nvPr/>
          </p:nvGrpSpPr>
          <p:grpSpPr>
            <a:xfrm>
              <a:off x="5332678" y="1154566"/>
              <a:ext cx="1997919" cy="2558749"/>
              <a:chOff x="5221908" y="1412413"/>
              <a:chExt cx="1997919" cy="2558749"/>
            </a:xfrm>
          </p:grpSpPr>
          <p:sp>
            <p:nvSpPr>
              <p:cNvPr id="62" name="Oval 61"/>
              <p:cNvSpPr/>
              <p:nvPr/>
            </p:nvSpPr>
            <p:spPr>
              <a:xfrm>
                <a:off x="5221908" y="1561657"/>
                <a:ext cx="1725434" cy="1725434"/>
              </a:xfrm>
              <a:prstGeom prst="ellipse">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3" name="Picture 62"/>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5287949" y="1627698"/>
                <a:ext cx="1931878" cy="1768282"/>
              </a:xfrm>
              <a:prstGeom prst="rect">
                <a:avLst/>
              </a:prstGeom>
              <a:effectLst/>
            </p:spPr>
          </p:pic>
          <p:grpSp>
            <p:nvGrpSpPr>
              <p:cNvPr id="64" name="Group 63"/>
              <p:cNvGrpSpPr/>
              <p:nvPr/>
            </p:nvGrpSpPr>
            <p:grpSpPr>
              <a:xfrm>
                <a:off x="6005113" y="1412413"/>
                <a:ext cx="1214714" cy="2558749"/>
                <a:chOff x="7534959" y="2643805"/>
                <a:chExt cx="1214714" cy="2558749"/>
              </a:xfrm>
              <a:effectLst/>
            </p:grpSpPr>
            <p:sp>
              <p:nvSpPr>
                <p:cNvPr id="66"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67" name="Isosceles Triangle 66"/>
                <p:cNvSpPr/>
                <p:nvPr/>
              </p:nvSpPr>
              <p:spPr>
                <a:xfrm rot="5400000">
                  <a:off x="8570133" y="3559119"/>
                  <a:ext cx="192840" cy="166241"/>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534959" y="5111909"/>
                  <a:ext cx="90645" cy="9064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9" name="Straight Connector 68"/>
                <p:cNvCxnSpPr/>
                <p:nvPr/>
              </p:nvCxnSpPr>
              <p:spPr>
                <a:xfrm>
                  <a:off x="7580282" y="4634944"/>
                  <a:ext cx="0" cy="4978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65" name="Picture 64"/>
              <p:cNvPicPr>
                <a:picLocks noChangeAspect="1"/>
              </p:cNvPicPr>
              <p:nvPr/>
            </p:nvPicPr>
            <p:blipFill rotWithShape="1">
              <a:blip r:embed="rId3">
                <a:extLst>
                  <a:ext uri="{28A0092B-C50C-407E-A947-70E740481C1C}">
                    <a14:useLocalDpi xmlns:a14="http://schemas.microsoft.com/office/drawing/2010/main" val="0"/>
                  </a:ext>
                </a:extLst>
              </a:blip>
              <a:srcRect l="47573" t="2768" r="44985" b="84420"/>
              <a:stretch/>
            </p:blipFill>
            <p:spPr>
              <a:xfrm>
                <a:off x="5685717" y="2086380"/>
                <a:ext cx="793099" cy="769374"/>
              </a:xfrm>
              <a:prstGeom prst="rect">
                <a:avLst/>
              </a:prstGeom>
              <a:effectLst/>
            </p:spPr>
          </p:pic>
        </p:grpSp>
      </p:grpSp>
      <p:grpSp>
        <p:nvGrpSpPr>
          <p:cNvPr id="9" name="Group 8"/>
          <p:cNvGrpSpPr/>
          <p:nvPr/>
        </p:nvGrpSpPr>
        <p:grpSpPr>
          <a:xfrm>
            <a:off x="9460100" y="1274307"/>
            <a:ext cx="2210554" cy="4893017"/>
            <a:chOff x="9460100" y="1154566"/>
            <a:chExt cx="2210554" cy="4893017"/>
          </a:xfrm>
        </p:grpSpPr>
        <p:sp>
          <p:nvSpPr>
            <p:cNvPr id="16" name="TextBox 15">
              <a:extLst>
                <a:ext uri="{FF2B5EF4-FFF2-40B4-BE49-F238E27FC236}">
                  <a16:creationId xmlns:a16="http://schemas.microsoft.com/office/drawing/2014/main" id="{2366A14A-E910-4446-8991-8BF8E2E6F834}"/>
                </a:ext>
              </a:extLst>
            </p:cNvPr>
            <p:cNvSpPr txBox="1"/>
            <p:nvPr/>
          </p:nvSpPr>
          <p:spPr>
            <a:xfrm>
              <a:off x="9460100" y="3877758"/>
              <a:ext cx="2210554" cy="216982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Security is a key area of concern for businesses. The public </a:t>
              </a:r>
              <a:r>
                <a:rPr lang="en-GB" sz="1500" dirty="0" err="1">
                  <a:solidFill>
                    <a:srgbClr val="1A1C2B"/>
                  </a:solidFill>
                  <a:latin typeface="Helvetica" pitchFamily="2" charset="0"/>
                </a:rPr>
                <a:t>i</a:t>
              </a:r>
              <a:r>
                <a:rPr kumimoji="0" lang="en-GB" sz="1500" b="0" i="0" u="none" strike="noStrike" kern="1200" cap="none" spc="0" normalizeH="0" baseline="0" noProof="0" dirty="0" err="1">
                  <a:ln>
                    <a:noFill/>
                  </a:ln>
                  <a:solidFill>
                    <a:srgbClr val="1A1C2B"/>
                  </a:solidFill>
                  <a:effectLst/>
                  <a:uLnTx/>
                  <a:uFillTx/>
                  <a:latin typeface="Helvetica" pitchFamily="2" charset="0"/>
                  <a:ea typeface="+mn-ea"/>
                  <a:cs typeface="+mn-cs"/>
                </a:rPr>
                <a:t>nternet</a:t>
              </a: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 is not 100% safe</a:t>
              </a:r>
              <a:r>
                <a:rPr lang="en-GB" sz="1500" dirty="0">
                  <a:solidFill>
                    <a:srgbClr val="1A1C2B"/>
                  </a:solidFill>
                  <a:latin typeface="Helvetica" pitchFamily="2" charset="0"/>
                </a:rPr>
                <a:t> –</a:t>
              </a: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 cyberattacks are on the rise and the number of successful breaches is increasing dramatically.</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9" name="Group 78"/>
            <p:cNvGrpSpPr/>
            <p:nvPr/>
          </p:nvGrpSpPr>
          <p:grpSpPr>
            <a:xfrm>
              <a:off x="9672735" y="1154566"/>
              <a:ext cx="1997919" cy="2558749"/>
              <a:chOff x="9717708" y="1412413"/>
              <a:chExt cx="1997919" cy="2558749"/>
            </a:xfrm>
          </p:grpSpPr>
          <p:sp>
            <p:nvSpPr>
              <p:cNvPr id="80" name="Oval 79"/>
              <p:cNvSpPr/>
              <p:nvPr/>
            </p:nvSpPr>
            <p:spPr>
              <a:xfrm>
                <a:off x="9717708" y="1561657"/>
                <a:ext cx="1725434" cy="1725434"/>
              </a:xfrm>
              <a:prstGeom prst="ellipse">
                <a:avLst/>
              </a:prstGeom>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1" name="Picture 80"/>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9783749" y="1627698"/>
                <a:ext cx="1931878" cy="1768282"/>
              </a:xfrm>
              <a:prstGeom prst="rect">
                <a:avLst/>
              </a:prstGeom>
              <a:effectLst/>
            </p:spPr>
          </p:pic>
          <p:grpSp>
            <p:nvGrpSpPr>
              <p:cNvPr id="82" name="Group 81"/>
              <p:cNvGrpSpPr/>
              <p:nvPr/>
            </p:nvGrpSpPr>
            <p:grpSpPr>
              <a:xfrm>
                <a:off x="10500913" y="1412413"/>
                <a:ext cx="1214714" cy="2558749"/>
                <a:chOff x="7534959" y="2643805"/>
                <a:chExt cx="1214714" cy="2558749"/>
              </a:xfrm>
              <a:effectLst/>
            </p:grpSpPr>
            <p:sp>
              <p:nvSpPr>
                <p:cNvPr id="84"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85" name="Isosceles Triangle 84"/>
                <p:cNvSpPr/>
                <p:nvPr/>
              </p:nvSpPr>
              <p:spPr>
                <a:xfrm rot="5400000">
                  <a:off x="8570133" y="3559119"/>
                  <a:ext cx="192840" cy="166241"/>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7534959" y="5111909"/>
                  <a:ext cx="90645" cy="9064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7" name="Straight Connector 86"/>
                <p:cNvCxnSpPr/>
                <p:nvPr/>
              </p:nvCxnSpPr>
              <p:spPr>
                <a:xfrm>
                  <a:off x="7580282" y="4634944"/>
                  <a:ext cx="0" cy="49784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83" name="Picture 82"/>
              <p:cNvPicPr>
                <a:picLocks noChangeAspect="1"/>
              </p:cNvPicPr>
              <p:nvPr/>
            </p:nvPicPr>
            <p:blipFill rotWithShape="1">
              <a:blip r:embed="rId3">
                <a:extLst>
                  <a:ext uri="{28A0092B-C50C-407E-A947-70E740481C1C}">
                    <a14:useLocalDpi xmlns:a14="http://schemas.microsoft.com/office/drawing/2010/main" val="0"/>
                  </a:ext>
                </a:extLst>
              </a:blip>
              <a:srcRect l="10218" t="2768" r="82340" b="84420"/>
              <a:stretch/>
            </p:blipFill>
            <p:spPr>
              <a:xfrm>
                <a:off x="10183875" y="2086380"/>
                <a:ext cx="793099" cy="769374"/>
              </a:xfrm>
              <a:prstGeom prst="rect">
                <a:avLst/>
              </a:prstGeom>
              <a:effectLst/>
            </p:spPr>
          </p:pic>
        </p:grpSp>
      </p:grpSp>
      <p:grpSp>
        <p:nvGrpSpPr>
          <p:cNvPr id="2" name="Group 1">
            <a:extLst>
              <a:ext uri="{FF2B5EF4-FFF2-40B4-BE49-F238E27FC236}">
                <a16:creationId xmlns:a16="http://schemas.microsoft.com/office/drawing/2014/main" id="{DF6AE0EA-FFD3-EAA3-7668-F88AB85FECA1}"/>
              </a:ext>
            </a:extLst>
          </p:cNvPr>
          <p:cNvGrpSpPr/>
          <p:nvPr/>
        </p:nvGrpSpPr>
        <p:grpSpPr>
          <a:xfrm>
            <a:off x="7374393" y="1274307"/>
            <a:ext cx="2147960" cy="5117236"/>
            <a:chOff x="7374393" y="1274307"/>
            <a:chExt cx="2147960" cy="5117236"/>
          </a:xfrm>
        </p:grpSpPr>
        <p:grpSp>
          <p:nvGrpSpPr>
            <p:cNvPr id="8" name="Group 7"/>
            <p:cNvGrpSpPr/>
            <p:nvPr/>
          </p:nvGrpSpPr>
          <p:grpSpPr>
            <a:xfrm>
              <a:off x="7374393" y="1274307"/>
              <a:ext cx="2147960" cy="5117236"/>
              <a:chOff x="7374393" y="1154566"/>
              <a:chExt cx="2147960" cy="5117236"/>
            </a:xfrm>
          </p:grpSpPr>
          <p:sp>
            <p:nvSpPr>
              <p:cNvPr id="15" name="TextBox 14">
                <a:extLst>
                  <a:ext uri="{FF2B5EF4-FFF2-40B4-BE49-F238E27FC236}">
                    <a16:creationId xmlns:a16="http://schemas.microsoft.com/office/drawing/2014/main" id="{2366A14A-E910-4446-8991-8BF8E2E6F834}"/>
                  </a:ext>
                </a:extLst>
              </p:cNvPr>
              <p:cNvSpPr txBox="1"/>
              <p:nvPr/>
            </p:nvSpPr>
            <p:spPr>
              <a:xfrm>
                <a:off x="7374393" y="3871145"/>
                <a:ext cx="2025516" cy="240065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Businesses rely on their </a:t>
                </a:r>
                <a:r>
                  <a:rPr kumimoji="0" lang="en-GB" sz="1500" b="0" i="0" u="none" strike="noStrike" kern="1200" cap="none" spc="0" normalizeH="0" baseline="0" noProof="0">
                    <a:ln>
                      <a:noFill/>
                    </a:ln>
                    <a:solidFill>
                      <a:srgbClr val="1A1C2B"/>
                    </a:solidFill>
                    <a:effectLst/>
                    <a:uLnTx/>
                    <a:uFillTx/>
                    <a:latin typeface="Helvetica" pitchFamily="2" charset="0"/>
                    <a:ea typeface="+mn-ea"/>
                    <a:cs typeface="+mn-cs"/>
                  </a:rPr>
                  <a:t>internet to </a:t>
                </a: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complete critical business activities.  Any outages can be very costly, so they need robust connections through a supplier they can trust.</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0" name="Group 69"/>
              <p:cNvGrpSpPr/>
              <p:nvPr/>
            </p:nvGrpSpPr>
            <p:grpSpPr>
              <a:xfrm>
                <a:off x="7524434" y="1154566"/>
                <a:ext cx="1997919" cy="2558749"/>
                <a:chOff x="7488858" y="1412413"/>
                <a:chExt cx="1997919" cy="2558749"/>
              </a:xfrm>
            </p:grpSpPr>
            <p:sp>
              <p:nvSpPr>
                <p:cNvPr id="71" name="Oval 70"/>
                <p:cNvSpPr/>
                <p:nvPr/>
              </p:nvSpPr>
              <p:spPr>
                <a:xfrm>
                  <a:off x="7488858" y="1561657"/>
                  <a:ext cx="1725434" cy="1725434"/>
                </a:xfrm>
                <a:prstGeom prst="ellipse">
                  <a:avLst/>
                </a:prstGeom>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7554899" y="1627698"/>
                  <a:ext cx="1931878" cy="1768282"/>
                </a:xfrm>
                <a:prstGeom prst="rect">
                  <a:avLst/>
                </a:prstGeom>
                <a:effectLst/>
              </p:spPr>
            </p:pic>
            <p:grpSp>
              <p:nvGrpSpPr>
                <p:cNvPr id="73" name="Group 72"/>
                <p:cNvGrpSpPr/>
                <p:nvPr/>
              </p:nvGrpSpPr>
              <p:grpSpPr>
                <a:xfrm>
                  <a:off x="8272063" y="1412413"/>
                  <a:ext cx="1214714" cy="2558749"/>
                  <a:chOff x="7534959" y="2643805"/>
                  <a:chExt cx="1214714" cy="2558749"/>
                </a:xfrm>
                <a:effectLst/>
              </p:grpSpPr>
              <p:sp>
                <p:nvSpPr>
                  <p:cNvPr id="75"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76" name="Isosceles Triangle 75"/>
                  <p:cNvSpPr/>
                  <p:nvPr/>
                </p:nvSpPr>
                <p:spPr>
                  <a:xfrm rot="5400000">
                    <a:off x="8570133" y="3559119"/>
                    <a:ext cx="192840" cy="166241"/>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534959" y="5111909"/>
                    <a:ext cx="90645" cy="9064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8" name="Straight Connector 77"/>
                  <p:cNvCxnSpPr/>
                  <p:nvPr/>
                </p:nvCxnSpPr>
                <p:spPr>
                  <a:xfrm>
                    <a:off x="7580282" y="4634944"/>
                    <a:ext cx="0" cy="497840"/>
                  </a:xfrm>
                  <a:prstGeom prst="line">
                    <a:avLst/>
                  </a:prstGeom>
                </p:spPr>
                <p:style>
                  <a:lnRef idx="2">
                    <a:schemeClr val="accent4"/>
                  </a:lnRef>
                  <a:fillRef idx="0">
                    <a:schemeClr val="accent4"/>
                  </a:fillRef>
                  <a:effectRef idx="1">
                    <a:schemeClr val="accent4"/>
                  </a:effectRef>
                  <a:fontRef idx="minor">
                    <a:schemeClr val="tx1"/>
                  </a:fontRef>
                </p:style>
              </p:cxnSp>
            </p:grpSp>
          </p:grpSp>
        </p:grpSp>
        <p:pic>
          <p:nvPicPr>
            <p:cNvPr id="10" name="Picture 9">
              <a:extLst>
                <a:ext uri="{FF2B5EF4-FFF2-40B4-BE49-F238E27FC236}">
                  <a16:creationId xmlns:a16="http://schemas.microsoft.com/office/drawing/2014/main" id="{73EE2428-7431-3D50-A1DB-06169A306ABF}"/>
                </a:ext>
              </a:extLst>
            </p:cNvPr>
            <p:cNvPicPr>
              <a:picLocks noChangeAspect="1"/>
            </p:cNvPicPr>
            <p:nvPr/>
          </p:nvPicPr>
          <p:blipFill rotWithShape="1">
            <a:blip r:embed="rId4">
              <a:extLst>
                <a:ext uri="{28A0092B-C50C-407E-A947-70E740481C1C}">
                  <a14:useLocalDpi xmlns:a14="http://schemas.microsoft.com/office/drawing/2010/main" val="0"/>
                </a:ext>
              </a:extLst>
            </a:blip>
            <a:srcRect l="58283" t="60919" r="32938" b="26097"/>
            <a:stretch/>
          </p:blipFill>
          <p:spPr>
            <a:xfrm>
              <a:off x="8004825" y="1842441"/>
              <a:ext cx="1076445" cy="897038"/>
            </a:xfrm>
            <a:prstGeom prst="rect">
              <a:avLst/>
            </a:prstGeom>
          </p:spPr>
        </p:pic>
      </p:grpSp>
    </p:spTree>
    <p:extLst>
      <p:ext uri="{BB962C8B-B14F-4D97-AF65-F5344CB8AC3E}">
        <p14:creationId xmlns:p14="http://schemas.microsoft.com/office/powerpoint/2010/main" val="282076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1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A5DC9F1-974D-4191-130F-9B44A8104431}"/>
              </a:ext>
            </a:extLst>
          </p:cNvPr>
          <p:cNvSpPr/>
          <p:nvPr/>
        </p:nvSpPr>
        <p:spPr>
          <a:xfrm>
            <a:off x="0" y="6066971"/>
            <a:ext cx="12322629" cy="943429"/>
          </a:xfrm>
          <a:prstGeom prst="rect">
            <a:avLst/>
          </a:prstGeom>
          <a:solidFill>
            <a:srgbClr val="1A1C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Helvetica" pitchFamily="2" charset="0"/>
            </a:endParaRPr>
          </a:p>
        </p:txBody>
      </p:sp>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What is Smart Wires with </a:t>
            </a:r>
            <a:r>
              <a:rPr lang="en-GB" dirty="0" err="1"/>
              <a:t>EXPO.e</a:t>
            </a:r>
            <a:r>
              <a:rPr lang="en-GB" dirty="0"/>
              <a:t>?</a:t>
            </a:r>
          </a:p>
        </p:txBody>
      </p:sp>
      <p:sp>
        <p:nvSpPr>
          <p:cNvPr id="4" name="TextBox 3">
            <a:extLst>
              <a:ext uri="{FF2B5EF4-FFF2-40B4-BE49-F238E27FC236}">
                <a16:creationId xmlns:a16="http://schemas.microsoft.com/office/drawing/2014/main" id="{1DC9E480-CAAF-70B3-F84C-00083BA47D99}"/>
              </a:ext>
            </a:extLst>
          </p:cNvPr>
          <p:cNvSpPr txBox="1"/>
          <p:nvPr/>
        </p:nvSpPr>
        <p:spPr>
          <a:xfrm>
            <a:off x="344567" y="756174"/>
            <a:ext cx="11502865" cy="5936028"/>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8748000" bIns="180000" anchor="ctr" anchorCtr="0">
            <a:noAutofit/>
          </a:bodyPr>
          <a:lstStyle/>
          <a:p>
            <a:pPr>
              <a:spcBef>
                <a:spcPts val="1800"/>
              </a:spcBef>
              <a:spcAft>
                <a:spcPts val="600"/>
              </a:spcAft>
            </a:pPr>
            <a:r>
              <a:rPr lang="en-GB"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EXPO.e’s </a:t>
            </a:r>
            <a:r>
              <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offers a range of connectivity options through our Smart Wires Service. Smart Wires brings the customer’s site on-net to EXPO.e’s network, providing access to the internet, WAN, and any other managed services and applications within our portfolio. </a:t>
            </a:r>
          </a:p>
          <a:p>
            <a:pPr>
              <a:spcBef>
                <a:spcPts val="1800"/>
              </a:spcBef>
              <a:spcAft>
                <a:spcPts val="600"/>
              </a:spcAft>
            </a:pPr>
            <a:r>
              <a:rPr lang="en-GB"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The result</a:t>
            </a:r>
            <a:r>
              <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 is optimal control and scalability, reduced operational costs, and an accelerated path to the Cloud, with the highest standard of cyber security inherent in the design of every solution.</a:t>
            </a:r>
          </a:p>
        </p:txBody>
      </p:sp>
      <p:sp>
        <p:nvSpPr>
          <p:cNvPr id="17" name="Rectangle 16">
            <a:extLst>
              <a:ext uri="{FF2B5EF4-FFF2-40B4-BE49-F238E27FC236}">
                <a16:creationId xmlns:a16="http://schemas.microsoft.com/office/drawing/2014/main" id="{685210DF-59F0-0DBF-F57F-9AEE7D7198C6}"/>
              </a:ext>
            </a:extLst>
          </p:cNvPr>
          <p:cNvSpPr/>
          <p:nvPr/>
        </p:nvSpPr>
        <p:spPr>
          <a:xfrm>
            <a:off x="3238108" y="4612699"/>
            <a:ext cx="4304282" cy="2079503"/>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07950" lvl="0" indent="0" algn="ctr" defTabSz="914400" eaLnBrk="1" fontAlgn="auto" latinLnBrk="0" hangingPunct="1">
              <a:buClrTx/>
              <a:buSzTx/>
              <a:buFontTx/>
              <a:buNone/>
              <a:tabLst/>
              <a:defRPr/>
            </a:pPr>
            <a:r>
              <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Smart Wires – FTTP</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US" sz="8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61938" marR="107950" lvl="0" indent="-171450" algn="just" defTabSz="914400" eaLnBrk="1" fontAlgn="auto" latinLnBrk="0" hangingPunct="1">
              <a:spcBef>
                <a:spcPts val="300"/>
              </a:spcBef>
              <a:spcAft>
                <a:spcPts val="300"/>
              </a:spcAft>
              <a:buClrTx/>
              <a:buSzTx/>
              <a:buFont typeface="Arial" panose="020B0604020202020204" pitchFamily="34" charset="0"/>
              <a:buChar char="•"/>
              <a:tabLst/>
              <a:defRPr/>
            </a:pPr>
            <a:r>
              <a:rPr lang="en-GB" sz="1050" kern="0" spc="-3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Fibre to the Premise (FTTP), also known as Full Fibre Broadband, allows you to have faster download speeds of up to 1Gpbs without the need of a Phone line rental. FTTP is a direct route fibre connection from the exchange to the premises via fibre optic cables. FTTP does not require a PSTN, allowing businesses to connect directly to the internet. </a:t>
            </a:r>
          </a:p>
          <a:p>
            <a:pPr marL="261938" marR="107950" lvl="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FTTP gives the customer a faster and more reliable connection, ideal for accessing cloud-based applications and high-quality video conferencing services.</a:t>
            </a:r>
          </a:p>
        </p:txBody>
      </p:sp>
      <p:sp>
        <p:nvSpPr>
          <p:cNvPr id="20" name="Rectangle 19">
            <a:extLst>
              <a:ext uri="{FF2B5EF4-FFF2-40B4-BE49-F238E27FC236}">
                <a16:creationId xmlns:a16="http://schemas.microsoft.com/office/drawing/2014/main" id="{7EA43C90-1DC8-C433-83D2-69F406E26F57}"/>
              </a:ext>
            </a:extLst>
          </p:cNvPr>
          <p:cNvSpPr/>
          <p:nvPr/>
        </p:nvSpPr>
        <p:spPr>
          <a:xfrm>
            <a:off x="7543150" y="4616021"/>
            <a:ext cx="4305042" cy="2076181"/>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algn="ctr">
              <a:spcBef>
                <a:spcPts val="300"/>
              </a:spcBef>
              <a:spcAft>
                <a:spcPts val="300"/>
              </a:spcAf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a:t>
            </a:r>
            <a:r>
              <a:rPr kumimoji="0" lang="en-US" sz="1600" b="1" i="0" u="none" strike="noStrike" kern="0" cap="none" spc="0" normalizeH="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Wires – Microwave Access</a:t>
            </a:r>
            <a:br>
              <a:rPr kumimoji="0" lang="en-US" sz="15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br>
              <a:rPr kumimoji="0" lang="en-US" sz="2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US" sz="2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79400" marR="107950" indent="-171450" algn="just">
              <a:spcBef>
                <a:spcPts val="300"/>
              </a:spcBef>
              <a:spcAft>
                <a:spcPts val="300"/>
              </a:spcAft>
              <a:buFont typeface="Arial" panose="020B0604020202020204" pitchFamily="34" charset="0"/>
              <a:buChar char="•"/>
              <a:defRPr/>
            </a:pPr>
            <a:r>
              <a:rPr lang="en-GB" sz="1100" kern="0" spc="-30" dirty="0">
                <a:solidFill>
                  <a:srgbClr val="1A1C2B"/>
                </a:solidFill>
                <a:latin typeface="Helvetica" panose="020B0604020202020204" pitchFamily="34" charset="0"/>
                <a:cs typeface="Times New Roman" panose="02020603050405020304" pitchFamily="18" charset="0"/>
              </a:rPr>
              <a:t>Our Microwave Access solution allows business to have Ethernet services up to 5Gbps over the air using line of sight technology. Last mile connectivity is delivered via microwaves. </a:t>
            </a:r>
          </a:p>
          <a:p>
            <a:pPr marL="279400" marR="107950" indent="-171450" algn="just">
              <a:spcBef>
                <a:spcPts val="300"/>
              </a:spcBef>
              <a:spcAft>
                <a:spcPts val="300"/>
              </a:spcAft>
              <a:buFont typeface="Arial" panose="020B0604020202020204" pitchFamily="34" charset="0"/>
              <a:buChar char="•"/>
              <a:defRPr/>
            </a:pPr>
            <a:r>
              <a:rPr lang="en-GB" sz="1100" kern="0" spc="-30" dirty="0">
                <a:solidFill>
                  <a:srgbClr val="1A1C2B"/>
                </a:solidFill>
                <a:latin typeface="Helvetica" panose="020B0604020202020204" pitchFamily="34" charset="0"/>
                <a:cs typeface="Times New Roman" panose="02020603050405020304" pitchFamily="18" charset="0"/>
              </a:rPr>
              <a:t>A microwave link is established between Exponential-e's </a:t>
            </a:r>
            <a:r>
              <a:rPr lang="en-GB" sz="1100" kern="0" spc="-30" dirty="0" err="1">
                <a:solidFill>
                  <a:srgbClr val="1A1C2B"/>
                </a:solidFill>
                <a:latin typeface="Helvetica" panose="020B0604020202020204" pitchFamily="34" charset="0"/>
                <a:cs typeface="Times New Roman" panose="02020603050405020304" pitchFamily="18" charset="0"/>
              </a:rPr>
              <a:t>PoP</a:t>
            </a:r>
            <a:r>
              <a:rPr lang="en-GB" sz="1100" kern="0" spc="-30" dirty="0">
                <a:solidFill>
                  <a:srgbClr val="1A1C2B"/>
                </a:solidFill>
                <a:latin typeface="Helvetica" panose="020B0604020202020204" pitchFamily="34" charset="0"/>
                <a:cs typeface="Times New Roman" panose="02020603050405020304" pitchFamily="18" charset="0"/>
              </a:rPr>
              <a:t> and the customer site, which allows the internet access to be transmitted over air. This is finally converted into a cable at the customer site through the use of a router. </a:t>
            </a:r>
          </a:p>
        </p:txBody>
      </p:sp>
      <p:sp>
        <p:nvSpPr>
          <p:cNvPr id="21" name="Rectangle 20">
            <a:extLst>
              <a:ext uri="{FF2B5EF4-FFF2-40B4-BE49-F238E27FC236}">
                <a16:creationId xmlns:a16="http://schemas.microsoft.com/office/drawing/2014/main" id="{2633CCB9-D4C7-FCCB-16E9-06540C7462DB}"/>
              </a:ext>
            </a:extLst>
          </p:cNvPr>
          <p:cNvSpPr/>
          <p:nvPr/>
        </p:nvSpPr>
        <p:spPr>
          <a:xfrm>
            <a:off x="3231642" y="756174"/>
            <a:ext cx="4314361" cy="1868299"/>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algn="ctr">
              <a:spcBef>
                <a:spcPts val="300"/>
              </a:spcBef>
              <a:spcAft>
                <a:spcPts val="300"/>
              </a:spcAf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Broadband</a:t>
            </a:r>
            <a:r>
              <a:rPr kumimoji="0" lang="en-US" sz="1600" b="1" i="0" u="none" strike="noStrike" kern="0" cap="none" spc="0" normalizeH="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a:t>
            </a:r>
            <a:r>
              <a:rPr kumimoji="0" lang="en-US" sz="1600" b="1" i="0" u="none" strike="noStrike" kern="0" cap="none" spc="0" normalizeH="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kumimoji="0" lang="en-US" sz="1600" b="1" i="0" u="none" strike="noStrike" kern="0" cap="none" spc="0" normalizeH="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SoGEA</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0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79400" marR="107950" lvl="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Single Order Generic Ethernet Access (</a:t>
            </a:r>
            <a:r>
              <a:rPr lang="en-GB" sz="1050" kern="0" spc="-30" dirty="0" err="1">
                <a:solidFill>
                  <a:srgbClr val="1A1C2B"/>
                </a:solidFill>
                <a:latin typeface="Helvetica" panose="020B0604020202020204" pitchFamily="34" charset="0"/>
                <a:cs typeface="Times New Roman" panose="02020603050405020304" pitchFamily="18" charset="0"/>
              </a:rPr>
              <a:t>SoGEA</a:t>
            </a:r>
            <a:r>
              <a:rPr lang="en-GB" sz="1050" kern="0" spc="-30" dirty="0">
                <a:solidFill>
                  <a:srgbClr val="1A1C2B"/>
                </a:solidFill>
                <a:latin typeface="Helvetica" panose="020B0604020202020204" pitchFamily="34" charset="0"/>
                <a:cs typeface="Times New Roman" panose="02020603050405020304" pitchFamily="18" charset="0"/>
              </a:rPr>
              <a:t>) enables your customer to purchase entry level Ethernet without the need of the phone line.</a:t>
            </a:r>
          </a:p>
          <a:p>
            <a:pPr marL="279400" marR="107950" lvl="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With </a:t>
            </a:r>
            <a:r>
              <a:rPr lang="en-GB" sz="1050" kern="0" spc="-30" dirty="0" err="1">
                <a:solidFill>
                  <a:srgbClr val="1A1C2B"/>
                </a:solidFill>
                <a:latin typeface="Helvetica" panose="020B0604020202020204" pitchFamily="34" charset="0"/>
                <a:cs typeface="Times New Roman" panose="02020603050405020304" pitchFamily="18" charset="0"/>
              </a:rPr>
              <a:t>SoGEA</a:t>
            </a:r>
            <a:r>
              <a:rPr lang="en-GB" sz="1050" kern="0" spc="-30" dirty="0">
                <a:solidFill>
                  <a:srgbClr val="1A1C2B"/>
                </a:solidFill>
                <a:latin typeface="Helvetica" panose="020B0604020202020204" pitchFamily="34" charset="0"/>
                <a:cs typeface="Times New Roman" panose="02020603050405020304" pitchFamily="18" charset="0"/>
              </a:rPr>
              <a:t>, customers can save money as well as simplify the ordering process over ordering FTTC and a separate PSTN line. </a:t>
            </a:r>
          </a:p>
          <a:p>
            <a:pPr marL="279400" marR="107950" lvl="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Our </a:t>
            </a:r>
            <a:r>
              <a:rPr lang="en-GB" sz="1050" kern="0" spc="-30" dirty="0" err="1">
                <a:solidFill>
                  <a:srgbClr val="1A1C2B"/>
                </a:solidFill>
                <a:latin typeface="Helvetica" panose="020B0604020202020204" pitchFamily="34" charset="0"/>
                <a:cs typeface="Times New Roman" panose="02020603050405020304" pitchFamily="18" charset="0"/>
              </a:rPr>
              <a:t>SoGEA</a:t>
            </a:r>
            <a:r>
              <a:rPr lang="en-GB" sz="1050" kern="0" spc="-30" dirty="0">
                <a:solidFill>
                  <a:srgbClr val="1A1C2B"/>
                </a:solidFill>
                <a:latin typeface="Helvetica" panose="020B0604020202020204" pitchFamily="34" charset="0"/>
                <a:cs typeface="Times New Roman" panose="02020603050405020304" pitchFamily="18" charset="0"/>
              </a:rPr>
              <a:t> offering can offer maximum theoretical speeds hitting 80Mbps download and 20Mbps upload.</a:t>
            </a:r>
            <a:endParaRPr kumimoji="0" lang="en-GB" sz="105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E3769F6-CCB8-7D13-97AE-03C001BD0872}"/>
              </a:ext>
            </a:extLst>
          </p:cNvPr>
          <p:cNvSpPr/>
          <p:nvPr/>
        </p:nvSpPr>
        <p:spPr>
          <a:xfrm>
            <a:off x="3238108" y="2624473"/>
            <a:ext cx="4305042" cy="1988227"/>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algn="ctr">
              <a:spcBef>
                <a:spcPts val="300"/>
              </a:spcBef>
              <a:spcAft>
                <a:spcPts val="300"/>
              </a:spcAft>
              <a:defRPr/>
            </a:pPr>
            <a:r>
              <a:rPr lang="en-US"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Smart Wires Broadband – </a:t>
            </a:r>
            <a:r>
              <a:rPr lang="en-US" b="1" kern="0"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SoTAP</a:t>
            </a:r>
            <a:r>
              <a:rPr lang="en-US"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 / (</a:t>
            </a:r>
            <a:r>
              <a:rPr lang="en-US" b="1" kern="0"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SoADSL</a:t>
            </a:r>
            <a:r>
              <a:rPr lang="en-US"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a:t>
            </a:r>
            <a:br>
              <a:rPr lang="en-US"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br>
            <a:endParaRPr lang="en-GB" sz="300"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L="261938" indent="-171450" algn="just">
              <a:buFont typeface="Arial" panose="020B0604020202020204" pitchFamily="34" charset="0"/>
              <a:buChar char="•"/>
            </a:pPr>
            <a:r>
              <a:rPr lang="en-GB" sz="1050" dirty="0">
                <a:solidFill>
                  <a:srgbClr val="1A1C2B"/>
                </a:solidFill>
                <a:latin typeface="Helvetica" panose="020B0604020202020204" pitchFamily="34" charset="0"/>
              </a:rPr>
              <a:t>Single Order Transitional Access Product (</a:t>
            </a:r>
            <a:r>
              <a:rPr lang="en-GB" sz="1050" dirty="0" err="1">
                <a:solidFill>
                  <a:srgbClr val="1A1C2B"/>
                </a:solidFill>
                <a:latin typeface="Helvetica" panose="020B0604020202020204" pitchFamily="34" charset="0"/>
              </a:rPr>
              <a:t>SoTAP</a:t>
            </a:r>
            <a:r>
              <a:rPr lang="en-GB" sz="1050" dirty="0">
                <a:solidFill>
                  <a:srgbClr val="1A1C2B"/>
                </a:solidFill>
                <a:latin typeface="Helvetica" panose="020B0604020202020204" pitchFamily="34" charset="0"/>
              </a:rPr>
              <a:t>) is a transitional copper product, for premises where fibre is not available and an ADSL type of service is required.</a:t>
            </a:r>
          </a:p>
          <a:p>
            <a:pPr marL="90488" algn="just"/>
            <a:endParaRPr lang="en-GB" sz="1050" dirty="0">
              <a:solidFill>
                <a:srgbClr val="1A1C2B"/>
              </a:solidFill>
              <a:latin typeface="Helvetica" panose="020B0604020202020204" pitchFamily="34" charset="0"/>
            </a:endParaRPr>
          </a:p>
          <a:p>
            <a:pPr marL="261938" indent="-171450" algn="just">
              <a:buFont typeface="Arial" panose="020B0604020202020204" pitchFamily="34" charset="0"/>
              <a:buChar char="•"/>
            </a:pPr>
            <a:r>
              <a:rPr lang="en-GB" sz="1050" dirty="0">
                <a:solidFill>
                  <a:srgbClr val="1A1C2B"/>
                </a:solidFill>
                <a:latin typeface="Helvetica" panose="020B0604020202020204" pitchFamily="34" charset="0"/>
              </a:rPr>
              <a:t>With </a:t>
            </a:r>
            <a:r>
              <a:rPr lang="en-GB" sz="1050" dirty="0" err="1">
                <a:solidFill>
                  <a:srgbClr val="1A1C2B"/>
                </a:solidFill>
                <a:latin typeface="Helvetica" panose="020B0604020202020204" pitchFamily="34" charset="0"/>
              </a:rPr>
              <a:t>SoTAP</a:t>
            </a:r>
            <a:r>
              <a:rPr lang="en-GB" sz="1050" dirty="0">
                <a:solidFill>
                  <a:srgbClr val="1A1C2B"/>
                </a:solidFill>
                <a:latin typeface="Helvetica" panose="020B0604020202020204" pitchFamily="34" charset="0"/>
              </a:rPr>
              <a:t> your customers receive both, broadband and IP Phone services, save money as well as simplify the ordering process over ordering ADSL and a separate PSTN line.</a:t>
            </a:r>
          </a:p>
        </p:txBody>
      </p:sp>
      <p:sp>
        <p:nvSpPr>
          <p:cNvPr id="23" name="Rectangle 22">
            <a:extLst>
              <a:ext uri="{FF2B5EF4-FFF2-40B4-BE49-F238E27FC236}">
                <a16:creationId xmlns:a16="http://schemas.microsoft.com/office/drawing/2014/main" id="{953236D5-D9FD-CBC9-6EE1-2360C2EE4DB8}"/>
              </a:ext>
            </a:extLst>
          </p:cNvPr>
          <p:cNvSpPr/>
          <p:nvPr/>
        </p:nvSpPr>
        <p:spPr>
          <a:xfrm>
            <a:off x="7543150" y="756174"/>
            <a:ext cx="4305042" cy="1864975"/>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algn="ctr">
              <a:spcBef>
                <a:spcPts val="300"/>
              </a:spcBef>
              <a:spcAft>
                <a:spcPts val="300"/>
              </a:spcAft>
              <a:defRPr/>
            </a:pPr>
            <a:r>
              <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Smart Wires – </a:t>
            </a:r>
            <a:r>
              <a:rPr lang="en-US" sz="1600" b="1" kern="0"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EoF</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0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79400" marR="107950" lvl="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Ethernet over Fibre is an end-to-end fibre connection that allows high speeds and low-latency to support business for optimum productivity and efficiency. Offering symmetrical speeds up to 10Gbps with bearer sizes at 100Mbps, 1Gbps and 10Gbps.</a:t>
            </a:r>
          </a:p>
          <a:p>
            <a:pPr marL="279400" marR="107950" lvl="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This connection and speeds ensure your customer is supported now, and in the future, with infrastructure to enable an increase in Cloud adoption and the ability to access multiple services over a single access circuit with our Smart Wires.</a:t>
            </a:r>
          </a:p>
        </p:txBody>
      </p:sp>
      <p:sp>
        <p:nvSpPr>
          <p:cNvPr id="24" name="Rectangle 23">
            <a:extLst>
              <a:ext uri="{FF2B5EF4-FFF2-40B4-BE49-F238E27FC236}">
                <a16:creationId xmlns:a16="http://schemas.microsoft.com/office/drawing/2014/main" id="{7F94856B-4D4F-54D5-0637-DC091E55B59A}"/>
              </a:ext>
            </a:extLst>
          </p:cNvPr>
          <p:cNvSpPr/>
          <p:nvPr/>
        </p:nvSpPr>
        <p:spPr>
          <a:xfrm>
            <a:off x="7540584" y="2621149"/>
            <a:ext cx="4305042" cy="1988227"/>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07950" algn="ctr">
              <a:defRPr/>
            </a:pPr>
            <a:endPar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R="107950" algn="ctr">
              <a:defRPr/>
            </a:pPr>
            <a:r>
              <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Smart Wires – 4G / 5G</a:t>
            </a:r>
            <a:br>
              <a:rPr kumimoji="0" lang="en-US" sz="15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lang="en-GB" sz="800" kern="0" spc="-30" dirty="0">
              <a:solidFill>
                <a:srgbClr val="1A1C2B"/>
              </a:solidFill>
              <a:latin typeface="Helvetica" panose="020B0604020202020204" pitchFamily="34" charset="0"/>
              <a:cs typeface="Times New Roman" panose="02020603050405020304" pitchFamily="18" charset="0"/>
            </a:endParaRPr>
          </a:p>
          <a:p>
            <a:pPr marL="279400" marR="10795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We partner with one of Europe's leading IoT and M2M connectivity platform providers, Wireless Logic, to deliver a range of SIM’s that can be used both nationally and internationally.</a:t>
            </a:r>
          </a:p>
          <a:p>
            <a:pPr marL="279400" marR="10795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The SIM’s are connected through to our Private APN, ensuring privacy to our customer’s data and have inbuilt security and ‘always on’ capabilities, ensuring maximum connectivity for your customers.</a:t>
            </a:r>
          </a:p>
          <a:p>
            <a:pPr marL="279400" marR="107950" indent="-171450" algn="just">
              <a:spcBef>
                <a:spcPts val="300"/>
              </a:spcBef>
              <a:spcAft>
                <a:spcPts val="300"/>
              </a:spcAft>
              <a:buFont typeface="Arial" panose="020B0604020202020204" pitchFamily="34" charset="0"/>
              <a:buChar char="•"/>
              <a:defRPr/>
            </a:pPr>
            <a:r>
              <a:rPr lang="en-GB" sz="1050" kern="0" spc="-30" dirty="0">
                <a:solidFill>
                  <a:srgbClr val="1A1C2B"/>
                </a:solidFill>
                <a:latin typeface="Helvetica" panose="020B0604020202020204" pitchFamily="34" charset="0"/>
                <a:cs typeface="Times New Roman" panose="02020603050405020304" pitchFamily="18" charset="0"/>
              </a:rPr>
              <a:t>EXPO.e have dual NNIs into two of Wireless Logic’s DC’s, offering a secure end-to-end cellular proposition.</a:t>
            </a:r>
          </a:p>
          <a:p>
            <a:pPr marL="107950" marR="107950" algn="ctr">
              <a:spcBef>
                <a:spcPts val="300"/>
              </a:spcBef>
              <a:spcAft>
                <a:spcPts val="300"/>
              </a:spcAft>
              <a:defRPr/>
            </a:pPr>
            <a:endParaRPr lang="en-GB" sz="1100" kern="0" spc="-30" dirty="0">
              <a:solidFill>
                <a:srgbClr val="1A1C2B"/>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191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175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17"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Complementary Connectivity Solutions</a:t>
            </a:r>
          </a:p>
        </p:txBody>
      </p:sp>
      <p:sp>
        <p:nvSpPr>
          <p:cNvPr id="4" name="TextBox 3">
            <a:extLst>
              <a:ext uri="{FF2B5EF4-FFF2-40B4-BE49-F238E27FC236}">
                <a16:creationId xmlns:a16="http://schemas.microsoft.com/office/drawing/2014/main" id="{1DC9E480-CAAF-70B3-F84C-00083BA47D99}"/>
              </a:ext>
            </a:extLst>
          </p:cNvPr>
          <p:cNvSpPr txBox="1"/>
          <p:nvPr/>
        </p:nvSpPr>
        <p:spPr>
          <a:xfrm>
            <a:off x="417442" y="1073427"/>
            <a:ext cx="11247781" cy="4711146"/>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7200000" bIns="180000" anchor="ctr" anchorCtr="0">
            <a:noAutofit/>
          </a:bodyPr>
          <a:lstStyle/>
          <a:p>
            <a:pPr>
              <a:spcBef>
                <a:spcPts val="1800"/>
              </a:spcBef>
              <a:spcAft>
                <a:spcPts val="600"/>
              </a:spcAft>
            </a:pPr>
            <a:r>
              <a:rPr lang="en-GB"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EXPO.e’s </a:t>
            </a:r>
            <a:r>
              <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connectivity portfolio brings together a comprehensive range of leading-edge solutions, designed, delivered, and managed by leading experts, supported by robust SLAs, and built on our self-owned, enterprise-class network. </a:t>
            </a:r>
          </a:p>
          <a:p>
            <a:pPr>
              <a:spcBef>
                <a:spcPts val="1800"/>
              </a:spcBef>
              <a:spcAft>
                <a:spcPts val="600"/>
              </a:spcAft>
            </a:pPr>
            <a:r>
              <a:rPr lang="en-GB"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The result</a:t>
            </a:r>
            <a:r>
              <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 is optimal control and scalability, reduced operational costs, and an accelerated path to the Cloud, with the highest standard of cyber security inherent in the design of every solution.</a:t>
            </a:r>
          </a:p>
        </p:txBody>
      </p:sp>
      <p:sp>
        <p:nvSpPr>
          <p:cNvPr id="11" name="Rectangle 10">
            <a:extLst>
              <a:ext uri="{FF2B5EF4-FFF2-40B4-BE49-F238E27FC236}">
                <a16:creationId xmlns:a16="http://schemas.microsoft.com/office/drawing/2014/main" id="{41C5CE05-EAF4-5877-82B4-459F488A944C}"/>
              </a:ext>
            </a:extLst>
          </p:cNvPr>
          <p:cNvSpPr/>
          <p:nvPr/>
        </p:nvSpPr>
        <p:spPr>
          <a:xfrm>
            <a:off x="4681330" y="1073427"/>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algn="ctr">
              <a:lnSpc>
                <a:spcPct val="100000"/>
              </a:lnSpc>
              <a:spcBef>
                <a:spcPts val="300"/>
              </a:spcBef>
              <a:spcAft>
                <a:spcPts val="300"/>
              </a:spcAft>
            </a:pPr>
            <a:r>
              <a:rPr lang="en-US"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An industry-leading </a:t>
            </a:r>
            <a:br>
              <a:rPr lang="en-US"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br>
            <a:r>
              <a:rPr lang="en-US"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SD-WAN solution</a:t>
            </a:r>
            <a:endPar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L="107950" marR="107950" algn="ctr">
              <a:lnSpc>
                <a:spcPct val="100000"/>
              </a:lnSpc>
              <a:spcBef>
                <a:spcPts val="300"/>
              </a:spcBef>
              <a:spcAft>
                <a:spcPts val="300"/>
              </a:spcAft>
            </a:pPr>
            <a:r>
              <a:rPr lang="en-US" sz="150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Drawing </a:t>
            </a:r>
            <a: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on </a:t>
            </a:r>
            <a:r>
              <a:rPr lang="en-US" sz="1500" b="1"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EXPO.e</a:t>
            </a:r>
            <a:r>
              <a:rPr lang="en-US" sz="1500"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a:t>
            </a:r>
            <a: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 years </a:t>
            </a:r>
            <a:b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br>
            <a: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of experience as a UK pioneer in software-defined connectivity - delivered as a fully managed service.</a:t>
            </a:r>
            <a:endPar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9C1757-B930-4E3D-87A7-9DF9C40190CC}"/>
              </a:ext>
            </a:extLst>
          </p:cNvPr>
          <p:cNvSpPr/>
          <p:nvPr/>
        </p:nvSpPr>
        <p:spPr>
          <a:xfrm>
            <a:off x="8161806" y="1073427"/>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algn="ctr">
              <a:lnSpc>
                <a:spcPct val="100000"/>
              </a:lnSpc>
              <a:spcBef>
                <a:spcPts val="300"/>
              </a:spcBef>
              <a:spcAft>
                <a:spcPts val="300"/>
              </a:spcAft>
              <a:tabLst>
                <a:tab pos="577850" algn="l"/>
              </a:tabLst>
            </a:pPr>
            <a:r>
              <a:rPr lang="en-US"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Secure Access Service Edge (SASE)</a:t>
            </a:r>
            <a:endPar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L="107950" marR="107950" algn="ctr">
              <a:lnSpc>
                <a:spcPct val="100000"/>
              </a:lnSpc>
              <a:spcBef>
                <a:spcPts val="300"/>
              </a:spcBef>
              <a:spcAft>
                <a:spcPts val="300"/>
              </a:spcAft>
              <a:tabLst>
                <a:tab pos="577850" algn="l"/>
              </a:tabLst>
            </a:pPr>
            <a: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Combining leading-edge </a:t>
            </a:r>
            <a:b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br>
            <a: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networking and zero-trust cyber security in a Cloud-based solution, to provide optimal control, protection, and visibility.</a:t>
            </a:r>
            <a:endPar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C1FE690-A922-3635-CCDB-DD4D5F5A01ED}"/>
              </a:ext>
            </a:extLst>
          </p:cNvPr>
          <p:cNvSpPr/>
          <p:nvPr/>
        </p:nvSpPr>
        <p:spPr>
          <a:xfrm>
            <a:off x="4681330" y="3424013"/>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algn="ctr">
              <a:lnSpc>
                <a:spcPct val="100000"/>
              </a:lnSpc>
              <a:spcBef>
                <a:spcPts val="300"/>
              </a:spcBef>
              <a:spcAft>
                <a:spcPts val="300"/>
              </a:spcAft>
              <a:tabLst>
                <a:tab pos="577850" algn="l"/>
              </a:tabLst>
            </a:pPr>
            <a:r>
              <a:rPr lang="en-US" sz="1600" b="1"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Managed LAN and </a:t>
            </a:r>
            <a:r>
              <a:rPr lang="en-US" sz="1600" b="1"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WiFi</a:t>
            </a:r>
            <a:endPar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L="107950" marR="107950" algn="ctr">
              <a:lnSpc>
                <a:spcPct val="100000"/>
              </a:lnSpc>
              <a:spcBef>
                <a:spcPts val="300"/>
              </a:spcBef>
              <a:spcAft>
                <a:spcPts val="300"/>
              </a:spcAft>
              <a:tabLst>
                <a:tab pos="577850" algn="l"/>
              </a:tabLst>
            </a:pPr>
            <a:r>
              <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Our LAN and </a:t>
            </a:r>
            <a:r>
              <a:rPr lang="en-GB" sz="1500" dirty="0" err="1">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WiFi</a:t>
            </a:r>
            <a:r>
              <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 solution places your customers’ IT infrastructure in safe hands. With 20+ years of experience in managed Network solutions and a 24/7/365 UK support desk, we are highly skilled and available to keep their business running.</a:t>
            </a:r>
          </a:p>
        </p:txBody>
      </p:sp>
      <p:sp>
        <p:nvSpPr>
          <p:cNvPr id="14" name="Rectangle 13">
            <a:extLst>
              <a:ext uri="{FF2B5EF4-FFF2-40B4-BE49-F238E27FC236}">
                <a16:creationId xmlns:a16="http://schemas.microsoft.com/office/drawing/2014/main" id="{BBF78B24-BF2C-A86E-6F8E-EF1F14608417}"/>
              </a:ext>
            </a:extLst>
          </p:cNvPr>
          <p:cNvSpPr/>
          <p:nvPr/>
        </p:nvSpPr>
        <p:spPr>
          <a:xfrm>
            <a:off x="8161806" y="3424013"/>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algn="ctr">
              <a:spcBef>
                <a:spcPts val="300"/>
              </a:spcBef>
              <a:spcAft>
                <a:spcPts val="300"/>
              </a:spcAft>
              <a:defRPr/>
            </a:pPr>
            <a:r>
              <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5i – Our Own Fibre Network</a:t>
            </a:r>
            <a:br>
              <a:rPr lang="en-US" sz="1600" b="1"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br>
            <a:endParaRPr lang="en-GB" sz="200" kern="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L="107950" marR="107950" lvl="0" algn="ctr">
              <a:spcBef>
                <a:spcPts val="300"/>
              </a:spcBef>
              <a:spcAft>
                <a:spcPts val="300"/>
              </a:spcAft>
              <a:defRPr/>
            </a:pPr>
            <a:r>
              <a:rPr lang="en-US" sz="1450" kern="0" spc="-3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We are laying our own dark fibre in London with a focus on 10Gb to Unlimited bandwidths.  This means we can offer good commercials, flexibility with Wayleaves, and additional tailored and bespoke services.  We are already in 20+ key buildings and locations</a:t>
            </a:r>
            <a:endParaRPr lang="en-GB" sz="1450" kern="0" spc="-3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a:p>
            <a:pPr marL="107950" marR="107950" algn="ctr">
              <a:lnSpc>
                <a:spcPct val="100000"/>
              </a:lnSpc>
              <a:spcBef>
                <a:spcPts val="300"/>
              </a:spcBef>
              <a:spcAft>
                <a:spcPts val="300"/>
              </a:spcAft>
              <a:tabLst>
                <a:tab pos="577850" algn="l"/>
              </a:tabLst>
            </a:pPr>
            <a:r>
              <a:rPr lang="en-US"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rPr>
              <a:t>.</a:t>
            </a:r>
            <a:endPar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6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Multiple Services Over the Same Pipe</a:t>
            </a:r>
          </a:p>
        </p:txBody>
      </p:sp>
      <p:sp>
        <p:nvSpPr>
          <p:cNvPr id="3" name="TextBox 2">
            <a:extLst>
              <a:ext uri="{FF2B5EF4-FFF2-40B4-BE49-F238E27FC236}">
                <a16:creationId xmlns:a16="http://schemas.microsoft.com/office/drawing/2014/main" id="{1759CB3E-104B-45E0-4FD5-B6ACE915830C}"/>
              </a:ext>
            </a:extLst>
          </p:cNvPr>
          <p:cNvSpPr txBox="1"/>
          <p:nvPr/>
        </p:nvSpPr>
        <p:spPr>
          <a:xfrm>
            <a:off x="256706" y="756175"/>
            <a:ext cx="5706974" cy="5017849"/>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GB" sz="1800" b="1" kern="100" dirty="0">
                <a:effectLst/>
                <a:latin typeface="Helvetica" panose="020B0604020202020204" pitchFamily="34" charset="0"/>
                <a:ea typeface="Times New Roman" panose="02020603050405020304" pitchFamily="18" charset="0"/>
                <a:cs typeface="Helvetica" panose="020B0604020202020204" pitchFamily="34" charset="0"/>
              </a:rPr>
              <a:t>Cost-effective and easy to manage </a:t>
            </a:r>
            <a:r>
              <a:rPr lang="en-GB" sz="1800" kern="100" dirty="0">
                <a:effectLst/>
                <a:latin typeface="Helvetica" panose="020B0604020202020204" pitchFamily="34" charset="0"/>
                <a:ea typeface="Times New Roman" panose="02020603050405020304" pitchFamily="18" charset="0"/>
                <a:cs typeface="Helvetica" panose="020B0604020202020204" pitchFamily="34" charset="0"/>
              </a:rPr>
              <a:t>- Our Smart Wires technology allows you to split your connection into multiple secure VLAN’s to deliver several services over the same pipe, to converge data, voice, video, and application traffic. </a:t>
            </a:r>
          </a:p>
          <a:p>
            <a:pPr marL="285750" indent="-285750" algn="just">
              <a:lnSpc>
                <a:spcPct val="107000"/>
              </a:lnSpc>
              <a:spcAft>
                <a:spcPts val="800"/>
              </a:spcAft>
              <a:buFont typeface="Arial" panose="020B0604020202020204" pitchFamily="34" charset="0"/>
              <a:buChar char="•"/>
            </a:pPr>
            <a:r>
              <a:rPr lang="en-GB" sz="1800" kern="100" dirty="0">
                <a:effectLst/>
                <a:latin typeface="Helvetica" panose="020B0604020202020204" pitchFamily="34" charset="0"/>
                <a:ea typeface="Times New Roman" panose="02020603050405020304" pitchFamily="18" charset="0"/>
                <a:cs typeface="Helvetica" panose="020B0604020202020204" pitchFamily="34" charset="0"/>
              </a:rPr>
              <a:t>VPLS enables </a:t>
            </a:r>
            <a:r>
              <a:rPr lang="en-GB" sz="1800" b="1" kern="100" dirty="0">
                <a:effectLst/>
                <a:latin typeface="Helvetica" panose="020B0604020202020204" pitchFamily="34" charset="0"/>
                <a:ea typeface="Times New Roman" panose="02020603050405020304" pitchFamily="18" charset="0"/>
                <a:cs typeface="Helvetica" panose="020B0604020202020204" pitchFamily="34" charset="0"/>
              </a:rPr>
              <a:t>multiple services over a single access circuit</a:t>
            </a:r>
            <a:r>
              <a:rPr lang="en-GB" sz="1800" kern="100" dirty="0">
                <a:effectLst/>
                <a:latin typeface="Helvetica" panose="020B0604020202020204" pitchFamily="34" charset="0"/>
                <a:ea typeface="Times New Roman" panose="02020603050405020304" pitchFamily="18" charset="0"/>
                <a:cs typeface="Helvetica" panose="020B0604020202020204" pitchFamily="34" charset="0"/>
              </a:rPr>
              <a:t>, thus bringing true convergence of triple play onto the WAN, keeping these services separate from each other to optimise security. </a:t>
            </a:r>
          </a:p>
          <a:p>
            <a:pPr marL="285750" indent="-285750" algn="just">
              <a:lnSpc>
                <a:spcPct val="107000"/>
              </a:lnSpc>
              <a:spcAft>
                <a:spcPts val="800"/>
              </a:spcAft>
              <a:buFont typeface="Arial" panose="020B0604020202020204" pitchFamily="34" charset="0"/>
              <a:buChar char="•"/>
            </a:pPr>
            <a:r>
              <a:rPr lang="en-GB" sz="1800" b="1" kern="100" dirty="0">
                <a:effectLst/>
                <a:latin typeface="Helvetica" panose="020B0604020202020204" pitchFamily="34" charset="0"/>
                <a:ea typeface="Times New Roman" panose="02020603050405020304" pitchFamily="18" charset="0"/>
                <a:cs typeface="Helvetica" panose="020B0604020202020204" pitchFamily="34" charset="0"/>
              </a:rPr>
              <a:t>Limited disruption </a:t>
            </a:r>
            <a:r>
              <a:rPr lang="en-GB" sz="1800" kern="100" dirty="0">
                <a:effectLst/>
                <a:latin typeface="Helvetica" panose="020B0604020202020204" pitchFamily="34" charset="0"/>
                <a:ea typeface="Times New Roman" panose="02020603050405020304" pitchFamily="18" charset="0"/>
                <a:cs typeface="Helvetica" panose="020B0604020202020204" pitchFamily="34" charset="0"/>
              </a:rPr>
              <a:t>– The EDD’s allow us to hand off different services as separate virtual circuits across one physical circuit, enabling us to guarantee end-to-end quality of service on all of our circuits. As a result, any faults that occur can be quickly located and fixed, limiting disruption to daily activities. </a:t>
            </a:r>
          </a:p>
        </p:txBody>
      </p:sp>
      <p:pic>
        <p:nvPicPr>
          <p:cNvPr id="5" name="Picture 4" descr="A green screen with a green background&#10;&#10;Description automatically generated">
            <a:extLst>
              <a:ext uri="{FF2B5EF4-FFF2-40B4-BE49-F238E27FC236}">
                <a16:creationId xmlns:a16="http://schemas.microsoft.com/office/drawing/2014/main" id="{CB2A38A2-C399-437B-5CEC-6E8C71F64243}"/>
              </a:ext>
            </a:extLst>
          </p:cNvPr>
          <p:cNvPicPr>
            <a:picLocks noChangeAspect="1"/>
          </p:cNvPicPr>
          <p:nvPr/>
        </p:nvPicPr>
        <p:blipFill>
          <a:blip r:embed="rId2"/>
          <a:stretch>
            <a:fillRect/>
          </a:stretch>
        </p:blipFill>
        <p:spPr>
          <a:xfrm>
            <a:off x="6228320" y="1428732"/>
            <a:ext cx="5706974" cy="4000536"/>
          </a:xfrm>
          <a:prstGeom prst="rect">
            <a:avLst/>
          </a:prstGeom>
        </p:spPr>
      </p:pic>
      <p:grpSp>
        <p:nvGrpSpPr>
          <p:cNvPr id="6" name="Group 14">
            <a:extLst>
              <a:ext uri="{FF2B5EF4-FFF2-40B4-BE49-F238E27FC236}">
                <a16:creationId xmlns:a16="http://schemas.microsoft.com/office/drawing/2014/main" id="{58CB71D0-1B1E-4937-450C-F3DC6A06DF49}"/>
              </a:ext>
            </a:extLst>
          </p:cNvPr>
          <p:cNvGrpSpPr>
            <a:grpSpLocks noChangeAspect="1"/>
          </p:cNvGrpSpPr>
          <p:nvPr/>
        </p:nvGrpSpPr>
        <p:grpSpPr>
          <a:xfrm>
            <a:off x="6851318" y="1849336"/>
            <a:ext cx="4460978" cy="3579932"/>
            <a:chOff x="0" y="0"/>
            <a:chExt cx="7467600" cy="6002020"/>
          </a:xfrm>
        </p:grpSpPr>
        <p:sp>
          <p:nvSpPr>
            <p:cNvPr id="7" name="Freeform 15">
              <a:extLst>
                <a:ext uri="{FF2B5EF4-FFF2-40B4-BE49-F238E27FC236}">
                  <a16:creationId xmlns:a16="http://schemas.microsoft.com/office/drawing/2014/main" id="{F06B3BDB-461E-E682-B108-FAA4FBADFB11}"/>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8" name="Freeform 16">
              <a:extLst>
                <a:ext uri="{FF2B5EF4-FFF2-40B4-BE49-F238E27FC236}">
                  <a16:creationId xmlns:a16="http://schemas.microsoft.com/office/drawing/2014/main" id="{CF44C6D3-3DC2-84C9-FE18-32AACF891333}"/>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9" name="Freeform 17">
              <a:extLst>
                <a:ext uri="{FF2B5EF4-FFF2-40B4-BE49-F238E27FC236}">
                  <a16:creationId xmlns:a16="http://schemas.microsoft.com/office/drawing/2014/main" id="{783AEC91-6077-2DD9-B3D6-65C1334E6C61}"/>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grpSp>
      <p:sp>
        <p:nvSpPr>
          <p:cNvPr id="12" name="TextBox 11">
            <a:extLst>
              <a:ext uri="{FF2B5EF4-FFF2-40B4-BE49-F238E27FC236}">
                <a16:creationId xmlns:a16="http://schemas.microsoft.com/office/drawing/2014/main" id="{18B6550F-6433-6D18-7C3A-0F01F7C902AC}"/>
              </a:ext>
            </a:extLst>
          </p:cNvPr>
          <p:cNvSpPr txBox="1"/>
          <p:nvPr/>
        </p:nvSpPr>
        <p:spPr>
          <a:xfrm>
            <a:off x="7477080" y="2517013"/>
            <a:ext cx="3207936" cy="369332"/>
          </a:xfrm>
          <a:prstGeom prst="rect">
            <a:avLst/>
          </a:prstGeom>
          <a:noFill/>
        </p:spPr>
        <p:txBody>
          <a:bodyPr wrap="square">
            <a:spAutoFit/>
          </a:bodyPr>
          <a:lstStyle/>
          <a:p>
            <a:r>
              <a:rPr lang="en-GB" b="0" i="0" u="none" strike="noStrike" dirty="0">
                <a:solidFill>
                  <a:srgbClr val="FFFFFF"/>
                </a:solidFill>
                <a:effectLst/>
                <a:latin typeface="YouTube Noto"/>
                <a:hlinkClick r:id="rId3"/>
              </a:rPr>
              <a:t>https://youtu.be/1znMq2XObu0</a:t>
            </a:r>
            <a:endParaRPr lang="en-GB" dirty="0"/>
          </a:p>
        </p:txBody>
      </p:sp>
      <p:sp>
        <p:nvSpPr>
          <p:cNvPr id="13" name="TextBox 12">
            <a:extLst>
              <a:ext uri="{FF2B5EF4-FFF2-40B4-BE49-F238E27FC236}">
                <a16:creationId xmlns:a16="http://schemas.microsoft.com/office/drawing/2014/main" id="{A55DBC17-9423-523D-1A6D-FD6A05413DB1}"/>
              </a:ext>
            </a:extLst>
          </p:cNvPr>
          <p:cNvSpPr txBox="1"/>
          <p:nvPr/>
        </p:nvSpPr>
        <p:spPr>
          <a:xfrm>
            <a:off x="7477080" y="3046233"/>
            <a:ext cx="3207936" cy="1200329"/>
          </a:xfrm>
          <a:prstGeom prst="rect">
            <a:avLst/>
          </a:prstGeom>
          <a:noFill/>
        </p:spPr>
        <p:txBody>
          <a:bodyPr wrap="square" rtlCol="0">
            <a:spAutoFit/>
          </a:bodyPr>
          <a:lstStyle/>
          <a:p>
            <a:pPr algn="ctr"/>
            <a:r>
              <a:rPr lang="en-GB" dirty="0"/>
              <a:t>Note for Marketing – Link is from the SEP in </a:t>
            </a:r>
            <a:r>
              <a:rPr lang="en-GB" dirty="0" err="1"/>
              <a:t>Sharepoint</a:t>
            </a:r>
            <a:r>
              <a:rPr lang="en-GB" dirty="0"/>
              <a:t>, video needs rebranding if that’s possible?</a:t>
            </a:r>
          </a:p>
        </p:txBody>
      </p:sp>
    </p:spTree>
    <p:extLst>
      <p:ext uri="{BB962C8B-B14F-4D97-AF65-F5344CB8AC3E}">
        <p14:creationId xmlns:p14="http://schemas.microsoft.com/office/powerpoint/2010/main" val="16001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GB" dirty="0"/>
              <a:t>WAN - VPLS</a:t>
            </a:r>
            <a:endParaRPr lang="en-GB" b="1" dirty="0"/>
          </a:p>
        </p:txBody>
      </p:sp>
      <p:sp>
        <p:nvSpPr>
          <p:cNvPr id="8" name="Rounded Rectangle 7"/>
          <p:cNvSpPr/>
          <p:nvPr/>
        </p:nvSpPr>
        <p:spPr>
          <a:xfrm>
            <a:off x="708514" y="1749101"/>
            <a:ext cx="5237738" cy="4038750"/>
          </a:xfrm>
          <a:prstGeom prst="roundRect">
            <a:avLst>
              <a:gd name="adj" fmla="val 4858"/>
            </a:avLst>
          </a:prstGeom>
          <a:ln/>
        </p:spPr>
        <p:style>
          <a:lnRef idx="2">
            <a:schemeClr val="accent6">
              <a:shade val="50000"/>
            </a:schemeClr>
          </a:lnRef>
          <a:fillRef idx="1">
            <a:schemeClr val="accent6"/>
          </a:fillRef>
          <a:effectRef idx="0">
            <a:schemeClr val="accent6"/>
          </a:effectRef>
          <a:fontRef idx="minor">
            <a:schemeClr val="lt1"/>
          </a:fontRef>
        </p:style>
        <p:txBody>
          <a:bodyPr lIns="180000" tIns="180000" rIns="180000" bIns="180000" rtlCol="0" anchor="t" anchorCtr="0"/>
          <a:lstStyle/>
          <a:p>
            <a:pPr lvl="0">
              <a:spcBef>
                <a:spcPts val="300"/>
              </a:spcBef>
              <a:spcAft>
                <a:spcPts val="300"/>
              </a:spcAft>
              <a:defRPr/>
            </a:pPr>
            <a:r>
              <a:rPr lang="en-GB" sz="1600" b="1" dirty="0">
                <a:solidFill>
                  <a:prstClr val="white"/>
                </a:solidFill>
                <a:latin typeface="Helvetica" panose="020B0604020202020204" pitchFamily="34" charset="0"/>
                <a:cs typeface="Helvetica" panose="020B0604020202020204" pitchFamily="34" charset="0"/>
              </a:rPr>
              <a:t>Point-to-Point – E-Pipe</a:t>
            </a:r>
            <a:endParaRPr kumimoji="0" lang="en-GB" sz="16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spcBef>
                <a:spcPts val="300"/>
              </a:spcBef>
              <a:spcAft>
                <a:spcPts val="300"/>
              </a:spcAft>
              <a:buClrTx/>
              <a:buSzTx/>
              <a:buFontTx/>
              <a:buNone/>
              <a:tabLst/>
              <a:defRPr/>
            </a:pPr>
            <a:endParaRPr kumimoji="0" lang="en-GB" sz="13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173038" marR="0" lvl="0" indent="-173038" algn="l" defTabSz="914400" rtl="0" eaLnBrk="1" fontAlgn="auto" latinLnBrk="0" hangingPunct="1">
              <a:spcBef>
                <a:spcPts val="300"/>
              </a:spcBef>
              <a:spcAft>
                <a:spcPts val="300"/>
              </a:spcAft>
              <a:buClrTx/>
              <a:buSzTx/>
              <a:buFont typeface="Arial" panose="020B0604020202020204" pitchFamily="34" charset="0"/>
              <a:buChar char="•"/>
              <a:tabLst/>
              <a:defRPr/>
            </a:pPr>
            <a:r>
              <a:rPr lang="en-GB" sz="1300" dirty="0">
                <a:solidFill>
                  <a:prstClr val="white"/>
                </a:solidFill>
                <a:latin typeface="Helvetica" panose="020B0604020202020204" pitchFamily="34" charset="0"/>
                <a:cs typeface="Helvetica" panose="020B0604020202020204" pitchFamily="34" charset="0"/>
              </a:rPr>
              <a:t>Cost-effective way to connect two customer sites</a:t>
            </a:r>
          </a:p>
          <a:p>
            <a:pPr marL="173038" lvl="0" indent="-173038">
              <a:spcBef>
                <a:spcPts val="300"/>
              </a:spcBef>
              <a:spcAft>
                <a:spcPts val="300"/>
              </a:spcAft>
              <a:buFont typeface="Arial" panose="020B0604020202020204" pitchFamily="34" charset="0"/>
              <a:buChar char="•"/>
              <a:defRPr/>
            </a:pPr>
            <a:r>
              <a:rPr lang="en-GB" sz="1300" dirty="0">
                <a:solidFill>
                  <a:prstClr val="white"/>
                </a:solidFill>
                <a:latin typeface="Helvetica" panose="020B0604020202020204" pitchFamily="34" charset="0"/>
                <a:cs typeface="Helvetica" panose="020B0604020202020204" pitchFamily="34" charset="0"/>
              </a:rPr>
              <a:t>This E-Pipe provides the required bidirectional data transfer capability between the two locations</a:t>
            </a:r>
          </a:p>
          <a:p>
            <a:pPr marL="173038" lvl="0" indent="-173038">
              <a:spcBef>
                <a:spcPts val="300"/>
              </a:spcBef>
              <a:spcAft>
                <a:spcPts val="300"/>
              </a:spcAft>
              <a:buFont typeface="Arial" panose="020B0604020202020204" pitchFamily="34" charset="0"/>
              <a:buChar char="•"/>
              <a:defRPr/>
            </a:pPr>
            <a:r>
              <a:rPr lang="en-GB" sz="1300" dirty="0">
                <a:solidFill>
                  <a:prstClr val="white"/>
                </a:solidFill>
                <a:latin typeface="Helvetica" panose="020B0604020202020204" pitchFamily="34" charset="0"/>
                <a:cs typeface="Helvetica" panose="020B0604020202020204" pitchFamily="34" charset="0"/>
              </a:rPr>
              <a:t>Makes the Ethernet interfaces connected at both ends appear on the same LAN segment.</a:t>
            </a:r>
            <a:endParaRPr kumimoji="0" lang="en-GB" sz="130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2" name="Rounded Rectangle 5">
            <a:extLst>
              <a:ext uri="{FF2B5EF4-FFF2-40B4-BE49-F238E27FC236}">
                <a16:creationId xmlns:a16="http://schemas.microsoft.com/office/drawing/2014/main" id="{59A01A87-F84A-4022-B030-70EB911EBE9F}"/>
              </a:ext>
            </a:extLst>
          </p:cNvPr>
          <p:cNvSpPr/>
          <p:nvPr/>
        </p:nvSpPr>
        <p:spPr>
          <a:xfrm>
            <a:off x="6245748" y="1749100"/>
            <a:ext cx="5237738" cy="4038751"/>
          </a:xfrm>
          <a:prstGeom prst="roundRect">
            <a:avLst>
              <a:gd name="adj" fmla="val 4858"/>
            </a:avLst>
          </a:prstGeom>
          <a:ln/>
        </p:spPr>
        <p:style>
          <a:lnRef idx="2">
            <a:schemeClr val="dk1">
              <a:shade val="50000"/>
            </a:schemeClr>
          </a:lnRef>
          <a:fillRef idx="1">
            <a:schemeClr val="dk1"/>
          </a:fillRef>
          <a:effectRef idx="0">
            <a:schemeClr val="dk1"/>
          </a:effectRef>
          <a:fontRef idx="minor">
            <a:schemeClr val="lt1"/>
          </a:fontRef>
        </p:style>
        <p:txBody>
          <a:bodyPr lIns="180000" tIns="180000" rIns="180000" bIns="180000" rtlCol="0" anchor="t" anchorCtr="0"/>
          <a:lstStyle/>
          <a:p>
            <a:pPr marL="0" marR="0" lvl="0" indent="0" algn="l" defTabSz="914400" rtl="0" eaLnBrk="1" fontAlgn="auto" latinLnBrk="0" hangingPunct="1">
              <a:spcBef>
                <a:spcPts val="300"/>
              </a:spcBef>
              <a:spcAft>
                <a:spcPts val="300"/>
              </a:spcAft>
              <a:buClrTx/>
              <a:buSzTx/>
              <a:buFontTx/>
              <a:buNone/>
              <a:tabLst/>
              <a:defRPr/>
            </a:pPr>
            <a:r>
              <a:rPr lang="en-GB" sz="1600" b="1" dirty="0">
                <a:solidFill>
                  <a:prstClr val="white"/>
                </a:solidFill>
                <a:latin typeface="Helvetica" panose="020B0604020202020204" pitchFamily="34" charset="0"/>
                <a:cs typeface="Helvetica" panose="020B0604020202020204" pitchFamily="34" charset="0"/>
              </a:rPr>
              <a:t>Point-to-Multipoint – VPLS</a:t>
            </a:r>
            <a:endParaRPr kumimoji="0" lang="en-GB" sz="16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spcBef>
                <a:spcPts val="300"/>
              </a:spcBef>
              <a:spcAft>
                <a:spcPts val="300"/>
              </a:spcAft>
              <a:buClrTx/>
              <a:buSzTx/>
              <a:buFontTx/>
              <a:buNone/>
              <a:tabLst/>
              <a:defRPr/>
            </a:pPr>
            <a:endParaRPr kumimoji="0" lang="en-GB" sz="13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Combines the capabilities and flexibility of a Local Area Network (LAN) and implements it over a wide area network (WAN) </a:t>
            </a: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This is through the creation of a completely private Layer 2 virtual switch to which customers can connect all of their offices in order to gain any-to-any connectivity across multiple sites.</a:t>
            </a:r>
            <a:endPar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VPLS enables multiple services such as Cloud and Voice / UCaaS -</a:t>
            </a:r>
            <a:r>
              <a:rPr lang="en-GB" sz="1200" kern="0" dirty="0" err="1">
                <a:solidFill>
                  <a:prstClr val="white"/>
                </a:solidFill>
                <a:latin typeface="Helvetica" panose="020B0604020202020204" pitchFamily="34" charset="0"/>
                <a:cs typeface="Helvetica" panose="020B0604020202020204" pitchFamily="34" charset="0"/>
              </a:rPr>
              <a:t>CCaaS</a:t>
            </a:r>
            <a:r>
              <a:rPr lang="en-GB" sz="1200" kern="0" dirty="0">
                <a:solidFill>
                  <a:prstClr val="white"/>
                </a:solidFill>
                <a:latin typeface="Helvetica" panose="020B0604020202020204" pitchFamily="34" charset="0"/>
                <a:cs typeface="Helvetica" panose="020B0604020202020204" pitchFamily="34" charset="0"/>
              </a:rPr>
              <a:t>, over a single access circuit.</a:t>
            </a:r>
            <a:endPar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Your customers can use the capabilities of VPLS as a building block to converge their services on our Service Creation Platform</a:t>
            </a:r>
            <a:endPar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Our VPLS is backed by stringent end-to-end SLAs whilst also ensuring low latency between sites</a:t>
            </a:r>
          </a:p>
          <a:p>
            <a:pPr marL="342900" lvl="2" indent="-342900">
              <a:spcBef>
                <a:spcPts val="300"/>
              </a:spcBef>
              <a:spcAft>
                <a:spcPts val="300"/>
              </a:spcAft>
              <a:buFont typeface="Arial" panose="020B0604020202020204" pitchFamily="34" charset="0"/>
              <a:buChar char="•"/>
              <a:defRPr/>
            </a:pPr>
            <a:r>
              <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This ensures reduced complexity and administration</a:t>
            </a:r>
            <a:r>
              <a:rPr kumimoji="0" lang="en-GB" sz="1200" b="0" i="0" u="none" strike="noStrike" kern="0" cap="none" spc="0" normalizeH="0" noProof="0" dirty="0">
                <a:ln>
                  <a:noFill/>
                </a:ln>
                <a:solidFill>
                  <a:prstClr val="white"/>
                </a:solidFill>
                <a:effectLst/>
                <a:uLnTx/>
                <a:uFillTx/>
                <a:latin typeface="Helvetica" panose="020B0604020202020204" pitchFamily="34" charset="0"/>
                <a:ea typeface="+mn-ea"/>
                <a:cs typeface="Helvetica" panose="020B0604020202020204" pitchFamily="34" charset="0"/>
              </a:rPr>
              <a:t> </a:t>
            </a:r>
            <a:r>
              <a:rPr lang="en-GB" sz="1200" kern="0" dirty="0">
                <a:solidFill>
                  <a:prstClr val="white"/>
                </a:solidFill>
                <a:latin typeface="Helvetica" panose="020B0604020202020204" pitchFamily="34" charset="0"/>
                <a:cs typeface="Helvetica" panose="020B0604020202020204" pitchFamily="34" charset="0"/>
              </a:rPr>
              <a:t>and easier network planning and cost control </a:t>
            </a:r>
          </a:p>
        </p:txBody>
      </p:sp>
      <p:sp>
        <p:nvSpPr>
          <p:cNvPr id="2" name="TextBox 1">
            <a:extLst>
              <a:ext uri="{FF2B5EF4-FFF2-40B4-BE49-F238E27FC236}">
                <a16:creationId xmlns:a16="http://schemas.microsoft.com/office/drawing/2014/main" id="{F43F8D7B-1C9F-A6E4-5AE2-5A4B7C5E21B4}"/>
              </a:ext>
            </a:extLst>
          </p:cNvPr>
          <p:cNvSpPr txBox="1"/>
          <p:nvPr/>
        </p:nvSpPr>
        <p:spPr>
          <a:xfrm>
            <a:off x="708515" y="929472"/>
            <a:ext cx="10774971" cy="646331"/>
          </a:xfrm>
          <a:prstGeom prst="rect">
            <a:avLst/>
          </a:prstGeom>
          <a:noFill/>
        </p:spPr>
        <p:txBody>
          <a:bodyPr wrap="square" rtlCol="0">
            <a:spAutoFit/>
          </a:bodyPr>
          <a:lstStyle/>
          <a:p>
            <a:pPr algn="just"/>
            <a:r>
              <a:rPr lang="en-GB" sz="1800" dirty="0">
                <a:effectLst/>
                <a:latin typeface="Helvetica" panose="020B0604020202020204" pitchFamily="34" charset="0"/>
                <a:ea typeface="Times New Roman" panose="02020603050405020304" pitchFamily="18" charset="0"/>
                <a:cs typeface="Helvetica" panose="020B0604020202020204" pitchFamily="34" charset="0"/>
              </a:rPr>
              <a:t>Our ethernet-based (Layer 2) virtual circuits can be configured over Smart Wires Services to establish connectivity between sites, configured as either Point-to-Point (E-Pipe) or as Point-to-Multipoint (VPLS).</a:t>
            </a:r>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747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SD-WAN</a:t>
            </a:r>
          </a:p>
        </p:txBody>
      </p:sp>
      <p:sp>
        <p:nvSpPr>
          <p:cNvPr id="4" name="TextBox 3">
            <a:extLst>
              <a:ext uri="{FF2B5EF4-FFF2-40B4-BE49-F238E27FC236}">
                <a16:creationId xmlns:a16="http://schemas.microsoft.com/office/drawing/2014/main" id="{1DC9E480-CAAF-70B3-F84C-00083BA47D99}"/>
              </a:ext>
            </a:extLst>
          </p:cNvPr>
          <p:cNvSpPr txBox="1"/>
          <p:nvPr/>
        </p:nvSpPr>
        <p:spPr>
          <a:xfrm>
            <a:off x="417443" y="906947"/>
            <a:ext cx="11357114" cy="5121382"/>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7200000" bIns="180000" anchor="ctr" anchorCtr="0">
            <a:noAutofit/>
          </a:bodyPr>
          <a:lstStyle/>
          <a:p>
            <a:pPr>
              <a:spcBef>
                <a:spcPts val="1800"/>
              </a:spcBef>
              <a:spcAft>
                <a:spcPts val="600"/>
              </a:spcAft>
            </a:pPr>
            <a:endPar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9C1757-B930-4E3D-87A7-9DF9C40190CC}"/>
              </a:ext>
            </a:extLst>
          </p:cNvPr>
          <p:cNvSpPr/>
          <p:nvPr/>
        </p:nvSpPr>
        <p:spPr>
          <a:xfrm>
            <a:off x="417443" y="906947"/>
            <a:ext cx="5623891" cy="5121382"/>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algn="ctr">
              <a:lnSpc>
                <a:spcPct val="100000"/>
              </a:lnSpc>
              <a:spcBef>
                <a:spcPts val="300"/>
              </a:spcBef>
              <a:spcAft>
                <a:spcPts val="300"/>
              </a:spcAft>
              <a:tabLst>
                <a:tab pos="577850" algn="l"/>
              </a:tabLst>
            </a:pPr>
            <a:endPar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045A7FE-68DC-3C9B-AFD1-170517EA70C6}"/>
              </a:ext>
            </a:extLst>
          </p:cNvPr>
          <p:cNvSpPr txBox="1"/>
          <p:nvPr/>
        </p:nvSpPr>
        <p:spPr>
          <a:xfrm>
            <a:off x="6096000" y="1118961"/>
            <a:ext cx="5482138" cy="4616648"/>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Our SD-WAN solution is a virtualised, fully managed service to provide your customers with the flexibility to securely connect any service, any application, and any employee or partner, regardless of location.</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SD-WAN provides a secure unified connectivity service over any transport technology, enabling centralised management and operations, with full control and visibility of application performance. </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SD-WAN allows network administrators to programmatically initialise, control, change and manage network behaviour dynamically.</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Real-time analytics to generate reports for policies set in the network to give greater visibility into the application performance, to easily diagnose issues and make strategic changes based on usage – all through a single pane of glass</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This gives enterprises the ability to seamlessly connect branch offices, data centres, and Cloud resources on a global scale.</a:t>
            </a:r>
          </a:p>
        </p:txBody>
      </p:sp>
      <p:pic>
        <p:nvPicPr>
          <p:cNvPr id="5" name="Picture 4">
            <a:extLst>
              <a:ext uri="{FF2B5EF4-FFF2-40B4-BE49-F238E27FC236}">
                <a16:creationId xmlns:a16="http://schemas.microsoft.com/office/drawing/2014/main" id="{DAB6B881-2B8D-FB97-E396-FB335E637B33}"/>
              </a:ext>
            </a:extLst>
          </p:cNvPr>
          <p:cNvPicPr>
            <a:picLocks noChangeAspect="1"/>
          </p:cNvPicPr>
          <p:nvPr/>
        </p:nvPicPr>
        <p:blipFill>
          <a:blip r:embed="rId3"/>
          <a:stretch>
            <a:fillRect/>
          </a:stretch>
        </p:blipFill>
        <p:spPr>
          <a:xfrm>
            <a:off x="662508" y="1477594"/>
            <a:ext cx="5133760" cy="1813188"/>
          </a:xfrm>
          <a:prstGeom prst="rect">
            <a:avLst/>
          </a:prstGeom>
        </p:spPr>
      </p:pic>
      <p:pic>
        <p:nvPicPr>
          <p:cNvPr id="6" name="Picture 5">
            <a:extLst>
              <a:ext uri="{FF2B5EF4-FFF2-40B4-BE49-F238E27FC236}">
                <a16:creationId xmlns:a16="http://schemas.microsoft.com/office/drawing/2014/main" id="{C71D06E2-7B6C-DDC5-CC6B-B26A9236CE3B}"/>
              </a:ext>
            </a:extLst>
          </p:cNvPr>
          <p:cNvPicPr>
            <a:picLocks noChangeAspect="1"/>
          </p:cNvPicPr>
          <p:nvPr/>
        </p:nvPicPr>
        <p:blipFill>
          <a:blip r:embed="rId4"/>
          <a:stretch>
            <a:fillRect/>
          </a:stretch>
        </p:blipFill>
        <p:spPr>
          <a:xfrm>
            <a:off x="662508" y="4175018"/>
            <a:ext cx="5133760" cy="1205388"/>
          </a:xfrm>
          <a:prstGeom prst="rect">
            <a:avLst/>
          </a:prstGeom>
        </p:spPr>
      </p:pic>
    </p:spTree>
    <p:extLst>
      <p:ext uri="{BB962C8B-B14F-4D97-AF65-F5344CB8AC3E}">
        <p14:creationId xmlns:p14="http://schemas.microsoft.com/office/powerpoint/2010/main" val="6197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SASE</a:t>
            </a:r>
          </a:p>
        </p:txBody>
      </p:sp>
      <p:sp>
        <p:nvSpPr>
          <p:cNvPr id="3" name="TextBox 2">
            <a:extLst>
              <a:ext uri="{FF2B5EF4-FFF2-40B4-BE49-F238E27FC236}">
                <a16:creationId xmlns:a16="http://schemas.microsoft.com/office/drawing/2014/main" id="{BC127C86-F8CF-732B-D6FD-4D4AF1CB9E73}"/>
              </a:ext>
            </a:extLst>
          </p:cNvPr>
          <p:cNvSpPr txBox="1"/>
          <p:nvPr/>
        </p:nvSpPr>
        <p:spPr>
          <a:xfrm>
            <a:off x="674254" y="855709"/>
            <a:ext cx="10843491" cy="2181303"/>
          </a:xfrm>
          <a:prstGeom prst="rect">
            <a:avLst/>
          </a:prstGeom>
          <a:noFill/>
        </p:spPr>
        <p:txBody>
          <a:bodyPr wrap="square" lIns="91440" tIns="45720" rIns="91440" bIns="45720" anchor="t">
            <a:spAutoFit/>
          </a:bodyPr>
          <a:lstStyle/>
          <a:p>
            <a:pPr algn="ctr">
              <a:lnSpc>
                <a:spcPct val="107000"/>
              </a:lnSpc>
              <a:spcAft>
                <a:spcPts val="800"/>
              </a:spcAft>
            </a:pPr>
            <a:r>
              <a:rPr lang="en-GB" sz="2000" i="1" kern="100" dirty="0">
                <a:effectLst/>
                <a:latin typeface="Helvetica" pitchFamily="2" charset="0"/>
                <a:ea typeface="Calibri" panose="020F0502020204030204" pitchFamily="34" charset="0"/>
                <a:cs typeface="Times New Roman"/>
              </a:rPr>
              <a:t>“</a:t>
            </a:r>
            <a:r>
              <a:rPr lang="en-GB" sz="2000" b="0" i="1" dirty="0">
                <a:solidFill>
                  <a:srgbClr val="000000"/>
                </a:solidFill>
                <a:effectLst/>
                <a:latin typeface="Helvetica" pitchFamily="2" charset="0"/>
              </a:rPr>
              <a:t>Secure </a:t>
            </a:r>
            <a:r>
              <a:rPr lang="en-GB" sz="2000" i="1" dirty="0">
                <a:solidFill>
                  <a:srgbClr val="000000"/>
                </a:solidFill>
                <a:latin typeface="Helvetica" pitchFamily="2" charset="0"/>
              </a:rPr>
              <a:t>Access</a:t>
            </a:r>
            <a:r>
              <a:rPr lang="en-GB" sz="2000" b="0" i="1" dirty="0">
                <a:solidFill>
                  <a:srgbClr val="000000"/>
                </a:solidFill>
                <a:effectLst/>
                <a:latin typeface="Helvetica" pitchFamily="2" charset="0"/>
              </a:rPr>
              <a:t> </a:t>
            </a:r>
            <a:r>
              <a:rPr lang="en-GB" sz="2000" i="1" dirty="0">
                <a:solidFill>
                  <a:srgbClr val="000000"/>
                </a:solidFill>
                <a:latin typeface="Helvetica" pitchFamily="2" charset="0"/>
              </a:rPr>
              <a:t>Service</a:t>
            </a:r>
            <a:r>
              <a:rPr lang="en-GB" sz="2000" b="0" i="1" dirty="0">
                <a:solidFill>
                  <a:srgbClr val="000000"/>
                </a:solidFill>
                <a:effectLst/>
                <a:latin typeface="Helvetica" pitchFamily="2" charset="0"/>
              </a:rPr>
              <a:t> </a:t>
            </a:r>
            <a:r>
              <a:rPr lang="en-GB" sz="2000" i="1" dirty="0">
                <a:solidFill>
                  <a:srgbClr val="000000"/>
                </a:solidFill>
                <a:latin typeface="Helvetica" pitchFamily="2" charset="0"/>
              </a:rPr>
              <a:t>Edge</a:t>
            </a:r>
            <a:r>
              <a:rPr lang="en-GB" sz="2000" b="0" i="1" dirty="0">
                <a:solidFill>
                  <a:srgbClr val="000000"/>
                </a:solidFill>
                <a:effectLst/>
                <a:latin typeface="Helvetica" pitchFamily="2" charset="0"/>
              </a:rPr>
              <a:t> (SASE) delivers converged network and </a:t>
            </a:r>
            <a:br>
              <a:rPr lang="en-GB" sz="2000" b="0" i="1" dirty="0">
                <a:solidFill>
                  <a:srgbClr val="000000"/>
                </a:solidFill>
                <a:effectLst/>
                <a:latin typeface="Helvetica" pitchFamily="2" charset="0"/>
              </a:rPr>
            </a:br>
            <a:r>
              <a:rPr lang="en-GB" sz="2000" b="0" i="1" dirty="0">
                <a:solidFill>
                  <a:srgbClr val="000000"/>
                </a:solidFill>
                <a:effectLst/>
                <a:latin typeface="Helvetica" pitchFamily="2" charset="0"/>
              </a:rPr>
              <a:t>security as a service capabilities, including…</a:t>
            </a:r>
            <a:br>
              <a:rPr lang="en-GB" sz="2000" b="0" i="1" dirty="0">
                <a:solidFill>
                  <a:srgbClr val="000000"/>
                </a:solidFill>
                <a:effectLst/>
                <a:latin typeface="Helvetica" pitchFamily="2" charset="0"/>
              </a:rPr>
            </a:br>
            <a:br>
              <a:rPr lang="en-GB" sz="2000" i="1" dirty="0">
                <a:latin typeface="Helvetica" pitchFamily="2" charset="0"/>
              </a:rPr>
            </a:br>
            <a:r>
              <a:rPr lang="en-GB" sz="2000" i="1" dirty="0">
                <a:solidFill>
                  <a:srgbClr val="000000"/>
                </a:solidFill>
                <a:latin typeface="Helvetica" pitchFamily="2" charset="0"/>
              </a:rPr>
              <a:t> </a:t>
            </a:r>
            <a:r>
              <a:rPr lang="en-GB" sz="2000" b="0" i="1" dirty="0">
                <a:solidFill>
                  <a:srgbClr val="000000"/>
                </a:solidFill>
                <a:effectLst/>
                <a:latin typeface="Helvetica" pitchFamily="2" charset="0"/>
              </a:rPr>
              <a:t>SD-WAN, SWG, CASB, NGFW, and zero trust network access (ZTNA). </a:t>
            </a:r>
            <a:br>
              <a:rPr lang="en-GB" sz="2000" i="1" dirty="0">
                <a:latin typeface="Helvetica" pitchFamily="2" charset="0"/>
              </a:rPr>
            </a:br>
            <a:r>
              <a:rPr lang="en-GB" sz="1600" b="0" i="1" dirty="0">
                <a:solidFill>
                  <a:srgbClr val="000000"/>
                </a:solidFill>
                <a:effectLst/>
                <a:latin typeface="Helvetica" pitchFamily="2" charset="0"/>
              </a:rPr>
              <a:t>SASE supports branch office, remote worker and on-premises secure access use cases. SASE is primarily delivered as a service and enables zero trust access based on the identity of the device or entity, combined with real-time context and security and compliance policies.”</a:t>
            </a:r>
            <a:endParaRPr lang="en-GB" sz="1600" i="1" kern="100" dirty="0">
              <a:effectLst/>
              <a:latin typeface="Helvetica"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58FAFFF-BC4C-79FC-FEDF-5302E8819887}"/>
              </a:ext>
            </a:extLst>
          </p:cNvPr>
          <p:cNvPicPr>
            <a:picLocks noChangeAspect="1"/>
          </p:cNvPicPr>
          <p:nvPr/>
        </p:nvPicPr>
        <p:blipFill>
          <a:blip r:embed="rId2"/>
          <a:stretch>
            <a:fillRect/>
          </a:stretch>
        </p:blipFill>
        <p:spPr>
          <a:xfrm>
            <a:off x="1928190" y="3082699"/>
            <a:ext cx="8335618" cy="3077994"/>
          </a:xfrm>
          <a:prstGeom prst="rect">
            <a:avLst/>
          </a:prstGeom>
        </p:spPr>
      </p:pic>
      <p:pic>
        <p:nvPicPr>
          <p:cNvPr id="8" name="Picture 7">
            <a:extLst>
              <a:ext uri="{FF2B5EF4-FFF2-40B4-BE49-F238E27FC236}">
                <a16:creationId xmlns:a16="http://schemas.microsoft.com/office/drawing/2014/main" id="{4AE07251-1448-AC21-602F-A1B8133873C3}"/>
              </a:ext>
            </a:extLst>
          </p:cNvPr>
          <p:cNvPicPr>
            <a:picLocks noChangeAspect="1"/>
          </p:cNvPicPr>
          <p:nvPr/>
        </p:nvPicPr>
        <p:blipFill>
          <a:blip r:embed="rId3"/>
          <a:stretch>
            <a:fillRect/>
          </a:stretch>
        </p:blipFill>
        <p:spPr>
          <a:xfrm>
            <a:off x="298174" y="3771244"/>
            <a:ext cx="1537252" cy="564566"/>
          </a:xfrm>
          <a:prstGeom prst="rect">
            <a:avLst/>
          </a:prstGeom>
          <a:solidFill>
            <a:schemeClr val="accent2"/>
          </a:solidFill>
          <a:ln>
            <a:noFill/>
          </a:ln>
        </p:spPr>
      </p:pic>
      <p:pic>
        <p:nvPicPr>
          <p:cNvPr id="10" name="Picture 9">
            <a:extLst>
              <a:ext uri="{FF2B5EF4-FFF2-40B4-BE49-F238E27FC236}">
                <a16:creationId xmlns:a16="http://schemas.microsoft.com/office/drawing/2014/main" id="{9F6A7ED6-2C0B-1B82-7CCF-151409FFB59F}"/>
              </a:ext>
            </a:extLst>
          </p:cNvPr>
          <p:cNvPicPr>
            <a:picLocks noChangeAspect="1"/>
          </p:cNvPicPr>
          <p:nvPr/>
        </p:nvPicPr>
        <p:blipFill>
          <a:blip r:embed="rId4"/>
          <a:stretch>
            <a:fillRect/>
          </a:stretch>
        </p:blipFill>
        <p:spPr>
          <a:xfrm>
            <a:off x="10263808" y="3750675"/>
            <a:ext cx="1716158" cy="605704"/>
          </a:xfrm>
          <a:prstGeom prst="rect">
            <a:avLst/>
          </a:prstGeom>
        </p:spPr>
      </p:pic>
    </p:spTree>
    <p:extLst>
      <p:ext uri="{BB962C8B-B14F-4D97-AF65-F5344CB8AC3E}">
        <p14:creationId xmlns:p14="http://schemas.microsoft.com/office/powerpoint/2010/main" val="26862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81E08541-F658-4508-82A0-7B360EA92FAB">Presentation stage</Document_x0020_Type>
    <Work_x0020_Stream xmlns="81E08541-F658-4508-82A0-7B360EA92FAB">
      <Value>Network</Value>
    </Work_x0020_Stream>
    <Status xmlns="81E08541-F658-4508-82A0-7B360EA92FAB">In Progress</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9ED0B51E702C478DF2D1F72FC985D4" ma:contentTypeVersion="" ma:contentTypeDescription="Create a new document." ma:contentTypeScope="" ma:versionID="692779bab097fa4c7a10c0f2e832a371">
  <xsd:schema xmlns:xsd="http://www.w3.org/2001/XMLSchema" xmlns:xs="http://www.w3.org/2001/XMLSchema" xmlns:p="http://schemas.microsoft.com/office/2006/metadata/properties" xmlns:ns2="c61afb54-b4c4-4db4-8593-c402a72c4171" xmlns:ns3="44ac1026-75d1-4d26-8ce4-b469cd4cd481" xmlns:ns4="81E08541-F658-4508-82A0-7B360EA92FAB" xmlns:ns5="81e08541-f658-4508-82a0-7b360ea92fab" targetNamespace="http://schemas.microsoft.com/office/2006/metadata/properties" ma:root="true" ma:fieldsID="abff6824b65dbae75f00cda87ab3836e" ns2:_="" ns3:_="" ns4:_="" ns5:_="">
    <xsd:import namespace="c61afb54-b4c4-4db4-8593-c402a72c4171"/>
    <xsd:import namespace="44ac1026-75d1-4d26-8ce4-b469cd4cd481"/>
    <xsd:import namespace="81E08541-F658-4508-82A0-7B360EA92FAB"/>
    <xsd:import namespace="81e08541-f658-4508-82a0-7b360ea92fab"/>
    <xsd:element name="properties">
      <xsd:complexType>
        <xsd:sequence>
          <xsd:element name="documentManagement">
            <xsd:complexType>
              <xsd:all>
                <xsd:element ref="ns2:SharedWithUsers" minOccurs="0"/>
                <xsd:element ref="ns3:SharedWithDetails" minOccurs="0"/>
                <xsd:element ref="ns4:Document_x0020_Type"/>
                <xsd:element ref="ns4:Status"/>
                <xsd:element ref="ns4:Work_x0020_Stream" minOccurs="0"/>
                <xsd:element ref="ns4:MediaServiceMetadata" minOccurs="0"/>
                <xsd:element ref="ns4: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fb54-b4c4-4db4-8593-c402a72c4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c1026-75d1-4d26-8ce4-b469cd4cd481"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Document_x0020_Type" ma:index="10" ma:displayName="Document Type" ma:default="**Unclassified**" ma:format="Dropdown" ma:internalName="Document_x0020_Type">
      <xsd:simpleType>
        <xsd:restriction base="dms:Choice">
          <xsd:enumeration value="Attachments to be submitted"/>
          <xsd:enumeration value="Bid Book and qualification"/>
          <xsd:enumeration value="Commercial"/>
          <xsd:enumeration value="Content Plan"/>
          <xsd:enumeration value="Customer documents"/>
          <xsd:enumeration value="Draft Response"/>
          <xsd:enumeration value="Final Response as submitted to customer"/>
          <xsd:enumeration value="Legal"/>
          <xsd:enumeration value="Meeting notes"/>
          <xsd:enumeration value="Post submission"/>
          <xsd:enumeration value="Presentation stage"/>
          <xsd:enumeration value="**Unclassified**"/>
        </xsd:restriction>
      </xsd:simpleType>
    </xsd:element>
    <xsd:element name="Status" ma:index="11" ma:displayName="Status" ma:default="In Progress" ma:format="Dropdown" ma:internalName="Status">
      <xsd:simpleType>
        <xsd:restriction base="dms:Choice">
          <xsd:enumeration value="In Progress"/>
          <xsd:enumeration value="Complete"/>
          <xsd:enumeration value="Signed Off"/>
        </xsd:restriction>
      </xsd:simpleType>
    </xsd:element>
    <xsd:element name="Work_x0020_Stream" ma:index="12" nillable="true" ma:displayName="Work Stream" ma:internalName="Work_x0020_Stream" ma:requiredMultiChoice="true">
      <xsd:complexType>
        <xsd:complexContent>
          <xsd:extension base="dms:MultiChoice">
            <xsd:sequence>
              <xsd:element name="Value" maxOccurs="unbounded" minOccurs="0" nillable="true">
                <xsd:simpleType>
                  <xsd:restriction base="dms:Choice">
                    <xsd:enumeration value="Cloud"/>
                    <xsd:enumeration value="Network"/>
                    <xsd:enumeration value="Security"/>
                    <xsd:enumeration value="Managed Services"/>
                    <xsd:enumeration value="Professional Services"/>
                    <xsd:enumeration value="Project Management"/>
                    <xsd:enumeration value="Other"/>
                    <xsd:enumeration value="Legal"/>
                  </xsd:restriction>
                </xsd:simpleType>
              </xsd:element>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2.xml><?xml version="1.0" encoding="utf-8"?>
<ds:datastoreItem xmlns:ds="http://schemas.openxmlformats.org/officeDocument/2006/customXml" ds:itemID="{192EBFD2-3869-4133-9A54-ADFC21234907}">
  <ds:schemaRefs>
    <ds:schemaRef ds:uri="http://schemas.microsoft.com/office/infopath/2007/PartnerControls"/>
    <ds:schemaRef ds:uri="c61afb54-b4c4-4db4-8593-c402a72c4171"/>
    <ds:schemaRef ds:uri="http://schemas.microsoft.com/office/2006/documentManagement/types"/>
    <ds:schemaRef ds:uri="http://schemas.openxmlformats.org/package/2006/metadata/core-properties"/>
    <ds:schemaRef ds:uri="81e08541-f658-4508-82a0-7b360ea92fab"/>
    <ds:schemaRef ds:uri="http://www.w3.org/XML/1998/namespace"/>
    <ds:schemaRef ds:uri="http://purl.org/dc/elements/1.1/"/>
    <ds:schemaRef ds:uri="81E08541-F658-4508-82A0-7B360EA92FAB"/>
    <ds:schemaRef ds:uri="http://schemas.microsoft.com/office/2006/metadata/properties"/>
    <ds:schemaRef ds:uri="44ac1026-75d1-4d26-8ce4-b469cd4cd481"/>
    <ds:schemaRef ds:uri="http://purl.org/dc/dcmitype/"/>
    <ds:schemaRef ds:uri="http://purl.org/dc/terms/"/>
  </ds:schemaRefs>
</ds:datastoreItem>
</file>

<file path=customXml/itemProps3.xml><?xml version="1.0" encoding="utf-8"?>
<ds:datastoreItem xmlns:ds="http://schemas.openxmlformats.org/officeDocument/2006/customXml" ds:itemID="{53DD9FC0-3BAA-4D39-9BDA-E6262487FE13}">
  <ds:schemaRefs>
    <ds:schemaRef ds:uri="44ac1026-75d1-4d26-8ce4-b469cd4cd481"/>
    <ds:schemaRef ds:uri="81E08541-F658-4508-82A0-7B360EA92FAB"/>
    <ds:schemaRef ds:uri="81e08541-f658-4508-82a0-7b360ea92fab"/>
    <ds:schemaRef ds:uri="c61afb54-b4c4-4db4-8593-c402a72c4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20406</TotalTime>
  <Words>2178</Words>
  <Application>Microsoft Office PowerPoint</Application>
  <PresentationFormat>Widescreen</PresentationFormat>
  <Paragraphs>125</Paragraphs>
  <Slides>12</Slides>
  <Notes>6</Notes>
  <HiddenSlides>0</HiddenSlides>
  <MMClips>0</MMClips>
  <ScaleCrop>false</ScaleCrop>
  <HeadingPairs>
    <vt:vector size="4" baseType="variant">
      <vt:variant>
        <vt:lpstr>Theme</vt:lpstr>
      </vt:variant>
      <vt:variant>
        <vt:i4>10</vt:i4>
      </vt:variant>
      <vt:variant>
        <vt:lpstr>Slide Titles</vt:lpstr>
      </vt:variant>
      <vt:variant>
        <vt:i4>12</vt:i4>
      </vt:variant>
    </vt:vector>
  </HeadingPairs>
  <TitlesOfParts>
    <vt:vector size="22" baseType="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EXPO.e Connectivity </vt:lpstr>
      <vt:lpstr>Why your customers demand world-class connectivity</vt:lpstr>
      <vt:lpstr>Customer Challenges</vt:lpstr>
      <vt:lpstr>What is Smart Wires with EXPO.e?</vt:lpstr>
      <vt:lpstr>Complementary Connectivity Solutions</vt:lpstr>
      <vt:lpstr>Multiple Services Over the Same Pipe</vt:lpstr>
      <vt:lpstr>WAN - VPLS</vt:lpstr>
      <vt:lpstr>SD-WAN</vt:lpstr>
      <vt:lpstr>SASE</vt:lpstr>
      <vt:lpstr>EXPO.e &amp; the HSCN Network</vt:lpstr>
      <vt:lpstr>EXPO.e &amp; Cloud Connect</vt:lpstr>
      <vt:lpstr>Features &amp;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Viktoria Pfeff</cp:lastModifiedBy>
  <cp:revision>143</cp:revision>
  <dcterms:created xsi:type="dcterms:W3CDTF">2020-05-01T17:15:48Z</dcterms:created>
  <dcterms:modified xsi:type="dcterms:W3CDTF">2024-09-09T14:47:15Z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0x010100CC9ED0B51E702C478DF2D1F72FC985D4</vt:lpwstr>
  </property>
</Properties>
</file>