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comments/modernComment_7FBE72BA_86F35676.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2" r:id="rId4"/>
    <p:sldMasterId id="2147483804" r:id="rId5"/>
    <p:sldMasterId id="2147483806" r:id="rId6"/>
    <p:sldMasterId id="2147483808" r:id="rId7"/>
    <p:sldMasterId id="2147483810" r:id="rId8"/>
    <p:sldMasterId id="2147483812" r:id="rId9"/>
    <p:sldMasterId id="2147483814" r:id="rId10"/>
    <p:sldMasterId id="2147483816" r:id="rId11"/>
    <p:sldMasterId id="2147483771" r:id="rId12"/>
    <p:sldMasterId id="2147483818" r:id="rId13"/>
    <p:sldMasterId id="2147483843" r:id="rId14"/>
    <p:sldMasterId id="2147483845" r:id="rId15"/>
    <p:sldMasterId id="2147483871" r:id="rId16"/>
    <p:sldMasterId id="2147483873" r:id="rId17"/>
  </p:sldMasterIdLst>
  <p:notesMasterIdLst>
    <p:notesMasterId r:id="rId27"/>
  </p:notesMasterIdLst>
  <p:sldIdLst>
    <p:sldId id="2143187642" r:id="rId18"/>
    <p:sldId id="2147469688" r:id="rId19"/>
    <p:sldId id="2147469697" r:id="rId20"/>
    <p:sldId id="2147308907" r:id="rId21"/>
    <p:sldId id="2143187569" r:id="rId22"/>
    <p:sldId id="2147469675" r:id="rId23"/>
    <p:sldId id="2147469760" r:id="rId24"/>
    <p:sldId id="2147469749" r:id="rId25"/>
    <p:sldId id="2147469757" r:id="rId26"/>
  </p:sldIdLst>
  <p:sldSz cx="12192000" cy="6858000"/>
  <p:notesSz cx="6858000" cy="9144000"/>
  <p:embeddedFontLst>
    <p:embeddedFont>
      <p:font typeface="Helvetica" pitchFamily="2"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pos="3840" userDrawn="1">
          <p15:clr>
            <a:srgbClr val="A4A3A4"/>
          </p15:clr>
        </p15:guide>
        <p15:guide id="3" orient="horz" pos="1026" userDrawn="1">
          <p15:clr>
            <a:srgbClr val="A4A3A4"/>
          </p15:clr>
        </p15:guide>
        <p15:guide id="4" orient="horz" pos="1389" userDrawn="1">
          <p15:clr>
            <a:srgbClr val="A4A3A4"/>
          </p15:clr>
        </p15:guide>
        <p15:guide id="5" orient="horz" pos="1752" userDrawn="1">
          <p15:clr>
            <a:srgbClr val="A4A3A4"/>
          </p15:clr>
        </p15:guide>
        <p15:guide id="6" orient="horz" pos="2115" userDrawn="1">
          <p15:clr>
            <a:srgbClr val="A4A3A4"/>
          </p15:clr>
        </p15:guide>
        <p15:guide id="7" orient="horz" pos="2478" userDrawn="1">
          <p15:clr>
            <a:srgbClr val="A4A3A4"/>
          </p15:clr>
        </p15:guide>
        <p15:guide id="8" orient="horz" pos="2863" userDrawn="1">
          <p15:clr>
            <a:srgbClr val="A4A3A4"/>
          </p15:clr>
        </p15:guide>
        <p15:guide id="9" orient="horz" pos="3226" userDrawn="1">
          <p15:clr>
            <a:srgbClr val="A4A3A4"/>
          </p15:clr>
        </p15:guide>
        <p15:guide id="10" orient="horz" pos="3589" userDrawn="1">
          <p15:clr>
            <a:srgbClr val="A4A3A4"/>
          </p15:clr>
        </p15:guide>
        <p15:guide id="11" orient="horz" pos="3974" userDrawn="1">
          <p15:clr>
            <a:srgbClr val="A4A3A4"/>
          </p15:clr>
        </p15:guide>
        <p15:guide id="12" orient="horz" pos="278" userDrawn="1">
          <p15:clr>
            <a:srgbClr val="A4A3A4"/>
          </p15:clr>
        </p15:guide>
        <p15:guide id="13" pos="3182" userDrawn="1">
          <p15:clr>
            <a:srgbClr val="A4A3A4"/>
          </p15:clr>
        </p15:guide>
        <p15:guide id="14" pos="2547" userDrawn="1">
          <p15:clr>
            <a:srgbClr val="A4A3A4"/>
          </p15:clr>
        </p15:guide>
        <p15:guide id="15" pos="1912" userDrawn="1">
          <p15:clr>
            <a:srgbClr val="A4A3A4"/>
          </p15:clr>
        </p15:guide>
        <p15:guide id="16" pos="1255" userDrawn="1">
          <p15:clr>
            <a:srgbClr val="A4A3A4"/>
          </p15:clr>
        </p15:guide>
        <p15:guide id="17" pos="597" userDrawn="1">
          <p15:clr>
            <a:srgbClr val="A4A3A4"/>
          </p15:clr>
        </p15:guide>
        <p15:guide id="18" pos="4475" userDrawn="1">
          <p15:clr>
            <a:srgbClr val="A4A3A4"/>
          </p15:clr>
        </p15:guide>
        <p15:guide id="19" pos="5110" userDrawn="1">
          <p15:clr>
            <a:srgbClr val="A4A3A4"/>
          </p15:clr>
        </p15:guide>
        <p15:guide id="20" pos="5768" userDrawn="1">
          <p15:clr>
            <a:srgbClr val="A4A3A4"/>
          </p15:clr>
        </p15:guide>
        <p15:guide id="21" pos="6403" userDrawn="1">
          <p15:clr>
            <a:srgbClr val="A4A3A4"/>
          </p15:clr>
        </p15:guide>
        <p15:guide id="22" pos="70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2D6C0D-0D20-241B-0B4A-F4E26011B75E}" name="Trinity Seenath" initials="" userId="S::Trinity.Seenath@Exponential-e.com::e2c9180b-0947-4fc1-b739-8e5acc7c91e5" providerId="AD"/>
  <p188:author id="{C147526F-6D9A-3D42-976E-EBEE5B5D69C1}" name="Jason Williams-Bew" initials="JW" userId="S::Jason.Williams-Bew@exponential-e.com::0bd25267-930c-46ed-b552-65d9a6ae6963" providerId="AD"/>
  <p188:author id="{AACD02E7-60B1-186E-EF1A-0619EC7667B9}" name="Viktoria Pfeff" initials="VP" userId="S::Viktoria.Pfeff@Exponential-e.com::64b38e73-835a-44e8-927a-4958e3c107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per Hardinge" initials="JH" lastIdx="1" clrIdx="0">
    <p:extLst>
      <p:ext uri="{19B8F6BF-5375-455C-9EA6-DF929625EA0E}">
        <p15:presenceInfo xmlns:p15="http://schemas.microsoft.com/office/powerpoint/2012/main" userId="S::Jasper.Hardinge@Exponential-e.com::69f86c5f-4a08-4e0b-bb9c-15fb31f3f092" providerId="AD"/>
      </p:ext>
    </p:extLst>
  </p:cmAuthor>
  <p:cmAuthor id="2" name="James Pearce" initials="JP" lastIdx="1" clrIdx="1">
    <p:extLst>
      <p:ext uri="{19B8F6BF-5375-455C-9EA6-DF929625EA0E}">
        <p15:presenceInfo xmlns:p15="http://schemas.microsoft.com/office/powerpoint/2012/main" userId="James Pearce" providerId="None"/>
      </p:ext>
    </p:extLst>
  </p:cmAuthor>
  <p:cmAuthor id="3" name="Tristin Titinchi" initials="TT" lastIdx="14" clrIdx="2">
    <p:extLst>
      <p:ext uri="{19B8F6BF-5375-455C-9EA6-DF929625EA0E}">
        <p15:presenceInfo xmlns:p15="http://schemas.microsoft.com/office/powerpoint/2012/main" userId="S::Tristin.Titinchi@Exponential-e.com::85e3d939-8389-434f-8f9c-ed833fa0112c" providerId="AD"/>
      </p:ext>
    </p:extLst>
  </p:cmAuthor>
  <p:cmAuthor id="4" name="Viktoria Pfeff" initials="VP" lastIdx="1" clrIdx="3">
    <p:extLst>
      <p:ext uri="{19B8F6BF-5375-455C-9EA6-DF929625EA0E}">
        <p15:presenceInfo xmlns:p15="http://schemas.microsoft.com/office/powerpoint/2012/main" userId="S::viktoria.pfeff@exponential-e.com::64b38e73-835a-44e8-927a-4958e3c107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2D"/>
    <a:srgbClr val="2EA82E"/>
    <a:srgbClr val="05CD22"/>
    <a:srgbClr val="00C0A5"/>
    <a:srgbClr val="00D223"/>
    <a:srgbClr val="BFFFCA"/>
    <a:srgbClr val="1A1C2B"/>
    <a:srgbClr val="7FFF95"/>
    <a:srgbClr val="121212"/>
    <a:srgbClr val="191B2A"/>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76B3D4-5539-4861-A825-4D01F2F3B62C}" v="41" dt="2024-07-16T12:52:39.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5260" autoAdjust="0"/>
  </p:normalViewPr>
  <p:slideViewPr>
    <p:cSldViewPr snapToGrid="0">
      <p:cViewPr varScale="1">
        <p:scale>
          <a:sx n="108" d="100"/>
          <a:sy n="108" d="100"/>
        </p:scale>
        <p:origin x="617" y="50"/>
      </p:cViewPr>
      <p:guideLst>
        <p:guide orient="horz" pos="640"/>
        <p:guide pos="3840"/>
        <p:guide orient="horz" pos="1026"/>
        <p:guide orient="horz" pos="1389"/>
        <p:guide orient="horz" pos="1752"/>
        <p:guide orient="horz" pos="2115"/>
        <p:guide orient="horz" pos="2478"/>
        <p:guide orient="horz" pos="2863"/>
        <p:guide orient="horz" pos="3226"/>
        <p:guide orient="horz" pos="3589"/>
        <p:guide orient="horz" pos="3974"/>
        <p:guide orient="horz" pos="278"/>
        <p:guide pos="3182"/>
        <p:guide pos="2547"/>
        <p:guide pos="1912"/>
        <p:guide pos="1255"/>
        <p:guide pos="597"/>
        <p:guide pos="4475"/>
        <p:guide pos="5110"/>
        <p:guide pos="5768"/>
        <p:guide pos="6403"/>
        <p:guide pos="7038"/>
      </p:guideLst>
    </p:cSldViewPr>
  </p:slideViewPr>
  <p:notesTextViewPr>
    <p:cViewPr>
      <p:scale>
        <a:sx n="3" d="2"/>
        <a:sy n="3" d="2"/>
      </p:scale>
      <p:origin x="0" y="0"/>
    </p:cViewPr>
  </p:notesText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microsoft.com/office/2018/10/relationships/authors" Target="authors.xml"/><Relationship Id="rId21" Type="http://schemas.openxmlformats.org/officeDocument/2006/relationships/slide" Target="slides/slide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toria Pfeff" userId="64b38e73-835a-44e8-927a-4958e3c1077d" providerId="ADAL" clId="{3A76B3D4-5539-4861-A825-4D01F2F3B62C}"/>
    <pc:docChg chg="custSel addSld modSld sldOrd">
      <pc:chgData name="Viktoria Pfeff" userId="64b38e73-835a-44e8-927a-4958e3c1077d" providerId="ADAL" clId="{3A76B3D4-5539-4861-A825-4D01F2F3B62C}" dt="2024-07-16T12:53:04.169" v="48"/>
      <pc:docMkLst>
        <pc:docMk/>
      </pc:docMkLst>
      <pc:sldChg chg="addCm">
        <pc:chgData name="Viktoria Pfeff" userId="64b38e73-835a-44e8-927a-4958e3c1077d" providerId="ADAL" clId="{3A76B3D4-5539-4861-A825-4D01F2F3B62C}" dt="2024-07-16T12:53:04.169" v="48"/>
        <pc:sldMkLst>
          <pc:docMk/>
          <pc:sldMk cId="2264094326" sldId="2143187642"/>
        </pc:sldMkLst>
        <pc:extLst>
          <p:ext xmlns:p="http://schemas.openxmlformats.org/presentationml/2006/main" uri="{D6D511B9-2390-475A-947B-AFAB55BFBCF1}">
            <pc226:cmChg xmlns:pc226="http://schemas.microsoft.com/office/powerpoint/2022/06/main/command" chg="add">
              <pc226:chgData name="Viktoria Pfeff" userId="64b38e73-835a-44e8-927a-4958e3c1077d" providerId="ADAL" clId="{3A76B3D4-5539-4861-A825-4D01F2F3B62C}" dt="2024-07-16T12:53:04.169" v="48"/>
              <pc2:cmMkLst xmlns:pc2="http://schemas.microsoft.com/office/powerpoint/2019/9/main/command">
                <pc:docMk/>
                <pc:sldMk cId="2264094326" sldId="2143187642"/>
                <pc2:cmMk id="{87489748-9F32-4EC2-9E47-48C3DAD5C0C4}"/>
              </pc2:cmMkLst>
            </pc226:cmChg>
          </p:ext>
        </pc:extLst>
      </pc:sldChg>
      <pc:sldChg chg="addSp delSp modSp new mod ord modAnim">
        <pc:chgData name="Viktoria Pfeff" userId="64b38e73-835a-44e8-927a-4958e3c1077d" providerId="ADAL" clId="{3A76B3D4-5539-4861-A825-4D01F2F3B62C}" dt="2024-07-16T12:52:39.010" v="47"/>
        <pc:sldMkLst>
          <pc:docMk/>
          <pc:sldMk cId="3796247303" sldId="2147469758"/>
        </pc:sldMkLst>
        <pc:spChg chg="del">
          <ac:chgData name="Viktoria Pfeff" userId="64b38e73-835a-44e8-927a-4958e3c1077d" providerId="ADAL" clId="{3A76B3D4-5539-4861-A825-4D01F2F3B62C}" dt="2024-07-15T09:29:53.693" v="1" actId="478"/>
          <ac:spMkLst>
            <pc:docMk/>
            <pc:sldMk cId="3796247303" sldId="2147469758"/>
            <ac:spMk id="3" creationId="{292A5E92-DD91-F228-BAB9-41B6C31B23DE}"/>
          </ac:spMkLst>
        </pc:spChg>
        <pc:graphicFrameChg chg="add mod">
          <ac:chgData name="Viktoria Pfeff" userId="64b38e73-835a-44e8-927a-4958e3c1077d" providerId="ADAL" clId="{3A76B3D4-5539-4861-A825-4D01F2F3B62C}" dt="2024-07-15T10:09:25.415" v="41"/>
          <ac:graphicFrameMkLst>
            <pc:docMk/>
            <pc:sldMk cId="3796247303" sldId="2147469758"/>
            <ac:graphicFrameMk id="4" creationId="{A321F728-1B65-52E6-456E-EA357974A3EC}"/>
          </ac:graphicFrameMkLst>
        </pc:graphicFrameChg>
      </pc:sldChg>
    </pc:docChg>
  </pc:docChgLst>
  <pc:docChgLst>
    <pc:chgData name="Tom Stevenson" userId="dd6efce6-88cf-423b-a876-a04a2192b7c0" providerId="ADAL" clId="{7C118FD4-BABC-4321-B951-D26DC8A27C35}"/>
    <pc:docChg chg="undo custSel modSld">
      <pc:chgData name="Tom Stevenson" userId="dd6efce6-88cf-423b-a876-a04a2192b7c0" providerId="ADAL" clId="{7C118FD4-BABC-4321-B951-D26DC8A27C35}" dt="2024-04-23T09:29:27.284" v="444" actId="20577"/>
      <pc:docMkLst>
        <pc:docMk/>
      </pc:docMkLst>
      <pc:sldChg chg="modSp mod">
        <pc:chgData name="Tom Stevenson" userId="dd6efce6-88cf-423b-a876-a04a2192b7c0" providerId="ADAL" clId="{7C118FD4-BABC-4321-B951-D26DC8A27C35}" dt="2024-04-23T09:29:27.284" v="444" actId="20577"/>
        <pc:sldMkLst>
          <pc:docMk/>
          <pc:sldMk cId="2820764609" sldId="2143187569"/>
        </pc:sldMkLst>
        <pc:spChg chg="mod">
          <ac:chgData name="Tom Stevenson" userId="dd6efce6-88cf-423b-a876-a04a2192b7c0" providerId="ADAL" clId="{7C118FD4-BABC-4321-B951-D26DC8A27C35}" dt="2024-04-23T09:11:48.689" v="57" actId="20577"/>
          <ac:spMkLst>
            <pc:docMk/>
            <pc:sldMk cId="2820764609" sldId="2143187569"/>
            <ac:spMk id="11" creationId="{2366A14A-E910-4446-8991-8BF8E2E6F834}"/>
          </ac:spMkLst>
        </pc:spChg>
        <pc:spChg chg="mod">
          <ac:chgData name="Tom Stevenson" userId="dd6efce6-88cf-423b-a876-a04a2192b7c0" providerId="ADAL" clId="{7C118FD4-BABC-4321-B951-D26DC8A27C35}" dt="2024-04-23T09:12:09.006" v="85" actId="20577"/>
          <ac:spMkLst>
            <pc:docMk/>
            <pc:sldMk cId="2820764609" sldId="2143187569"/>
            <ac:spMk id="12" creationId="{2366A14A-E910-4446-8991-8BF8E2E6F834}"/>
          </ac:spMkLst>
        </pc:spChg>
        <pc:spChg chg="mod">
          <ac:chgData name="Tom Stevenson" userId="dd6efce6-88cf-423b-a876-a04a2192b7c0" providerId="ADAL" clId="{7C118FD4-BABC-4321-B951-D26DC8A27C35}" dt="2024-04-23T09:14:56.840" v="220" actId="20577"/>
          <ac:spMkLst>
            <pc:docMk/>
            <pc:sldMk cId="2820764609" sldId="2143187569"/>
            <ac:spMk id="15" creationId="{2366A14A-E910-4446-8991-8BF8E2E6F834}"/>
          </ac:spMkLst>
        </pc:spChg>
        <pc:spChg chg="mod">
          <ac:chgData name="Tom Stevenson" userId="dd6efce6-88cf-423b-a876-a04a2192b7c0" providerId="ADAL" clId="{7C118FD4-BABC-4321-B951-D26DC8A27C35}" dt="2024-04-23T09:29:27.284" v="444" actId="20577"/>
          <ac:spMkLst>
            <pc:docMk/>
            <pc:sldMk cId="2820764609" sldId="2143187569"/>
            <ac:spMk id="16" creationId="{2366A14A-E910-4446-8991-8BF8E2E6F834}"/>
          </ac:spMkLst>
        </pc:spChg>
        <pc:grpChg chg="mod">
          <ac:chgData name="Tom Stevenson" userId="dd6efce6-88cf-423b-a876-a04a2192b7c0" providerId="ADAL" clId="{7C118FD4-BABC-4321-B951-D26DC8A27C35}" dt="2024-04-23T09:13:52.009" v="94" actId="1076"/>
          <ac:grpSpMkLst>
            <pc:docMk/>
            <pc:sldMk cId="2820764609" sldId="2143187569"/>
            <ac:grpSpMk id="8" creationId="{00000000-0000-0000-0000-000000000000}"/>
          </ac:grpSpMkLst>
        </pc:grpChg>
      </pc:sldChg>
      <pc:sldChg chg="modSp mod">
        <pc:chgData name="Tom Stevenson" userId="dd6efce6-88cf-423b-a876-a04a2192b7c0" providerId="ADAL" clId="{7C118FD4-BABC-4321-B951-D26DC8A27C35}" dt="2024-04-23T09:03:35.718" v="3" actId="20577"/>
        <pc:sldMkLst>
          <pc:docMk/>
          <pc:sldMk cId="2264094326" sldId="2143187642"/>
        </pc:sldMkLst>
        <pc:spChg chg="mod">
          <ac:chgData name="Tom Stevenson" userId="dd6efce6-88cf-423b-a876-a04a2192b7c0" providerId="ADAL" clId="{7C118FD4-BABC-4321-B951-D26DC8A27C35}" dt="2024-04-23T09:03:35.718" v="3" actId="20577"/>
          <ac:spMkLst>
            <pc:docMk/>
            <pc:sldMk cId="2264094326" sldId="2143187642"/>
            <ac:spMk id="2" creationId="{E7B232AC-5B11-64E1-3397-261F29B88182}"/>
          </ac:spMkLst>
        </pc:spChg>
      </pc:sldChg>
      <pc:sldChg chg="modSp mod">
        <pc:chgData name="Tom Stevenson" userId="dd6efce6-88cf-423b-a876-a04a2192b7c0" providerId="ADAL" clId="{7C118FD4-BABC-4321-B951-D26DC8A27C35}" dt="2024-04-23T09:11:26.626" v="51" actId="20577"/>
        <pc:sldMkLst>
          <pc:docMk/>
          <pc:sldMk cId="2175578768" sldId="2147308907"/>
        </pc:sldMkLst>
        <pc:spChg chg="mod">
          <ac:chgData name="Tom Stevenson" userId="dd6efce6-88cf-423b-a876-a04a2192b7c0" providerId="ADAL" clId="{7C118FD4-BABC-4321-B951-D26DC8A27C35}" dt="2024-04-23T09:11:26.626" v="51" actId="20577"/>
          <ac:spMkLst>
            <pc:docMk/>
            <pc:sldMk cId="2175578768" sldId="2147308907"/>
            <ac:spMk id="1536" creationId="{2A63E710-E6CA-3E20-DBDC-C08567DD8796}"/>
          </ac:spMkLst>
        </pc:spChg>
      </pc:sldChg>
      <pc:sldChg chg="modSp">
        <pc:chgData name="Tom Stevenson" userId="dd6efce6-88cf-423b-a876-a04a2192b7c0" providerId="ADAL" clId="{7C118FD4-BABC-4321-B951-D26DC8A27C35}" dt="2024-04-23T09:04:31.841" v="19" actId="20577"/>
        <pc:sldMkLst>
          <pc:docMk/>
          <pc:sldMk cId="53992147" sldId="2147469688"/>
        </pc:sldMkLst>
        <pc:spChg chg="mod">
          <ac:chgData name="Tom Stevenson" userId="dd6efce6-88cf-423b-a876-a04a2192b7c0" providerId="ADAL" clId="{7C118FD4-BABC-4321-B951-D26DC8A27C35}" dt="2024-04-23T09:04:19.035" v="8" actId="20577"/>
          <ac:spMkLst>
            <pc:docMk/>
            <pc:sldMk cId="53992147" sldId="2147469688"/>
            <ac:spMk id="4" creationId="{27E966E6-F73C-E7D2-B308-9239E6D3DD34}"/>
          </ac:spMkLst>
        </pc:spChg>
        <pc:spChg chg="mod">
          <ac:chgData name="Tom Stevenson" userId="dd6efce6-88cf-423b-a876-a04a2192b7c0" providerId="ADAL" clId="{7C118FD4-BABC-4321-B951-D26DC8A27C35}" dt="2024-04-23T09:04:12.567" v="7" actId="20577"/>
          <ac:spMkLst>
            <pc:docMk/>
            <pc:sldMk cId="53992147" sldId="2147469688"/>
            <ac:spMk id="5" creationId="{14F4BB5F-6417-59C5-33AD-764558D85153}"/>
          </ac:spMkLst>
        </pc:spChg>
        <pc:spChg chg="mod">
          <ac:chgData name="Tom Stevenson" userId="dd6efce6-88cf-423b-a876-a04a2192b7c0" providerId="ADAL" clId="{7C118FD4-BABC-4321-B951-D26DC8A27C35}" dt="2024-04-23T09:04:31.841" v="19" actId="20577"/>
          <ac:spMkLst>
            <pc:docMk/>
            <pc:sldMk cId="53992147" sldId="2147469688"/>
            <ac:spMk id="69" creationId="{6453D125-04E0-6243-1179-2AB63A7F791D}"/>
          </ac:spMkLst>
        </pc:spChg>
      </pc:sldChg>
      <pc:sldChg chg="modSp mod">
        <pc:chgData name="Tom Stevenson" userId="dd6efce6-88cf-423b-a876-a04a2192b7c0" providerId="ADAL" clId="{7C118FD4-BABC-4321-B951-D26DC8A27C35}" dt="2024-04-23T09:10:45.611" v="43" actId="20577"/>
        <pc:sldMkLst>
          <pc:docMk/>
          <pc:sldMk cId="2349374573" sldId="2147469697"/>
        </pc:sldMkLst>
        <pc:spChg chg="mod">
          <ac:chgData name="Tom Stevenson" userId="dd6efce6-88cf-423b-a876-a04a2192b7c0" providerId="ADAL" clId="{7C118FD4-BABC-4321-B951-D26DC8A27C35}" dt="2024-04-23T09:10:45.611" v="43" actId="20577"/>
          <ac:spMkLst>
            <pc:docMk/>
            <pc:sldMk cId="2349374573" sldId="2147469697"/>
            <ac:spMk id="2" creationId="{669FCF4C-4670-C30C-9D15-D8993131A172}"/>
          </ac:spMkLst>
        </pc:spChg>
        <pc:spChg chg="mod">
          <ac:chgData name="Tom Stevenson" userId="dd6efce6-88cf-423b-a876-a04a2192b7c0" providerId="ADAL" clId="{7C118FD4-BABC-4321-B951-D26DC8A27C35}" dt="2024-04-23T09:09:06.197" v="42" actId="20577"/>
          <ac:spMkLst>
            <pc:docMk/>
            <pc:sldMk cId="2349374573" sldId="2147469697"/>
            <ac:spMk id="4" creationId="{8C30395A-5C18-50E3-6758-A4B896925405}"/>
          </ac:spMkLst>
        </pc:spChg>
        <pc:spChg chg="mod">
          <ac:chgData name="Tom Stevenson" userId="dd6efce6-88cf-423b-a876-a04a2192b7c0" providerId="ADAL" clId="{7C118FD4-BABC-4321-B951-D26DC8A27C35}" dt="2024-04-23T09:05:02.716" v="23" actId="20577"/>
          <ac:spMkLst>
            <pc:docMk/>
            <pc:sldMk cId="2349374573" sldId="2147469697"/>
            <ac:spMk id="6" creationId="{BBC8FF22-BA39-BEDF-AA1B-6EE7A6053170}"/>
          </ac:spMkLst>
        </pc:spChg>
        <pc:spChg chg="mod">
          <ac:chgData name="Tom Stevenson" userId="dd6efce6-88cf-423b-a876-a04a2192b7c0" providerId="ADAL" clId="{7C118FD4-BABC-4321-B951-D26DC8A27C35}" dt="2024-04-23T09:04:52.624" v="21" actId="20577"/>
          <ac:spMkLst>
            <pc:docMk/>
            <pc:sldMk cId="2349374573" sldId="2147469697"/>
            <ac:spMk id="7" creationId="{CEAD21EB-75C0-9C8A-8521-9517F232B66D}"/>
          </ac:spMkLst>
        </pc:spChg>
      </pc:sldChg>
      <pc:sldChg chg="modSp">
        <pc:chgData name="Tom Stevenson" userId="dd6efce6-88cf-423b-a876-a04a2192b7c0" providerId="ADAL" clId="{7C118FD4-BABC-4321-B951-D26DC8A27C35}" dt="2024-04-23T09:28:46.996" v="440" actId="20577"/>
        <pc:sldMkLst>
          <pc:docMk/>
          <pc:sldMk cId="360123701" sldId="2147469749"/>
        </pc:sldMkLst>
        <pc:spChg chg="mod">
          <ac:chgData name="Tom Stevenson" userId="dd6efce6-88cf-423b-a876-a04a2192b7c0" providerId="ADAL" clId="{7C118FD4-BABC-4321-B951-D26DC8A27C35}" dt="2024-04-23T09:28:46.996" v="440" actId="20577"/>
          <ac:spMkLst>
            <pc:docMk/>
            <pc:sldMk cId="360123701" sldId="2147469749"/>
            <ac:spMk id="11" creationId="{41C5CE05-EAF4-5877-82B4-459F488A944C}"/>
          </ac:spMkLst>
        </pc:spChg>
        <pc:spChg chg="mod">
          <ac:chgData name="Tom Stevenson" userId="dd6efce6-88cf-423b-a876-a04a2192b7c0" providerId="ADAL" clId="{7C118FD4-BABC-4321-B951-D26DC8A27C35}" dt="2024-04-23T09:28:29.916" v="424" actId="20577"/>
          <ac:spMkLst>
            <pc:docMk/>
            <pc:sldMk cId="360123701" sldId="2147469749"/>
            <ac:spMk id="12" creationId="{2A9C1757-B930-4E3D-87A7-9DF9C40190CC}"/>
          </ac:spMkLst>
        </pc:spChg>
        <pc:spChg chg="mod">
          <ac:chgData name="Tom Stevenson" userId="dd6efce6-88cf-423b-a876-a04a2192b7c0" providerId="ADAL" clId="{7C118FD4-BABC-4321-B951-D26DC8A27C35}" dt="2024-04-23T09:28:12.894" v="422" actId="20577"/>
          <ac:spMkLst>
            <pc:docMk/>
            <pc:sldMk cId="360123701" sldId="2147469749"/>
            <ac:spMk id="14" creationId="{BBF78B24-BF2C-A86E-6F8E-EF1F14608417}"/>
          </ac:spMkLst>
        </pc:spChg>
      </pc:sldChg>
      <pc:sldChg chg="modSp">
        <pc:chgData name="Tom Stevenson" userId="dd6efce6-88cf-423b-a876-a04a2192b7c0" providerId="ADAL" clId="{7C118FD4-BABC-4321-B951-D26DC8A27C35}" dt="2024-04-23T09:21:41.752" v="420" actId="20577"/>
        <pc:sldMkLst>
          <pc:docMk/>
          <pc:sldMk cId="591874400" sldId="2147469757"/>
        </pc:sldMkLst>
        <pc:spChg chg="mod">
          <ac:chgData name="Tom Stevenson" userId="dd6efce6-88cf-423b-a876-a04a2192b7c0" providerId="ADAL" clId="{7C118FD4-BABC-4321-B951-D26DC8A27C35}" dt="2024-04-23T09:21:00.642" v="410" actId="20577"/>
          <ac:spMkLst>
            <pc:docMk/>
            <pc:sldMk cId="591874400" sldId="2147469757"/>
            <ac:spMk id="4" creationId="{5AC55994-8016-4132-78DA-A9646EEE30EE}"/>
          </ac:spMkLst>
        </pc:spChg>
        <pc:spChg chg="mod">
          <ac:chgData name="Tom Stevenson" userId="dd6efce6-88cf-423b-a876-a04a2192b7c0" providerId="ADAL" clId="{7C118FD4-BABC-4321-B951-D26DC8A27C35}" dt="2024-04-23T09:21:41.752" v="420" actId="20577"/>
          <ac:spMkLst>
            <pc:docMk/>
            <pc:sldMk cId="591874400" sldId="2147469757"/>
            <ac:spMk id="6" creationId="{5D823D65-388F-55CA-5CF1-F4D68514B7BE}"/>
          </ac:spMkLst>
        </pc:spChg>
      </pc:sldChg>
    </pc:docChg>
  </pc:docChgLst>
  <pc:docChgLst>
    <pc:chgData name="Trinity Seenath" userId="e2c9180b-0947-4fc1-b739-8e5acc7c91e5" providerId="ADAL" clId="{3DCD8363-696F-4E44-8E78-6C829004B4C4}"/>
    <pc:docChg chg="delSld">
      <pc:chgData name="Trinity Seenath" userId="e2c9180b-0947-4fc1-b739-8e5acc7c91e5" providerId="ADAL" clId="{3DCD8363-696F-4E44-8E78-6C829004B4C4}" dt="2024-01-26T11:52:28.200" v="0" actId="47"/>
      <pc:docMkLst>
        <pc:docMk/>
      </pc:docMkLst>
      <pc:sldChg chg="del">
        <pc:chgData name="Trinity Seenath" userId="e2c9180b-0947-4fc1-b739-8e5acc7c91e5" providerId="ADAL" clId="{3DCD8363-696F-4E44-8E78-6C829004B4C4}" dt="2024-01-26T11:52:28.200" v="0" actId="47"/>
        <pc:sldMkLst>
          <pc:docMk/>
          <pc:sldMk cId="1260664448" sldId="2143187566"/>
        </pc:sldMkLst>
      </pc:sldChg>
      <pc:sldChg chg="del">
        <pc:chgData name="Trinity Seenath" userId="e2c9180b-0947-4fc1-b739-8e5acc7c91e5" providerId="ADAL" clId="{3DCD8363-696F-4E44-8E78-6C829004B4C4}" dt="2024-01-26T11:52:28.200" v="0" actId="47"/>
        <pc:sldMkLst>
          <pc:docMk/>
          <pc:sldMk cId="1999670864" sldId="2147469671"/>
        </pc:sldMkLst>
      </pc:sldChg>
      <pc:sldChg chg="del">
        <pc:chgData name="Trinity Seenath" userId="e2c9180b-0947-4fc1-b739-8e5acc7c91e5" providerId="ADAL" clId="{3DCD8363-696F-4E44-8E78-6C829004B4C4}" dt="2024-01-26T11:52:28.200" v="0" actId="47"/>
        <pc:sldMkLst>
          <pc:docMk/>
          <pc:sldMk cId="3460280606" sldId="2147469751"/>
        </pc:sldMkLst>
      </pc:sldChg>
      <pc:sldChg chg="del">
        <pc:chgData name="Trinity Seenath" userId="e2c9180b-0947-4fc1-b739-8e5acc7c91e5" providerId="ADAL" clId="{3DCD8363-696F-4E44-8E78-6C829004B4C4}" dt="2024-01-26T11:52:28.200" v="0" actId="47"/>
        <pc:sldMkLst>
          <pc:docMk/>
          <pc:sldMk cId="1086453705" sldId="2147469758"/>
        </pc:sldMkLst>
      </pc:sldChg>
    </pc:docChg>
  </pc:docChgLst>
</pc:chgInfo>
</file>

<file path=ppt/comments/modernComment_7FBE72BA_86F35676.xml><?xml version="1.0" encoding="utf-8"?>
<p188:cmLst xmlns:a="http://schemas.openxmlformats.org/drawingml/2006/main" xmlns:r="http://schemas.openxmlformats.org/officeDocument/2006/relationships" xmlns:p188="http://schemas.microsoft.com/office/powerpoint/2018/8/main">
  <p188:cm id="{87489748-9F32-4EC2-9E47-48C3DAD5C0C4}" authorId="{AACD02E7-60B1-186E-EF1A-0619EC7667B9}" created="2024-07-16T12:53:04.111" startDate="2024-07-16T12:53:04.111" dueDate="2024-07-16T12:53:04.111" assignedTo="{D62D6C0D-0D20-241B-0B4A-F4E26011B75E}" title="@Trinity Seenath pls review this one too">
    <pc:sldMkLst xmlns:pc="http://schemas.microsoft.com/office/powerpoint/2013/main/command">
      <pc:docMk/>
      <pc:sldMk cId="2264094326" sldId="2143187642"/>
    </pc:sldMkLst>
    <p188:txBody>
      <a:bodyPr/>
      <a:lstStyle/>
      <a:p>
        <a:r>
          <a:rPr lang="en-GB"/>
          <a:t>[@Trinity Seenath] pls review this one too</a:t>
        </a:r>
      </a:p>
    </p188:txBody>
    <p188:extLst>
      <p:ext xmlns:p="http://schemas.openxmlformats.org/presentationml/2006/main" uri="{5BB2D875-25FF-4072-B9AC-8F64D62656EB}">
        <p228:taskDetails xmlns:p228="http://schemas.microsoft.com/office/powerpoint/2022/08/main">
          <p228:history>
            <p228:event time="2024-07-16T12:53:04.111" id="{BCC26FFC-D830-4FA1-9761-F359ED9DCB45}">
              <p228:atrbtn authorId="{AACD02E7-60B1-186E-EF1A-0619EC7667B9}"/>
              <p228:anchr>
                <p228:comment id="{87489748-9F32-4EC2-9E47-48C3DAD5C0C4}"/>
              </p228:anchr>
              <p228:add/>
            </p228:event>
            <p228:event time="2024-07-16T12:53:04.111" id="{C677F1B7-CC6B-4D10-A614-8F67E4BFB07F}">
              <p228:atrbtn authorId="{AACD02E7-60B1-186E-EF1A-0619EC7667B9}"/>
              <p228:anchr>
                <p228:comment id="{87489748-9F32-4EC2-9E47-48C3DAD5C0C4}"/>
              </p228:anchr>
              <p228:asgn authorId="{D62D6C0D-0D20-241B-0B4A-F4E26011B75E}"/>
            </p228:event>
            <p228:event time="2024-07-16T12:53:04.111" id="{CF904456-DB03-4DC8-B9FE-45D552A6EB75}">
              <p228:atrbtn authorId="{AACD02E7-60B1-186E-EF1A-0619EC7667B9}"/>
              <p228:anchr>
                <p228:comment id="{87489748-9F32-4EC2-9E47-48C3DAD5C0C4}"/>
              </p228:anchr>
              <p228:title val="@Trinity Seenath pls review this one too"/>
            </p228:event>
            <p228:event time="2024-07-16T12:53:04.111" id="{C132D667-302A-4605-93C7-11B1BC734ED9}">
              <p228:atrbtn authorId="{AACD02E7-60B1-186E-EF1A-0619EC7667B9}"/>
              <p228:anchr>
                <p228:comment id="{87489748-9F32-4EC2-9E47-48C3DAD5C0C4}"/>
              </p228:anchr>
              <p228:date stDt="2024-07-16T12:53:04.111" endDt="2024-07-16T12:53:04.111"/>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Helvetica"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Helvetica" pitchFamily="2" charset="0"/>
              </a:defRPr>
            </a:lvl1pPr>
          </a:lstStyle>
          <a:p>
            <a:fld id="{7DBA810B-DEC7-4747-8DEE-C29B71197D5C}" type="datetimeFigureOut">
              <a:rPr lang="en-GB" smtClean="0"/>
              <a:pPr/>
              <a:t>10/09/2024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Helvetica"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Helvetica" pitchFamily="2" charset="0"/>
              </a:defRPr>
            </a:lvl1pPr>
          </a:lstStyle>
          <a:p>
            <a:fld id="{86E4DE8A-6D9C-4261-B1A7-A6BAB7D2CF09}" type="slidenum">
              <a:rPr lang="en-GB" smtClean="0"/>
              <a:pPr/>
              <a:t>‹#›</a:t>
            </a:fld>
            <a:endParaRPr lang="en-GB" dirty="0"/>
          </a:p>
        </p:txBody>
      </p:sp>
    </p:spTree>
    <p:extLst>
      <p:ext uri="{BB962C8B-B14F-4D97-AF65-F5344CB8AC3E}">
        <p14:creationId xmlns:p14="http://schemas.microsoft.com/office/powerpoint/2010/main" val="334374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Helvetica" pitchFamily="2" charset="0"/>
        <a:ea typeface="+mn-ea"/>
        <a:cs typeface="+mn-cs"/>
      </a:defRPr>
    </a:lvl1pPr>
    <a:lvl2pPr marL="457200" algn="l" defTabSz="914400" rtl="0" eaLnBrk="1" latinLnBrk="0" hangingPunct="1">
      <a:defRPr sz="1200" kern="1200">
        <a:solidFill>
          <a:schemeClr val="tx1"/>
        </a:solidFill>
        <a:latin typeface="Helvetica" pitchFamily="2" charset="0"/>
        <a:ea typeface="+mn-ea"/>
        <a:cs typeface="+mn-cs"/>
      </a:defRPr>
    </a:lvl2pPr>
    <a:lvl3pPr marL="914400" algn="l" defTabSz="914400" rtl="0" eaLnBrk="1" latinLnBrk="0" hangingPunct="1">
      <a:defRPr sz="1200" kern="1200">
        <a:solidFill>
          <a:schemeClr val="tx1"/>
        </a:solidFill>
        <a:latin typeface="Helvetica" pitchFamily="2" charset="0"/>
        <a:ea typeface="+mn-ea"/>
        <a:cs typeface="+mn-cs"/>
      </a:defRPr>
    </a:lvl3pPr>
    <a:lvl4pPr marL="1371600" algn="l" defTabSz="914400" rtl="0" eaLnBrk="1" latinLnBrk="0" hangingPunct="1">
      <a:defRPr sz="1200" kern="1200">
        <a:solidFill>
          <a:schemeClr val="tx1"/>
        </a:solidFill>
        <a:latin typeface="Helvetica" pitchFamily="2" charset="0"/>
        <a:ea typeface="+mn-ea"/>
        <a:cs typeface="+mn-cs"/>
      </a:defRPr>
    </a:lvl4pPr>
    <a:lvl5pPr marL="1828800" algn="l" defTabSz="914400" rtl="0" eaLnBrk="1" latinLnBrk="0" hangingPunct="1">
      <a:defRPr sz="1200" kern="1200">
        <a:solidFill>
          <a:schemeClr val="tx1"/>
        </a:solidFill>
        <a:latin typeface="Helvetic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6706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E4DE8A-6D9C-4261-B1A7-A6BAB7D2CF09}" type="slidenum">
              <a:rPr lang="en-GB" smtClean="0"/>
              <a:pPr/>
              <a:t>3</a:t>
            </a:fld>
            <a:endParaRPr lang="en-GB" dirty="0"/>
          </a:p>
        </p:txBody>
      </p:sp>
    </p:spTree>
    <p:extLst>
      <p:ext uri="{BB962C8B-B14F-4D97-AF65-F5344CB8AC3E}">
        <p14:creationId xmlns:p14="http://schemas.microsoft.com/office/powerpoint/2010/main" val="283890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Imagine your house or the building you work in</a:t>
            </a:r>
          </a:p>
          <a:p>
            <a:r>
              <a:rPr lang="en-GB" dirty="0"/>
              <a:t>- Consider that the CCTV / Fence / Warning signs are your firewall</a:t>
            </a:r>
          </a:p>
          <a:p>
            <a:r>
              <a:rPr lang="en-GB" dirty="0"/>
              <a:t>- The SIEM offers</a:t>
            </a:r>
          </a:p>
          <a:p>
            <a:r>
              <a:rPr lang="en-GB" dirty="0"/>
              <a:t>    - Identification – This is equivalent to unknown person entering and triggering alarm</a:t>
            </a:r>
          </a:p>
          <a:p>
            <a:r>
              <a:rPr lang="en-GB" dirty="0"/>
              <a:t>    - Containment – Shutters come down to protect the building – stop the intruder</a:t>
            </a:r>
          </a:p>
          <a:p>
            <a:r>
              <a:rPr lang="en-GB" dirty="0"/>
              <a:t>    - Eradication – Police arrest the individual – threat is blocked and taken away</a:t>
            </a:r>
          </a:p>
          <a:p>
            <a:r>
              <a:rPr lang="en-GB" dirty="0"/>
              <a:t>    - Recovery – System reverts to steady state, alarms come off and shutters up</a:t>
            </a:r>
          </a:p>
          <a:p>
            <a:r>
              <a:rPr lang="en-GB" dirty="0"/>
              <a:t>    - Lessons learned – Analyse reports and investigate weaknesses.  Improve security</a:t>
            </a:r>
          </a:p>
        </p:txBody>
      </p:sp>
      <p:sp>
        <p:nvSpPr>
          <p:cNvPr id="4" name="Slide Number Placeholder 3"/>
          <p:cNvSpPr>
            <a:spLocks noGrp="1"/>
          </p:cNvSpPr>
          <p:nvPr>
            <p:ph type="sldNum" sz="quarter" idx="5"/>
          </p:nvPr>
        </p:nvSpPr>
        <p:spPr/>
        <p:txBody>
          <a:bodyPr/>
          <a:lstStyle/>
          <a:p>
            <a:fld id="{86E4DE8A-6D9C-4261-B1A7-A6BAB7D2CF09}" type="slidenum">
              <a:rPr lang="en-GB" smtClean="0"/>
              <a:pPr/>
              <a:t>4</a:t>
            </a:fld>
            <a:endParaRPr lang="en-GB" dirty="0"/>
          </a:p>
        </p:txBody>
      </p:sp>
    </p:spTree>
    <p:extLst>
      <p:ext uri="{BB962C8B-B14F-4D97-AF65-F5344CB8AC3E}">
        <p14:creationId xmlns:p14="http://schemas.microsoft.com/office/powerpoint/2010/main" val="191327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7580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3656B-0037-4FE6-5819-4439A24992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E43C26-2458-7A1C-5F11-8F7F6A95D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D548F-FFC7-49AF-E691-9B659FA9B88B}"/>
              </a:ext>
            </a:extLst>
          </p:cNvPr>
          <p:cNvSpPr>
            <a:spLocks noGrp="1"/>
          </p:cNvSpPr>
          <p:nvPr>
            <p:ph type="body" idx="1"/>
          </p:nvPr>
        </p:nvSpPr>
        <p:spPr/>
        <p:txBody>
          <a:bodyPr/>
          <a:lstStyle/>
          <a:p>
            <a:r>
              <a:rPr lang="en-GB" dirty="0"/>
              <a:t>Replaces slide 6 &amp; 7</a:t>
            </a:r>
          </a:p>
        </p:txBody>
      </p:sp>
      <p:sp>
        <p:nvSpPr>
          <p:cNvPr id="4" name="Slide Number Placeholder 3">
            <a:extLst>
              <a:ext uri="{FF2B5EF4-FFF2-40B4-BE49-F238E27FC236}">
                <a16:creationId xmlns:a16="http://schemas.microsoft.com/office/drawing/2014/main" id="{DF2AE16F-95C8-79B8-1FDA-C52C6C33A5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153179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306803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 pitchFamily="2" charset="0"/>
                <a:ea typeface="Helvetica" pitchFamily="2" charset="0"/>
                <a:cs typeface="Helvetica" pitchFamily="2" charset="0"/>
              </a:defRPr>
            </a:lvl1pPr>
            <a:lvl2pPr>
              <a:spcBef>
                <a:spcPts val="600"/>
              </a:spcBef>
              <a:spcAft>
                <a:spcPts val="600"/>
              </a:spcAft>
              <a:defRPr sz="1600">
                <a:solidFill>
                  <a:srgbClr val="1A1C2B"/>
                </a:solidFill>
                <a:latin typeface="Helvetica" pitchFamily="2" charset="0"/>
                <a:ea typeface="Helvetica" pitchFamily="2" charset="0"/>
                <a:cs typeface="Helvetica" pitchFamily="2" charset="0"/>
              </a:defRPr>
            </a:lvl2pPr>
            <a:lvl3pPr>
              <a:spcBef>
                <a:spcPts val="600"/>
              </a:spcBef>
              <a:spcAft>
                <a:spcPts val="600"/>
              </a:spcAft>
              <a:defRPr sz="1600">
                <a:solidFill>
                  <a:srgbClr val="1A1C2B"/>
                </a:solidFill>
                <a:latin typeface="Helvetica" pitchFamily="2" charset="0"/>
                <a:ea typeface="Helvetica" pitchFamily="2" charset="0"/>
                <a:cs typeface="Helvetica" pitchFamily="2" charset="0"/>
              </a:defRPr>
            </a:lvl3pPr>
            <a:lvl4pPr>
              <a:spcBef>
                <a:spcPts val="600"/>
              </a:spcBef>
              <a:spcAft>
                <a:spcPts val="600"/>
              </a:spcAft>
              <a:defRPr sz="1600">
                <a:solidFill>
                  <a:srgbClr val="1A1C2B"/>
                </a:solidFill>
                <a:latin typeface="Helvetica" pitchFamily="2" charset="0"/>
                <a:ea typeface="Helvetica" pitchFamily="2" charset="0"/>
                <a:cs typeface="Helvetica" pitchFamily="2" charset="0"/>
              </a:defRPr>
            </a:lvl4pPr>
            <a:lvl5pPr>
              <a:spcBef>
                <a:spcPts val="600"/>
              </a:spcBef>
              <a:spcAft>
                <a:spcPts val="600"/>
              </a:spcAft>
              <a:defRPr sz="1600">
                <a:solidFill>
                  <a:srgbClr val="1A1C2B"/>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25348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ark Backing - Option A">
    <p:bg>
      <p:bgPr>
        <a:solidFill>
          <a:srgbClr val="F2F2F2"/>
        </a:solidFill>
        <a:effectLst/>
      </p:bgPr>
    </p:bg>
    <p:spTree>
      <p:nvGrpSpPr>
        <p:cNvPr id="1" name=""/>
        <p:cNvGrpSpPr/>
        <p:nvPr/>
      </p:nvGrpSpPr>
      <p:grpSpPr>
        <a:xfrm>
          <a:off x="0" y="0"/>
          <a:ext cx="0" cy="0"/>
          <a:chOff x="0" y="0"/>
          <a:chExt cx="0" cy="0"/>
        </a:xfrm>
      </p:grpSpPr>
      <p:sp>
        <p:nvSpPr>
          <p:cNvPr id="2" name="Title 23">
            <a:extLst>
              <a:ext uri="{FF2B5EF4-FFF2-40B4-BE49-F238E27FC236}">
                <a16:creationId xmlns:a16="http://schemas.microsoft.com/office/drawing/2014/main" id="{6D5EBDED-4ED4-5DD1-F32D-88362A0DD111}"/>
              </a:ext>
            </a:extLst>
          </p:cNvPr>
          <p:cNvSpPr>
            <a:spLocks noGrp="1"/>
          </p:cNvSpPr>
          <p:nvPr>
            <p:ph type="title" hasCustomPrompt="1"/>
          </p:nvPr>
        </p:nvSpPr>
        <p:spPr>
          <a:xfrm>
            <a:off x="2806700" y="6875"/>
            <a:ext cx="8928100" cy="749300"/>
          </a:xfrm>
          <a:prstGeom prst="rect">
            <a:avLst/>
          </a:prstGeom>
          <a:ln>
            <a:noFill/>
          </a:ln>
        </p:spPr>
        <p:txBody>
          <a:bodyPr vert="horz" anchor="ctr"/>
          <a:lstStyle>
            <a:lvl1pPr marL="0" algn="r" defTabSz="609585" rtl="0" eaLnBrk="1" latinLnBrk="0" hangingPunct="1">
              <a:spcBef>
                <a:spcPct val="0"/>
              </a:spcBef>
              <a:buNone/>
              <a:defRPr lang="en-US" sz="2400" b="0" i="0" kern="0" spc="0" dirty="0">
                <a:solidFill>
                  <a:srgbClr val="081A2F"/>
                </a:solidFill>
                <a:latin typeface="Helvetica" pitchFamily="2" charset="0"/>
                <a:ea typeface="+mj-ea"/>
                <a:cs typeface="+mj-cs"/>
              </a:defRPr>
            </a:lvl1pPr>
          </a:lstStyle>
          <a:p>
            <a:r>
              <a:rPr lang="en-US" dirty="0"/>
              <a:t>Presentation Title Slide Here</a:t>
            </a:r>
          </a:p>
        </p:txBody>
      </p:sp>
    </p:spTree>
    <p:extLst>
      <p:ext uri="{BB962C8B-B14F-4D97-AF65-F5344CB8AC3E}">
        <p14:creationId xmlns:p14="http://schemas.microsoft.com/office/powerpoint/2010/main" val="23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 pitchFamily="2" charset="0"/>
                <a:ea typeface="Helvetica" pitchFamily="2" charset="0"/>
                <a:cs typeface="Helvetica" pitchFamily="2" charset="0"/>
              </a:defRPr>
            </a:lvl1pPr>
            <a:lvl2pPr>
              <a:spcBef>
                <a:spcPts val="600"/>
              </a:spcBef>
              <a:spcAft>
                <a:spcPts val="600"/>
              </a:spcAft>
              <a:defRPr sz="1600">
                <a:solidFill>
                  <a:schemeClr val="bg1"/>
                </a:solidFill>
                <a:latin typeface="Helvetica" pitchFamily="2" charset="0"/>
                <a:ea typeface="Helvetica" pitchFamily="2" charset="0"/>
                <a:cs typeface="Helvetica" pitchFamily="2" charset="0"/>
              </a:defRPr>
            </a:lvl2pPr>
            <a:lvl3pPr>
              <a:spcBef>
                <a:spcPts val="600"/>
              </a:spcBef>
              <a:spcAft>
                <a:spcPts val="600"/>
              </a:spcAft>
              <a:defRPr sz="1600">
                <a:solidFill>
                  <a:schemeClr val="bg1"/>
                </a:solidFill>
                <a:latin typeface="Helvetica" pitchFamily="2" charset="0"/>
                <a:ea typeface="Helvetica" pitchFamily="2" charset="0"/>
                <a:cs typeface="Helvetica" pitchFamily="2" charset="0"/>
              </a:defRPr>
            </a:lvl3pPr>
            <a:lvl4pPr>
              <a:spcBef>
                <a:spcPts val="600"/>
              </a:spcBef>
              <a:spcAft>
                <a:spcPts val="600"/>
              </a:spcAft>
              <a:defRPr sz="1600">
                <a:solidFill>
                  <a:schemeClr val="bg1"/>
                </a:solidFill>
                <a:latin typeface="Helvetica" pitchFamily="2" charset="0"/>
                <a:ea typeface="Helvetica" pitchFamily="2" charset="0"/>
                <a:cs typeface="Helvetica" pitchFamily="2" charset="0"/>
              </a:defRPr>
            </a:lvl4pPr>
            <a:lvl5pPr>
              <a:spcBef>
                <a:spcPts val="600"/>
              </a:spcBef>
              <a:spcAft>
                <a:spcPts val="600"/>
              </a:spcAft>
              <a:defRPr sz="1600">
                <a:solidFill>
                  <a:schemeClr val="bg1"/>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1084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EMOVE16">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8151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no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tx1"/>
                  </a:solidFill>
                  <a:latin typeface="Helvetica" pitchFamily="2" charset="0"/>
                  <a:cs typeface="HelveticaNowDisplay Bold" panose="020B0804030202020204" pitchFamily="34" charset="0"/>
                </a:rPr>
                <a:t>The Exponential-e Group </a:t>
              </a:r>
              <a:r>
                <a:rPr lang="en-GB" sz="1200" dirty="0">
                  <a:solidFill>
                    <a:schemeClr val="tx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tx1"/>
                </a:solidFill>
                <a:latin typeface="Helvetica" pitchFamily="2" charset="0"/>
                <a:ea typeface="+mn-ea"/>
                <a:cs typeface="HelveticaNowDisplay Bold" panose="020B0804030202020204" pitchFamily="34" charset="0"/>
              </a:rPr>
              <a:t>Be unstoppable.</a:t>
            </a:r>
            <a:endParaRPr lang="en-GB" sz="1500" b="1" kern="1200" dirty="0">
              <a:solidFill>
                <a:schemeClr val="tx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tx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solidFill>
                  <a:schemeClr val="bg1"/>
                </a:solidFill>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66128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EMOVE30">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215185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EMOVE32">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336554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 pitchFamily="2" charset="0"/>
                <a:ea typeface="Helvetica" pitchFamily="2" charset="0"/>
                <a:cs typeface="Helvetica" pitchFamily="2" charset="0"/>
              </a:defRPr>
            </a:lvl1pPr>
            <a:lvl2pPr>
              <a:spcBef>
                <a:spcPts val="600"/>
              </a:spcBef>
              <a:spcAft>
                <a:spcPts val="600"/>
              </a:spcAft>
              <a:defRPr sz="1600">
                <a:solidFill>
                  <a:srgbClr val="1A1C2B"/>
                </a:solidFill>
                <a:latin typeface="Helvetica" pitchFamily="2" charset="0"/>
                <a:ea typeface="Helvetica" pitchFamily="2" charset="0"/>
                <a:cs typeface="Helvetica" pitchFamily="2" charset="0"/>
              </a:defRPr>
            </a:lvl2pPr>
            <a:lvl3pPr>
              <a:spcBef>
                <a:spcPts val="600"/>
              </a:spcBef>
              <a:spcAft>
                <a:spcPts val="600"/>
              </a:spcAft>
              <a:defRPr sz="1600">
                <a:solidFill>
                  <a:srgbClr val="1A1C2B"/>
                </a:solidFill>
                <a:latin typeface="Helvetica" pitchFamily="2" charset="0"/>
                <a:ea typeface="Helvetica" pitchFamily="2" charset="0"/>
                <a:cs typeface="Helvetica" pitchFamily="2" charset="0"/>
              </a:defRPr>
            </a:lvl3pPr>
            <a:lvl4pPr>
              <a:spcBef>
                <a:spcPts val="600"/>
              </a:spcBef>
              <a:spcAft>
                <a:spcPts val="600"/>
              </a:spcAft>
              <a:defRPr sz="1600">
                <a:solidFill>
                  <a:srgbClr val="1A1C2B"/>
                </a:solidFill>
                <a:latin typeface="Helvetica" pitchFamily="2" charset="0"/>
                <a:ea typeface="Helvetica" pitchFamily="2" charset="0"/>
                <a:cs typeface="Helvetica" pitchFamily="2" charset="0"/>
              </a:defRPr>
            </a:lvl4pPr>
            <a:lvl5pPr>
              <a:spcBef>
                <a:spcPts val="600"/>
              </a:spcBef>
              <a:spcAft>
                <a:spcPts val="600"/>
              </a:spcAft>
              <a:defRPr sz="1600">
                <a:solidFill>
                  <a:srgbClr val="1A1C2B"/>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33230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Main Title Slide B">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3422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Main Title Slide C">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59408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Main Title Slide D">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25712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Main Title Slide 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07054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Main Title Slide F">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42726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Main Title Slide G">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67014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no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tx1"/>
                  </a:solidFill>
                  <a:latin typeface="Helvetica" pitchFamily="2" charset="0"/>
                  <a:cs typeface="HelveticaNowDisplay Bold" panose="020B0804030202020204" pitchFamily="34" charset="0"/>
                </a:rPr>
                <a:t>The Exponential-e Group </a:t>
              </a:r>
              <a:r>
                <a:rPr lang="en-GB" sz="1200" dirty="0">
                  <a:solidFill>
                    <a:schemeClr val="tx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tx1"/>
                </a:solidFill>
                <a:latin typeface="Helvetica" pitchFamily="2" charset="0"/>
                <a:ea typeface="+mn-ea"/>
                <a:cs typeface="HelveticaNowDisplay Bold" panose="020B0804030202020204" pitchFamily="34" charset="0"/>
              </a:rPr>
              <a:t>Be Unstoppable.</a:t>
            </a:r>
            <a:endParaRPr lang="en-GB" sz="1500" b="1" kern="1200" dirty="0">
              <a:solidFill>
                <a:schemeClr val="tx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tx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solidFill>
                  <a:schemeClr val="bg1"/>
                </a:solidFill>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2065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13.xml"/><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4.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descr="A picture containing projector&#10;&#10;Description automatically generated">
            <a:extLst>
              <a:ext uri="{FF2B5EF4-FFF2-40B4-BE49-F238E27FC236}">
                <a16:creationId xmlns:a16="http://schemas.microsoft.com/office/drawing/2014/main" id="{C3D84F75-2FD0-C8DA-30D0-5CDBEB3CD7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CE18D715-8383-CE3F-0D4E-15D27BF28351}"/>
              </a:ext>
            </a:extLst>
          </p:cNvPr>
          <p:cNvSpPr/>
          <p:nvPr userDrawn="1"/>
        </p:nvSpPr>
        <p:spPr>
          <a:xfrm>
            <a:off x="28847"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691638846"/>
      </p:ext>
    </p:extLst>
  </p:cSld>
  <p:clrMap bg1="lt1" tx1="dk1" bg2="lt2" tx2="dk2" accent1="accent1" accent2="accent2" accent3="accent3" accent4="accent4" accent5="accent5" accent6="accent6" hlink="hlink" folHlink="folHlink"/>
  <p:sldLayoutIdLst>
    <p:sldLayoutId id="2147483803" r:id="rId1"/>
    <p:sldLayoutId id="2147483877"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845397"/>
      </p:ext>
    </p:extLst>
  </p:cSld>
  <p:clrMap bg1="lt1" tx1="dk1" bg2="lt2" tx2="dk2" accent1="accent1" accent2="accent2" accent3="accent3" accent4="accent4" accent5="accent5" accent6="accent6" hlink="hlink" folHlink="folHlink"/>
  <p:sldLayoutIdLst>
    <p:sldLayoutId id="2147483819" r:id="rId1"/>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08CC54C-2080-DEE5-B34F-5E926759A23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499144740"/>
      </p:ext>
    </p:extLst>
  </p:cSld>
  <p:clrMap bg1="lt1" tx1="dk1" bg2="lt2" tx2="dk2" accent1="accent1" accent2="accent2" accent3="accent3" accent4="accent4" accent5="accent5" accent6="accent6" hlink="hlink" folHlink="folHlink"/>
  <p:sldLayoutIdLst>
    <p:sldLayoutId id="2147483844"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461867"/>
      </p:ext>
    </p:extLst>
  </p:cSld>
  <p:clrMap bg1="lt1" tx1="dk1" bg2="lt2" tx2="dk2" accent1="accent1" accent2="accent2" accent3="accent3" accent4="accent4" accent5="accent5" accent6="accent6" hlink="hlink" folHlink="folHlink"/>
  <p:sldLayoutIdLst>
    <p:sldLayoutId id="21474838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C152017-49AC-A7F9-AC53-D0114EB172C0}"/>
              </a:ext>
            </a:extLst>
          </p:cNvPr>
          <p:cNvSpPr/>
          <p:nvPr userDrawn="1"/>
        </p:nvSpPr>
        <p:spPr>
          <a:xfrm>
            <a:off x="0" y="0"/>
            <a:ext cx="12192000" cy="6858000"/>
          </a:xfrm>
          <a:prstGeom prst="rect">
            <a:avLst/>
          </a:prstGeom>
          <a:gradFill flip="none" rotWithShape="1">
            <a:gsLst>
              <a:gs pos="94000">
                <a:schemeClr val="accent6"/>
              </a:gs>
              <a:gs pos="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2304685531"/>
      </p:ext>
    </p:extLst>
  </p:cSld>
  <p:clrMap bg1="lt1" tx1="dk1" bg2="lt2" tx2="dk2" accent1="accent1" accent2="accent2" accent3="accent3" accent4="accent4" accent5="accent5" accent6="accent6" hlink="hlink" folHlink="folHlink"/>
  <p:sldLayoutIdLst>
    <p:sldLayoutId id="2147483872"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A784438-C3A9-5EF6-910A-33F38151A9D7}"/>
              </a:ext>
            </a:extLst>
          </p:cNvPr>
          <p:cNvSpPr/>
          <p:nvPr userDrawn="1"/>
        </p:nvSpPr>
        <p:spPr>
          <a:xfrm>
            <a:off x="0" y="0"/>
            <a:ext cx="12192000" cy="6858000"/>
          </a:xfrm>
          <a:prstGeom prst="rect">
            <a:avLst/>
          </a:prstGeom>
          <a:gradFill flip="none" rotWithShape="1">
            <a:gsLst>
              <a:gs pos="23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1028414886"/>
      </p:ext>
    </p:extLst>
  </p:cSld>
  <p:clrMap bg1="lt1" tx1="dk1" bg2="lt2" tx2="dk2" accent1="accent1" accent2="accent2" accent3="accent3" accent4="accent4" accent5="accent5" accent6="accent6" hlink="hlink" folHlink="folHlink"/>
  <p:sldLayoutIdLst>
    <p:sldLayoutId id="2147483874"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08CC54C-2080-DEE5-B34F-5E926759A231}"/>
              </a:ext>
            </a:extLst>
          </p:cNvPr>
          <p:cNvSpPr/>
          <p:nvPr userDrawn="1"/>
        </p:nvSpPr>
        <p:spPr>
          <a:xfrm>
            <a:off x="5715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1127948843"/>
      </p:ext>
    </p:extLst>
  </p:cSld>
  <p:clrMap bg1="lt1" tx1="dk1" bg2="lt2" tx2="dk2" accent1="accent1" accent2="accent2" accent3="accent3" accent4="accent4" accent5="accent5" accent6="accent6" hlink="hlink" folHlink="folHlink"/>
  <p:sldLayoutIdLst>
    <p:sldLayoutId id="214748380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C152017-49AC-A7F9-AC53-D0114EB172C0}"/>
              </a:ext>
            </a:extLst>
          </p:cNvPr>
          <p:cNvSpPr/>
          <p:nvPr userDrawn="1"/>
        </p:nvSpPr>
        <p:spPr>
          <a:xfrm>
            <a:off x="0" y="0"/>
            <a:ext cx="12192000" cy="6858000"/>
          </a:xfrm>
          <a:prstGeom prst="rect">
            <a:avLst/>
          </a:prstGeom>
          <a:gradFill flip="none" rotWithShape="1">
            <a:gsLst>
              <a:gs pos="94000">
                <a:schemeClr val="accent6"/>
              </a:gs>
              <a:gs pos="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2220043174"/>
      </p:ext>
    </p:extLst>
  </p:cSld>
  <p:clrMap bg1="lt1" tx1="dk1" bg2="lt2" tx2="dk2" accent1="accent1" accent2="accent2" accent3="accent3" accent4="accent4" accent5="accent5" accent6="accent6" hlink="hlink" folHlink="folHlink"/>
  <p:sldLayoutIdLst>
    <p:sldLayoutId id="2147483807"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A784438-C3A9-5EF6-910A-33F38151A9D7}"/>
              </a:ext>
            </a:extLst>
          </p:cNvPr>
          <p:cNvSpPr/>
          <p:nvPr userDrawn="1"/>
        </p:nvSpPr>
        <p:spPr>
          <a:xfrm>
            <a:off x="0" y="0"/>
            <a:ext cx="12192000" cy="6858000"/>
          </a:xfrm>
          <a:prstGeom prst="rect">
            <a:avLst/>
          </a:prstGeom>
          <a:gradFill flip="none" rotWithShape="1">
            <a:gsLst>
              <a:gs pos="23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1019877866"/>
      </p:ext>
    </p:extLst>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726616F-5CBD-0EE8-1304-C044CC925041}"/>
              </a:ext>
            </a:extLst>
          </p:cNvPr>
          <p:cNvSpPr/>
          <p:nvPr userDrawn="1"/>
        </p:nvSpPr>
        <p:spPr>
          <a:xfrm>
            <a:off x="0" y="0"/>
            <a:ext cx="12192000" cy="6858000"/>
          </a:xfrm>
          <a:prstGeom prst="rect">
            <a:avLst/>
          </a:prstGeom>
          <a:gradFill flip="none" rotWithShape="1">
            <a:gsLst>
              <a:gs pos="20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3609254251"/>
      </p:ext>
    </p:extLst>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28873140"/>
      </p:ext>
    </p:extLst>
  </p:cSld>
  <p:clrMap bg1="lt1" tx1="dk1" bg2="lt2" tx2="dk2" accent1="accent1" accent2="accent2" accent3="accent3" accent4="accent4" accent5="accent5" accent6="accent6" hlink="hlink" folHlink="folHlink"/>
  <p:sldLayoutIdLst>
    <p:sldLayoutId id="214748381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B34F355-6487-95EE-403B-99CCD8EB04EC}"/>
              </a:ext>
            </a:extLst>
          </p:cNvPr>
          <p:cNvSpPr/>
          <p:nvPr userDrawn="1"/>
        </p:nvSpPr>
        <p:spPr>
          <a:xfrm>
            <a:off x="0" y="0"/>
            <a:ext cx="12192000" cy="6858000"/>
          </a:xfrm>
          <a:prstGeom prst="rect">
            <a:avLst/>
          </a:prstGeom>
          <a:gradFill flip="none" rotWithShape="1">
            <a:gsLst>
              <a:gs pos="28000">
                <a:schemeClr val="accent6"/>
              </a:gs>
              <a:gs pos="100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2695176668"/>
      </p:ext>
    </p:extLst>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88217"/>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7E8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818685"/>
      </p:ext>
    </p:extLst>
  </p:cSld>
  <p:clrMap bg1="lt1" tx1="dk1" bg2="lt2" tx2="dk2" accent1="accent1" accent2="accent2" accent3="accent3" accent4="accent4" accent5="accent5" accent6="accent6" hlink="hlink" folHlink="folHlink"/>
  <p:sldLayoutIdLst>
    <p:sldLayoutId id="2147483772" r:id="rId1"/>
    <p:sldLayoutId id="2147483878" r:id="rId2"/>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7FBE72BA_86F3567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sv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notesSlide" Target="../notesSlides/notesSlide3.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6.pn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sv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7B232AC-5B11-64E1-3397-261F29B88182}"/>
              </a:ext>
            </a:extLst>
          </p:cNvPr>
          <p:cNvSpPr>
            <a:spLocks noGrp="1"/>
          </p:cNvSpPr>
          <p:nvPr>
            <p:ph type="subTitle" idx="1"/>
          </p:nvPr>
        </p:nvSpPr>
        <p:spPr/>
        <p:txBody>
          <a:bodyPr/>
          <a:lstStyle/>
          <a:p>
            <a:r>
              <a:rPr lang="en-GB" dirty="0"/>
              <a:t>Military-grade Cyber Security with EXPO.e</a:t>
            </a:r>
          </a:p>
        </p:txBody>
      </p:sp>
      <p:sp>
        <p:nvSpPr>
          <p:cNvPr id="3" name="Title 2">
            <a:extLst>
              <a:ext uri="{FF2B5EF4-FFF2-40B4-BE49-F238E27FC236}">
                <a16:creationId xmlns:a16="http://schemas.microsoft.com/office/drawing/2014/main" id="{2C13F5EC-7064-2264-DB23-E4D4D9FDDB23}"/>
              </a:ext>
            </a:extLst>
          </p:cNvPr>
          <p:cNvSpPr>
            <a:spLocks noGrp="1"/>
          </p:cNvSpPr>
          <p:nvPr>
            <p:ph type="ctrTitle"/>
          </p:nvPr>
        </p:nvSpPr>
        <p:spPr/>
        <p:txBody>
          <a:bodyPr/>
          <a:lstStyle/>
          <a:p>
            <a:r>
              <a:rPr lang="en-GB" b="1" dirty="0"/>
              <a:t>EXPO.e CSOC &amp; Cyber Security</a:t>
            </a:r>
          </a:p>
        </p:txBody>
      </p:sp>
    </p:spTree>
    <p:extLst>
      <p:ext uri="{BB962C8B-B14F-4D97-AF65-F5344CB8AC3E}">
        <p14:creationId xmlns:p14="http://schemas.microsoft.com/office/powerpoint/2010/main" val="2264094326"/>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5">
            <a:extLst>
              <a:ext uri="{FF2B5EF4-FFF2-40B4-BE49-F238E27FC236}">
                <a16:creationId xmlns:a16="http://schemas.microsoft.com/office/drawing/2014/main" id="{E07565E0-A1CA-8021-E273-D189B02B6136}"/>
              </a:ext>
            </a:extLst>
          </p:cNvPr>
          <p:cNvSpPr/>
          <p:nvPr/>
        </p:nvSpPr>
        <p:spPr>
          <a:xfrm>
            <a:off x="4444118" y="1496195"/>
            <a:ext cx="1651214" cy="1733422"/>
          </a:xfrm>
          <a:custGeom>
            <a:avLst/>
            <a:gdLst>
              <a:gd name="connsiteX0" fmla="*/ 0 w 2049017"/>
              <a:gd name="connsiteY0" fmla="*/ 1482281 h 2151030"/>
              <a:gd name="connsiteX1" fmla="*/ 2049018 w 2049017"/>
              <a:gd name="connsiteY1" fmla="*/ 2151031 h 2151030"/>
              <a:gd name="connsiteX2" fmla="*/ 2049018 w 2049017"/>
              <a:gd name="connsiteY2" fmla="*/ 0 h 2151030"/>
              <a:gd name="connsiteX3" fmla="*/ 0 w 2049017"/>
              <a:gd name="connsiteY3" fmla="*/ 1482281 h 2151030"/>
            </a:gdLst>
            <a:ahLst/>
            <a:cxnLst>
              <a:cxn ang="0">
                <a:pos x="connsiteX0" y="connsiteY0"/>
              </a:cxn>
              <a:cxn ang="0">
                <a:pos x="connsiteX1" y="connsiteY1"/>
              </a:cxn>
              <a:cxn ang="0">
                <a:pos x="connsiteX2" y="connsiteY2"/>
              </a:cxn>
              <a:cxn ang="0">
                <a:pos x="connsiteX3" y="connsiteY3"/>
              </a:cxn>
            </a:cxnLst>
            <a:rect l="l" t="t" r="r" b="b"/>
            <a:pathLst>
              <a:path w="2049017" h="2151030">
                <a:moveTo>
                  <a:pt x="0" y="1482281"/>
                </a:moveTo>
                <a:lnTo>
                  <a:pt x="2049018" y="2151031"/>
                </a:lnTo>
                <a:lnTo>
                  <a:pt x="2049018" y="0"/>
                </a:lnTo>
                <a:cubicBezTo>
                  <a:pt x="1093470" y="0"/>
                  <a:pt x="283178" y="621506"/>
                  <a:pt x="0" y="1482281"/>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1" name="4">
            <a:extLst>
              <a:ext uri="{FF2B5EF4-FFF2-40B4-BE49-F238E27FC236}">
                <a16:creationId xmlns:a16="http://schemas.microsoft.com/office/drawing/2014/main" id="{D4F08FE8-373A-2C13-ADEB-419245DE710E}"/>
              </a:ext>
            </a:extLst>
          </p:cNvPr>
          <p:cNvSpPr/>
          <p:nvPr/>
        </p:nvSpPr>
        <p:spPr>
          <a:xfrm>
            <a:off x="4357305" y="2690700"/>
            <a:ext cx="3391468" cy="1952719"/>
          </a:xfrm>
          <a:custGeom>
            <a:avLst/>
            <a:gdLst>
              <a:gd name="connsiteX0" fmla="*/ 2156746 w 4208525"/>
              <a:gd name="connsiteY0" fmla="*/ 668750 h 2423159"/>
              <a:gd name="connsiteX1" fmla="*/ 2156746 w 4208525"/>
              <a:gd name="connsiteY1" fmla="*/ 674465 h 2423159"/>
              <a:gd name="connsiteX2" fmla="*/ 2156746 w 4208525"/>
              <a:gd name="connsiteY2" fmla="*/ 668750 h 2423159"/>
              <a:gd name="connsiteX3" fmla="*/ 107728 w 4208525"/>
              <a:gd name="connsiteY3" fmla="*/ 0 h 2423159"/>
              <a:gd name="connsiteX4" fmla="*/ 106585 w 4208525"/>
              <a:gd name="connsiteY4" fmla="*/ 3620 h 2423159"/>
              <a:gd name="connsiteX5" fmla="*/ 2155508 w 4208525"/>
              <a:gd name="connsiteY5" fmla="*/ 673418 h 2423159"/>
              <a:gd name="connsiteX6" fmla="*/ 106490 w 4208525"/>
              <a:gd name="connsiteY6" fmla="*/ 3620 h 2423159"/>
              <a:gd name="connsiteX7" fmla="*/ 0 w 4208525"/>
              <a:gd name="connsiteY7" fmla="*/ 674465 h 2423159"/>
              <a:gd name="connsiteX8" fmla="*/ 892112 w 4208525"/>
              <a:gd name="connsiteY8" fmla="*/ 2421541 h 2423159"/>
              <a:gd name="connsiteX9" fmla="*/ 2153698 w 4208525"/>
              <a:gd name="connsiteY9" fmla="*/ 674370 h 2423159"/>
              <a:gd name="connsiteX10" fmla="*/ 892112 w 4208525"/>
              <a:gd name="connsiteY10" fmla="*/ 2421541 h 2423159"/>
              <a:gd name="connsiteX11" fmla="*/ 894398 w 4208525"/>
              <a:gd name="connsiteY11" fmla="*/ 2423160 h 2423159"/>
              <a:gd name="connsiteX12" fmla="*/ 2158651 w 4208525"/>
              <a:gd name="connsiteY12" fmla="*/ 674275 h 2423159"/>
              <a:gd name="connsiteX13" fmla="*/ 4208526 w 4208525"/>
              <a:gd name="connsiteY13" fmla="*/ 8668 h 2423159"/>
              <a:gd name="connsiteX14" fmla="*/ 4207574 w 4208525"/>
              <a:gd name="connsiteY14" fmla="*/ 5810 h 2423159"/>
              <a:gd name="connsiteX15" fmla="*/ 2160270 w 4208525"/>
              <a:gd name="connsiteY15" fmla="*/ 669893 h 2423159"/>
              <a:gd name="connsiteX16" fmla="*/ 2156651 w 4208525"/>
              <a:gd name="connsiteY16" fmla="*/ 668750 h 24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08525" h="2423159">
                <a:moveTo>
                  <a:pt x="2156746" y="668750"/>
                </a:moveTo>
                <a:lnTo>
                  <a:pt x="2156746" y="674465"/>
                </a:lnTo>
                <a:lnTo>
                  <a:pt x="2156746" y="668750"/>
                </a:lnTo>
                <a:lnTo>
                  <a:pt x="107728" y="0"/>
                </a:lnTo>
                <a:cubicBezTo>
                  <a:pt x="107347" y="1238"/>
                  <a:pt x="106966" y="2381"/>
                  <a:pt x="106585" y="3620"/>
                </a:cubicBezTo>
                <a:lnTo>
                  <a:pt x="2155508" y="673418"/>
                </a:lnTo>
                <a:lnTo>
                  <a:pt x="106490" y="3620"/>
                </a:lnTo>
                <a:cubicBezTo>
                  <a:pt x="37529" y="214789"/>
                  <a:pt x="0" y="440246"/>
                  <a:pt x="0" y="674465"/>
                </a:cubicBezTo>
                <a:cubicBezTo>
                  <a:pt x="0" y="1393127"/>
                  <a:pt x="351568" y="2029587"/>
                  <a:pt x="892112" y="2421541"/>
                </a:cubicBezTo>
                <a:lnTo>
                  <a:pt x="2153698" y="674370"/>
                </a:lnTo>
                <a:lnTo>
                  <a:pt x="892112" y="2421541"/>
                </a:lnTo>
                <a:cubicBezTo>
                  <a:pt x="892874" y="2422112"/>
                  <a:pt x="893636" y="2422684"/>
                  <a:pt x="894398" y="2423160"/>
                </a:cubicBezTo>
                <a:lnTo>
                  <a:pt x="2158651" y="674275"/>
                </a:lnTo>
                <a:lnTo>
                  <a:pt x="4208526" y="8668"/>
                </a:lnTo>
                <a:cubicBezTo>
                  <a:pt x="4208240" y="7715"/>
                  <a:pt x="4207955" y="6763"/>
                  <a:pt x="4207574" y="5810"/>
                </a:cubicBezTo>
                <a:lnTo>
                  <a:pt x="2160270" y="669893"/>
                </a:lnTo>
                <a:lnTo>
                  <a:pt x="2156651" y="668750"/>
                </a:ln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2" name="3">
            <a:extLst>
              <a:ext uri="{FF2B5EF4-FFF2-40B4-BE49-F238E27FC236}">
                <a16:creationId xmlns:a16="http://schemas.microsoft.com/office/drawing/2014/main" id="{5638E910-135B-D037-99D2-20B55A88B28A}"/>
              </a:ext>
            </a:extLst>
          </p:cNvPr>
          <p:cNvSpPr/>
          <p:nvPr/>
        </p:nvSpPr>
        <p:spPr>
          <a:xfrm>
            <a:off x="5078062" y="3234069"/>
            <a:ext cx="2037307" cy="1738182"/>
          </a:xfrm>
          <a:custGeom>
            <a:avLst/>
            <a:gdLst>
              <a:gd name="connsiteX0" fmla="*/ 0 w 2528125"/>
              <a:gd name="connsiteY0" fmla="*/ 1748885 h 2156936"/>
              <a:gd name="connsiteX1" fmla="*/ 1262348 w 2528125"/>
              <a:gd name="connsiteY1" fmla="*/ 2156936 h 2156936"/>
              <a:gd name="connsiteX2" fmla="*/ 2528126 w 2528125"/>
              <a:gd name="connsiteY2" fmla="*/ 1746409 h 2156936"/>
              <a:gd name="connsiteX3" fmla="*/ 1264253 w 2528125"/>
              <a:gd name="connsiteY3" fmla="*/ 0 h 2156936"/>
              <a:gd name="connsiteX4" fmla="*/ 0 w 2528125"/>
              <a:gd name="connsiteY4" fmla="*/ 1748885 h 215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125" h="2156936">
                <a:moveTo>
                  <a:pt x="0" y="1748885"/>
                </a:moveTo>
                <a:cubicBezTo>
                  <a:pt x="354902" y="2005489"/>
                  <a:pt x="790956" y="2156936"/>
                  <a:pt x="1262348" y="2156936"/>
                </a:cubicBezTo>
                <a:cubicBezTo>
                  <a:pt x="1733741" y="2156936"/>
                  <a:pt x="2172653" y="2004536"/>
                  <a:pt x="2528126" y="1746409"/>
                </a:cubicBezTo>
                <a:lnTo>
                  <a:pt x="1264253" y="0"/>
                </a:lnTo>
                <a:lnTo>
                  <a:pt x="0" y="174888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3" name="2">
            <a:extLst>
              <a:ext uri="{FF2B5EF4-FFF2-40B4-BE49-F238E27FC236}">
                <a16:creationId xmlns:a16="http://schemas.microsoft.com/office/drawing/2014/main" id="{9C762C69-137D-6F63-9D4B-22EDE41E36BA}"/>
              </a:ext>
            </a:extLst>
          </p:cNvPr>
          <p:cNvSpPr/>
          <p:nvPr/>
        </p:nvSpPr>
        <p:spPr>
          <a:xfrm>
            <a:off x="6096945" y="2697686"/>
            <a:ext cx="1736416" cy="1942281"/>
          </a:xfrm>
          <a:custGeom>
            <a:avLst/>
            <a:gdLst>
              <a:gd name="connsiteX0" fmla="*/ 1266253 w 2154745"/>
              <a:gd name="connsiteY0" fmla="*/ 2410206 h 2410206"/>
              <a:gd name="connsiteX1" fmla="*/ 2154745 w 2154745"/>
              <a:gd name="connsiteY1" fmla="*/ 665797 h 2410206"/>
              <a:gd name="connsiteX2" fmla="*/ 2049875 w 2154745"/>
              <a:gd name="connsiteY2" fmla="*/ 0 h 2410206"/>
              <a:gd name="connsiteX3" fmla="*/ 0 w 2154745"/>
              <a:gd name="connsiteY3" fmla="*/ 665607 h 2410206"/>
              <a:gd name="connsiteX4" fmla="*/ 1266349 w 2154745"/>
              <a:gd name="connsiteY4" fmla="*/ 2410206 h 2410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745" h="2410206">
                <a:moveTo>
                  <a:pt x="1266253" y="2410206"/>
                </a:moveTo>
                <a:cubicBezTo>
                  <a:pt x="1804702" y="2018062"/>
                  <a:pt x="2154745" y="1382839"/>
                  <a:pt x="2154745" y="665797"/>
                </a:cubicBezTo>
                <a:cubicBezTo>
                  <a:pt x="2154745" y="433388"/>
                  <a:pt x="2117884" y="209645"/>
                  <a:pt x="2049875" y="0"/>
                </a:cubicBezTo>
                <a:lnTo>
                  <a:pt x="0" y="665607"/>
                </a:lnTo>
                <a:lnTo>
                  <a:pt x="1266349" y="2410206"/>
                </a:lnTo>
                <a:close/>
              </a:path>
            </a:pathLst>
          </a:custGeom>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0" name="1">
            <a:extLst>
              <a:ext uri="{FF2B5EF4-FFF2-40B4-BE49-F238E27FC236}">
                <a16:creationId xmlns:a16="http://schemas.microsoft.com/office/drawing/2014/main" id="{98B1BC35-2132-5E21-E4D4-77DF12FA0C44}"/>
              </a:ext>
            </a:extLst>
          </p:cNvPr>
          <p:cNvSpPr/>
          <p:nvPr/>
        </p:nvSpPr>
        <p:spPr>
          <a:xfrm>
            <a:off x="6095333" y="1496195"/>
            <a:ext cx="1652673" cy="1734343"/>
          </a:xfrm>
          <a:custGeom>
            <a:avLst/>
            <a:gdLst>
              <a:gd name="connsiteX0" fmla="*/ 3524 w 2050827"/>
              <a:gd name="connsiteY0" fmla="*/ 2152174 h 2152173"/>
              <a:gd name="connsiteX1" fmla="*/ 2050828 w 2050827"/>
              <a:gd name="connsiteY1" fmla="*/ 1488091 h 2152173"/>
              <a:gd name="connsiteX2" fmla="*/ 0 w 2050827"/>
              <a:gd name="connsiteY2" fmla="*/ 0 h 2152173"/>
              <a:gd name="connsiteX3" fmla="*/ 0 w 2050827"/>
              <a:gd name="connsiteY3" fmla="*/ 2151031 h 2152173"/>
              <a:gd name="connsiteX4" fmla="*/ 3620 w 2050827"/>
              <a:gd name="connsiteY4" fmla="*/ 2152174 h 215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827" h="2152173">
                <a:moveTo>
                  <a:pt x="3524" y="2152174"/>
                </a:moveTo>
                <a:lnTo>
                  <a:pt x="2050828" y="1488091"/>
                </a:lnTo>
                <a:cubicBezTo>
                  <a:pt x="1769459" y="624269"/>
                  <a:pt x="957644" y="0"/>
                  <a:pt x="0" y="0"/>
                </a:cubicBezTo>
                <a:lnTo>
                  <a:pt x="0" y="2151031"/>
                </a:lnTo>
                <a:lnTo>
                  <a:pt x="3620" y="2152174"/>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grpSp>
        <p:nvGrpSpPr>
          <p:cNvPr id="63" name="Divides">
            <a:extLst>
              <a:ext uri="{FF2B5EF4-FFF2-40B4-BE49-F238E27FC236}">
                <a16:creationId xmlns:a16="http://schemas.microsoft.com/office/drawing/2014/main" id="{33E98A06-4FA4-990B-079E-1EF7F471BAA0}"/>
              </a:ext>
            </a:extLst>
          </p:cNvPr>
          <p:cNvGrpSpPr/>
          <p:nvPr/>
        </p:nvGrpSpPr>
        <p:grpSpPr>
          <a:xfrm>
            <a:off x="0" y="-187235"/>
            <a:ext cx="12192000" cy="6348205"/>
            <a:chOff x="0" y="-187235"/>
            <a:chExt cx="12192000" cy="6348205"/>
          </a:xfrm>
        </p:grpSpPr>
        <p:cxnSp>
          <p:nvCxnSpPr>
            <p:cNvPr id="46" name="Straight Connector 45">
              <a:extLst>
                <a:ext uri="{FF2B5EF4-FFF2-40B4-BE49-F238E27FC236}">
                  <a16:creationId xmlns:a16="http://schemas.microsoft.com/office/drawing/2014/main" id="{BBA2116D-16D6-0A7B-5EC3-965FA9ECE49F}"/>
                </a:ext>
              </a:extLst>
            </p:cNvPr>
            <p:cNvCxnSpPr>
              <a:stCxn id="41" idx="0"/>
            </p:cNvCxnSpPr>
            <p:nvPr/>
          </p:nvCxnSpPr>
          <p:spPr>
            <a:xfrm flipH="1" flipV="1">
              <a:off x="0" y="1213050"/>
              <a:ext cx="6095333" cy="2016567"/>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75D8751-471D-FAF0-26CE-17DFC425E44B}"/>
                </a:ext>
              </a:extLst>
            </p:cNvPr>
            <p:cNvCxnSpPr>
              <a:stCxn id="43" idx="3"/>
            </p:cNvCxnSpPr>
            <p:nvPr/>
          </p:nvCxnSpPr>
          <p:spPr>
            <a:xfrm flipV="1">
              <a:off x="6096945" y="1248610"/>
              <a:ext cx="6095055" cy="1985460"/>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6D6AF1A-448C-55AA-D5F9-9207876FCB92}"/>
                </a:ext>
              </a:extLst>
            </p:cNvPr>
            <p:cNvCxnSpPr>
              <a:stCxn id="43" idx="3"/>
            </p:cNvCxnSpPr>
            <p:nvPr/>
          </p:nvCxnSpPr>
          <p:spPr>
            <a:xfrm flipH="1" flipV="1">
              <a:off x="6094381" y="-187235"/>
              <a:ext cx="2564" cy="3421305"/>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F06AB9B-B1BF-FF65-ED8E-E28F9875338A}"/>
                </a:ext>
              </a:extLst>
            </p:cNvPr>
            <p:cNvCxnSpPr>
              <a:stCxn id="42" idx="3"/>
            </p:cNvCxnSpPr>
            <p:nvPr/>
          </p:nvCxnSpPr>
          <p:spPr>
            <a:xfrm flipH="1">
              <a:off x="3960057" y="3234069"/>
              <a:ext cx="2136812" cy="2886261"/>
            </a:xfrm>
            <a:prstGeom prst="line">
              <a:avLst/>
            </a:prstGeom>
            <a:ln>
              <a:gradFill>
                <a:gsLst>
                  <a:gs pos="0">
                    <a:schemeClr val="accent1">
                      <a:lumMod val="5000"/>
                      <a:lumOff val="95000"/>
                    </a:schemeClr>
                  </a:gs>
                  <a:gs pos="100000">
                    <a:schemeClr val="bg1">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DF5FA2EE-6896-1E63-3B10-CBAD764E6197}"/>
                </a:ext>
              </a:extLst>
            </p:cNvPr>
            <p:cNvCxnSpPr>
              <a:stCxn id="43" idx="3"/>
            </p:cNvCxnSpPr>
            <p:nvPr/>
          </p:nvCxnSpPr>
          <p:spPr>
            <a:xfrm>
              <a:off x="6096945" y="3234070"/>
              <a:ext cx="2118366" cy="2926900"/>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grpSp>
      <p:grpSp>
        <p:nvGrpSpPr>
          <p:cNvPr id="61" name="Logo e">
            <a:extLst>
              <a:ext uri="{FF2B5EF4-FFF2-40B4-BE49-F238E27FC236}">
                <a16:creationId xmlns:a16="http://schemas.microsoft.com/office/drawing/2014/main" id="{A55E6539-5E4B-256A-3C02-68B08364BDD8}"/>
              </a:ext>
            </a:extLst>
          </p:cNvPr>
          <p:cNvGrpSpPr/>
          <p:nvPr/>
        </p:nvGrpSpPr>
        <p:grpSpPr>
          <a:xfrm>
            <a:off x="3568306" y="829467"/>
            <a:ext cx="4813694" cy="4686458"/>
            <a:chOff x="3590906" y="974624"/>
            <a:chExt cx="4813694" cy="4686458"/>
          </a:xfrm>
        </p:grpSpPr>
        <p:pic>
          <p:nvPicPr>
            <p:cNvPr id="55" name="Picture 54">
              <a:extLst>
                <a:ext uri="{FF2B5EF4-FFF2-40B4-BE49-F238E27FC236}">
                  <a16:creationId xmlns:a16="http://schemas.microsoft.com/office/drawing/2014/main" id="{EF317D73-289F-6E39-6172-F7FA222E38B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90906" y="974624"/>
              <a:ext cx="4813694" cy="4686458"/>
            </a:xfrm>
            <a:prstGeom prst="rect">
              <a:avLst/>
            </a:prstGeom>
          </p:spPr>
        </p:pic>
        <p:pic>
          <p:nvPicPr>
            <p:cNvPr id="58" name="Graphic 57">
              <a:extLst>
                <a:ext uri="{FF2B5EF4-FFF2-40B4-BE49-F238E27FC236}">
                  <a16:creationId xmlns:a16="http://schemas.microsoft.com/office/drawing/2014/main" id="{3D633189-79CD-459A-BE4E-D88F2B6221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5883" y="2728881"/>
              <a:ext cx="1490196" cy="1317242"/>
            </a:xfrm>
            <a:prstGeom prst="rect">
              <a:avLst/>
            </a:prstGeom>
          </p:spPr>
        </p:pic>
      </p:grpSp>
      <p:sp>
        <p:nvSpPr>
          <p:cNvPr id="2" name="Title 1">
            <a:extLst>
              <a:ext uri="{FF2B5EF4-FFF2-40B4-BE49-F238E27FC236}">
                <a16:creationId xmlns:a16="http://schemas.microsoft.com/office/drawing/2014/main" id="{C9BDA14A-2885-6850-14BF-77B7800A45EB}"/>
              </a:ext>
            </a:extLst>
          </p:cNvPr>
          <p:cNvSpPr>
            <a:spLocks noGrp="1"/>
          </p:cNvSpPr>
          <p:nvPr>
            <p:ph type="title"/>
          </p:nvPr>
        </p:nvSpPr>
        <p:spPr>
          <a:xfrm>
            <a:off x="2123961" y="6875"/>
            <a:ext cx="9887064" cy="749300"/>
          </a:xfrm>
        </p:spPr>
        <p:txBody>
          <a:bodyPr/>
          <a:lstStyle/>
          <a:p>
            <a:r>
              <a:rPr lang="en-GB" dirty="0"/>
              <a:t>Cyber Security in the UK</a:t>
            </a:r>
          </a:p>
        </p:txBody>
      </p:sp>
      <p:sp>
        <p:nvSpPr>
          <p:cNvPr id="69" name="TextBox 68">
            <a:extLst>
              <a:ext uri="{FF2B5EF4-FFF2-40B4-BE49-F238E27FC236}">
                <a16:creationId xmlns:a16="http://schemas.microsoft.com/office/drawing/2014/main" id="{6453D125-04E0-6243-1179-2AB63A7F791D}"/>
              </a:ext>
            </a:extLst>
          </p:cNvPr>
          <p:cNvSpPr txBox="1"/>
          <p:nvPr/>
        </p:nvSpPr>
        <p:spPr>
          <a:xfrm>
            <a:off x="7403095" y="554116"/>
            <a:ext cx="2591806" cy="1631216"/>
          </a:xfrm>
          <a:prstGeom prst="rect">
            <a:avLst/>
          </a:prstGeom>
          <a:noFill/>
        </p:spPr>
        <p:txBody>
          <a:bodyPr wrap="square">
            <a:spAutoFit/>
          </a:bodyPr>
          <a:lstStyle/>
          <a:p>
            <a:pPr lvl="0" algn="ctr">
              <a:defRPr/>
            </a:pPr>
            <a:r>
              <a:rPr lang="en-GB" sz="4000" b="1" dirty="0">
                <a:solidFill>
                  <a:srgbClr val="00FF2D"/>
                </a:solidFill>
                <a:latin typeface="Helvetica" pitchFamily="2" charset="0"/>
              </a:rPr>
              <a:t>92%</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dirty="0">
                <a:solidFill>
                  <a:prstClr val="white"/>
                </a:solidFill>
                <a:latin typeface="Helvetica" pitchFamily="2" charset="0"/>
              </a:rPr>
              <a:t>of businesses reported suffering a cyber security breach or attack in the past 12 months</a:t>
            </a:r>
          </a:p>
        </p:txBody>
      </p:sp>
      <p:sp>
        <p:nvSpPr>
          <p:cNvPr id="3" name="TextBox 2">
            <a:extLst>
              <a:ext uri="{FF2B5EF4-FFF2-40B4-BE49-F238E27FC236}">
                <a16:creationId xmlns:a16="http://schemas.microsoft.com/office/drawing/2014/main" id="{8EA76246-A936-1C70-063A-DB75BA018618}"/>
              </a:ext>
            </a:extLst>
          </p:cNvPr>
          <p:cNvSpPr txBox="1"/>
          <p:nvPr/>
        </p:nvSpPr>
        <p:spPr>
          <a:xfrm>
            <a:off x="8275102" y="3172696"/>
            <a:ext cx="3290533" cy="1400383"/>
          </a:xfrm>
          <a:prstGeom prst="rect">
            <a:avLst/>
          </a:prstGeom>
          <a:noFill/>
        </p:spPr>
        <p:txBody>
          <a:bodyPr wrap="square">
            <a:spAutoFit/>
          </a:bodyPr>
          <a:lstStyle/>
          <a:p>
            <a:pPr lvl="0" algn="ctr">
              <a:defRPr/>
            </a:pPr>
            <a:r>
              <a:rPr lang="en-GB" sz="4000" b="1" noProof="0" dirty="0">
                <a:solidFill>
                  <a:srgbClr val="00FF2D"/>
                </a:solidFill>
                <a:latin typeface="Helvetica" pitchFamily="2" charset="0"/>
              </a:rPr>
              <a:t>3 in 10</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dirty="0">
                <a:solidFill>
                  <a:prstClr val="white"/>
                </a:solidFill>
                <a:latin typeface="Helvetica" pitchFamily="2" charset="0"/>
              </a:rPr>
              <a:t>businesses have already deployed security monitoring tools in the last 12 months</a:t>
            </a:r>
          </a:p>
        </p:txBody>
      </p:sp>
      <p:sp>
        <p:nvSpPr>
          <p:cNvPr id="4" name="TextBox 3">
            <a:extLst>
              <a:ext uri="{FF2B5EF4-FFF2-40B4-BE49-F238E27FC236}">
                <a16:creationId xmlns:a16="http://schemas.microsoft.com/office/drawing/2014/main" id="{27E966E6-F73C-E7D2-B308-9239E6D3DD34}"/>
              </a:ext>
            </a:extLst>
          </p:cNvPr>
          <p:cNvSpPr txBox="1"/>
          <p:nvPr/>
        </p:nvSpPr>
        <p:spPr>
          <a:xfrm>
            <a:off x="4583110" y="5062845"/>
            <a:ext cx="3237720" cy="1169551"/>
          </a:xfrm>
          <a:prstGeom prst="rect">
            <a:avLst/>
          </a:prstGeom>
          <a:noFill/>
        </p:spPr>
        <p:txBody>
          <a:bodyPr wrap="square">
            <a:spAutoFit/>
          </a:bodyPr>
          <a:lstStyle/>
          <a:p>
            <a:pPr lvl="0" algn="ctr">
              <a:defRPr/>
            </a:pPr>
            <a:r>
              <a:rPr lang="en-GB" sz="4000" b="1" dirty="0">
                <a:solidFill>
                  <a:srgbClr val="00FF2D"/>
                </a:solidFill>
                <a:latin typeface="Helvetica" pitchFamily="2" charset="0"/>
              </a:rPr>
              <a:t>£15,300</a:t>
            </a:r>
            <a:br>
              <a:rPr lang="en-GB" sz="1500" b="1" dirty="0">
                <a:solidFill>
                  <a:prstClr val="white"/>
                </a:solidFill>
                <a:latin typeface="Helvetica" pitchFamily="2" charset="0"/>
              </a:rPr>
            </a:br>
            <a:r>
              <a:rPr lang="en-GB" sz="1500" dirty="0">
                <a:solidFill>
                  <a:prstClr val="white"/>
                </a:solidFill>
                <a:latin typeface="Helvetica" pitchFamily="2" charset="0"/>
              </a:rPr>
              <a:t>is the estimated average annual cost of cybercrime per victim </a:t>
            </a:r>
          </a:p>
        </p:txBody>
      </p:sp>
      <p:sp>
        <p:nvSpPr>
          <p:cNvPr id="5" name="TextBox 4">
            <a:extLst>
              <a:ext uri="{FF2B5EF4-FFF2-40B4-BE49-F238E27FC236}">
                <a16:creationId xmlns:a16="http://schemas.microsoft.com/office/drawing/2014/main" id="{14F4BB5F-6417-59C5-33AD-764558D85153}"/>
              </a:ext>
            </a:extLst>
          </p:cNvPr>
          <p:cNvSpPr txBox="1"/>
          <p:nvPr/>
        </p:nvSpPr>
        <p:spPr>
          <a:xfrm>
            <a:off x="2461346" y="225062"/>
            <a:ext cx="2616716" cy="1631216"/>
          </a:xfrm>
          <a:prstGeom prst="rect">
            <a:avLst/>
          </a:prstGeom>
          <a:noFill/>
        </p:spPr>
        <p:txBody>
          <a:bodyPr wrap="square">
            <a:spAutoFit/>
          </a:bodyPr>
          <a:lstStyle/>
          <a:p>
            <a:pPr lvl="0" algn="ctr">
              <a:defRPr/>
            </a:pPr>
            <a:r>
              <a:rPr lang="en-GB" sz="4000" b="1" dirty="0">
                <a:solidFill>
                  <a:srgbClr val="00FF2D"/>
                </a:solidFill>
                <a:latin typeface="Helvetica" pitchFamily="2" charset="0"/>
              </a:rPr>
              <a:t>£</a:t>
            </a:r>
            <a:r>
              <a:rPr lang="en-GB" sz="4000" b="1" noProof="0" dirty="0">
                <a:solidFill>
                  <a:srgbClr val="00FF2D"/>
                </a:solidFill>
                <a:latin typeface="Helvetica" pitchFamily="2" charset="0"/>
              </a:rPr>
              <a:t>19</a:t>
            </a:r>
            <a:r>
              <a:rPr lang="en-GB" sz="4000" b="1" dirty="0">
                <a:solidFill>
                  <a:srgbClr val="00FF2D"/>
                </a:solidFill>
                <a:latin typeface="Helvetica" pitchFamily="2" charset="0"/>
              </a:rPr>
              <a:t>bn</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GB" sz="1500" i="0" u="none" strike="noStrike" kern="1200" cap="none" spc="0" normalizeH="0" baseline="0" noProof="0" dirty="0">
                <a:ln>
                  <a:noFill/>
                </a:ln>
                <a:solidFill>
                  <a:prstClr val="white"/>
                </a:solidFill>
                <a:effectLst/>
                <a:uLnTx/>
                <a:uFillTx/>
                <a:latin typeface="Helvetica" pitchFamily="2" charset="0"/>
              </a:rPr>
              <a:t>Mordor Intelligence say UK cyber </a:t>
            </a:r>
            <a:r>
              <a:rPr lang="en-GB" sz="1500" dirty="0">
                <a:solidFill>
                  <a:prstClr val="white"/>
                </a:solidFill>
                <a:latin typeface="Helvetica" pitchFamily="2" charset="0"/>
              </a:rPr>
              <a:t>s</a:t>
            </a:r>
            <a:r>
              <a:rPr kumimoji="0" lang="en-GB" sz="1500" i="0" u="none" strike="noStrike" kern="1200" cap="none" spc="0" normalizeH="0" baseline="0" noProof="0" dirty="0" err="1">
                <a:ln>
                  <a:noFill/>
                </a:ln>
                <a:solidFill>
                  <a:prstClr val="white"/>
                </a:solidFill>
                <a:effectLst/>
                <a:uLnTx/>
                <a:uFillTx/>
                <a:latin typeface="Helvetica" pitchFamily="2" charset="0"/>
              </a:rPr>
              <a:t>ecurity</a:t>
            </a:r>
            <a:r>
              <a:rPr kumimoji="0" lang="en-GB" sz="1500" i="0" u="none" strike="noStrike" kern="1200" cap="none" spc="0" normalizeH="0" baseline="0" noProof="0" dirty="0">
                <a:ln>
                  <a:noFill/>
                </a:ln>
                <a:solidFill>
                  <a:prstClr val="white"/>
                </a:solidFill>
                <a:effectLst/>
                <a:uLnTx/>
                <a:uFillTx/>
                <a:latin typeface="Helvetica" pitchFamily="2" charset="0"/>
              </a:rPr>
              <a:t> market will </a:t>
            </a:r>
            <a:r>
              <a:rPr lang="en-GB" sz="1500" dirty="0">
                <a:solidFill>
                  <a:prstClr val="white"/>
                </a:solidFill>
                <a:latin typeface="Helvetica" pitchFamily="2" charset="0"/>
              </a:rPr>
              <a:t>grow from £12 billion in 2023 to £19 billion by 2028</a:t>
            </a:r>
            <a:endParaRPr kumimoji="0" lang="en-GB" sz="1500" i="0" u="none" strike="noStrike" kern="1200" cap="none" spc="0" normalizeH="0" baseline="0" noProof="0" dirty="0">
              <a:ln>
                <a:noFill/>
              </a:ln>
              <a:solidFill>
                <a:prstClr val="white"/>
              </a:solidFill>
              <a:effectLst/>
              <a:uLnTx/>
              <a:uFillTx/>
              <a:latin typeface="Helvetica" pitchFamily="2" charset="0"/>
            </a:endParaRPr>
          </a:p>
        </p:txBody>
      </p:sp>
      <p:sp>
        <p:nvSpPr>
          <p:cNvPr id="7" name="TextBox 6">
            <a:extLst>
              <a:ext uri="{FF2B5EF4-FFF2-40B4-BE49-F238E27FC236}">
                <a16:creationId xmlns:a16="http://schemas.microsoft.com/office/drawing/2014/main" id="{7EDDF331-5B1E-9E13-B6CE-5574D3CFD9D6}"/>
              </a:ext>
            </a:extLst>
          </p:cNvPr>
          <p:cNvSpPr txBox="1"/>
          <p:nvPr/>
        </p:nvSpPr>
        <p:spPr>
          <a:xfrm>
            <a:off x="882290" y="2747373"/>
            <a:ext cx="2929191" cy="2015936"/>
          </a:xfrm>
          <a:prstGeom prst="rect">
            <a:avLst/>
          </a:prstGeom>
          <a:noFill/>
        </p:spPr>
        <p:txBody>
          <a:bodyPr wrap="square">
            <a:spAutoFit/>
          </a:bodyPr>
          <a:lstStyle/>
          <a:p>
            <a:pPr lvl="0" algn="ctr">
              <a:defRPr/>
            </a:pPr>
            <a:r>
              <a:rPr lang="en-GB" sz="4000" b="1" noProof="0" dirty="0">
                <a:solidFill>
                  <a:srgbClr val="00FF2D"/>
                </a:solidFill>
                <a:latin typeface="Helvetica" pitchFamily="2" charset="0"/>
              </a:rPr>
              <a:t>Insurance Premiums </a:t>
            </a:r>
          </a:p>
          <a:p>
            <a:pPr lvl="0" algn="ctr">
              <a:defRPr/>
            </a:pPr>
            <a:r>
              <a:rPr lang="en-GB" sz="1500" dirty="0">
                <a:solidFill>
                  <a:prstClr val="white"/>
                </a:solidFill>
                <a:latin typeface="Helvetica" pitchFamily="2" charset="0"/>
              </a:rPr>
              <a:t>rise significantly for companies that do not have cyber security policies in place</a:t>
            </a:r>
          </a:p>
        </p:txBody>
      </p:sp>
    </p:spTree>
    <p:extLst>
      <p:ext uri="{BB962C8B-B14F-4D97-AF65-F5344CB8AC3E}">
        <p14:creationId xmlns:p14="http://schemas.microsoft.com/office/powerpoint/2010/main" val="5399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21" presetClass="entr" presetSubtype="1"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heel(1)">
                                      <p:cBhvr>
                                        <p:cTn id="16" dur="1600"/>
                                        <p:tgtEl>
                                          <p:spTgt spid="63"/>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3" grpId="0" animBg="1"/>
      <p:bldP spid="40" grpId="0" animBg="1"/>
      <p:bldP spid="69" grpId="0"/>
      <p:bldP spid="3" grpId="0"/>
      <p:bldP spid="4"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CF4C-4670-C30C-9D15-D8993131A172}"/>
              </a:ext>
            </a:extLst>
          </p:cNvPr>
          <p:cNvSpPr>
            <a:spLocks noGrp="1"/>
          </p:cNvSpPr>
          <p:nvPr>
            <p:ph type="title"/>
          </p:nvPr>
        </p:nvSpPr>
        <p:spPr/>
        <p:txBody>
          <a:bodyPr/>
          <a:lstStyle/>
          <a:p>
            <a:r>
              <a:rPr lang="en-GB" dirty="0"/>
              <a:t>What is Cyber Security, CSOC &amp; SIEM?</a:t>
            </a:r>
          </a:p>
        </p:txBody>
      </p:sp>
      <p:grpSp>
        <p:nvGrpSpPr>
          <p:cNvPr id="12" name="Expo.e Logo">
            <a:extLst>
              <a:ext uri="{FF2B5EF4-FFF2-40B4-BE49-F238E27FC236}">
                <a16:creationId xmlns:a16="http://schemas.microsoft.com/office/drawing/2014/main" id="{AD9B198B-7F01-689B-A963-BEB6EA1BE4E1}"/>
              </a:ext>
            </a:extLst>
          </p:cNvPr>
          <p:cNvGrpSpPr/>
          <p:nvPr/>
        </p:nvGrpSpPr>
        <p:grpSpPr>
          <a:xfrm>
            <a:off x="368300" y="241303"/>
            <a:ext cx="2057353" cy="324928"/>
            <a:chOff x="368300" y="241303"/>
            <a:chExt cx="2057353" cy="324928"/>
          </a:xfrm>
          <a:solidFill>
            <a:schemeClr val="bg2"/>
          </a:solidFill>
        </p:grpSpPr>
        <p:sp>
          <p:nvSpPr>
            <p:cNvPr id="13" name="Free-form: Shape 12">
              <a:extLst>
                <a:ext uri="{FF2B5EF4-FFF2-40B4-BE49-F238E27FC236}">
                  <a16:creationId xmlns:a16="http://schemas.microsoft.com/office/drawing/2014/main" id="{13979F3B-53A3-30C1-1F9F-54B709CF3295}"/>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4" name="Free-form: Shape 13">
              <a:extLst>
                <a:ext uri="{FF2B5EF4-FFF2-40B4-BE49-F238E27FC236}">
                  <a16:creationId xmlns:a16="http://schemas.microsoft.com/office/drawing/2014/main" id="{23C68C32-6F91-7858-257A-85BE7D10414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5" name="Free-form: Shape 14">
              <a:extLst>
                <a:ext uri="{FF2B5EF4-FFF2-40B4-BE49-F238E27FC236}">
                  <a16:creationId xmlns:a16="http://schemas.microsoft.com/office/drawing/2014/main" id="{BA231C99-30C4-7239-F41F-36196CA9954A}"/>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6" name="Free-form: Shape 15">
              <a:extLst>
                <a:ext uri="{FF2B5EF4-FFF2-40B4-BE49-F238E27FC236}">
                  <a16:creationId xmlns:a16="http://schemas.microsoft.com/office/drawing/2014/main" id="{5DAAA27F-268A-091F-BCB7-F41332789F97}"/>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7" name="Free-form: Shape 16">
              <a:extLst>
                <a:ext uri="{FF2B5EF4-FFF2-40B4-BE49-F238E27FC236}">
                  <a16:creationId xmlns:a16="http://schemas.microsoft.com/office/drawing/2014/main" id="{C47B8A9F-01BE-34F1-FDEC-5C27AB6E280A}"/>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8" name="Free-form: Shape 17">
              <a:extLst>
                <a:ext uri="{FF2B5EF4-FFF2-40B4-BE49-F238E27FC236}">
                  <a16:creationId xmlns:a16="http://schemas.microsoft.com/office/drawing/2014/main" id="{30627603-0F6A-6AAE-601C-44419882D430}"/>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sp>
        <p:nvSpPr>
          <p:cNvPr id="5" name="Content Placeholder 2">
            <a:extLst>
              <a:ext uri="{FF2B5EF4-FFF2-40B4-BE49-F238E27FC236}">
                <a16:creationId xmlns:a16="http://schemas.microsoft.com/office/drawing/2014/main" id="{22CE2314-D9CE-8494-1E1F-95B1CCAEC3D6}"/>
              </a:ext>
            </a:extLst>
          </p:cNvPr>
          <p:cNvSpPr txBox="1">
            <a:spLocks/>
          </p:cNvSpPr>
          <p:nvPr/>
        </p:nvSpPr>
        <p:spPr>
          <a:xfrm>
            <a:off x="411572" y="1633868"/>
            <a:ext cx="6548028" cy="4881563"/>
          </a:xfr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a:buNone/>
            </a:pPr>
            <a:endParaRPr lang="en-GB" sz="2000" dirty="0">
              <a:latin typeface="Helvetica" pitchFamily="2" charset="0"/>
            </a:endParaRPr>
          </a:p>
        </p:txBody>
      </p:sp>
      <p:sp>
        <p:nvSpPr>
          <p:cNvPr id="6" name="Main Text Box">
            <a:extLst>
              <a:ext uri="{FF2B5EF4-FFF2-40B4-BE49-F238E27FC236}">
                <a16:creationId xmlns:a16="http://schemas.microsoft.com/office/drawing/2014/main" id="{BBC8FF22-BA39-BEDF-AA1B-6EE7A6053170}"/>
              </a:ext>
            </a:extLst>
          </p:cNvPr>
          <p:cNvSpPr/>
          <p:nvPr/>
        </p:nvSpPr>
        <p:spPr>
          <a:xfrm>
            <a:off x="5251316" y="1229325"/>
            <a:ext cx="6739135" cy="2277446"/>
          </a:xfrm>
          <a:prstGeom prst="roundRect">
            <a:avLst>
              <a:gd name="adj" fmla="val 2726"/>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180000" tIns="180000" rIns="180000" bIns="180000" rtlCol="0" anchor="ctr"/>
          <a:lstStyle/>
          <a:p>
            <a:pPr algn="ctr">
              <a:defRPr/>
            </a:pPr>
            <a:r>
              <a:rPr lang="en-GB" sz="2000" b="1" dirty="0">
                <a:solidFill>
                  <a:srgbClr val="1A1C2B"/>
                </a:solidFill>
                <a:latin typeface="Helvetica" pitchFamily="2" charset="0"/>
              </a:rPr>
              <a:t>What is a CSOC?</a:t>
            </a:r>
          </a:p>
          <a:p>
            <a:pPr lvl="0">
              <a:defRPr/>
            </a:pPr>
            <a:endParaRPr lang="en-GB" b="1" dirty="0">
              <a:solidFill>
                <a:srgbClr val="1A1C2B"/>
              </a:solidFill>
              <a:latin typeface="Helvetica" pitchFamily="2" charset="0"/>
            </a:endParaRPr>
          </a:p>
          <a:p>
            <a:pPr lvl="0">
              <a:defRPr/>
            </a:pPr>
            <a:r>
              <a:rPr lang="en-GB" sz="1600" dirty="0">
                <a:solidFill>
                  <a:srgbClr val="1A1C2B"/>
                </a:solidFill>
                <a:latin typeface="Helvetica" pitchFamily="2" charset="0"/>
              </a:rPr>
              <a:t>A Cyber Security Operations Centre (CSOC) is responsible for detecting AND responding to cyberattacks.</a:t>
            </a:r>
          </a:p>
          <a:p>
            <a:pPr lvl="0">
              <a:defRPr/>
            </a:pPr>
            <a:endParaRPr lang="en-GB" sz="1600" dirty="0">
              <a:solidFill>
                <a:srgbClr val="1A1C2B"/>
              </a:solidFill>
              <a:latin typeface="Helvetica" pitchFamily="2" charset="0"/>
            </a:endParaRPr>
          </a:p>
          <a:p>
            <a:pPr lvl="0">
              <a:defRPr/>
            </a:pPr>
            <a:r>
              <a:rPr lang="en-GB" sz="1600" dirty="0">
                <a:solidFill>
                  <a:srgbClr val="1A1C2B"/>
                </a:solidFill>
                <a:latin typeface="Helvetica" pitchFamily="2" charset="0"/>
              </a:rPr>
              <a:t>A SOC’s primary role is to limit damage to an organisation’s data by detecting and responding to cyberattacks as they happen.</a:t>
            </a:r>
            <a:endParaRPr lang="en-GB" sz="1600" b="1" dirty="0">
              <a:solidFill>
                <a:srgbClr val="1A1C2B"/>
              </a:solidFill>
              <a:latin typeface="Helvetica" pitchFamily="2" charset="0"/>
            </a:endParaRPr>
          </a:p>
        </p:txBody>
      </p:sp>
      <p:sp>
        <p:nvSpPr>
          <p:cNvPr id="4" name="Main Text Box">
            <a:extLst>
              <a:ext uri="{FF2B5EF4-FFF2-40B4-BE49-F238E27FC236}">
                <a16:creationId xmlns:a16="http://schemas.microsoft.com/office/drawing/2014/main" id="{8C30395A-5C18-50E3-6758-A4B896925405}"/>
              </a:ext>
            </a:extLst>
          </p:cNvPr>
          <p:cNvSpPr/>
          <p:nvPr/>
        </p:nvSpPr>
        <p:spPr>
          <a:xfrm>
            <a:off x="5251316" y="3617834"/>
            <a:ext cx="6739135" cy="2277446"/>
          </a:xfrm>
          <a:prstGeom prst="roundRect">
            <a:avLst>
              <a:gd name="adj" fmla="val 3284"/>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180000" tIns="180000" rIns="180000" bIns="180000" rtlCol="0" anchor="ctr"/>
          <a:lstStyle/>
          <a:p>
            <a:pPr lvl="0" algn="ctr">
              <a:defRPr/>
            </a:pPr>
            <a:r>
              <a:rPr lang="en-GB" sz="2000" b="1" dirty="0">
                <a:solidFill>
                  <a:srgbClr val="1A1C2B"/>
                </a:solidFill>
                <a:latin typeface="Helvetica" pitchFamily="2" charset="0"/>
              </a:rPr>
              <a:t>What is a SIEM?</a:t>
            </a:r>
          </a:p>
          <a:p>
            <a:pPr lvl="0">
              <a:defRPr/>
            </a:pPr>
            <a:endParaRPr lang="en-GB" b="1" dirty="0">
              <a:solidFill>
                <a:srgbClr val="1A1C2B"/>
              </a:solidFill>
              <a:latin typeface="Helvetica" pitchFamily="2" charset="0"/>
            </a:endParaRPr>
          </a:p>
          <a:p>
            <a:pPr lvl="0">
              <a:defRPr/>
            </a:pPr>
            <a:r>
              <a:rPr lang="en-GB" sz="1600" dirty="0">
                <a:solidFill>
                  <a:srgbClr val="1A1C2B"/>
                </a:solidFill>
                <a:latin typeface="Helvetica" pitchFamily="2" charset="0"/>
              </a:rPr>
              <a:t>Security Information and Event Management (SIEM) is a solution that helps organisations detect, analyse, and respond to security threats before they disrupt business operations</a:t>
            </a:r>
          </a:p>
        </p:txBody>
      </p:sp>
      <p:sp>
        <p:nvSpPr>
          <p:cNvPr id="7" name="Main Text Box">
            <a:extLst>
              <a:ext uri="{FF2B5EF4-FFF2-40B4-BE49-F238E27FC236}">
                <a16:creationId xmlns:a16="http://schemas.microsoft.com/office/drawing/2014/main" id="{CEAD21EB-75C0-9C8A-8521-9517F232B66D}"/>
              </a:ext>
            </a:extLst>
          </p:cNvPr>
          <p:cNvSpPr/>
          <p:nvPr/>
        </p:nvSpPr>
        <p:spPr>
          <a:xfrm>
            <a:off x="263109" y="1229325"/>
            <a:ext cx="4868831" cy="4665955"/>
          </a:xfrm>
          <a:prstGeom prst="roundRect">
            <a:avLst>
              <a:gd name="adj" fmla="val 1976"/>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180000" tIns="180000" rIns="180000" bIns="180000" rtlCol="0" anchor="ctr"/>
          <a:lstStyle/>
          <a:p>
            <a:pPr lvl="0" algn="ctr">
              <a:defRPr/>
            </a:pPr>
            <a:endParaRPr lang="en-GB" sz="2400" b="1" dirty="0">
              <a:solidFill>
                <a:srgbClr val="1A1C2B"/>
              </a:solidFill>
              <a:latin typeface="Helvetica" pitchFamily="2" charset="0"/>
            </a:endParaRPr>
          </a:p>
          <a:p>
            <a:pPr lvl="0" algn="ctr">
              <a:defRPr/>
            </a:pPr>
            <a:r>
              <a:rPr lang="en-GB" sz="2000" b="1" dirty="0">
                <a:solidFill>
                  <a:srgbClr val="1A1C2B"/>
                </a:solidFill>
                <a:latin typeface="Helvetica" pitchFamily="2" charset="0"/>
              </a:rPr>
              <a:t>What is a Cyber Security?</a:t>
            </a:r>
          </a:p>
          <a:p>
            <a:pPr lvl="0">
              <a:defRPr/>
            </a:pPr>
            <a:endParaRPr lang="en-GB" b="1" dirty="0">
              <a:solidFill>
                <a:srgbClr val="1A1C2B"/>
              </a:solidFill>
              <a:latin typeface="Helvetica" pitchFamily="2" charset="0"/>
            </a:endParaRPr>
          </a:p>
          <a:p>
            <a:pPr>
              <a:defRPr/>
            </a:pPr>
            <a:r>
              <a:rPr lang="en-GB" sz="1600" dirty="0">
                <a:solidFill>
                  <a:srgbClr val="1A1C2B"/>
                </a:solidFill>
                <a:latin typeface="Helvetica" pitchFamily="2" charset="0"/>
              </a:rPr>
              <a:t>Cyber security is the application of technologies, processes, and controls to protect systems, networks, programs, devices, and data from cyberattacks.</a:t>
            </a:r>
          </a:p>
          <a:p>
            <a:pPr>
              <a:defRPr/>
            </a:pPr>
            <a:endParaRPr lang="en-GB" sz="1600" dirty="0">
              <a:solidFill>
                <a:srgbClr val="1A1C2B"/>
              </a:solidFill>
              <a:latin typeface="Helvetica" pitchFamily="2" charset="0"/>
            </a:endParaRPr>
          </a:p>
          <a:p>
            <a:pPr>
              <a:defRPr/>
            </a:pPr>
            <a:r>
              <a:rPr lang="en-GB" sz="1600" dirty="0">
                <a:solidFill>
                  <a:srgbClr val="1A1C2B"/>
                </a:solidFill>
                <a:latin typeface="Helvetica" pitchFamily="2" charset="0"/>
              </a:rPr>
              <a:t>A Cyber Security Operations Centre (CSOC) and a Security Incident and Event Management (SIEM) platform are different strategies for monitoring network environments. Together, they help businesses prevent data breaches and alert them to potential ongoing cyber events.</a:t>
            </a:r>
          </a:p>
          <a:p>
            <a:pPr lvl="0">
              <a:defRPr/>
            </a:pPr>
            <a:endParaRPr lang="en-GB" b="1" dirty="0">
              <a:solidFill>
                <a:srgbClr val="1A1C2B"/>
              </a:solidFill>
              <a:latin typeface="Helvetica" pitchFamily="2" charset="0"/>
            </a:endParaRPr>
          </a:p>
        </p:txBody>
      </p:sp>
    </p:spTree>
    <p:extLst>
      <p:ext uri="{BB962C8B-B14F-4D97-AF65-F5344CB8AC3E}">
        <p14:creationId xmlns:p14="http://schemas.microsoft.com/office/powerpoint/2010/main" val="2349374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ICERL Model">
            <a:extLst>
              <a:ext uri="{FF2B5EF4-FFF2-40B4-BE49-F238E27FC236}">
                <a16:creationId xmlns:a16="http://schemas.microsoft.com/office/drawing/2014/main" id="{A1E3A5E6-47C8-6746-824B-2EE85BBFA871}"/>
              </a:ext>
            </a:extLst>
          </p:cNvPr>
          <p:cNvSpPr>
            <a:spLocks noGrp="1"/>
          </p:cNvSpPr>
          <p:nvPr>
            <p:ph type="title"/>
          </p:nvPr>
        </p:nvSpPr>
        <p:spPr/>
        <p:txBody>
          <a:bodyPr/>
          <a:lstStyle/>
          <a:p>
            <a:r>
              <a:rPr lang="en-GB" dirty="0"/>
              <a:t>SIEM Simplified</a:t>
            </a:r>
          </a:p>
        </p:txBody>
      </p:sp>
      <p:sp>
        <p:nvSpPr>
          <p:cNvPr id="1473" name="highlight glow">
            <a:extLst>
              <a:ext uri="{FF2B5EF4-FFF2-40B4-BE49-F238E27FC236}">
                <a16:creationId xmlns:a16="http://schemas.microsoft.com/office/drawing/2014/main" id="{24AD2E16-66B9-AAA4-38F7-1892C446613E}"/>
              </a:ext>
            </a:extLst>
          </p:cNvPr>
          <p:cNvSpPr/>
          <p:nvPr/>
        </p:nvSpPr>
        <p:spPr>
          <a:xfrm>
            <a:off x="2171700" y="-495300"/>
            <a:ext cx="7848600" cy="7848600"/>
          </a:xfrm>
          <a:prstGeom prst="ellipse">
            <a:avLst/>
          </a:prstGeom>
          <a:gradFill flip="none" rotWithShape="1">
            <a:gsLst>
              <a:gs pos="40000">
                <a:schemeClr val="accent3"/>
              </a:gs>
              <a:gs pos="71000">
                <a:schemeClr val="accent3">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501" name="alarm">
            <a:extLst>
              <a:ext uri="{FF2B5EF4-FFF2-40B4-BE49-F238E27FC236}">
                <a16:creationId xmlns:a16="http://schemas.microsoft.com/office/drawing/2014/main" id="{80395AAC-3640-979B-C539-4B79045720C0}"/>
              </a:ext>
            </a:extLst>
          </p:cNvPr>
          <p:cNvSpPr/>
          <p:nvPr/>
        </p:nvSpPr>
        <p:spPr>
          <a:xfrm>
            <a:off x="971928" y="-1524246"/>
            <a:ext cx="9505572" cy="9505572"/>
          </a:xfrm>
          <a:prstGeom prst="ellipse">
            <a:avLst/>
          </a:prstGeom>
          <a:gradFill flip="none" rotWithShape="1">
            <a:gsLst>
              <a:gs pos="33000">
                <a:schemeClr val="accent6"/>
              </a:gs>
              <a:gs pos="71000">
                <a:schemeClr val="accent4">
                  <a:alpha val="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533" name="alarm2">
            <a:extLst>
              <a:ext uri="{FF2B5EF4-FFF2-40B4-BE49-F238E27FC236}">
                <a16:creationId xmlns:a16="http://schemas.microsoft.com/office/drawing/2014/main" id="{463A0279-D872-726D-F3C7-02E8C87505A0}"/>
              </a:ext>
            </a:extLst>
          </p:cNvPr>
          <p:cNvSpPr/>
          <p:nvPr/>
        </p:nvSpPr>
        <p:spPr>
          <a:xfrm>
            <a:off x="1124328" y="-1371846"/>
            <a:ext cx="9505572" cy="9505572"/>
          </a:xfrm>
          <a:prstGeom prst="ellipse">
            <a:avLst/>
          </a:prstGeom>
          <a:gradFill flip="none" rotWithShape="1">
            <a:gsLst>
              <a:gs pos="33000">
                <a:schemeClr val="accent6"/>
              </a:gs>
              <a:gs pos="71000">
                <a:schemeClr val="accent4">
                  <a:alpha val="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pic>
        <p:nvPicPr>
          <p:cNvPr id="1475" name="background fence">
            <a:extLst>
              <a:ext uri="{FF2B5EF4-FFF2-40B4-BE49-F238E27FC236}">
                <a16:creationId xmlns:a16="http://schemas.microsoft.com/office/drawing/2014/main" id="{B29DA241-A4A3-9EBA-0FCA-12DB38E34F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353" y="-209064"/>
            <a:ext cx="13266058" cy="7073166"/>
          </a:xfrm>
          <a:prstGeom prst="rect">
            <a:avLst/>
          </a:prstGeom>
        </p:spPr>
      </p:pic>
      <p:pic>
        <p:nvPicPr>
          <p:cNvPr id="5768" name="electric fence">
            <a:extLst>
              <a:ext uri="{FF2B5EF4-FFF2-40B4-BE49-F238E27FC236}">
                <a16:creationId xmlns:a16="http://schemas.microsoft.com/office/drawing/2014/main" id="{27E3D9DC-3AF1-0E04-7B37-01780D74BD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4873" y="145093"/>
            <a:ext cx="4264391" cy="6486022"/>
          </a:xfrm>
          <a:prstGeom prst="rect">
            <a:avLst/>
          </a:prstGeom>
        </p:spPr>
      </p:pic>
      <p:pic>
        <p:nvPicPr>
          <p:cNvPr id="13" name="fence-3">
            <a:extLst>
              <a:ext uri="{FF2B5EF4-FFF2-40B4-BE49-F238E27FC236}">
                <a16:creationId xmlns:a16="http://schemas.microsoft.com/office/drawing/2014/main" id="{1A643243-05F8-7F94-3A91-7D3708E473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35402" y="1415004"/>
            <a:ext cx="2046210" cy="2769297"/>
          </a:xfrm>
          <a:prstGeom prst="rect">
            <a:avLst/>
          </a:prstGeom>
        </p:spPr>
      </p:pic>
      <p:pic>
        <p:nvPicPr>
          <p:cNvPr id="14" name="fence-4">
            <a:extLst>
              <a:ext uri="{FF2B5EF4-FFF2-40B4-BE49-F238E27FC236}">
                <a16:creationId xmlns:a16="http://schemas.microsoft.com/office/drawing/2014/main" id="{CE24D9D9-3150-D9E0-19C0-9822E3AA04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35466" y="242013"/>
            <a:ext cx="2046210" cy="2769297"/>
          </a:xfrm>
          <a:prstGeom prst="rect">
            <a:avLst/>
          </a:prstGeom>
        </p:spPr>
      </p:pic>
      <p:pic>
        <p:nvPicPr>
          <p:cNvPr id="5" name="house">
            <a:extLst>
              <a:ext uri="{FF2B5EF4-FFF2-40B4-BE49-F238E27FC236}">
                <a16:creationId xmlns:a16="http://schemas.microsoft.com/office/drawing/2014/main" id="{7C0EC932-32D7-164F-130D-33BB5C67FC5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866900" y="749300"/>
            <a:ext cx="8432800" cy="6007100"/>
          </a:xfrm>
          <a:prstGeom prst="rect">
            <a:avLst/>
          </a:prstGeom>
        </p:spPr>
      </p:pic>
      <p:pic>
        <p:nvPicPr>
          <p:cNvPr id="11" name="fence-2">
            <a:extLst>
              <a:ext uri="{FF2B5EF4-FFF2-40B4-BE49-F238E27FC236}">
                <a16:creationId xmlns:a16="http://schemas.microsoft.com/office/drawing/2014/main" id="{90A2EFAC-C201-FE45-11C7-544CAE2457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35402" y="2605804"/>
            <a:ext cx="2046210" cy="2769297"/>
          </a:xfrm>
          <a:prstGeom prst="rect">
            <a:avLst/>
          </a:prstGeom>
        </p:spPr>
      </p:pic>
      <p:pic>
        <p:nvPicPr>
          <p:cNvPr id="15" name="fence-1">
            <a:extLst>
              <a:ext uri="{FF2B5EF4-FFF2-40B4-BE49-F238E27FC236}">
                <a16:creationId xmlns:a16="http://schemas.microsoft.com/office/drawing/2014/main" id="{0C27C2CE-4779-637E-D2E8-34BBD1D308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35466" y="3787079"/>
            <a:ext cx="2046210" cy="2769297"/>
          </a:xfrm>
          <a:prstGeom prst="rect">
            <a:avLst/>
          </a:prstGeom>
        </p:spPr>
      </p:pic>
      <p:pic>
        <p:nvPicPr>
          <p:cNvPr id="1064" name="no entry sign">
            <a:extLst>
              <a:ext uri="{FF2B5EF4-FFF2-40B4-BE49-F238E27FC236}">
                <a16:creationId xmlns:a16="http://schemas.microsoft.com/office/drawing/2014/main" id="{C045BCA5-C9E3-1C65-3A69-205D9DD7F2A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56131" y="3942493"/>
            <a:ext cx="758670" cy="1008952"/>
          </a:xfrm>
          <a:prstGeom prst="rect">
            <a:avLst/>
          </a:prstGeom>
        </p:spPr>
      </p:pic>
      <p:sp>
        <p:nvSpPr>
          <p:cNvPr id="1476" name="camera shadow - right">
            <a:extLst>
              <a:ext uri="{FF2B5EF4-FFF2-40B4-BE49-F238E27FC236}">
                <a16:creationId xmlns:a16="http://schemas.microsoft.com/office/drawing/2014/main" id="{81359A16-1A6D-4FDD-F2A4-B3B8D88DA1B4}"/>
              </a:ext>
            </a:extLst>
          </p:cNvPr>
          <p:cNvSpPr/>
          <p:nvPr/>
        </p:nvSpPr>
        <p:spPr>
          <a:xfrm>
            <a:off x="8163907" y="1340852"/>
            <a:ext cx="361950" cy="730957"/>
          </a:xfrm>
          <a:prstGeom prst="ellipse">
            <a:avLst/>
          </a:prstGeom>
          <a:solidFill>
            <a:schemeClr val="tx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477" name="camera shadow - left">
            <a:extLst>
              <a:ext uri="{FF2B5EF4-FFF2-40B4-BE49-F238E27FC236}">
                <a16:creationId xmlns:a16="http://schemas.microsoft.com/office/drawing/2014/main" id="{AEEEED92-D7F3-083D-60B0-EA4C3B20C12D}"/>
              </a:ext>
            </a:extLst>
          </p:cNvPr>
          <p:cNvSpPr/>
          <p:nvPr/>
        </p:nvSpPr>
        <p:spPr>
          <a:xfrm>
            <a:off x="3260628" y="1055682"/>
            <a:ext cx="361950" cy="730957"/>
          </a:xfrm>
          <a:prstGeom prst="ellipse">
            <a:avLst/>
          </a:prstGeom>
          <a:solidFill>
            <a:schemeClr val="tx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pic>
        <p:nvPicPr>
          <p:cNvPr id="1469" name="camera - right">
            <a:extLst>
              <a:ext uri="{FF2B5EF4-FFF2-40B4-BE49-F238E27FC236}">
                <a16:creationId xmlns:a16="http://schemas.microsoft.com/office/drawing/2014/main" id="{82834C40-D6B9-D8D6-7CFE-EA07709F1F6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70750" y="1155277"/>
            <a:ext cx="1127652" cy="796404"/>
          </a:xfrm>
          <a:prstGeom prst="rect">
            <a:avLst/>
          </a:prstGeom>
        </p:spPr>
      </p:pic>
      <p:pic>
        <p:nvPicPr>
          <p:cNvPr id="1471" name="camera - left">
            <a:extLst>
              <a:ext uri="{FF2B5EF4-FFF2-40B4-BE49-F238E27FC236}">
                <a16:creationId xmlns:a16="http://schemas.microsoft.com/office/drawing/2014/main" id="{6A529207-DF91-2769-B511-8EB498FE7F7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384381" y="871184"/>
            <a:ext cx="1127652" cy="796404"/>
          </a:xfrm>
          <a:prstGeom prst="rect">
            <a:avLst/>
          </a:prstGeom>
        </p:spPr>
      </p:pic>
      <p:sp>
        <p:nvSpPr>
          <p:cNvPr id="1478" name="DMZ text">
            <a:extLst>
              <a:ext uri="{FF2B5EF4-FFF2-40B4-BE49-F238E27FC236}">
                <a16:creationId xmlns:a16="http://schemas.microsoft.com/office/drawing/2014/main" id="{95574301-1EF6-BCD7-5003-95214FAFDC37}"/>
              </a:ext>
            </a:extLst>
          </p:cNvPr>
          <p:cNvSpPr txBox="1"/>
          <p:nvPr/>
        </p:nvSpPr>
        <p:spPr>
          <a:xfrm>
            <a:off x="9963161" y="5523647"/>
            <a:ext cx="1771639"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Helvetica" pitchFamily="2" charset="0"/>
                <a:ea typeface="+mn-ea"/>
                <a:cs typeface="+mn-cs"/>
              </a:rPr>
              <a:t>DMZ</a:t>
            </a: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 </a:t>
            </a:r>
            <a:b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b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Demilitarized zone</a:t>
            </a:r>
          </a:p>
        </p:txBody>
      </p:sp>
      <p:cxnSp>
        <p:nvCxnSpPr>
          <p:cNvPr id="1482" name="Connector line">
            <a:extLst>
              <a:ext uri="{FF2B5EF4-FFF2-40B4-BE49-F238E27FC236}">
                <a16:creationId xmlns:a16="http://schemas.microsoft.com/office/drawing/2014/main" id="{639AE483-BAC0-E7B3-46A6-C971ED7088A4}"/>
              </a:ext>
            </a:extLst>
          </p:cNvPr>
          <p:cNvCxnSpPr>
            <a:cxnSpLocks/>
          </p:cNvCxnSpPr>
          <p:nvPr/>
        </p:nvCxnSpPr>
        <p:spPr>
          <a:xfrm>
            <a:off x="5191312" y="5767747"/>
            <a:ext cx="4686113" cy="0"/>
          </a:xfrm>
          <a:prstGeom prst="straightConnector1">
            <a:avLst/>
          </a:prstGeom>
          <a:ln>
            <a:solidFill>
              <a:schemeClr val="bg1"/>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1496" name="burgular - highlight glow">
            <a:extLst>
              <a:ext uri="{FF2B5EF4-FFF2-40B4-BE49-F238E27FC236}">
                <a16:creationId xmlns:a16="http://schemas.microsoft.com/office/drawing/2014/main" id="{51E36BA8-030B-14DC-0A2E-A670A939D643}"/>
              </a:ext>
            </a:extLst>
          </p:cNvPr>
          <p:cNvSpPr/>
          <p:nvPr/>
        </p:nvSpPr>
        <p:spPr>
          <a:xfrm>
            <a:off x="-66675" y="1895475"/>
            <a:ext cx="3067050" cy="3067050"/>
          </a:xfrm>
          <a:prstGeom prst="ellipse">
            <a:avLst/>
          </a:prstGeom>
          <a:gradFill flip="none" rotWithShape="1">
            <a:gsLst>
              <a:gs pos="40000">
                <a:schemeClr val="accent3">
                  <a:alpha val="49000"/>
                </a:schemeClr>
              </a:gs>
              <a:gs pos="71000">
                <a:schemeClr val="accent3">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grpSp>
        <p:nvGrpSpPr>
          <p:cNvPr id="1511" name="identification">
            <a:extLst>
              <a:ext uri="{FF2B5EF4-FFF2-40B4-BE49-F238E27FC236}">
                <a16:creationId xmlns:a16="http://schemas.microsoft.com/office/drawing/2014/main" id="{2747426D-823C-032B-C6CB-309CF9486B58}"/>
              </a:ext>
            </a:extLst>
          </p:cNvPr>
          <p:cNvGrpSpPr/>
          <p:nvPr/>
        </p:nvGrpSpPr>
        <p:grpSpPr>
          <a:xfrm>
            <a:off x="154777" y="874390"/>
            <a:ext cx="3246190" cy="1462748"/>
            <a:chOff x="154777" y="874390"/>
            <a:chExt cx="3246190" cy="1462748"/>
          </a:xfrm>
        </p:grpSpPr>
        <p:sp>
          <p:nvSpPr>
            <p:cNvPr id="1509" name="Free-form: Shape 1508">
              <a:extLst>
                <a:ext uri="{FF2B5EF4-FFF2-40B4-BE49-F238E27FC236}">
                  <a16:creationId xmlns:a16="http://schemas.microsoft.com/office/drawing/2014/main" id="{7003967A-3588-9AE7-A43F-87234EBF73A2}"/>
                </a:ext>
              </a:extLst>
            </p:cNvPr>
            <p:cNvSpPr/>
            <p:nvPr/>
          </p:nvSpPr>
          <p:spPr>
            <a:xfrm>
              <a:off x="154777" y="874390"/>
              <a:ext cx="3246190" cy="684933"/>
            </a:xfrm>
            <a:custGeom>
              <a:avLst/>
              <a:gdLst>
                <a:gd name="connsiteX0" fmla="*/ 62813 w 3246190"/>
                <a:gd name="connsiteY0" fmla="*/ 0 h 684933"/>
                <a:gd name="connsiteX1" fmla="*/ 3183377 w 3246190"/>
                <a:gd name="connsiteY1" fmla="*/ 0 h 684933"/>
                <a:gd name="connsiteX2" fmla="*/ 3246190 w 3246190"/>
                <a:gd name="connsiteY2" fmla="*/ 62813 h 684933"/>
                <a:gd name="connsiteX3" fmla="*/ 3246190 w 3246190"/>
                <a:gd name="connsiteY3" fmla="*/ 684933 h 684933"/>
                <a:gd name="connsiteX4" fmla="*/ 0 w 3246190"/>
                <a:gd name="connsiteY4" fmla="*/ 684933 h 684933"/>
                <a:gd name="connsiteX5" fmla="*/ 0 w 3246190"/>
                <a:gd name="connsiteY5" fmla="*/ 62813 h 684933"/>
                <a:gd name="connsiteX6" fmla="*/ 62813 w 3246190"/>
                <a:gd name="connsiteY6" fmla="*/ 0 h 6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684933">
                  <a:moveTo>
                    <a:pt x="62813" y="0"/>
                  </a:moveTo>
                  <a:lnTo>
                    <a:pt x="3183377" y="0"/>
                  </a:lnTo>
                  <a:cubicBezTo>
                    <a:pt x="3218068" y="0"/>
                    <a:pt x="3246190" y="28122"/>
                    <a:pt x="3246190" y="62813"/>
                  </a:cubicBezTo>
                  <a:lnTo>
                    <a:pt x="3246190" y="684933"/>
                  </a:lnTo>
                  <a:lnTo>
                    <a:pt x="0" y="684933"/>
                  </a:lnTo>
                  <a:lnTo>
                    <a:pt x="0" y="62813"/>
                  </a:lnTo>
                  <a:cubicBezTo>
                    <a:pt x="0" y="28122"/>
                    <a:pt x="28122" y="0"/>
                    <a:pt x="62813" y="0"/>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Helvetica" pitchFamily="2" charset="0"/>
                  <a:ea typeface="+mn-ea"/>
                  <a:cs typeface="+mn-cs"/>
                </a:rPr>
                <a:t>Identification</a:t>
              </a: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506" name="Free-form: Shape 1505">
              <a:extLst>
                <a:ext uri="{FF2B5EF4-FFF2-40B4-BE49-F238E27FC236}">
                  <a16:creationId xmlns:a16="http://schemas.microsoft.com/office/drawing/2014/main" id="{0674EFA4-0B5B-C3E0-F5A2-124861D1B05A}"/>
                </a:ext>
              </a:extLst>
            </p:cNvPr>
            <p:cNvSpPr/>
            <p:nvPr/>
          </p:nvSpPr>
          <p:spPr>
            <a:xfrm>
              <a:off x="154777" y="1559323"/>
              <a:ext cx="3246190" cy="777815"/>
            </a:xfrm>
            <a:custGeom>
              <a:avLst/>
              <a:gdLst>
                <a:gd name="connsiteX0" fmla="*/ 0 w 3246190"/>
                <a:gd name="connsiteY0" fmla="*/ 0 h 777815"/>
                <a:gd name="connsiteX1" fmla="*/ 3246190 w 3246190"/>
                <a:gd name="connsiteY1" fmla="*/ 0 h 777815"/>
                <a:gd name="connsiteX2" fmla="*/ 3246190 w 3246190"/>
                <a:gd name="connsiteY2" fmla="*/ 715002 h 777815"/>
                <a:gd name="connsiteX3" fmla="*/ 3183377 w 3246190"/>
                <a:gd name="connsiteY3" fmla="*/ 777815 h 777815"/>
                <a:gd name="connsiteX4" fmla="*/ 62813 w 3246190"/>
                <a:gd name="connsiteY4" fmla="*/ 777815 h 777815"/>
                <a:gd name="connsiteX5" fmla="*/ 0 w 3246190"/>
                <a:gd name="connsiteY5" fmla="*/ 715002 h 777815"/>
                <a:gd name="connsiteX6" fmla="*/ 0 w 3246190"/>
                <a:gd name="connsiteY6" fmla="*/ 0 h 7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777815">
                  <a:moveTo>
                    <a:pt x="0" y="0"/>
                  </a:moveTo>
                  <a:lnTo>
                    <a:pt x="3246190" y="0"/>
                  </a:lnTo>
                  <a:lnTo>
                    <a:pt x="3246190" y="715002"/>
                  </a:lnTo>
                  <a:cubicBezTo>
                    <a:pt x="3246190" y="749693"/>
                    <a:pt x="3218068" y="777815"/>
                    <a:pt x="3183377" y="777815"/>
                  </a:cubicBezTo>
                  <a:lnTo>
                    <a:pt x="62813" y="777815"/>
                  </a:lnTo>
                  <a:cubicBezTo>
                    <a:pt x="28122" y="777815"/>
                    <a:pt x="0" y="749693"/>
                    <a:pt x="0" y="715002"/>
                  </a:cubicBezTo>
                  <a:lnTo>
                    <a:pt x="0" y="0"/>
                  </a:lnTo>
                  <a:close/>
                </a:path>
              </a:pathLst>
            </a:custGeom>
          </p:spPr>
          <p:style>
            <a:lnRef idx="2">
              <a:schemeClr val="accent2">
                <a:shade val="15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Person enters and triggers alarm.</a:t>
              </a:r>
            </a:p>
          </p:txBody>
        </p:sp>
      </p:grpSp>
      <p:grpSp>
        <p:nvGrpSpPr>
          <p:cNvPr id="1497" name="burgular">
            <a:extLst>
              <a:ext uri="{FF2B5EF4-FFF2-40B4-BE49-F238E27FC236}">
                <a16:creationId xmlns:a16="http://schemas.microsoft.com/office/drawing/2014/main" id="{CDBD4092-1EDE-E1F1-839A-DD2F0D8CE9B4}"/>
              </a:ext>
            </a:extLst>
          </p:cNvPr>
          <p:cNvGrpSpPr/>
          <p:nvPr/>
        </p:nvGrpSpPr>
        <p:grpSpPr>
          <a:xfrm>
            <a:off x="80726" y="2090976"/>
            <a:ext cx="2968228" cy="4038951"/>
            <a:chOff x="80726" y="2045218"/>
            <a:chExt cx="2968228" cy="4038951"/>
          </a:xfrm>
        </p:grpSpPr>
        <p:sp>
          <p:nvSpPr>
            <p:cNvPr id="1494" name="burgular - shadow">
              <a:extLst>
                <a:ext uri="{FF2B5EF4-FFF2-40B4-BE49-F238E27FC236}">
                  <a16:creationId xmlns:a16="http://schemas.microsoft.com/office/drawing/2014/main" id="{44C611F2-3A48-4962-CB68-D7DCBE7C05E0}"/>
                </a:ext>
              </a:extLst>
            </p:cNvPr>
            <p:cNvSpPr/>
            <p:nvPr/>
          </p:nvSpPr>
          <p:spPr>
            <a:xfrm>
              <a:off x="80726" y="5692807"/>
              <a:ext cx="842291" cy="391362"/>
            </a:xfrm>
            <a:custGeom>
              <a:avLst/>
              <a:gdLst>
                <a:gd name="connsiteX0" fmla="*/ 958977 w 958977"/>
                <a:gd name="connsiteY0" fmla="*/ 222790 h 445579"/>
                <a:gd name="connsiteX1" fmla="*/ 479489 w 958977"/>
                <a:gd name="connsiteY1" fmla="*/ 445580 h 445579"/>
                <a:gd name="connsiteX2" fmla="*/ 0 w 958977"/>
                <a:gd name="connsiteY2" fmla="*/ 222790 h 445579"/>
                <a:gd name="connsiteX3" fmla="*/ 479489 w 958977"/>
                <a:gd name="connsiteY3" fmla="*/ 0 h 445579"/>
                <a:gd name="connsiteX4" fmla="*/ 958977 w 958977"/>
                <a:gd name="connsiteY4" fmla="*/ 222790 h 445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977" h="445579">
                  <a:moveTo>
                    <a:pt x="958977" y="222790"/>
                  </a:moveTo>
                  <a:cubicBezTo>
                    <a:pt x="958977" y="345833"/>
                    <a:pt x="744303" y="445580"/>
                    <a:pt x="479489" y="445580"/>
                  </a:cubicBezTo>
                  <a:cubicBezTo>
                    <a:pt x="214674" y="445580"/>
                    <a:pt x="0" y="345833"/>
                    <a:pt x="0" y="222790"/>
                  </a:cubicBezTo>
                  <a:cubicBezTo>
                    <a:pt x="0" y="99746"/>
                    <a:pt x="214674" y="0"/>
                    <a:pt x="479489" y="0"/>
                  </a:cubicBezTo>
                  <a:cubicBezTo>
                    <a:pt x="744303" y="0"/>
                    <a:pt x="958977" y="99746"/>
                    <a:pt x="958977" y="222790"/>
                  </a:cubicBezTo>
                  <a:close/>
                </a:path>
              </a:pathLst>
            </a:custGeom>
            <a:solidFill>
              <a:schemeClr val="tx1">
                <a:alpha val="58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495" name="burgular - shadow">
              <a:extLst>
                <a:ext uri="{FF2B5EF4-FFF2-40B4-BE49-F238E27FC236}">
                  <a16:creationId xmlns:a16="http://schemas.microsoft.com/office/drawing/2014/main" id="{B5B9B08A-3A0B-BFB9-A368-8358B225BB09}"/>
                </a:ext>
              </a:extLst>
            </p:cNvPr>
            <p:cNvSpPr/>
            <p:nvPr/>
          </p:nvSpPr>
          <p:spPr>
            <a:xfrm>
              <a:off x="1696943" y="5575727"/>
              <a:ext cx="842291" cy="391362"/>
            </a:xfrm>
            <a:custGeom>
              <a:avLst/>
              <a:gdLst>
                <a:gd name="connsiteX0" fmla="*/ 958977 w 958977"/>
                <a:gd name="connsiteY0" fmla="*/ 222790 h 445579"/>
                <a:gd name="connsiteX1" fmla="*/ 479489 w 958977"/>
                <a:gd name="connsiteY1" fmla="*/ 445580 h 445579"/>
                <a:gd name="connsiteX2" fmla="*/ 0 w 958977"/>
                <a:gd name="connsiteY2" fmla="*/ 222790 h 445579"/>
                <a:gd name="connsiteX3" fmla="*/ 479489 w 958977"/>
                <a:gd name="connsiteY3" fmla="*/ 0 h 445579"/>
                <a:gd name="connsiteX4" fmla="*/ 958977 w 958977"/>
                <a:gd name="connsiteY4" fmla="*/ 222790 h 445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977" h="445579">
                  <a:moveTo>
                    <a:pt x="958977" y="222790"/>
                  </a:moveTo>
                  <a:cubicBezTo>
                    <a:pt x="958977" y="345833"/>
                    <a:pt x="744303" y="445580"/>
                    <a:pt x="479489" y="445580"/>
                  </a:cubicBezTo>
                  <a:cubicBezTo>
                    <a:pt x="214674" y="445580"/>
                    <a:pt x="0" y="345833"/>
                    <a:pt x="0" y="222790"/>
                  </a:cubicBezTo>
                  <a:cubicBezTo>
                    <a:pt x="0" y="99746"/>
                    <a:pt x="214674" y="0"/>
                    <a:pt x="479489" y="0"/>
                  </a:cubicBezTo>
                  <a:cubicBezTo>
                    <a:pt x="744303" y="0"/>
                    <a:pt x="958977" y="99746"/>
                    <a:pt x="958977" y="222790"/>
                  </a:cubicBezTo>
                  <a:close/>
                </a:path>
              </a:pathLst>
            </a:custGeom>
            <a:solidFill>
              <a:schemeClr val="tx1">
                <a:alpha val="58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pic>
          <p:nvPicPr>
            <p:cNvPr id="1490" name="burgular">
              <a:extLst>
                <a:ext uri="{FF2B5EF4-FFF2-40B4-BE49-F238E27FC236}">
                  <a16:creationId xmlns:a16="http://schemas.microsoft.com/office/drawing/2014/main" id="{7F97FCA0-FEA1-D771-BCB7-1CD49705642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34308" y="2045218"/>
              <a:ext cx="2814646" cy="3898495"/>
            </a:xfrm>
            <a:prstGeom prst="rect">
              <a:avLst/>
            </a:prstGeom>
          </p:spPr>
        </p:pic>
      </p:grpSp>
      <p:pic>
        <p:nvPicPr>
          <p:cNvPr id="1512" name="house - shutters down">
            <a:extLst>
              <a:ext uri="{FF2B5EF4-FFF2-40B4-BE49-F238E27FC236}">
                <a16:creationId xmlns:a16="http://schemas.microsoft.com/office/drawing/2014/main" id="{B158FA0F-84BD-2262-CBA7-3AAD4CA27640}"/>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4257426" y="1536993"/>
            <a:ext cx="3705671" cy="3172786"/>
          </a:xfrm>
          <a:prstGeom prst="rect">
            <a:avLst/>
          </a:prstGeom>
        </p:spPr>
      </p:pic>
      <p:grpSp>
        <p:nvGrpSpPr>
          <p:cNvPr id="1513" name="Containment">
            <a:extLst>
              <a:ext uri="{FF2B5EF4-FFF2-40B4-BE49-F238E27FC236}">
                <a16:creationId xmlns:a16="http://schemas.microsoft.com/office/drawing/2014/main" id="{326A0311-0091-17F1-506D-5B91A7F4CE00}"/>
              </a:ext>
            </a:extLst>
          </p:cNvPr>
          <p:cNvGrpSpPr/>
          <p:nvPr/>
        </p:nvGrpSpPr>
        <p:grpSpPr>
          <a:xfrm>
            <a:off x="8191574" y="1090252"/>
            <a:ext cx="3246190" cy="1462748"/>
            <a:chOff x="154777" y="874390"/>
            <a:chExt cx="3246190" cy="1462748"/>
          </a:xfrm>
        </p:grpSpPr>
        <p:sp>
          <p:nvSpPr>
            <p:cNvPr id="1514" name="Free-form: Shape 1513">
              <a:extLst>
                <a:ext uri="{FF2B5EF4-FFF2-40B4-BE49-F238E27FC236}">
                  <a16:creationId xmlns:a16="http://schemas.microsoft.com/office/drawing/2014/main" id="{E09A9A99-8628-D86F-DD6C-BF621205D74E}"/>
                </a:ext>
              </a:extLst>
            </p:cNvPr>
            <p:cNvSpPr/>
            <p:nvPr/>
          </p:nvSpPr>
          <p:spPr>
            <a:xfrm>
              <a:off x="154777" y="874390"/>
              <a:ext cx="3246190" cy="684933"/>
            </a:xfrm>
            <a:custGeom>
              <a:avLst/>
              <a:gdLst>
                <a:gd name="connsiteX0" fmla="*/ 62813 w 3246190"/>
                <a:gd name="connsiteY0" fmla="*/ 0 h 684933"/>
                <a:gd name="connsiteX1" fmla="*/ 3183377 w 3246190"/>
                <a:gd name="connsiteY1" fmla="*/ 0 h 684933"/>
                <a:gd name="connsiteX2" fmla="*/ 3246190 w 3246190"/>
                <a:gd name="connsiteY2" fmla="*/ 62813 h 684933"/>
                <a:gd name="connsiteX3" fmla="*/ 3246190 w 3246190"/>
                <a:gd name="connsiteY3" fmla="*/ 684933 h 684933"/>
                <a:gd name="connsiteX4" fmla="*/ 0 w 3246190"/>
                <a:gd name="connsiteY4" fmla="*/ 684933 h 684933"/>
                <a:gd name="connsiteX5" fmla="*/ 0 w 3246190"/>
                <a:gd name="connsiteY5" fmla="*/ 62813 h 684933"/>
                <a:gd name="connsiteX6" fmla="*/ 62813 w 3246190"/>
                <a:gd name="connsiteY6" fmla="*/ 0 h 6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684933">
                  <a:moveTo>
                    <a:pt x="62813" y="0"/>
                  </a:moveTo>
                  <a:lnTo>
                    <a:pt x="3183377" y="0"/>
                  </a:lnTo>
                  <a:cubicBezTo>
                    <a:pt x="3218068" y="0"/>
                    <a:pt x="3246190" y="28122"/>
                    <a:pt x="3246190" y="62813"/>
                  </a:cubicBezTo>
                  <a:lnTo>
                    <a:pt x="3246190" y="684933"/>
                  </a:lnTo>
                  <a:lnTo>
                    <a:pt x="0" y="684933"/>
                  </a:lnTo>
                  <a:lnTo>
                    <a:pt x="0" y="62813"/>
                  </a:lnTo>
                  <a:cubicBezTo>
                    <a:pt x="0" y="28122"/>
                    <a:pt x="28122" y="0"/>
                    <a:pt x="62813" y="0"/>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Helvetica" pitchFamily="2" charset="0"/>
                  <a:ea typeface="+mn-ea"/>
                  <a:cs typeface="+mn-cs"/>
                </a:rPr>
                <a:t>Containment</a:t>
              </a: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515" name="Free-form: Shape 1514">
              <a:extLst>
                <a:ext uri="{FF2B5EF4-FFF2-40B4-BE49-F238E27FC236}">
                  <a16:creationId xmlns:a16="http://schemas.microsoft.com/office/drawing/2014/main" id="{FD62D6BB-5363-08DC-FB94-0E489310B5F7}"/>
                </a:ext>
              </a:extLst>
            </p:cNvPr>
            <p:cNvSpPr/>
            <p:nvPr/>
          </p:nvSpPr>
          <p:spPr>
            <a:xfrm>
              <a:off x="154777" y="1559323"/>
              <a:ext cx="3246190" cy="777815"/>
            </a:xfrm>
            <a:custGeom>
              <a:avLst/>
              <a:gdLst>
                <a:gd name="connsiteX0" fmla="*/ 0 w 3246190"/>
                <a:gd name="connsiteY0" fmla="*/ 0 h 777815"/>
                <a:gd name="connsiteX1" fmla="*/ 3246190 w 3246190"/>
                <a:gd name="connsiteY1" fmla="*/ 0 h 777815"/>
                <a:gd name="connsiteX2" fmla="*/ 3246190 w 3246190"/>
                <a:gd name="connsiteY2" fmla="*/ 715002 h 777815"/>
                <a:gd name="connsiteX3" fmla="*/ 3183377 w 3246190"/>
                <a:gd name="connsiteY3" fmla="*/ 777815 h 777815"/>
                <a:gd name="connsiteX4" fmla="*/ 62813 w 3246190"/>
                <a:gd name="connsiteY4" fmla="*/ 777815 h 777815"/>
                <a:gd name="connsiteX5" fmla="*/ 0 w 3246190"/>
                <a:gd name="connsiteY5" fmla="*/ 715002 h 777815"/>
                <a:gd name="connsiteX6" fmla="*/ 0 w 3246190"/>
                <a:gd name="connsiteY6" fmla="*/ 0 h 7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777815">
                  <a:moveTo>
                    <a:pt x="0" y="0"/>
                  </a:moveTo>
                  <a:lnTo>
                    <a:pt x="3246190" y="0"/>
                  </a:lnTo>
                  <a:lnTo>
                    <a:pt x="3246190" y="715002"/>
                  </a:lnTo>
                  <a:cubicBezTo>
                    <a:pt x="3246190" y="749693"/>
                    <a:pt x="3218068" y="777815"/>
                    <a:pt x="3183377" y="777815"/>
                  </a:cubicBezTo>
                  <a:lnTo>
                    <a:pt x="62813" y="777815"/>
                  </a:lnTo>
                  <a:cubicBezTo>
                    <a:pt x="28122" y="777815"/>
                    <a:pt x="0" y="749693"/>
                    <a:pt x="0" y="715002"/>
                  </a:cubicBezTo>
                  <a:lnTo>
                    <a:pt x="0" y="0"/>
                  </a:lnTo>
                  <a:close/>
                </a:path>
              </a:pathLst>
            </a:custGeom>
          </p:spPr>
          <p:style>
            <a:lnRef idx="2">
              <a:schemeClr val="accent2">
                <a:shade val="15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Shutters come down to protect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the building.</a:t>
              </a:r>
            </a:p>
          </p:txBody>
        </p:sp>
      </p:grpSp>
      <p:grpSp>
        <p:nvGrpSpPr>
          <p:cNvPr id="1530" name="Eradication">
            <a:extLst>
              <a:ext uri="{FF2B5EF4-FFF2-40B4-BE49-F238E27FC236}">
                <a16:creationId xmlns:a16="http://schemas.microsoft.com/office/drawing/2014/main" id="{41D11C8D-710B-86C0-8A50-96C1FF3D6226}"/>
              </a:ext>
            </a:extLst>
          </p:cNvPr>
          <p:cNvGrpSpPr/>
          <p:nvPr/>
        </p:nvGrpSpPr>
        <p:grpSpPr>
          <a:xfrm>
            <a:off x="168531" y="856042"/>
            <a:ext cx="3246190" cy="1462748"/>
            <a:chOff x="154777" y="874390"/>
            <a:chExt cx="3246190" cy="1462748"/>
          </a:xfrm>
        </p:grpSpPr>
        <p:sp>
          <p:nvSpPr>
            <p:cNvPr id="1531" name="Free-form: Shape 1530">
              <a:extLst>
                <a:ext uri="{FF2B5EF4-FFF2-40B4-BE49-F238E27FC236}">
                  <a16:creationId xmlns:a16="http://schemas.microsoft.com/office/drawing/2014/main" id="{DCE9D6AD-7F85-2648-D527-808691CEA41C}"/>
                </a:ext>
              </a:extLst>
            </p:cNvPr>
            <p:cNvSpPr/>
            <p:nvPr/>
          </p:nvSpPr>
          <p:spPr>
            <a:xfrm>
              <a:off x="154777" y="874390"/>
              <a:ext cx="3246190" cy="684933"/>
            </a:xfrm>
            <a:custGeom>
              <a:avLst/>
              <a:gdLst>
                <a:gd name="connsiteX0" fmla="*/ 62813 w 3246190"/>
                <a:gd name="connsiteY0" fmla="*/ 0 h 684933"/>
                <a:gd name="connsiteX1" fmla="*/ 3183377 w 3246190"/>
                <a:gd name="connsiteY1" fmla="*/ 0 h 684933"/>
                <a:gd name="connsiteX2" fmla="*/ 3246190 w 3246190"/>
                <a:gd name="connsiteY2" fmla="*/ 62813 h 684933"/>
                <a:gd name="connsiteX3" fmla="*/ 3246190 w 3246190"/>
                <a:gd name="connsiteY3" fmla="*/ 684933 h 684933"/>
                <a:gd name="connsiteX4" fmla="*/ 0 w 3246190"/>
                <a:gd name="connsiteY4" fmla="*/ 684933 h 684933"/>
                <a:gd name="connsiteX5" fmla="*/ 0 w 3246190"/>
                <a:gd name="connsiteY5" fmla="*/ 62813 h 684933"/>
                <a:gd name="connsiteX6" fmla="*/ 62813 w 3246190"/>
                <a:gd name="connsiteY6" fmla="*/ 0 h 6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684933">
                  <a:moveTo>
                    <a:pt x="62813" y="0"/>
                  </a:moveTo>
                  <a:lnTo>
                    <a:pt x="3183377" y="0"/>
                  </a:lnTo>
                  <a:cubicBezTo>
                    <a:pt x="3218068" y="0"/>
                    <a:pt x="3246190" y="28122"/>
                    <a:pt x="3246190" y="62813"/>
                  </a:cubicBezTo>
                  <a:lnTo>
                    <a:pt x="3246190" y="684933"/>
                  </a:lnTo>
                  <a:lnTo>
                    <a:pt x="0" y="684933"/>
                  </a:lnTo>
                  <a:lnTo>
                    <a:pt x="0" y="62813"/>
                  </a:lnTo>
                  <a:cubicBezTo>
                    <a:pt x="0" y="28122"/>
                    <a:pt x="28122" y="0"/>
                    <a:pt x="62813" y="0"/>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Helvetica" pitchFamily="2" charset="0"/>
                  <a:ea typeface="+mn-ea"/>
                  <a:cs typeface="+mn-cs"/>
                </a:rPr>
                <a:t>Eradication</a:t>
              </a: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532" name="Free-form: Shape 1531">
              <a:extLst>
                <a:ext uri="{FF2B5EF4-FFF2-40B4-BE49-F238E27FC236}">
                  <a16:creationId xmlns:a16="http://schemas.microsoft.com/office/drawing/2014/main" id="{25633079-8158-A78E-B9EF-D5D19C3DF7DF}"/>
                </a:ext>
              </a:extLst>
            </p:cNvPr>
            <p:cNvSpPr/>
            <p:nvPr/>
          </p:nvSpPr>
          <p:spPr>
            <a:xfrm>
              <a:off x="154777" y="1559323"/>
              <a:ext cx="3246190" cy="777815"/>
            </a:xfrm>
            <a:custGeom>
              <a:avLst/>
              <a:gdLst>
                <a:gd name="connsiteX0" fmla="*/ 0 w 3246190"/>
                <a:gd name="connsiteY0" fmla="*/ 0 h 777815"/>
                <a:gd name="connsiteX1" fmla="*/ 3246190 w 3246190"/>
                <a:gd name="connsiteY1" fmla="*/ 0 h 777815"/>
                <a:gd name="connsiteX2" fmla="*/ 3246190 w 3246190"/>
                <a:gd name="connsiteY2" fmla="*/ 715002 h 777815"/>
                <a:gd name="connsiteX3" fmla="*/ 3183377 w 3246190"/>
                <a:gd name="connsiteY3" fmla="*/ 777815 h 777815"/>
                <a:gd name="connsiteX4" fmla="*/ 62813 w 3246190"/>
                <a:gd name="connsiteY4" fmla="*/ 777815 h 777815"/>
                <a:gd name="connsiteX5" fmla="*/ 0 w 3246190"/>
                <a:gd name="connsiteY5" fmla="*/ 715002 h 777815"/>
                <a:gd name="connsiteX6" fmla="*/ 0 w 3246190"/>
                <a:gd name="connsiteY6" fmla="*/ 0 h 7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777815">
                  <a:moveTo>
                    <a:pt x="0" y="0"/>
                  </a:moveTo>
                  <a:lnTo>
                    <a:pt x="3246190" y="0"/>
                  </a:lnTo>
                  <a:lnTo>
                    <a:pt x="3246190" y="715002"/>
                  </a:lnTo>
                  <a:cubicBezTo>
                    <a:pt x="3246190" y="749693"/>
                    <a:pt x="3218068" y="777815"/>
                    <a:pt x="3183377" y="777815"/>
                  </a:cubicBezTo>
                  <a:lnTo>
                    <a:pt x="62813" y="777815"/>
                  </a:lnTo>
                  <a:cubicBezTo>
                    <a:pt x="28122" y="777815"/>
                    <a:pt x="0" y="749693"/>
                    <a:pt x="0" y="715002"/>
                  </a:cubicBezTo>
                  <a:lnTo>
                    <a:pt x="0" y="0"/>
                  </a:lnTo>
                  <a:close/>
                </a:path>
              </a:pathLst>
            </a:custGeom>
          </p:spPr>
          <p:style>
            <a:lnRef idx="2">
              <a:schemeClr val="accent2">
                <a:shade val="15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Police arrest individual.</a:t>
              </a:r>
            </a:p>
          </p:txBody>
        </p:sp>
      </p:grpSp>
      <p:grpSp>
        <p:nvGrpSpPr>
          <p:cNvPr id="1529" name="burgular + police">
            <a:extLst>
              <a:ext uri="{FF2B5EF4-FFF2-40B4-BE49-F238E27FC236}">
                <a16:creationId xmlns:a16="http://schemas.microsoft.com/office/drawing/2014/main" id="{A4202E79-74CC-0315-ACA7-18BAEBFB054F}"/>
              </a:ext>
            </a:extLst>
          </p:cNvPr>
          <p:cNvGrpSpPr/>
          <p:nvPr/>
        </p:nvGrpSpPr>
        <p:grpSpPr>
          <a:xfrm>
            <a:off x="163802" y="2048262"/>
            <a:ext cx="2700110" cy="4664542"/>
            <a:chOff x="385238" y="1684413"/>
            <a:chExt cx="2700110" cy="4664542"/>
          </a:xfrm>
        </p:grpSpPr>
        <p:sp>
          <p:nvSpPr>
            <p:cNvPr id="1528" name="burgular + police - shadow">
              <a:extLst>
                <a:ext uri="{FF2B5EF4-FFF2-40B4-BE49-F238E27FC236}">
                  <a16:creationId xmlns:a16="http://schemas.microsoft.com/office/drawing/2014/main" id="{8B189B23-0DD2-563D-2913-2CCA3D35CF07}"/>
                </a:ext>
              </a:extLst>
            </p:cNvPr>
            <p:cNvSpPr/>
            <p:nvPr/>
          </p:nvSpPr>
          <p:spPr>
            <a:xfrm>
              <a:off x="385238" y="5182099"/>
              <a:ext cx="2700110" cy="1166856"/>
            </a:xfrm>
            <a:custGeom>
              <a:avLst/>
              <a:gdLst>
                <a:gd name="connsiteX0" fmla="*/ 2464359 w 2700110"/>
                <a:gd name="connsiteY0" fmla="*/ 380435 h 1166856"/>
                <a:gd name="connsiteX1" fmla="*/ 1540699 w 2700110"/>
                <a:gd name="connsiteY1" fmla="*/ 292872 h 1166856"/>
                <a:gd name="connsiteX2" fmla="*/ 1362045 w 2700110"/>
                <a:gd name="connsiteY2" fmla="*/ 136108 h 1166856"/>
                <a:gd name="connsiteX3" fmla="*/ 232224 w 2700110"/>
                <a:gd name="connsiteY3" fmla="*/ 134092 h 1166856"/>
                <a:gd name="connsiteX4" fmla="*/ 235752 w 2700110"/>
                <a:gd name="connsiteY4" fmla="*/ 786422 h 1166856"/>
                <a:gd name="connsiteX5" fmla="*/ 1159412 w 2700110"/>
                <a:gd name="connsiteY5" fmla="*/ 873985 h 1166856"/>
                <a:gd name="connsiteX6" fmla="*/ 1338066 w 2700110"/>
                <a:gd name="connsiteY6" fmla="*/ 1030748 h 1166856"/>
                <a:gd name="connsiteX7" fmla="*/ 2467887 w 2700110"/>
                <a:gd name="connsiteY7" fmla="*/ 1032765 h 1166856"/>
                <a:gd name="connsiteX8" fmla="*/ 2464359 w 2700110"/>
                <a:gd name="connsiteY8" fmla="*/ 380435 h 116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110" h="1166856">
                  <a:moveTo>
                    <a:pt x="2464359" y="380435"/>
                  </a:moveTo>
                  <a:cubicBezTo>
                    <a:pt x="2213695" y="235697"/>
                    <a:pt x="1839609" y="206677"/>
                    <a:pt x="1540699" y="292872"/>
                  </a:cubicBezTo>
                  <a:cubicBezTo>
                    <a:pt x="1501382" y="235841"/>
                    <a:pt x="1442047" y="182338"/>
                    <a:pt x="1362045" y="136108"/>
                  </a:cubicBezTo>
                  <a:cubicBezTo>
                    <a:pt x="1049094" y="-44562"/>
                    <a:pt x="543231" y="-45498"/>
                    <a:pt x="232224" y="134092"/>
                  </a:cubicBezTo>
                  <a:cubicBezTo>
                    <a:pt x="-78783" y="313683"/>
                    <a:pt x="-77199" y="605679"/>
                    <a:pt x="235752" y="786422"/>
                  </a:cubicBezTo>
                  <a:cubicBezTo>
                    <a:pt x="486416" y="931088"/>
                    <a:pt x="860502" y="960179"/>
                    <a:pt x="1159412" y="873985"/>
                  </a:cubicBezTo>
                  <a:cubicBezTo>
                    <a:pt x="1198729" y="931016"/>
                    <a:pt x="1258064" y="984519"/>
                    <a:pt x="1338066" y="1030748"/>
                  </a:cubicBezTo>
                  <a:cubicBezTo>
                    <a:pt x="1651017" y="1211419"/>
                    <a:pt x="2156880" y="1212355"/>
                    <a:pt x="2467887" y="1032765"/>
                  </a:cubicBezTo>
                  <a:cubicBezTo>
                    <a:pt x="2778894" y="853174"/>
                    <a:pt x="2777310" y="561178"/>
                    <a:pt x="2464359" y="380435"/>
                  </a:cubicBezTo>
                  <a:close/>
                </a:path>
              </a:pathLst>
            </a:custGeom>
            <a:solidFill>
              <a:srgbClr val="000000">
                <a:alpha val="44000"/>
              </a:srgbClr>
            </a:solidFill>
            <a:ln w="71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pic>
          <p:nvPicPr>
            <p:cNvPr id="1525" name="burgular + police">
              <a:extLst>
                <a:ext uri="{FF2B5EF4-FFF2-40B4-BE49-F238E27FC236}">
                  <a16:creationId xmlns:a16="http://schemas.microsoft.com/office/drawing/2014/main" id="{D89E2416-3ADE-DD45-6331-E4273C02E78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67929" y="1684413"/>
              <a:ext cx="2258028" cy="4523484"/>
            </a:xfrm>
            <a:prstGeom prst="rect">
              <a:avLst/>
            </a:prstGeom>
          </p:spPr>
        </p:pic>
      </p:grpSp>
      <p:grpSp>
        <p:nvGrpSpPr>
          <p:cNvPr id="1534" name="Recovery">
            <a:extLst>
              <a:ext uri="{FF2B5EF4-FFF2-40B4-BE49-F238E27FC236}">
                <a16:creationId xmlns:a16="http://schemas.microsoft.com/office/drawing/2014/main" id="{2A6F300E-C667-E937-1D7E-6DBCA80C51DC}"/>
              </a:ext>
            </a:extLst>
          </p:cNvPr>
          <p:cNvGrpSpPr/>
          <p:nvPr/>
        </p:nvGrpSpPr>
        <p:grpSpPr>
          <a:xfrm>
            <a:off x="8203000" y="1090252"/>
            <a:ext cx="3246190" cy="1462748"/>
            <a:chOff x="154777" y="874390"/>
            <a:chExt cx="3246190" cy="1462748"/>
          </a:xfrm>
        </p:grpSpPr>
        <p:sp>
          <p:nvSpPr>
            <p:cNvPr id="1535" name="Free-form: Shape 1534">
              <a:extLst>
                <a:ext uri="{FF2B5EF4-FFF2-40B4-BE49-F238E27FC236}">
                  <a16:creationId xmlns:a16="http://schemas.microsoft.com/office/drawing/2014/main" id="{2BB24F5E-E656-942D-E957-55A336D62028}"/>
                </a:ext>
              </a:extLst>
            </p:cNvPr>
            <p:cNvSpPr/>
            <p:nvPr/>
          </p:nvSpPr>
          <p:spPr>
            <a:xfrm>
              <a:off x="154777" y="874390"/>
              <a:ext cx="3246190" cy="684933"/>
            </a:xfrm>
            <a:custGeom>
              <a:avLst/>
              <a:gdLst>
                <a:gd name="connsiteX0" fmla="*/ 62813 w 3246190"/>
                <a:gd name="connsiteY0" fmla="*/ 0 h 684933"/>
                <a:gd name="connsiteX1" fmla="*/ 3183377 w 3246190"/>
                <a:gd name="connsiteY1" fmla="*/ 0 h 684933"/>
                <a:gd name="connsiteX2" fmla="*/ 3246190 w 3246190"/>
                <a:gd name="connsiteY2" fmla="*/ 62813 h 684933"/>
                <a:gd name="connsiteX3" fmla="*/ 3246190 w 3246190"/>
                <a:gd name="connsiteY3" fmla="*/ 684933 h 684933"/>
                <a:gd name="connsiteX4" fmla="*/ 0 w 3246190"/>
                <a:gd name="connsiteY4" fmla="*/ 684933 h 684933"/>
                <a:gd name="connsiteX5" fmla="*/ 0 w 3246190"/>
                <a:gd name="connsiteY5" fmla="*/ 62813 h 684933"/>
                <a:gd name="connsiteX6" fmla="*/ 62813 w 3246190"/>
                <a:gd name="connsiteY6" fmla="*/ 0 h 6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684933">
                  <a:moveTo>
                    <a:pt x="62813" y="0"/>
                  </a:moveTo>
                  <a:lnTo>
                    <a:pt x="3183377" y="0"/>
                  </a:lnTo>
                  <a:cubicBezTo>
                    <a:pt x="3218068" y="0"/>
                    <a:pt x="3246190" y="28122"/>
                    <a:pt x="3246190" y="62813"/>
                  </a:cubicBezTo>
                  <a:lnTo>
                    <a:pt x="3246190" y="684933"/>
                  </a:lnTo>
                  <a:lnTo>
                    <a:pt x="0" y="684933"/>
                  </a:lnTo>
                  <a:lnTo>
                    <a:pt x="0" y="62813"/>
                  </a:lnTo>
                  <a:cubicBezTo>
                    <a:pt x="0" y="28122"/>
                    <a:pt x="28122" y="0"/>
                    <a:pt x="62813" y="0"/>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Helvetica" pitchFamily="2" charset="0"/>
                  <a:ea typeface="+mn-ea"/>
                  <a:cs typeface="+mn-cs"/>
                </a:rPr>
                <a:t>Recovery</a:t>
              </a: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536" name="Free-form: Shape 1535">
              <a:extLst>
                <a:ext uri="{FF2B5EF4-FFF2-40B4-BE49-F238E27FC236}">
                  <a16:creationId xmlns:a16="http://schemas.microsoft.com/office/drawing/2014/main" id="{2A63E710-E6CA-3E20-DBDC-C08567DD8796}"/>
                </a:ext>
              </a:extLst>
            </p:cNvPr>
            <p:cNvSpPr/>
            <p:nvPr/>
          </p:nvSpPr>
          <p:spPr>
            <a:xfrm>
              <a:off x="154777" y="1559323"/>
              <a:ext cx="3246190" cy="777815"/>
            </a:xfrm>
            <a:custGeom>
              <a:avLst/>
              <a:gdLst>
                <a:gd name="connsiteX0" fmla="*/ 0 w 3246190"/>
                <a:gd name="connsiteY0" fmla="*/ 0 h 777815"/>
                <a:gd name="connsiteX1" fmla="*/ 3246190 w 3246190"/>
                <a:gd name="connsiteY1" fmla="*/ 0 h 777815"/>
                <a:gd name="connsiteX2" fmla="*/ 3246190 w 3246190"/>
                <a:gd name="connsiteY2" fmla="*/ 715002 h 777815"/>
                <a:gd name="connsiteX3" fmla="*/ 3183377 w 3246190"/>
                <a:gd name="connsiteY3" fmla="*/ 777815 h 777815"/>
                <a:gd name="connsiteX4" fmla="*/ 62813 w 3246190"/>
                <a:gd name="connsiteY4" fmla="*/ 777815 h 777815"/>
                <a:gd name="connsiteX5" fmla="*/ 0 w 3246190"/>
                <a:gd name="connsiteY5" fmla="*/ 715002 h 777815"/>
                <a:gd name="connsiteX6" fmla="*/ 0 w 3246190"/>
                <a:gd name="connsiteY6" fmla="*/ 0 h 7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777815">
                  <a:moveTo>
                    <a:pt x="0" y="0"/>
                  </a:moveTo>
                  <a:lnTo>
                    <a:pt x="3246190" y="0"/>
                  </a:lnTo>
                  <a:lnTo>
                    <a:pt x="3246190" y="715002"/>
                  </a:lnTo>
                  <a:cubicBezTo>
                    <a:pt x="3246190" y="749693"/>
                    <a:pt x="3218068" y="777815"/>
                    <a:pt x="3183377" y="777815"/>
                  </a:cubicBezTo>
                  <a:lnTo>
                    <a:pt x="62813" y="777815"/>
                  </a:lnTo>
                  <a:cubicBezTo>
                    <a:pt x="28122" y="777815"/>
                    <a:pt x="0" y="749693"/>
                    <a:pt x="0" y="715002"/>
                  </a:cubicBezTo>
                  <a:lnTo>
                    <a:pt x="0" y="0"/>
                  </a:lnTo>
                  <a:close/>
                </a:path>
              </a:pathLst>
            </a:custGeom>
          </p:spPr>
          <p:style>
            <a:lnRef idx="2">
              <a:schemeClr val="accent2">
                <a:shade val="15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Systems reverts to steady state, alarms turn off </a:t>
              </a:r>
              <a:r>
                <a:rPr lang="en-GB" sz="1500" dirty="0">
                  <a:solidFill>
                    <a:srgbClr val="FFFFFF"/>
                  </a:solidFill>
                  <a:latin typeface="Helvetica" pitchFamily="2" charset="0"/>
                </a:rPr>
                <a:t>, and </a:t>
              </a: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shutters come up.</a:t>
              </a:r>
            </a:p>
          </p:txBody>
        </p:sp>
      </p:grpSp>
      <p:grpSp>
        <p:nvGrpSpPr>
          <p:cNvPr id="1575" name="Lessons learnt">
            <a:extLst>
              <a:ext uri="{FF2B5EF4-FFF2-40B4-BE49-F238E27FC236}">
                <a16:creationId xmlns:a16="http://schemas.microsoft.com/office/drawing/2014/main" id="{2EA9258D-D4B0-092A-59FE-80A03BD91EA0}"/>
              </a:ext>
            </a:extLst>
          </p:cNvPr>
          <p:cNvGrpSpPr/>
          <p:nvPr/>
        </p:nvGrpSpPr>
        <p:grpSpPr>
          <a:xfrm>
            <a:off x="152638" y="833666"/>
            <a:ext cx="3246190" cy="1462748"/>
            <a:chOff x="154777" y="874390"/>
            <a:chExt cx="3246190" cy="1462748"/>
          </a:xfrm>
        </p:grpSpPr>
        <p:sp>
          <p:nvSpPr>
            <p:cNvPr id="1576" name="Free-form: Shape 1575">
              <a:extLst>
                <a:ext uri="{FF2B5EF4-FFF2-40B4-BE49-F238E27FC236}">
                  <a16:creationId xmlns:a16="http://schemas.microsoft.com/office/drawing/2014/main" id="{F421AC6D-2769-FF56-70C6-FD5DD0390F13}"/>
                </a:ext>
              </a:extLst>
            </p:cNvPr>
            <p:cNvSpPr/>
            <p:nvPr/>
          </p:nvSpPr>
          <p:spPr>
            <a:xfrm>
              <a:off x="154777" y="874390"/>
              <a:ext cx="3246190" cy="684933"/>
            </a:xfrm>
            <a:custGeom>
              <a:avLst/>
              <a:gdLst>
                <a:gd name="connsiteX0" fmla="*/ 62813 w 3246190"/>
                <a:gd name="connsiteY0" fmla="*/ 0 h 684933"/>
                <a:gd name="connsiteX1" fmla="*/ 3183377 w 3246190"/>
                <a:gd name="connsiteY1" fmla="*/ 0 h 684933"/>
                <a:gd name="connsiteX2" fmla="*/ 3246190 w 3246190"/>
                <a:gd name="connsiteY2" fmla="*/ 62813 h 684933"/>
                <a:gd name="connsiteX3" fmla="*/ 3246190 w 3246190"/>
                <a:gd name="connsiteY3" fmla="*/ 684933 h 684933"/>
                <a:gd name="connsiteX4" fmla="*/ 0 w 3246190"/>
                <a:gd name="connsiteY4" fmla="*/ 684933 h 684933"/>
                <a:gd name="connsiteX5" fmla="*/ 0 w 3246190"/>
                <a:gd name="connsiteY5" fmla="*/ 62813 h 684933"/>
                <a:gd name="connsiteX6" fmla="*/ 62813 w 3246190"/>
                <a:gd name="connsiteY6" fmla="*/ 0 h 6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684933">
                  <a:moveTo>
                    <a:pt x="62813" y="0"/>
                  </a:moveTo>
                  <a:lnTo>
                    <a:pt x="3183377" y="0"/>
                  </a:lnTo>
                  <a:cubicBezTo>
                    <a:pt x="3218068" y="0"/>
                    <a:pt x="3246190" y="28122"/>
                    <a:pt x="3246190" y="62813"/>
                  </a:cubicBezTo>
                  <a:lnTo>
                    <a:pt x="3246190" y="684933"/>
                  </a:lnTo>
                  <a:lnTo>
                    <a:pt x="0" y="684933"/>
                  </a:lnTo>
                  <a:lnTo>
                    <a:pt x="0" y="62813"/>
                  </a:lnTo>
                  <a:cubicBezTo>
                    <a:pt x="0" y="28122"/>
                    <a:pt x="28122" y="0"/>
                    <a:pt x="62813" y="0"/>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Helvetica" pitchFamily="2" charset="0"/>
                  <a:ea typeface="+mn-ea"/>
                  <a:cs typeface="+mn-cs"/>
                </a:rPr>
                <a:t>Lessons Learned</a:t>
              </a:r>
              <a:endPar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577" name="Free-form: Shape 1576">
              <a:extLst>
                <a:ext uri="{FF2B5EF4-FFF2-40B4-BE49-F238E27FC236}">
                  <a16:creationId xmlns:a16="http://schemas.microsoft.com/office/drawing/2014/main" id="{AF7EE389-8D15-B7C5-27D5-AEA75B8EDEA6}"/>
                </a:ext>
              </a:extLst>
            </p:cNvPr>
            <p:cNvSpPr/>
            <p:nvPr/>
          </p:nvSpPr>
          <p:spPr>
            <a:xfrm>
              <a:off x="154777" y="1559323"/>
              <a:ext cx="3246190" cy="777815"/>
            </a:xfrm>
            <a:custGeom>
              <a:avLst/>
              <a:gdLst>
                <a:gd name="connsiteX0" fmla="*/ 0 w 3246190"/>
                <a:gd name="connsiteY0" fmla="*/ 0 h 777815"/>
                <a:gd name="connsiteX1" fmla="*/ 3246190 w 3246190"/>
                <a:gd name="connsiteY1" fmla="*/ 0 h 777815"/>
                <a:gd name="connsiteX2" fmla="*/ 3246190 w 3246190"/>
                <a:gd name="connsiteY2" fmla="*/ 715002 h 777815"/>
                <a:gd name="connsiteX3" fmla="*/ 3183377 w 3246190"/>
                <a:gd name="connsiteY3" fmla="*/ 777815 h 777815"/>
                <a:gd name="connsiteX4" fmla="*/ 62813 w 3246190"/>
                <a:gd name="connsiteY4" fmla="*/ 777815 h 777815"/>
                <a:gd name="connsiteX5" fmla="*/ 0 w 3246190"/>
                <a:gd name="connsiteY5" fmla="*/ 715002 h 777815"/>
                <a:gd name="connsiteX6" fmla="*/ 0 w 3246190"/>
                <a:gd name="connsiteY6" fmla="*/ 0 h 7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90" h="777815">
                  <a:moveTo>
                    <a:pt x="0" y="0"/>
                  </a:moveTo>
                  <a:lnTo>
                    <a:pt x="3246190" y="0"/>
                  </a:lnTo>
                  <a:lnTo>
                    <a:pt x="3246190" y="715002"/>
                  </a:lnTo>
                  <a:cubicBezTo>
                    <a:pt x="3246190" y="749693"/>
                    <a:pt x="3218068" y="777815"/>
                    <a:pt x="3183377" y="777815"/>
                  </a:cubicBezTo>
                  <a:lnTo>
                    <a:pt x="62813" y="777815"/>
                  </a:lnTo>
                  <a:cubicBezTo>
                    <a:pt x="28122" y="777815"/>
                    <a:pt x="0" y="749693"/>
                    <a:pt x="0" y="715002"/>
                  </a:cubicBezTo>
                  <a:lnTo>
                    <a:pt x="0" y="0"/>
                  </a:lnTo>
                  <a:close/>
                </a:path>
              </a:pathLst>
            </a:custGeom>
          </p:spPr>
          <p:style>
            <a:lnRef idx="2">
              <a:schemeClr val="accent2">
                <a:shade val="15000"/>
              </a:schemeClr>
            </a:lnRef>
            <a:fillRef idx="1">
              <a:schemeClr val="accent2"/>
            </a:fillRef>
            <a:effectRef idx="0">
              <a:schemeClr val="accent2"/>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Investigate point of entry. </a:t>
              </a:r>
              <a:b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br>
              <a:r>
                <a:rPr kumimoji="0" lang="en-GB" sz="1500" b="0" i="0" u="none" strike="noStrike" kern="1200" cap="none" spc="0" normalizeH="0" baseline="0" noProof="0" dirty="0">
                  <a:ln>
                    <a:noFill/>
                  </a:ln>
                  <a:solidFill>
                    <a:srgbClr val="FFFFFF"/>
                  </a:solidFill>
                  <a:effectLst/>
                  <a:uLnTx/>
                  <a:uFillTx/>
                  <a:latin typeface="Helvetica" pitchFamily="2" charset="0"/>
                  <a:ea typeface="+mn-ea"/>
                  <a:cs typeface="+mn-cs"/>
                </a:rPr>
                <a:t>Improve security.</a:t>
              </a:r>
            </a:p>
          </p:txBody>
        </p:sp>
      </p:grpSp>
      <p:grpSp>
        <p:nvGrpSpPr>
          <p:cNvPr id="1574" name="elect fence sign">
            <a:extLst>
              <a:ext uri="{FF2B5EF4-FFF2-40B4-BE49-F238E27FC236}">
                <a16:creationId xmlns:a16="http://schemas.microsoft.com/office/drawing/2014/main" id="{1BF970A1-230F-88C0-D7EB-AD3388E3C7DF}"/>
              </a:ext>
            </a:extLst>
          </p:cNvPr>
          <p:cNvGrpSpPr/>
          <p:nvPr/>
        </p:nvGrpSpPr>
        <p:grpSpPr>
          <a:xfrm>
            <a:off x="4246299" y="4278644"/>
            <a:ext cx="740056" cy="1547889"/>
            <a:chOff x="-1505827" y="2090966"/>
            <a:chExt cx="585057" cy="1223696"/>
          </a:xfrm>
        </p:grpSpPr>
        <p:sp>
          <p:nvSpPr>
            <p:cNvPr id="1542" name="Free-form: Shape 1541">
              <a:extLst>
                <a:ext uri="{FF2B5EF4-FFF2-40B4-BE49-F238E27FC236}">
                  <a16:creationId xmlns:a16="http://schemas.microsoft.com/office/drawing/2014/main" id="{BA55FE2B-4353-564D-AC34-4D31F9EBFCE7}"/>
                </a:ext>
              </a:extLst>
            </p:cNvPr>
            <p:cNvSpPr/>
            <p:nvPr/>
          </p:nvSpPr>
          <p:spPr>
            <a:xfrm>
              <a:off x="-1497030" y="2090966"/>
              <a:ext cx="576260" cy="1220183"/>
            </a:xfrm>
            <a:custGeom>
              <a:avLst/>
              <a:gdLst>
                <a:gd name="connsiteX0" fmla="*/ 576212 w 576260"/>
                <a:gd name="connsiteY0" fmla="*/ 1066889 h 1220183"/>
                <a:gd name="connsiteX1" fmla="*/ 576212 w 576260"/>
                <a:gd name="connsiteY1" fmla="*/ 374102 h 1220183"/>
                <a:gd name="connsiteX2" fmla="*/ 576212 w 576260"/>
                <a:gd name="connsiteY2" fmla="*/ 339213 h 1220183"/>
                <a:gd name="connsiteX3" fmla="*/ 542064 w 576260"/>
                <a:gd name="connsiteY3" fmla="*/ 280011 h 1220183"/>
                <a:gd name="connsiteX4" fmla="*/ 64935 w 576260"/>
                <a:gd name="connsiteY4" fmla="*/ 4655 h 1220183"/>
                <a:gd name="connsiteX5" fmla="*/ 41116 w 576260"/>
                <a:gd name="connsiteY5" fmla="*/ 2085 h 1220183"/>
                <a:gd name="connsiteX6" fmla="*/ 41116 w 576260"/>
                <a:gd name="connsiteY6" fmla="*/ 2085 h 1220183"/>
                <a:gd name="connsiteX7" fmla="*/ 41116 w 576260"/>
                <a:gd name="connsiteY7" fmla="*/ 2085 h 1220183"/>
                <a:gd name="connsiteX8" fmla="*/ 38101 w 576260"/>
                <a:gd name="connsiteY8" fmla="*/ 4210 h 1220183"/>
                <a:gd name="connsiteX9" fmla="*/ 0 w 576260"/>
                <a:gd name="connsiteY9" fmla="*/ 31291 h 1220183"/>
                <a:gd name="connsiteX10" fmla="*/ 30787 w 576260"/>
                <a:gd name="connsiteY10" fmla="*/ 57384 h 1220183"/>
                <a:gd name="connsiteX11" fmla="*/ 30787 w 576260"/>
                <a:gd name="connsiteY11" fmla="*/ 854788 h 1220183"/>
                <a:gd name="connsiteX12" fmla="*/ 64935 w 576260"/>
                <a:gd name="connsiteY12" fmla="*/ 913991 h 1220183"/>
                <a:gd name="connsiteX13" fmla="*/ 520419 w 576260"/>
                <a:gd name="connsiteY13" fmla="*/ 1176943 h 1220183"/>
                <a:gd name="connsiteX14" fmla="*/ 525855 w 576260"/>
                <a:gd name="connsiteY14" fmla="*/ 1220183 h 1220183"/>
                <a:gd name="connsiteX15" fmla="*/ 565636 w 576260"/>
                <a:gd name="connsiteY15" fmla="*/ 1192064 h 1220183"/>
                <a:gd name="connsiteX16" fmla="*/ 568997 w 576260"/>
                <a:gd name="connsiteY16" fmla="*/ 1189692 h 1220183"/>
                <a:gd name="connsiteX17" fmla="*/ 568997 w 576260"/>
                <a:gd name="connsiteY17" fmla="*/ 1189692 h 1220183"/>
                <a:gd name="connsiteX18" fmla="*/ 576212 w 576260"/>
                <a:gd name="connsiteY18" fmla="*/ 1169678 h 1220183"/>
                <a:gd name="connsiteX19" fmla="*/ 576212 w 576260"/>
                <a:gd name="connsiteY19" fmla="*/ 1066988 h 1220183"/>
                <a:gd name="connsiteX20" fmla="*/ 576261 w 576260"/>
                <a:gd name="connsiteY20" fmla="*/ 1066988 h 122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6260" h="1220183">
                  <a:moveTo>
                    <a:pt x="576212" y="1066889"/>
                  </a:moveTo>
                  <a:lnTo>
                    <a:pt x="576212" y="374102"/>
                  </a:lnTo>
                  <a:cubicBezTo>
                    <a:pt x="576212" y="374102"/>
                    <a:pt x="576212" y="339213"/>
                    <a:pt x="576212" y="339213"/>
                  </a:cubicBezTo>
                  <a:cubicBezTo>
                    <a:pt x="576212" y="317469"/>
                    <a:pt x="560892" y="290882"/>
                    <a:pt x="542064" y="280011"/>
                  </a:cubicBezTo>
                  <a:lnTo>
                    <a:pt x="64935" y="4655"/>
                  </a:lnTo>
                  <a:cubicBezTo>
                    <a:pt x="55694" y="-682"/>
                    <a:pt x="47293" y="-1275"/>
                    <a:pt x="41116" y="2085"/>
                  </a:cubicBezTo>
                  <a:lnTo>
                    <a:pt x="41116" y="2085"/>
                  </a:lnTo>
                  <a:cubicBezTo>
                    <a:pt x="41116" y="2085"/>
                    <a:pt x="41116" y="2085"/>
                    <a:pt x="41116" y="2085"/>
                  </a:cubicBezTo>
                  <a:cubicBezTo>
                    <a:pt x="40028" y="2678"/>
                    <a:pt x="39040" y="3370"/>
                    <a:pt x="38101" y="4210"/>
                  </a:cubicBezTo>
                  <a:lnTo>
                    <a:pt x="0" y="31291"/>
                  </a:lnTo>
                  <a:lnTo>
                    <a:pt x="30787" y="57384"/>
                  </a:lnTo>
                  <a:lnTo>
                    <a:pt x="30787" y="854788"/>
                  </a:lnTo>
                  <a:cubicBezTo>
                    <a:pt x="30787" y="876532"/>
                    <a:pt x="46107" y="903119"/>
                    <a:pt x="64935" y="913991"/>
                  </a:cubicBezTo>
                  <a:lnTo>
                    <a:pt x="520419" y="1176943"/>
                  </a:lnTo>
                  <a:lnTo>
                    <a:pt x="525855" y="1220183"/>
                  </a:lnTo>
                  <a:lnTo>
                    <a:pt x="565636" y="1192064"/>
                  </a:lnTo>
                  <a:cubicBezTo>
                    <a:pt x="566822" y="1191422"/>
                    <a:pt x="567959" y="1190631"/>
                    <a:pt x="568997" y="1189692"/>
                  </a:cubicBezTo>
                  <a:lnTo>
                    <a:pt x="568997" y="1189692"/>
                  </a:lnTo>
                  <a:cubicBezTo>
                    <a:pt x="573494" y="1185591"/>
                    <a:pt x="576212" y="1178820"/>
                    <a:pt x="576212" y="1169678"/>
                  </a:cubicBezTo>
                  <a:lnTo>
                    <a:pt x="576212" y="1066988"/>
                  </a:lnTo>
                  <a:cubicBezTo>
                    <a:pt x="576212" y="1066988"/>
                    <a:pt x="576261" y="1066988"/>
                    <a:pt x="576261" y="1066988"/>
                  </a:cubicBezTo>
                  <a:close/>
                </a:path>
              </a:pathLst>
            </a:custGeom>
            <a:solidFill>
              <a:srgbClr val="05010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grpSp>
          <p:nvGrpSpPr>
            <p:cNvPr id="1543" name="Graphic 1539">
              <a:extLst>
                <a:ext uri="{FF2B5EF4-FFF2-40B4-BE49-F238E27FC236}">
                  <a16:creationId xmlns:a16="http://schemas.microsoft.com/office/drawing/2014/main" id="{55774530-0DF4-D37D-3C5D-72DF77813838}"/>
                </a:ext>
              </a:extLst>
            </p:cNvPr>
            <p:cNvGrpSpPr/>
            <p:nvPr/>
          </p:nvGrpSpPr>
          <p:grpSpPr>
            <a:xfrm>
              <a:off x="-1505827" y="2120621"/>
              <a:ext cx="545424" cy="1194041"/>
              <a:chOff x="-1505827" y="2120621"/>
              <a:chExt cx="545424" cy="1194041"/>
            </a:xfrm>
          </p:grpSpPr>
          <p:sp>
            <p:nvSpPr>
              <p:cNvPr id="1544" name="Free-form: Shape 1543">
                <a:extLst>
                  <a:ext uri="{FF2B5EF4-FFF2-40B4-BE49-F238E27FC236}">
                    <a16:creationId xmlns:a16="http://schemas.microsoft.com/office/drawing/2014/main" id="{CFC6969A-2038-468E-1F11-8E4048645CEC}"/>
                  </a:ext>
                </a:extLst>
              </p:cNvPr>
              <p:cNvSpPr/>
              <p:nvPr/>
            </p:nvSpPr>
            <p:spPr>
              <a:xfrm>
                <a:off x="-1491397" y="2296158"/>
                <a:ext cx="516514" cy="999838"/>
              </a:xfrm>
              <a:custGeom>
                <a:avLst/>
                <a:gdLst>
                  <a:gd name="connsiteX0" fmla="*/ 0 w 516514"/>
                  <a:gd name="connsiteY0" fmla="*/ 687599 h 999838"/>
                  <a:gd name="connsiteX1" fmla="*/ 19718 w 516514"/>
                  <a:gd name="connsiteY1" fmla="*/ 721746 h 999838"/>
                  <a:gd name="connsiteX2" fmla="*/ 496797 w 516514"/>
                  <a:gd name="connsiteY2" fmla="*/ 997151 h 999838"/>
                  <a:gd name="connsiteX3" fmla="*/ 516515 w 516514"/>
                  <a:gd name="connsiteY3" fmla="*/ 985785 h 999838"/>
                  <a:gd name="connsiteX4" fmla="*/ 516515 w 516514"/>
                  <a:gd name="connsiteY4" fmla="*/ 298187 h 999838"/>
                  <a:gd name="connsiteX5" fmla="*/ 49 w 516514"/>
                  <a:gd name="connsiteY5" fmla="*/ 0 h 999838"/>
                  <a:gd name="connsiteX6" fmla="*/ 49 w 516514"/>
                  <a:gd name="connsiteY6" fmla="*/ 687599 h 99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514" h="999838">
                    <a:moveTo>
                      <a:pt x="0" y="687599"/>
                    </a:moveTo>
                    <a:cubicBezTo>
                      <a:pt x="0" y="700151"/>
                      <a:pt x="8846" y="715470"/>
                      <a:pt x="19718" y="721746"/>
                    </a:cubicBezTo>
                    <a:lnTo>
                      <a:pt x="496797" y="997151"/>
                    </a:lnTo>
                    <a:cubicBezTo>
                      <a:pt x="507669" y="1003427"/>
                      <a:pt x="516515" y="998337"/>
                      <a:pt x="516515" y="985785"/>
                    </a:cubicBezTo>
                    <a:lnTo>
                      <a:pt x="516515" y="298187"/>
                    </a:lnTo>
                    <a:cubicBezTo>
                      <a:pt x="516515" y="298187"/>
                      <a:pt x="49" y="0"/>
                      <a:pt x="49" y="0"/>
                    </a:cubicBezTo>
                    <a:lnTo>
                      <a:pt x="49" y="687599"/>
                    </a:lnTo>
                    <a:close/>
                  </a:path>
                </a:pathLst>
              </a:custGeom>
              <a:solidFill>
                <a:srgbClr val="EDC104"/>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45" name="Free-form: Shape 1544">
                <a:extLst>
                  <a:ext uri="{FF2B5EF4-FFF2-40B4-BE49-F238E27FC236}">
                    <a16:creationId xmlns:a16="http://schemas.microsoft.com/office/drawing/2014/main" id="{D05DF5A4-8590-157B-BD08-147A0F543C4D}"/>
                  </a:ext>
                </a:extLst>
              </p:cNvPr>
              <p:cNvSpPr/>
              <p:nvPr/>
            </p:nvSpPr>
            <p:spPr>
              <a:xfrm>
                <a:off x="-1505827" y="2120621"/>
                <a:ext cx="545424" cy="1194041"/>
              </a:xfrm>
              <a:custGeom>
                <a:avLst/>
                <a:gdLst>
                  <a:gd name="connsiteX0" fmla="*/ 511277 w 545424"/>
                  <a:gd name="connsiteY0" fmla="*/ 280055 h 1194041"/>
                  <a:gd name="connsiteX1" fmla="*/ 34197 w 545424"/>
                  <a:gd name="connsiteY1" fmla="*/ 4650 h 1194041"/>
                  <a:gd name="connsiteX2" fmla="*/ 0 w 545424"/>
                  <a:gd name="connsiteY2" fmla="*/ 24368 h 1194041"/>
                  <a:gd name="connsiteX3" fmla="*/ 0 w 545424"/>
                  <a:gd name="connsiteY3" fmla="*/ 854784 h 1194041"/>
                  <a:gd name="connsiteX4" fmla="*/ 34148 w 545424"/>
                  <a:gd name="connsiteY4" fmla="*/ 913986 h 1194041"/>
                  <a:gd name="connsiteX5" fmla="*/ 511227 w 545424"/>
                  <a:gd name="connsiteY5" fmla="*/ 1189391 h 1194041"/>
                  <a:gd name="connsiteX6" fmla="*/ 545424 w 545424"/>
                  <a:gd name="connsiteY6" fmla="*/ 1169673 h 1194041"/>
                  <a:gd name="connsiteX7" fmla="*/ 545424 w 545424"/>
                  <a:gd name="connsiteY7" fmla="*/ 339258 h 1194041"/>
                  <a:gd name="connsiteX8" fmla="*/ 511277 w 545424"/>
                  <a:gd name="connsiteY8" fmla="*/ 280055 h 1194041"/>
                  <a:gd name="connsiteX9" fmla="*/ 511277 w 545424"/>
                  <a:gd name="connsiteY9" fmla="*/ 1172688 h 1194041"/>
                  <a:gd name="connsiteX10" fmla="*/ 34148 w 545424"/>
                  <a:gd name="connsiteY10" fmla="*/ 897283 h 1194041"/>
                  <a:gd name="connsiteX11" fmla="*/ 14430 w 545424"/>
                  <a:gd name="connsiteY11" fmla="*/ 863135 h 1194041"/>
                  <a:gd name="connsiteX12" fmla="*/ 14430 w 545424"/>
                  <a:gd name="connsiteY12" fmla="*/ 175537 h 1194041"/>
                  <a:gd name="connsiteX13" fmla="*/ 530994 w 545424"/>
                  <a:gd name="connsiteY13" fmla="*/ 473723 h 1194041"/>
                  <a:gd name="connsiteX14" fmla="*/ 530994 w 545424"/>
                  <a:gd name="connsiteY14" fmla="*/ 1161322 h 1194041"/>
                  <a:gd name="connsiteX15" fmla="*/ 511227 w 545424"/>
                  <a:gd name="connsiteY15" fmla="*/ 1172688 h 119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424" h="1194041">
                    <a:moveTo>
                      <a:pt x="511277" y="280055"/>
                    </a:moveTo>
                    <a:lnTo>
                      <a:pt x="34197" y="4650"/>
                    </a:lnTo>
                    <a:cubicBezTo>
                      <a:pt x="15369" y="-6222"/>
                      <a:pt x="0" y="2624"/>
                      <a:pt x="0" y="24368"/>
                    </a:cubicBezTo>
                    <a:lnTo>
                      <a:pt x="0" y="854784"/>
                    </a:lnTo>
                    <a:cubicBezTo>
                      <a:pt x="0" y="876527"/>
                      <a:pt x="15320" y="903114"/>
                      <a:pt x="34148" y="913986"/>
                    </a:cubicBezTo>
                    <a:lnTo>
                      <a:pt x="511227" y="1189391"/>
                    </a:lnTo>
                    <a:cubicBezTo>
                      <a:pt x="530055" y="1200263"/>
                      <a:pt x="545375" y="1191417"/>
                      <a:pt x="545424" y="1169673"/>
                    </a:cubicBezTo>
                    <a:lnTo>
                      <a:pt x="545424" y="339258"/>
                    </a:lnTo>
                    <a:cubicBezTo>
                      <a:pt x="545424" y="317514"/>
                      <a:pt x="530105" y="290927"/>
                      <a:pt x="511277" y="280055"/>
                    </a:cubicBezTo>
                    <a:close/>
                    <a:moveTo>
                      <a:pt x="511277" y="1172688"/>
                    </a:moveTo>
                    <a:lnTo>
                      <a:pt x="34148" y="897283"/>
                    </a:lnTo>
                    <a:cubicBezTo>
                      <a:pt x="23276" y="891007"/>
                      <a:pt x="14430" y="875687"/>
                      <a:pt x="14430" y="863135"/>
                    </a:cubicBezTo>
                    <a:lnTo>
                      <a:pt x="14430" y="175537"/>
                    </a:lnTo>
                    <a:cubicBezTo>
                      <a:pt x="14430" y="175537"/>
                      <a:pt x="530994" y="473723"/>
                      <a:pt x="530994" y="473723"/>
                    </a:cubicBezTo>
                    <a:lnTo>
                      <a:pt x="530994" y="1161322"/>
                    </a:lnTo>
                    <a:cubicBezTo>
                      <a:pt x="530994" y="1173874"/>
                      <a:pt x="522099" y="1178964"/>
                      <a:pt x="511227" y="1172688"/>
                    </a:cubicBez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grpSp>
            <p:nvGrpSpPr>
              <p:cNvPr id="1546" name="Graphic 1539">
                <a:extLst>
                  <a:ext uri="{FF2B5EF4-FFF2-40B4-BE49-F238E27FC236}">
                    <a16:creationId xmlns:a16="http://schemas.microsoft.com/office/drawing/2014/main" id="{26987B10-8CA1-86D8-28B5-500D3DEFCFD1}"/>
                  </a:ext>
                </a:extLst>
              </p:cNvPr>
              <p:cNvGrpSpPr/>
              <p:nvPr/>
            </p:nvGrpSpPr>
            <p:grpSpPr>
              <a:xfrm>
                <a:off x="-1443313" y="2173256"/>
                <a:ext cx="420496" cy="361688"/>
                <a:chOff x="-1443313" y="2173256"/>
                <a:chExt cx="420496" cy="361688"/>
              </a:xfrm>
              <a:solidFill>
                <a:srgbClr val="EDC104"/>
              </a:solidFill>
            </p:grpSpPr>
            <p:sp>
              <p:nvSpPr>
                <p:cNvPr id="1547" name="Free-form: Shape 1546">
                  <a:extLst>
                    <a:ext uri="{FF2B5EF4-FFF2-40B4-BE49-F238E27FC236}">
                      <a16:creationId xmlns:a16="http://schemas.microsoft.com/office/drawing/2014/main" id="{43611705-3527-1CF5-1A35-B6E2598A0BCD}"/>
                    </a:ext>
                  </a:extLst>
                </p:cNvPr>
                <p:cNvSpPr/>
                <p:nvPr/>
              </p:nvSpPr>
              <p:spPr>
                <a:xfrm>
                  <a:off x="-1443313" y="2173256"/>
                  <a:ext cx="61969" cy="146388"/>
                </a:xfrm>
                <a:custGeom>
                  <a:avLst/>
                  <a:gdLst>
                    <a:gd name="connsiteX0" fmla="*/ 0 w 61969"/>
                    <a:gd name="connsiteY0" fmla="*/ 0 h 146388"/>
                    <a:gd name="connsiteX1" fmla="*/ 20014 w 61969"/>
                    <a:gd name="connsiteY1" fmla="*/ 11564 h 146388"/>
                    <a:gd name="connsiteX2" fmla="*/ 46255 w 61969"/>
                    <a:gd name="connsiteY2" fmla="*/ 28761 h 146388"/>
                    <a:gd name="connsiteX3" fmla="*/ 56633 w 61969"/>
                    <a:gd name="connsiteY3" fmla="*/ 41511 h 146388"/>
                    <a:gd name="connsiteX4" fmla="*/ 61080 w 61969"/>
                    <a:gd name="connsiteY4" fmla="*/ 54557 h 146388"/>
                    <a:gd name="connsiteX5" fmla="*/ 61970 w 61969"/>
                    <a:gd name="connsiteY5" fmla="*/ 77734 h 146388"/>
                    <a:gd name="connsiteX6" fmla="*/ 61970 w 61969"/>
                    <a:gd name="connsiteY6" fmla="*/ 119393 h 146388"/>
                    <a:gd name="connsiteX7" fmla="*/ 60685 w 61969"/>
                    <a:gd name="connsiteY7" fmla="*/ 140050 h 146388"/>
                    <a:gd name="connsiteX8" fmla="*/ 56139 w 61969"/>
                    <a:gd name="connsiteY8" fmla="*/ 145881 h 146388"/>
                    <a:gd name="connsiteX9" fmla="*/ 48133 w 61969"/>
                    <a:gd name="connsiteY9" fmla="*/ 145535 h 146388"/>
                    <a:gd name="connsiteX10" fmla="*/ 33752 w 61969"/>
                    <a:gd name="connsiteY10" fmla="*/ 138469 h 146388"/>
                    <a:gd name="connsiteX11" fmla="*/ 0 w 61969"/>
                    <a:gd name="connsiteY11" fmla="*/ 118949 h 146388"/>
                    <a:gd name="connsiteX12" fmla="*/ 0 w 61969"/>
                    <a:gd name="connsiteY12" fmla="*/ 0 h 146388"/>
                    <a:gd name="connsiteX13" fmla="*/ 26784 w 61969"/>
                    <a:gd name="connsiteY13" fmla="*/ 35828 h 146388"/>
                    <a:gd name="connsiteX14" fmla="*/ 26784 w 61969"/>
                    <a:gd name="connsiteY14" fmla="*/ 114056 h 146388"/>
                    <a:gd name="connsiteX15" fmla="*/ 33901 w 61969"/>
                    <a:gd name="connsiteY15" fmla="*/ 115489 h 146388"/>
                    <a:gd name="connsiteX16" fmla="*/ 35235 w 61969"/>
                    <a:gd name="connsiteY16" fmla="*/ 101702 h 146388"/>
                    <a:gd name="connsiteX17" fmla="*/ 35235 w 61969"/>
                    <a:gd name="connsiteY17" fmla="*/ 55496 h 146388"/>
                    <a:gd name="connsiteX18" fmla="*/ 34790 w 61969"/>
                    <a:gd name="connsiteY18" fmla="*/ 44871 h 146388"/>
                    <a:gd name="connsiteX19" fmla="*/ 32764 w 61969"/>
                    <a:gd name="connsiteY19" fmla="*/ 40374 h 146388"/>
                    <a:gd name="connsiteX20" fmla="*/ 26784 w 61969"/>
                    <a:gd name="connsiteY20" fmla="*/ 35877 h 14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969" h="146388">
                      <a:moveTo>
                        <a:pt x="0" y="0"/>
                      </a:moveTo>
                      <a:lnTo>
                        <a:pt x="20014" y="11564"/>
                      </a:lnTo>
                      <a:cubicBezTo>
                        <a:pt x="32962" y="19026"/>
                        <a:pt x="41709" y="24758"/>
                        <a:pt x="46255" y="28761"/>
                      </a:cubicBezTo>
                      <a:cubicBezTo>
                        <a:pt x="50802" y="32764"/>
                        <a:pt x="54261" y="37014"/>
                        <a:pt x="56633" y="41511"/>
                      </a:cubicBezTo>
                      <a:cubicBezTo>
                        <a:pt x="59005" y="46008"/>
                        <a:pt x="60487" y="50357"/>
                        <a:pt x="61080" y="54557"/>
                      </a:cubicBezTo>
                      <a:cubicBezTo>
                        <a:pt x="61673" y="58758"/>
                        <a:pt x="61970" y="66467"/>
                        <a:pt x="61970" y="77734"/>
                      </a:cubicBezTo>
                      <a:lnTo>
                        <a:pt x="61970" y="119393"/>
                      </a:lnTo>
                      <a:cubicBezTo>
                        <a:pt x="61970" y="130068"/>
                        <a:pt x="61525" y="136937"/>
                        <a:pt x="60685" y="140050"/>
                      </a:cubicBezTo>
                      <a:cubicBezTo>
                        <a:pt x="59796" y="143163"/>
                        <a:pt x="58313" y="145090"/>
                        <a:pt x="56139" y="145881"/>
                      </a:cubicBezTo>
                      <a:cubicBezTo>
                        <a:pt x="53964" y="146672"/>
                        <a:pt x="51296" y="146524"/>
                        <a:pt x="48133" y="145535"/>
                      </a:cubicBezTo>
                      <a:cubicBezTo>
                        <a:pt x="44970" y="144497"/>
                        <a:pt x="40177" y="142125"/>
                        <a:pt x="33752" y="138469"/>
                      </a:cubicBezTo>
                      <a:lnTo>
                        <a:pt x="0" y="118949"/>
                      </a:lnTo>
                      <a:lnTo>
                        <a:pt x="0" y="0"/>
                      </a:lnTo>
                      <a:close/>
                      <a:moveTo>
                        <a:pt x="26784" y="35828"/>
                      </a:moveTo>
                      <a:lnTo>
                        <a:pt x="26784" y="114056"/>
                      </a:lnTo>
                      <a:cubicBezTo>
                        <a:pt x="30639" y="116280"/>
                        <a:pt x="33011" y="116774"/>
                        <a:pt x="33901" y="115489"/>
                      </a:cubicBezTo>
                      <a:cubicBezTo>
                        <a:pt x="34790" y="114204"/>
                        <a:pt x="35235" y="109609"/>
                        <a:pt x="35235" y="101702"/>
                      </a:cubicBezTo>
                      <a:lnTo>
                        <a:pt x="35235" y="55496"/>
                      </a:lnTo>
                      <a:cubicBezTo>
                        <a:pt x="35235" y="50110"/>
                        <a:pt x="35087" y="46552"/>
                        <a:pt x="34790" y="44871"/>
                      </a:cubicBezTo>
                      <a:cubicBezTo>
                        <a:pt x="34494" y="43191"/>
                        <a:pt x="33802" y="41659"/>
                        <a:pt x="32764" y="40374"/>
                      </a:cubicBezTo>
                      <a:cubicBezTo>
                        <a:pt x="31726" y="39040"/>
                        <a:pt x="29700" y="37557"/>
                        <a:pt x="26784" y="35877"/>
                      </a:cubicBezTo>
                      <a:close/>
                    </a:path>
                  </a:pathLst>
                </a:custGeom>
                <a:solidFill>
                  <a:srgbClr val="EDC104"/>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48" name="Free-form: Shape 1547">
                  <a:extLst>
                    <a:ext uri="{FF2B5EF4-FFF2-40B4-BE49-F238E27FC236}">
                      <a16:creationId xmlns:a16="http://schemas.microsoft.com/office/drawing/2014/main" id="{53FDA811-250B-FBD8-85EB-E1FC974A60BD}"/>
                    </a:ext>
                  </a:extLst>
                </p:cNvPr>
                <p:cNvSpPr/>
                <p:nvPr/>
              </p:nvSpPr>
              <p:spPr>
                <a:xfrm>
                  <a:off x="-1372201" y="2222229"/>
                  <a:ext cx="67702" cy="150081"/>
                </a:xfrm>
                <a:custGeom>
                  <a:avLst/>
                  <a:gdLst>
                    <a:gd name="connsiteX0" fmla="*/ 52383 w 67702"/>
                    <a:gd name="connsiteY0" fmla="*/ 22337 h 150081"/>
                    <a:gd name="connsiteX1" fmla="*/ 67702 w 67702"/>
                    <a:gd name="connsiteY1" fmla="*/ 150082 h 150081"/>
                    <a:gd name="connsiteX2" fmla="*/ 40325 w 67702"/>
                    <a:gd name="connsiteY2" fmla="*/ 134268 h 150081"/>
                    <a:gd name="connsiteX3" fmla="*/ 38892 w 67702"/>
                    <a:gd name="connsiteY3" fmla="*/ 112079 h 150081"/>
                    <a:gd name="connsiteX4" fmla="*/ 29305 w 67702"/>
                    <a:gd name="connsiteY4" fmla="*/ 106545 h 150081"/>
                    <a:gd name="connsiteX5" fmla="*/ 27674 w 67702"/>
                    <a:gd name="connsiteY5" fmla="*/ 127004 h 150081"/>
                    <a:gd name="connsiteX6" fmla="*/ 0 w 67702"/>
                    <a:gd name="connsiteY6" fmla="*/ 111042 h 150081"/>
                    <a:gd name="connsiteX7" fmla="*/ 13689 w 67702"/>
                    <a:gd name="connsiteY7" fmla="*/ 0 h 150081"/>
                    <a:gd name="connsiteX8" fmla="*/ 52383 w 67702"/>
                    <a:gd name="connsiteY8" fmla="*/ 22337 h 150081"/>
                    <a:gd name="connsiteX9" fmla="*/ 38200 w 67702"/>
                    <a:gd name="connsiteY9" fmla="*/ 90583 h 150081"/>
                    <a:gd name="connsiteX10" fmla="*/ 34098 w 67702"/>
                    <a:gd name="connsiteY10" fmla="*/ 38299 h 150081"/>
                    <a:gd name="connsiteX11" fmla="*/ 28959 w 67702"/>
                    <a:gd name="connsiteY11" fmla="*/ 85295 h 150081"/>
                    <a:gd name="connsiteX12" fmla="*/ 38200 w 67702"/>
                    <a:gd name="connsiteY12" fmla="*/ 90632 h 1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02" h="150081">
                      <a:moveTo>
                        <a:pt x="52383" y="22337"/>
                      </a:moveTo>
                      <a:lnTo>
                        <a:pt x="67702" y="150082"/>
                      </a:lnTo>
                      <a:lnTo>
                        <a:pt x="40325" y="134268"/>
                      </a:lnTo>
                      <a:lnTo>
                        <a:pt x="38892" y="112079"/>
                      </a:lnTo>
                      <a:lnTo>
                        <a:pt x="29305" y="106545"/>
                      </a:lnTo>
                      <a:lnTo>
                        <a:pt x="27674" y="127004"/>
                      </a:lnTo>
                      <a:lnTo>
                        <a:pt x="0" y="111042"/>
                      </a:lnTo>
                      <a:lnTo>
                        <a:pt x="13689" y="0"/>
                      </a:lnTo>
                      <a:lnTo>
                        <a:pt x="52383" y="22337"/>
                      </a:lnTo>
                      <a:close/>
                      <a:moveTo>
                        <a:pt x="38200" y="90583"/>
                      </a:moveTo>
                      <a:cubicBezTo>
                        <a:pt x="36866" y="76350"/>
                        <a:pt x="35482" y="58906"/>
                        <a:pt x="34098" y="38299"/>
                      </a:cubicBezTo>
                      <a:cubicBezTo>
                        <a:pt x="31380" y="59499"/>
                        <a:pt x="29651" y="75164"/>
                        <a:pt x="28959" y="85295"/>
                      </a:cubicBezTo>
                      <a:lnTo>
                        <a:pt x="38200" y="90632"/>
                      </a:lnTo>
                      <a:close/>
                    </a:path>
                  </a:pathLst>
                </a:custGeom>
                <a:solidFill>
                  <a:srgbClr val="EDC104"/>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49" name="Free-form: Shape 1548">
                  <a:extLst>
                    <a:ext uri="{FF2B5EF4-FFF2-40B4-BE49-F238E27FC236}">
                      <a16:creationId xmlns:a16="http://schemas.microsoft.com/office/drawing/2014/main" id="{5461CB21-8003-2D2C-9208-19E9270E892B}"/>
                    </a:ext>
                  </a:extLst>
                </p:cNvPr>
                <p:cNvSpPr/>
                <p:nvPr/>
              </p:nvSpPr>
              <p:spPr>
                <a:xfrm>
                  <a:off x="-1294763" y="2259045"/>
                  <a:ext cx="59795" cy="153442"/>
                </a:xfrm>
                <a:custGeom>
                  <a:avLst/>
                  <a:gdLst>
                    <a:gd name="connsiteX0" fmla="*/ 59796 w 59795"/>
                    <a:gd name="connsiteY0" fmla="*/ 34543 h 153442"/>
                    <a:gd name="connsiteX1" fmla="*/ 59796 w 59795"/>
                    <a:gd name="connsiteY1" fmla="*/ 153442 h 153442"/>
                    <a:gd name="connsiteX2" fmla="*/ 36322 w 59795"/>
                    <a:gd name="connsiteY2" fmla="*/ 139902 h 153442"/>
                    <a:gd name="connsiteX3" fmla="*/ 22386 w 59795"/>
                    <a:gd name="connsiteY3" fmla="*/ 77784 h 153442"/>
                    <a:gd name="connsiteX4" fmla="*/ 22386 w 59795"/>
                    <a:gd name="connsiteY4" fmla="*/ 131847 h 153442"/>
                    <a:gd name="connsiteX5" fmla="*/ 0 w 59795"/>
                    <a:gd name="connsiteY5" fmla="*/ 118899 h 153442"/>
                    <a:gd name="connsiteX6" fmla="*/ 0 w 59795"/>
                    <a:gd name="connsiteY6" fmla="*/ 0 h 153442"/>
                    <a:gd name="connsiteX7" fmla="*/ 22386 w 59795"/>
                    <a:gd name="connsiteY7" fmla="*/ 12947 h 153442"/>
                    <a:gd name="connsiteX8" fmla="*/ 37409 w 59795"/>
                    <a:gd name="connsiteY8" fmla="*/ 75164 h 153442"/>
                    <a:gd name="connsiteX9" fmla="*/ 37409 w 59795"/>
                    <a:gd name="connsiteY9" fmla="*/ 21645 h 153442"/>
                    <a:gd name="connsiteX10" fmla="*/ 59796 w 59795"/>
                    <a:gd name="connsiteY10" fmla="*/ 34592 h 15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95" h="153442">
                      <a:moveTo>
                        <a:pt x="59796" y="34543"/>
                      </a:moveTo>
                      <a:lnTo>
                        <a:pt x="59796" y="153442"/>
                      </a:lnTo>
                      <a:cubicBezTo>
                        <a:pt x="59796" y="153442"/>
                        <a:pt x="36322" y="139902"/>
                        <a:pt x="36322" y="139902"/>
                      </a:cubicBezTo>
                      <a:lnTo>
                        <a:pt x="22386" y="77784"/>
                      </a:lnTo>
                      <a:lnTo>
                        <a:pt x="22386" y="131847"/>
                      </a:lnTo>
                      <a:cubicBezTo>
                        <a:pt x="22386" y="131847"/>
                        <a:pt x="0" y="118899"/>
                        <a:pt x="0" y="118899"/>
                      </a:cubicBezTo>
                      <a:lnTo>
                        <a:pt x="0" y="0"/>
                      </a:lnTo>
                      <a:cubicBezTo>
                        <a:pt x="0" y="0"/>
                        <a:pt x="22386" y="12947"/>
                        <a:pt x="22386" y="12947"/>
                      </a:cubicBezTo>
                      <a:lnTo>
                        <a:pt x="37409" y="75164"/>
                      </a:lnTo>
                      <a:lnTo>
                        <a:pt x="37409" y="21645"/>
                      </a:lnTo>
                      <a:cubicBezTo>
                        <a:pt x="37409" y="21645"/>
                        <a:pt x="59796" y="34592"/>
                        <a:pt x="59796" y="34592"/>
                      </a:cubicBezTo>
                      <a:close/>
                    </a:path>
                  </a:pathLst>
                </a:custGeom>
                <a:solidFill>
                  <a:srgbClr val="EDC104"/>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50" name="Free-form: Shape 1549">
                  <a:extLst>
                    <a:ext uri="{FF2B5EF4-FFF2-40B4-BE49-F238E27FC236}">
                      <a16:creationId xmlns:a16="http://schemas.microsoft.com/office/drawing/2014/main" id="{C39A7D2C-5176-FDA2-F827-564AF02AB579}"/>
                    </a:ext>
                  </a:extLst>
                </p:cNvPr>
                <p:cNvSpPr/>
                <p:nvPr/>
              </p:nvSpPr>
              <p:spPr>
                <a:xfrm>
                  <a:off x="-1219697" y="2312038"/>
                  <a:ext cx="62266" cy="145122"/>
                </a:xfrm>
                <a:custGeom>
                  <a:avLst/>
                  <a:gdLst>
                    <a:gd name="connsiteX0" fmla="*/ 62168 w 62266"/>
                    <a:gd name="connsiteY0" fmla="*/ 70008 h 145122"/>
                    <a:gd name="connsiteX1" fmla="*/ 35383 w 62266"/>
                    <a:gd name="connsiteY1" fmla="*/ 54540 h 145122"/>
                    <a:gd name="connsiteX2" fmla="*/ 35383 w 62266"/>
                    <a:gd name="connsiteY2" fmla="*/ 43767 h 145122"/>
                    <a:gd name="connsiteX3" fmla="*/ 34642 w 62266"/>
                    <a:gd name="connsiteY3" fmla="*/ 30523 h 145122"/>
                    <a:gd name="connsiteX4" fmla="*/ 31034 w 62266"/>
                    <a:gd name="connsiteY4" fmla="*/ 25878 h 145122"/>
                    <a:gd name="connsiteX5" fmla="*/ 27674 w 62266"/>
                    <a:gd name="connsiteY5" fmla="*/ 26125 h 145122"/>
                    <a:gd name="connsiteX6" fmla="*/ 26784 w 62266"/>
                    <a:gd name="connsiteY6" fmla="*/ 36898 h 145122"/>
                    <a:gd name="connsiteX7" fmla="*/ 26784 w 62266"/>
                    <a:gd name="connsiteY7" fmla="*/ 93975 h 145122"/>
                    <a:gd name="connsiteX8" fmla="*/ 27674 w 62266"/>
                    <a:gd name="connsiteY8" fmla="*/ 105045 h 145122"/>
                    <a:gd name="connsiteX9" fmla="*/ 31232 w 62266"/>
                    <a:gd name="connsiteY9" fmla="*/ 109641 h 145122"/>
                    <a:gd name="connsiteX10" fmla="*/ 35185 w 62266"/>
                    <a:gd name="connsiteY10" fmla="*/ 109048 h 145122"/>
                    <a:gd name="connsiteX11" fmla="*/ 36223 w 62266"/>
                    <a:gd name="connsiteY11" fmla="*/ 98472 h 145122"/>
                    <a:gd name="connsiteX12" fmla="*/ 36223 w 62266"/>
                    <a:gd name="connsiteY12" fmla="*/ 84388 h 145122"/>
                    <a:gd name="connsiteX13" fmla="*/ 30837 w 62266"/>
                    <a:gd name="connsiteY13" fmla="*/ 81275 h 145122"/>
                    <a:gd name="connsiteX14" fmla="*/ 30837 w 62266"/>
                    <a:gd name="connsiteY14" fmla="*/ 63188 h 145122"/>
                    <a:gd name="connsiteX15" fmla="*/ 62217 w 62266"/>
                    <a:gd name="connsiteY15" fmla="*/ 81275 h 145122"/>
                    <a:gd name="connsiteX16" fmla="*/ 62217 w 62266"/>
                    <a:gd name="connsiteY16" fmla="*/ 145123 h 145122"/>
                    <a:gd name="connsiteX17" fmla="*/ 45366 w 62266"/>
                    <a:gd name="connsiteY17" fmla="*/ 135387 h 145122"/>
                    <a:gd name="connsiteX18" fmla="*/ 42895 w 62266"/>
                    <a:gd name="connsiteY18" fmla="*/ 125454 h 145122"/>
                    <a:gd name="connsiteX19" fmla="*/ 35976 w 62266"/>
                    <a:gd name="connsiteY19" fmla="*/ 129754 h 145122"/>
                    <a:gd name="connsiteX20" fmla="*/ 26142 w 62266"/>
                    <a:gd name="connsiteY20" fmla="*/ 126838 h 145122"/>
                    <a:gd name="connsiteX21" fmla="*/ 13491 w 62266"/>
                    <a:gd name="connsiteY21" fmla="*/ 115769 h 145122"/>
                    <a:gd name="connsiteX22" fmla="*/ 4546 w 62266"/>
                    <a:gd name="connsiteY22" fmla="*/ 101240 h 145122"/>
                    <a:gd name="connsiteX23" fmla="*/ 741 w 62266"/>
                    <a:gd name="connsiteY23" fmla="*/ 87304 h 145122"/>
                    <a:gd name="connsiteX24" fmla="*/ 0 w 62266"/>
                    <a:gd name="connsiteY24" fmla="*/ 68476 h 145122"/>
                    <a:gd name="connsiteX25" fmla="*/ 0 w 62266"/>
                    <a:gd name="connsiteY25" fmla="*/ 33142 h 145122"/>
                    <a:gd name="connsiteX26" fmla="*/ 1581 w 62266"/>
                    <a:gd name="connsiteY26" fmla="*/ 9323 h 145122"/>
                    <a:gd name="connsiteX27" fmla="*/ 10724 w 62266"/>
                    <a:gd name="connsiteY27" fmla="*/ 477 h 145122"/>
                    <a:gd name="connsiteX28" fmla="*/ 30244 w 62266"/>
                    <a:gd name="connsiteY28" fmla="*/ 5320 h 145122"/>
                    <a:gd name="connsiteX29" fmla="*/ 49764 w 62266"/>
                    <a:gd name="connsiteY29" fmla="*/ 22171 h 145122"/>
                    <a:gd name="connsiteX30" fmla="*/ 59894 w 62266"/>
                    <a:gd name="connsiteY30" fmla="*/ 41247 h 145122"/>
                    <a:gd name="connsiteX31" fmla="*/ 62266 w 62266"/>
                    <a:gd name="connsiteY31" fmla="*/ 64918 h 145122"/>
                    <a:gd name="connsiteX32" fmla="*/ 62266 w 62266"/>
                    <a:gd name="connsiteY32" fmla="*/ 70057 h 14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266" h="145122">
                      <a:moveTo>
                        <a:pt x="62168" y="70008"/>
                      </a:moveTo>
                      <a:lnTo>
                        <a:pt x="35383" y="54540"/>
                      </a:lnTo>
                      <a:lnTo>
                        <a:pt x="35383" y="43767"/>
                      </a:lnTo>
                      <a:cubicBezTo>
                        <a:pt x="35383" y="36947"/>
                        <a:pt x="35136" y="32549"/>
                        <a:pt x="34642" y="30523"/>
                      </a:cubicBezTo>
                      <a:cubicBezTo>
                        <a:pt x="34148" y="28497"/>
                        <a:pt x="32912" y="26965"/>
                        <a:pt x="31034" y="25878"/>
                      </a:cubicBezTo>
                      <a:cubicBezTo>
                        <a:pt x="29404" y="24939"/>
                        <a:pt x="28267" y="24988"/>
                        <a:pt x="27674" y="26125"/>
                      </a:cubicBezTo>
                      <a:cubicBezTo>
                        <a:pt x="27081" y="27261"/>
                        <a:pt x="26784" y="30869"/>
                        <a:pt x="26784" y="36898"/>
                      </a:cubicBezTo>
                      <a:lnTo>
                        <a:pt x="26784" y="93975"/>
                      </a:lnTo>
                      <a:cubicBezTo>
                        <a:pt x="26784" y="99312"/>
                        <a:pt x="27081" y="103019"/>
                        <a:pt x="27674" y="105045"/>
                      </a:cubicBezTo>
                      <a:cubicBezTo>
                        <a:pt x="28267" y="107071"/>
                        <a:pt x="29453" y="108603"/>
                        <a:pt x="31232" y="109641"/>
                      </a:cubicBezTo>
                      <a:cubicBezTo>
                        <a:pt x="33159" y="110777"/>
                        <a:pt x="34494" y="110580"/>
                        <a:pt x="35185" y="109048"/>
                      </a:cubicBezTo>
                      <a:cubicBezTo>
                        <a:pt x="35877" y="107565"/>
                        <a:pt x="36223" y="104007"/>
                        <a:pt x="36223" y="98472"/>
                      </a:cubicBezTo>
                      <a:lnTo>
                        <a:pt x="36223" y="84388"/>
                      </a:lnTo>
                      <a:cubicBezTo>
                        <a:pt x="36223" y="84388"/>
                        <a:pt x="30837" y="81275"/>
                        <a:pt x="30837" y="81275"/>
                      </a:cubicBezTo>
                      <a:lnTo>
                        <a:pt x="30837" y="63188"/>
                      </a:lnTo>
                      <a:cubicBezTo>
                        <a:pt x="30837" y="63188"/>
                        <a:pt x="62217" y="81275"/>
                        <a:pt x="62217" y="81275"/>
                      </a:cubicBezTo>
                      <a:lnTo>
                        <a:pt x="62217" y="145123"/>
                      </a:lnTo>
                      <a:cubicBezTo>
                        <a:pt x="62217" y="145123"/>
                        <a:pt x="45366" y="135387"/>
                        <a:pt x="45366" y="135387"/>
                      </a:cubicBezTo>
                      <a:lnTo>
                        <a:pt x="42895" y="125454"/>
                      </a:lnTo>
                      <a:cubicBezTo>
                        <a:pt x="41066" y="128074"/>
                        <a:pt x="38744" y="129507"/>
                        <a:pt x="35976" y="129754"/>
                      </a:cubicBezTo>
                      <a:cubicBezTo>
                        <a:pt x="33209" y="130001"/>
                        <a:pt x="29898" y="129012"/>
                        <a:pt x="26142" y="126838"/>
                      </a:cubicBezTo>
                      <a:cubicBezTo>
                        <a:pt x="21645" y="124219"/>
                        <a:pt x="17444" y="120562"/>
                        <a:pt x="13491" y="115769"/>
                      </a:cubicBezTo>
                      <a:cubicBezTo>
                        <a:pt x="9587" y="110975"/>
                        <a:pt x="6573" y="106132"/>
                        <a:pt x="4546" y="101240"/>
                      </a:cubicBezTo>
                      <a:cubicBezTo>
                        <a:pt x="2520" y="96347"/>
                        <a:pt x="1235" y="91702"/>
                        <a:pt x="741" y="87304"/>
                      </a:cubicBezTo>
                      <a:cubicBezTo>
                        <a:pt x="247" y="82906"/>
                        <a:pt x="0" y="76630"/>
                        <a:pt x="0" y="68476"/>
                      </a:cubicBezTo>
                      <a:lnTo>
                        <a:pt x="0" y="33142"/>
                      </a:lnTo>
                      <a:cubicBezTo>
                        <a:pt x="0" y="21776"/>
                        <a:pt x="544" y="13820"/>
                        <a:pt x="1581" y="9323"/>
                      </a:cubicBezTo>
                      <a:cubicBezTo>
                        <a:pt x="2619" y="4776"/>
                        <a:pt x="5683" y="1861"/>
                        <a:pt x="10724" y="477"/>
                      </a:cubicBezTo>
                      <a:cubicBezTo>
                        <a:pt x="15764" y="-907"/>
                        <a:pt x="22238" y="724"/>
                        <a:pt x="30244" y="5320"/>
                      </a:cubicBezTo>
                      <a:cubicBezTo>
                        <a:pt x="38249" y="9916"/>
                        <a:pt x="44575" y="15451"/>
                        <a:pt x="49764" y="22171"/>
                      </a:cubicBezTo>
                      <a:cubicBezTo>
                        <a:pt x="54953" y="28892"/>
                        <a:pt x="58313" y="35267"/>
                        <a:pt x="59894" y="41247"/>
                      </a:cubicBezTo>
                      <a:cubicBezTo>
                        <a:pt x="61476" y="47276"/>
                        <a:pt x="62266" y="55133"/>
                        <a:pt x="62266" y="64918"/>
                      </a:cubicBezTo>
                      <a:lnTo>
                        <a:pt x="62266" y="70057"/>
                      </a:lnTo>
                      <a:close/>
                    </a:path>
                  </a:pathLst>
                </a:custGeom>
                <a:solidFill>
                  <a:srgbClr val="EDC104"/>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51" name="Free-form: Shape 1550">
                  <a:extLst>
                    <a:ext uri="{FF2B5EF4-FFF2-40B4-BE49-F238E27FC236}">
                      <a16:creationId xmlns:a16="http://schemas.microsoft.com/office/drawing/2014/main" id="{E5137788-CEF3-3C54-FE39-871662A7AF0D}"/>
                    </a:ext>
                  </a:extLst>
                </p:cNvPr>
                <p:cNvSpPr/>
                <p:nvPr/>
              </p:nvSpPr>
              <p:spPr>
                <a:xfrm>
                  <a:off x="-1141963" y="2347256"/>
                  <a:ext cx="46452" cy="145782"/>
                </a:xfrm>
                <a:custGeom>
                  <a:avLst/>
                  <a:gdLst>
                    <a:gd name="connsiteX0" fmla="*/ 0 w 46452"/>
                    <a:gd name="connsiteY0" fmla="*/ 0 h 145782"/>
                    <a:gd name="connsiteX1" fmla="*/ 44674 w 46452"/>
                    <a:gd name="connsiteY1" fmla="*/ 25796 h 145782"/>
                    <a:gd name="connsiteX2" fmla="*/ 44674 w 46452"/>
                    <a:gd name="connsiteY2" fmla="*/ 49615 h 145782"/>
                    <a:gd name="connsiteX3" fmla="*/ 26784 w 46452"/>
                    <a:gd name="connsiteY3" fmla="*/ 39287 h 145782"/>
                    <a:gd name="connsiteX4" fmla="*/ 26784 w 46452"/>
                    <a:gd name="connsiteY4" fmla="*/ 61822 h 145782"/>
                    <a:gd name="connsiteX5" fmla="*/ 43537 w 46452"/>
                    <a:gd name="connsiteY5" fmla="*/ 71458 h 145782"/>
                    <a:gd name="connsiteX6" fmla="*/ 43537 w 46452"/>
                    <a:gd name="connsiteY6" fmla="*/ 94091 h 145782"/>
                    <a:gd name="connsiteX7" fmla="*/ 26784 w 46452"/>
                    <a:gd name="connsiteY7" fmla="*/ 84455 h 145782"/>
                    <a:gd name="connsiteX8" fmla="*/ 26784 w 46452"/>
                    <a:gd name="connsiteY8" fmla="*/ 110597 h 145782"/>
                    <a:gd name="connsiteX9" fmla="*/ 46453 w 46452"/>
                    <a:gd name="connsiteY9" fmla="*/ 121963 h 145782"/>
                    <a:gd name="connsiteX10" fmla="*/ 46453 w 46452"/>
                    <a:gd name="connsiteY10" fmla="*/ 145782 h 145782"/>
                    <a:gd name="connsiteX11" fmla="*/ 0 w 46452"/>
                    <a:gd name="connsiteY11" fmla="*/ 118998 h 145782"/>
                    <a:gd name="connsiteX12" fmla="*/ 0 w 46452"/>
                    <a:gd name="connsiteY12" fmla="*/ 99 h 1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52" h="145782">
                      <a:moveTo>
                        <a:pt x="0" y="0"/>
                      </a:moveTo>
                      <a:lnTo>
                        <a:pt x="44674" y="25796"/>
                      </a:lnTo>
                      <a:lnTo>
                        <a:pt x="44674" y="49615"/>
                      </a:lnTo>
                      <a:cubicBezTo>
                        <a:pt x="44674" y="49615"/>
                        <a:pt x="26784" y="39287"/>
                        <a:pt x="26784" y="39287"/>
                      </a:cubicBezTo>
                      <a:lnTo>
                        <a:pt x="26784" y="61822"/>
                      </a:lnTo>
                      <a:cubicBezTo>
                        <a:pt x="26784" y="61822"/>
                        <a:pt x="43537" y="71458"/>
                        <a:pt x="43537" y="71458"/>
                      </a:cubicBezTo>
                      <a:lnTo>
                        <a:pt x="43537" y="94091"/>
                      </a:lnTo>
                      <a:cubicBezTo>
                        <a:pt x="43537" y="94091"/>
                        <a:pt x="26784" y="84455"/>
                        <a:pt x="26784" y="84455"/>
                      </a:cubicBezTo>
                      <a:lnTo>
                        <a:pt x="26784" y="110597"/>
                      </a:lnTo>
                      <a:cubicBezTo>
                        <a:pt x="26784" y="110597"/>
                        <a:pt x="46453" y="121963"/>
                        <a:pt x="46453" y="121963"/>
                      </a:cubicBezTo>
                      <a:lnTo>
                        <a:pt x="46453" y="145782"/>
                      </a:lnTo>
                      <a:cubicBezTo>
                        <a:pt x="46453" y="145782"/>
                        <a:pt x="0" y="118998"/>
                        <a:pt x="0" y="118998"/>
                      </a:cubicBezTo>
                      <a:lnTo>
                        <a:pt x="0" y="99"/>
                      </a:lnTo>
                      <a:close/>
                    </a:path>
                  </a:pathLst>
                </a:custGeom>
                <a:solidFill>
                  <a:srgbClr val="EDC104"/>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52" name="Free-form: Shape 1551">
                  <a:extLst>
                    <a:ext uri="{FF2B5EF4-FFF2-40B4-BE49-F238E27FC236}">
                      <a16:creationId xmlns:a16="http://schemas.microsoft.com/office/drawing/2014/main" id="{9BF18309-6EBD-605F-DB44-5480FFFFEF2E}"/>
                    </a:ext>
                  </a:extLst>
                </p:cNvPr>
                <p:cNvSpPr/>
                <p:nvPr/>
              </p:nvSpPr>
              <p:spPr>
                <a:xfrm>
                  <a:off x="-1082612" y="2381453"/>
                  <a:ext cx="59795" cy="153491"/>
                </a:xfrm>
                <a:custGeom>
                  <a:avLst/>
                  <a:gdLst>
                    <a:gd name="connsiteX0" fmla="*/ 0 w 59795"/>
                    <a:gd name="connsiteY0" fmla="*/ 49 h 153491"/>
                    <a:gd name="connsiteX1" fmla="*/ 18976 w 59795"/>
                    <a:gd name="connsiteY1" fmla="*/ 10971 h 153491"/>
                    <a:gd name="connsiteX2" fmla="*/ 44624 w 59795"/>
                    <a:gd name="connsiteY2" fmla="*/ 27476 h 153491"/>
                    <a:gd name="connsiteX3" fmla="*/ 55546 w 59795"/>
                    <a:gd name="connsiteY3" fmla="*/ 42400 h 153491"/>
                    <a:gd name="connsiteX4" fmla="*/ 59796 w 59795"/>
                    <a:gd name="connsiteY4" fmla="*/ 67010 h 153491"/>
                    <a:gd name="connsiteX5" fmla="*/ 56781 w 59795"/>
                    <a:gd name="connsiteY5" fmla="*/ 83961 h 153491"/>
                    <a:gd name="connsiteX6" fmla="*/ 45020 w 59795"/>
                    <a:gd name="connsiteY6" fmla="*/ 82874 h 153491"/>
                    <a:gd name="connsiteX7" fmla="*/ 55694 w 59795"/>
                    <a:gd name="connsiteY7" fmla="*/ 95129 h 153491"/>
                    <a:gd name="connsiteX8" fmla="*/ 59104 w 59795"/>
                    <a:gd name="connsiteY8" fmla="*/ 104123 h 153491"/>
                    <a:gd name="connsiteX9" fmla="*/ 59796 w 59795"/>
                    <a:gd name="connsiteY9" fmla="*/ 122111 h 153491"/>
                    <a:gd name="connsiteX10" fmla="*/ 59796 w 59795"/>
                    <a:gd name="connsiteY10" fmla="*/ 153492 h 153491"/>
                    <a:gd name="connsiteX11" fmla="*/ 34938 w 59795"/>
                    <a:gd name="connsiteY11" fmla="*/ 139111 h 153491"/>
                    <a:gd name="connsiteX12" fmla="*/ 34938 w 59795"/>
                    <a:gd name="connsiteY12" fmla="*/ 99577 h 153491"/>
                    <a:gd name="connsiteX13" fmla="*/ 33654 w 59795"/>
                    <a:gd name="connsiteY13" fmla="*/ 86975 h 153491"/>
                    <a:gd name="connsiteX14" fmla="*/ 26834 w 59795"/>
                    <a:gd name="connsiteY14" fmla="*/ 80749 h 153491"/>
                    <a:gd name="connsiteX15" fmla="*/ 26834 w 59795"/>
                    <a:gd name="connsiteY15" fmla="*/ 134367 h 153491"/>
                    <a:gd name="connsiteX16" fmla="*/ 49 w 59795"/>
                    <a:gd name="connsiteY16" fmla="*/ 118899 h 153491"/>
                    <a:gd name="connsiteX17" fmla="*/ 49 w 59795"/>
                    <a:gd name="connsiteY17" fmla="*/ 0 h 153491"/>
                    <a:gd name="connsiteX18" fmla="*/ 26784 w 59795"/>
                    <a:gd name="connsiteY18" fmla="*/ 35877 h 153491"/>
                    <a:gd name="connsiteX19" fmla="*/ 26784 w 59795"/>
                    <a:gd name="connsiteY19" fmla="*/ 62316 h 153491"/>
                    <a:gd name="connsiteX20" fmla="*/ 33110 w 59795"/>
                    <a:gd name="connsiteY20" fmla="*/ 64540 h 153491"/>
                    <a:gd name="connsiteX21" fmla="*/ 34938 w 59795"/>
                    <a:gd name="connsiteY21" fmla="*/ 56287 h 153491"/>
                    <a:gd name="connsiteX22" fmla="*/ 34938 w 59795"/>
                    <a:gd name="connsiteY22" fmla="*/ 49764 h 153491"/>
                    <a:gd name="connsiteX23" fmla="*/ 33209 w 59795"/>
                    <a:gd name="connsiteY23" fmla="*/ 41313 h 153491"/>
                    <a:gd name="connsiteX24" fmla="*/ 26834 w 59795"/>
                    <a:gd name="connsiteY24" fmla="*/ 35877 h 15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95" h="153491">
                      <a:moveTo>
                        <a:pt x="0" y="49"/>
                      </a:moveTo>
                      <a:lnTo>
                        <a:pt x="18976" y="10971"/>
                      </a:lnTo>
                      <a:cubicBezTo>
                        <a:pt x="31627" y="18285"/>
                        <a:pt x="40177" y="23770"/>
                        <a:pt x="44624" y="27476"/>
                      </a:cubicBezTo>
                      <a:cubicBezTo>
                        <a:pt x="49121" y="31183"/>
                        <a:pt x="52729" y="36174"/>
                        <a:pt x="55546" y="42400"/>
                      </a:cubicBezTo>
                      <a:cubicBezTo>
                        <a:pt x="58362" y="48676"/>
                        <a:pt x="59796" y="56830"/>
                        <a:pt x="59796" y="67010"/>
                      </a:cubicBezTo>
                      <a:cubicBezTo>
                        <a:pt x="59796" y="76252"/>
                        <a:pt x="58807" y="81885"/>
                        <a:pt x="56781" y="83961"/>
                      </a:cubicBezTo>
                      <a:cubicBezTo>
                        <a:pt x="54804" y="85987"/>
                        <a:pt x="50851" y="85641"/>
                        <a:pt x="45020" y="82874"/>
                      </a:cubicBezTo>
                      <a:cubicBezTo>
                        <a:pt x="50307" y="87469"/>
                        <a:pt x="53865" y="91522"/>
                        <a:pt x="55694" y="95129"/>
                      </a:cubicBezTo>
                      <a:cubicBezTo>
                        <a:pt x="57522" y="98737"/>
                        <a:pt x="58659" y="101702"/>
                        <a:pt x="59104" y="104123"/>
                      </a:cubicBezTo>
                      <a:cubicBezTo>
                        <a:pt x="59548" y="106495"/>
                        <a:pt x="59796" y="112524"/>
                        <a:pt x="59796" y="122111"/>
                      </a:cubicBezTo>
                      <a:lnTo>
                        <a:pt x="59796" y="153492"/>
                      </a:lnTo>
                      <a:cubicBezTo>
                        <a:pt x="59796" y="153492"/>
                        <a:pt x="34938" y="139111"/>
                        <a:pt x="34938" y="139111"/>
                      </a:cubicBezTo>
                      <a:lnTo>
                        <a:pt x="34938" y="99577"/>
                      </a:lnTo>
                      <a:cubicBezTo>
                        <a:pt x="34938" y="93202"/>
                        <a:pt x="34494" y="89001"/>
                        <a:pt x="33654" y="86975"/>
                      </a:cubicBezTo>
                      <a:cubicBezTo>
                        <a:pt x="32764" y="84949"/>
                        <a:pt x="30491" y="82874"/>
                        <a:pt x="26834" y="80749"/>
                      </a:cubicBezTo>
                      <a:lnTo>
                        <a:pt x="26834" y="134367"/>
                      </a:lnTo>
                      <a:cubicBezTo>
                        <a:pt x="26834" y="134367"/>
                        <a:pt x="49" y="118899"/>
                        <a:pt x="49" y="118899"/>
                      </a:cubicBezTo>
                      <a:lnTo>
                        <a:pt x="49" y="0"/>
                      </a:lnTo>
                      <a:close/>
                      <a:moveTo>
                        <a:pt x="26784" y="35877"/>
                      </a:moveTo>
                      <a:lnTo>
                        <a:pt x="26784" y="62316"/>
                      </a:lnTo>
                      <a:cubicBezTo>
                        <a:pt x="29799" y="64045"/>
                        <a:pt x="31924" y="64787"/>
                        <a:pt x="33110" y="64540"/>
                      </a:cubicBezTo>
                      <a:cubicBezTo>
                        <a:pt x="34296" y="64292"/>
                        <a:pt x="34938" y="61525"/>
                        <a:pt x="34938" y="56287"/>
                      </a:cubicBezTo>
                      <a:lnTo>
                        <a:pt x="34938" y="49764"/>
                      </a:lnTo>
                      <a:cubicBezTo>
                        <a:pt x="34938" y="46008"/>
                        <a:pt x="34345" y="43191"/>
                        <a:pt x="33209" y="41313"/>
                      </a:cubicBezTo>
                      <a:cubicBezTo>
                        <a:pt x="32023" y="39485"/>
                        <a:pt x="29898" y="37656"/>
                        <a:pt x="26834" y="35877"/>
                      </a:cubicBezTo>
                      <a:close/>
                    </a:path>
                  </a:pathLst>
                </a:custGeom>
                <a:solidFill>
                  <a:srgbClr val="EDC104"/>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grpSp>
          <p:grpSp>
            <p:nvGrpSpPr>
              <p:cNvPr id="1553" name="Graphic 1539">
                <a:extLst>
                  <a:ext uri="{FF2B5EF4-FFF2-40B4-BE49-F238E27FC236}">
                    <a16:creationId xmlns:a16="http://schemas.microsoft.com/office/drawing/2014/main" id="{6A31D468-1E06-F99D-4813-2BE79DD63578}"/>
                  </a:ext>
                </a:extLst>
              </p:cNvPr>
              <p:cNvGrpSpPr/>
              <p:nvPr/>
            </p:nvGrpSpPr>
            <p:grpSpPr>
              <a:xfrm>
                <a:off x="-1433498" y="2483883"/>
                <a:ext cx="400767" cy="509002"/>
                <a:chOff x="-1433498" y="2483883"/>
                <a:chExt cx="400767" cy="509002"/>
              </a:xfrm>
              <a:solidFill>
                <a:srgbClr val="232222"/>
              </a:solidFill>
            </p:grpSpPr>
            <p:sp>
              <p:nvSpPr>
                <p:cNvPr id="1554" name="Free-form: Shape 1553">
                  <a:extLst>
                    <a:ext uri="{FF2B5EF4-FFF2-40B4-BE49-F238E27FC236}">
                      <a16:creationId xmlns:a16="http://schemas.microsoft.com/office/drawing/2014/main" id="{165CB752-C19B-C69D-801D-271B4DDE3367}"/>
                    </a:ext>
                  </a:extLst>
                </p:cNvPr>
                <p:cNvSpPr/>
                <p:nvPr/>
              </p:nvSpPr>
              <p:spPr>
                <a:xfrm>
                  <a:off x="-1433498" y="2483883"/>
                  <a:ext cx="400767" cy="509002"/>
                </a:xfrm>
                <a:custGeom>
                  <a:avLst/>
                  <a:gdLst>
                    <a:gd name="connsiteX0" fmla="*/ 369368 w 400767"/>
                    <a:gd name="connsiteY0" fmla="*/ 504766 h 509002"/>
                    <a:gd name="connsiteX1" fmla="*/ 31400 w 400767"/>
                    <a:gd name="connsiteY1" fmla="*/ 309665 h 509002"/>
                    <a:gd name="connsiteX2" fmla="*/ 4121 w 400767"/>
                    <a:gd name="connsiteY2" fmla="*/ 275616 h 509002"/>
                    <a:gd name="connsiteX3" fmla="*/ 4368 w 400767"/>
                    <a:gd name="connsiteY3" fmla="*/ 239294 h 509002"/>
                    <a:gd name="connsiteX4" fmla="*/ 173377 w 400767"/>
                    <a:gd name="connsiteY4" fmla="*/ 6487 h 509002"/>
                    <a:gd name="connsiteX5" fmla="*/ 184842 w 400767"/>
                    <a:gd name="connsiteY5" fmla="*/ 63 h 509002"/>
                    <a:gd name="connsiteX6" fmla="*/ 200409 w 400767"/>
                    <a:gd name="connsiteY6" fmla="*/ 4263 h 509002"/>
                    <a:gd name="connsiteX7" fmla="*/ 215975 w 400767"/>
                    <a:gd name="connsiteY7" fmla="*/ 18051 h 509002"/>
                    <a:gd name="connsiteX8" fmla="*/ 227440 w 400767"/>
                    <a:gd name="connsiteY8" fmla="*/ 37719 h 509002"/>
                    <a:gd name="connsiteX9" fmla="*/ 396400 w 400767"/>
                    <a:gd name="connsiteY9" fmla="*/ 465627 h 509002"/>
                    <a:gd name="connsiteX10" fmla="*/ 396647 w 400767"/>
                    <a:gd name="connsiteY10" fmla="*/ 502196 h 509002"/>
                    <a:gd name="connsiteX11" fmla="*/ 369368 w 400767"/>
                    <a:gd name="connsiteY11" fmla="*/ 504717 h 509002"/>
                    <a:gd name="connsiteX12" fmla="*/ 200409 w 400767"/>
                    <a:gd name="connsiteY12" fmla="*/ 25612 h 509002"/>
                    <a:gd name="connsiteX13" fmla="*/ 189290 w 400767"/>
                    <a:gd name="connsiteY13" fmla="*/ 26501 h 509002"/>
                    <a:gd name="connsiteX14" fmla="*/ 20281 w 400767"/>
                    <a:gd name="connsiteY14" fmla="*/ 259308 h 509002"/>
                    <a:gd name="connsiteX15" fmla="*/ 20182 w 400767"/>
                    <a:gd name="connsiteY15" fmla="*/ 274282 h 509002"/>
                    <a:gd name="connsiteX16" fmla="*/ 31400 w 400767"/>
                    <a:gd name="connsiteY16" fmla="*/ 288316 h 509002"/>
                    <a:gd name="connsiteX17" fmla="*/ 369368 w 400767"/>
                    <a:gd name="connsiteY17" fmla="*/ 483418 h 509002"/>
                    <a:gd name="connsiteX18" fmla="*/ 380586 w 400767"/>
                    <a:gd name="connsiteY18" fmla="*/ 482380 h 509002"/>
                    <a:gd name="connsiteX19" fmla="*/ 380487 w 400767"/>
                    <a:gd name="connsiteY19" fmla="*/ 467308 h 509002"/>
                    <a:gd name="connsiteX20" fmla="*/ 211528 w 400767"/>
                    <a:gd name="connsiteY20" fmla="*/ 39399 h 509002"/>
                    <a:gd name="connsiteX21" fmla="*/ 200409 w 400767"/>
                    <a:gd name="connsiteY21" fmla="*/ 25612 h 50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767" h="509002">
                      <a:moveTo>
                        <a:pt x="369368" y="504766"/>
                      </a:moveTo>
                      <a:lnTo>
                        <a:pt x="31400" y="309665"/>
                      </a:lnTo>
                      <a:cubicBezTo>
                        <a:pt x="20133" y="303142"/>
                        <a:pt x="9705" y="290095"/>
                        <a:pt x="4121" y="275616"/>
                      </a:cubicBezTo>
                      <a:cubicBezTo>
                        <a:pt x="-1463" y="261087"/>
                        <a:pt x="-1364" y="247201"/>
                        <a:pt x="4368" y="239294"/>
                      </a:cubicBezTo>
                      <a:lnTo>
                        <a:pt x="173377" y="6487"/>
                      </a:lnTo>
                      <a:cubicBezTo>
                        <a:pt x="176145" y="2682"/>
                        <a:pt x="180098" y="458"/>
                        <a:pt x="184842" y="63"/>
                      </a:cubicBezTo>
                      <a:cubicBezTo>
                        <a:pt x="189586" y="-333"/>
                        <a:pt x="194973" y="1150"/>
                        <a:pt x="200409" y="4263"/>
                      </a:cubicBezTo>
                      <a:cubicBezTo>
                        <a:pt x="205845" y="7377"/>
                        <a:pt x="211231" y="12170"/>
                        <a:pt x="215975" y="18051"/>
                      </a:cubicBezTo>
                      <a:cubicBezTo>
                        <a:pt x="220719" y="23931"/>
                        <a:pt x="224673" y="30702"/>
                        <a:pt x="227440" y="37719"/>
                      </a:cubicBezTo>
                      <a:lnTo>
                        <a:pt x="396400" y="465627"/>
                      </a:lnTo>
                      <a:cubicBezTo>
                        <a:pt x="402132" y="480107"/>
                        <a:pt x="402231" y="494141"/>
                        <a:pt x="396647" y="502196"/>
                      </a:cubicBezTo>
                      <a:cubicBezTo>
                        <a:pt x="391063" y="510251"/>
                        <a:pt x="380586" y="511240"/>
                        <a:pt x="369368" y="504717"/>
                      </a:cubicBezTo>
                      <a:close/>
                      <a:moveTo>
                        <a:pt x="200409" y="25612"/>
                      </a:moveTo>
                      <a:cubicBezTo>
                        <a:pt x="195862" y="22993"/>
                        <a:pt x="191563" y="23338"/>
                        <a:pt x="189290" y="26501"/>
                      </a:cubicBezTo>
                      <a:lnTo>
                        <a:pt x="20281" y="259308"/>
                      </a:lnTo>
                      <a:cubicBezTo>
                        <a:pt x="17909" y="262570"/>
                        <a:pt x="17909" y="268302"/>
                        <a:pt x="20182" y="274282"/>
                      </a:cubicBezTo>
                      <a:cubicBezTo>
                        <a:pt x="22455" y="280261"/>
                        <a:pt x="26804" y="285648"/>
                        <a:pt x="31400" y="288316"/>
                      </a:cubicBezTo>
                      <a:lnTo>
                        <a:pt x="369368" y="483418"/>
                      </a:lnTo>
                      <a:cubicBezTo>
                        <a:pt x="374013" y="486086"/>
                        <a:pt x="378313" y="485691"/>
                        <a:pt x="380586" y="482380"/>
                      </a:cubicBezTo>
                      <a:cubicBezTo>
                        <a:pt x="382859" y="479069"/>
                        <a:pt x="382859" y="473287"/>
                        <a:pt x="380487" y="467308"/>
                      </a:cubicBezTo>
                      <a:lnTo>
                        <a:pt x="211528" y="39399"/>
                      </a:lnTo>
                      <a:cubicBezTo>
                        <a:pt x="209205" y="33519"/>
                        <a:pt x="204955" y="28231"/>
                        <a:pt x="200409" y="25612"/>
                      </a:cubicBez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55" name="Free-form: Shape 1554">
                  <a:extLst>
                    <a:ext uri="{FF2B5EF4-FFF2-40B4-BE49-F238E27FC236}">
                      <a16:creationId xmlns:a16="http://schemas.microsoft.com/office/drawing/2014/main" id="{56455C06-EF98-3324-AEC1-5702CB5C918D}"/>
                    </a:ext>
                  </a:extLst>
                </p:cNvPr>
                <p:cNvSpPr/>
                <p:nvPr/>
              </p:nvSpPr>
              <p:spPr>
                <a:xfrm>
                  <a:off x="-1280833" y="2597175"/>
                  <a:ext cx="95505" cy="238803"/>
                </a:xfrm>
                <a:custGeom>
                  <a:avLst/>
                  <a:gdLst>
                    <a:gd name="connsiteX0" fmla="*/ 95086 w 95505"/>
                    <a:gd name="connsiteY0" fmla="*/ 105690 h 238803"/>
                    <a:gd name="connsiteX1" fmla="*/ 93307 w 95505"/>
                    <a:gd name="connsiteY1" fmla="*/ 104010 h 238803"/>
                    <a:gd name="connsiteX2" fmla="*/ 48633 w 95505"/>
                    <a:gd name="connsiteY2" fmla="*/ 91557 h 238803"/>
                    <a:gd name="connsiteX3" fmla="*/ 66770 w 95505"/>
                    <a:gd name="connsiteY3" fmla="*/ 24151 h 238803"/>
                    <a:gd name="connsiteX4" fmla="*/ 66473 w 95505"/>
                    <a:gd name="connsiteY4" fmla="*/ 22224 h 238803"/>
                    <a:gd name="connsiteX5" fmla="*/ 65089 w 95505"/>
                    <a:gd name="connsiteY5" fmla="*/ 20643 h 238803"/>
                    <a:gd name="connsiteX6" fmla="*/ 29706 w 95505"/>
                    <a:gd name="connsiteY6" fmla="*/ 233 h 238803"/>
                    <a:gd name="connsiteX7" fmla="*/ 28026 w 95505"/>
                    <a:gd name="connsiteY7" fmla="*/ 777 h 238803"/>
                    <a:gd name="connsiteX8" fmla="*/ 56 w 95505"/>
                    <a:gd name="connsiteY8" fmla="*/ 109496 h 238803"/>
                    <a:gd name="connsiteX9" fmla="*/ 500 w 95505"/>
                    <a:gd name="connsiteY9" fmla="*/ 111670 h 238803"/>
                    <a:gd name="connsiteX10" fmla="*/ 2181 w 95505"/>
                    <a:gd name="connsiteY10" fmla="*/ 113153 h 238803"/>
                    <a:gd name="connsiteX11" fmla="*/ 40282 w 95505"/>
                    <a:gd name="connsiteY11" fmla="*/ 123382 h 238803"/>
                    <a:gd name="connsiteX12" fmla="*/ 28224 w 95505"/>
                    <a:gd name="connsiteY12" fmla="*/ 190244 h 238803"/>
                    <a:gd name="connsiteX13" fmla="*/ 16462 w 95505"/>
                    <a:gd name="connsiteY13" fmla="*/ 168105 h 238803"/>
                    <a:gd name="connsiteX14" fmla="*/ 14436 w 95505"/>
                    <a:gd name="connsiteY14" fmla="*/ 166425 h 238803"/>
                    <a:gd name="connsiteX15" fmla="*/ 13448 w 95505"/>
                    <a:gd name="connsiteY15" fmla="*/ 168006 h 238803"/>
                    <a:gd name="connsiteX16" fmla="*/ 22195 w 95505"/>
                    <a:gd name="connsiteY16" fmla="*/ 235906 h 238803"/>
                    <a:gd name="connsiteX17" fmla="*/ 23430 w 95505"/>
                    <a:gd name="connsiteY17" fmla="*/ 238229 h 238803"/>
                    <a:gd name="connsiteX18" fmla="*/ 23875 w 95505"/>
                    <a:gd name="connsiteY18" fmla="*/ 238575 h 238803"/>
                    <a:gd name="connsiteX19" fmla="*/ 25209 w 95505"/>
                    <a:gd name="connsiteY19" fmla="*/ 238624 h 238803"/>
                    <a:gd name="connsiteX20" fmla="*/ 60938 w 95505"/>
                    <a:gd name="connsiteY20" fmla="*/ 210753 h 238803"/>
                    <a:gd name="connsiteX21" fmla="*/ 61087 w 95505"/>
                    <a:gd name="connsiteY21" fmla="*/ 208430 h 238803"/>
                    <a:gd name="connsiteX22" fmla="*/ 59110 w 95505"/>
                    <a:gd name="connsiteY22" fmla="*/ 206503 h 238803"/>
                    <a:gd name="connsiteX23" fmla="*/ 43049 w 95505"/>
                    <a:gd name="connsiteY23" fmla="*/ 202994 h 238803"/>
                    <a:gd name="connsiteX24" fmla="*/ 95333 w 95505"/>
                    <a:gd name="connsiteY24" fmla="*/ 108063 h 238803"/>
                    <a:gd name="connsiteX25" fmla="*/ 95135 w 95505"/>
                    <a:gd name="connsiteY25" fmla="*/ 105789 h 23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505" h="238803">
                      <a:moveTo>
                        <a:pt x="95086" y="105690"/>
                      </a:moveTo>
                      <a:cubicBezTo>
                        <a:pt x="94641" y="104850"/>
                        <a:pt x="93949" y="104159"/>
                        <a:pt x="93307" y="104010"/>
                      </a:cubicBezTo>
                      <a:lnTo>
                        <a:pt x="48633" y="91557"/>
                      </a:lnTo>
                      <a:lnTo>
                        <a:pt x="66770" y="24151"/>
                      </a:lnTo>
                      <a:cubicBezTo>
                        <a:pt x="66918" y="23608"/>
                        <a:pt x="66770" y="22916"/>
                        <a:pt x="66473" y="22224"/>
                      </a:cubicBezTo>
                      <a:cubicBezTo>
                        <a:pt x="66127" y="21532"/>
                        <a:pt x="65633" y="20939"/>
                        <a:pt x="65089" y="20643"/>
                      </a:cubicBezTo>
                      <a:lnTo>
                        <a:pt x="29706" y="233"/>
                      </a:lnTo>
                      <a:cubicBezTo>
                        <a:pt x="28916" y="-212"/>
                        <a:pt x="28224" y="-14"/>
                        <a:pt x="28026" y="777"/>
                      </a:cubicBezTo>
                      <a:lnTo>
                        <a:pt x="56" y="109496"/>
                      </a:lnTo>
                      <a:cubicBezTo>
                        <a:pt x="-93" y="110089"/>
                        <a:pt x="56" y="110929"/>
                        <a:pt x="500" y="111670"/>
                      </a:cubicBezTo>
                      <a:cubicBezTo>
                        <a:pt x="945" y="112411"/>
                        <a:pt x="1588" y="113004"/>
                        <a:pt x="2181" y="113153"/>
                      </a:cubicBezTo>
                      <a:lnTo>
                        <a:pt x="40282" y="123382"/>
                      </a:lnTo>
                      <a:lnTo>
                        <a:pt x="28224" y="190244"/>
                      </a:lnTo>
                      <a:lnTo>
                        <a:pt x="16462" y="168105"/>
                      </a:lnTo>
                      <a:cubicBezTo>
                        <a:pt x="15968" y="167166"/>
                        <a:pt x="15128" y="166474"/>
                        <a:pt x="14436" y="166425"/>
                      </a:cubicBezTo>
                      <a:cubicBezTo>
                        <a:pt x="13744" y="166425"/>
                        <a:pt x="13349" y="167018"/>
                        <a:pt x="13448" y="168006"/>
                      </a:cubicBezTo>
                      <a:lnTo>
                        <a:pt x="22195" y="235906"/>
                      </a:lnTo>
                      <a:cubicBezTo>
                        <a:pt x="22294" y="236746"/>
                        <a:pt x="22788" y="237636"/>
                        <a:pt x="23430" y="238229"/>
                      </a:cubicBezTo>
                      <a:cubicBezTo>
                        <a:pt x="23578" y="238377"/>
                        <a:pt x="23727" y="238476"/>
                        <a:pt x="23875" y="238575"/>
                      </a:cubicBezTo>
                      <a:cubicBezTo>
                        <a:pt x="24369" y="238871"/>
                        <a:pt x="24863" y="238871"/>
                        <a:pt x="25209" y="238624"/>
                      </a:cubicBezTo>
                      <a:lnTo>
                        <a:pt x="60938" y="210753"/>
                      </a:lnTo>
                      <a:cubicBezTo>
                        <a:pt x="61432" y="210357"/>
                        <a:pt x="61482" y="209418"/>
                        <a:pt x="61087" y="208430"/>
                      </a:cubicBezTo>
                      <a:cubicBezTo>
                        <a:pt x="60642" y="207442"/>
                        <a:pt x="59851" y="206651"/>
                        <a:pt x="59110" y="206503"/>
                      </a:cubicBezTo>
                      <a:lnTo>
                        <a:pt x="43049" y="202994"/>
                      </a:lnTo>
                      <a:lnTo>
                        <a:pt x="95333" y="108063"/>
                      </a:lnTo>
                      <a:cubicBezTo>
                        <a:pt x="95630" y="107519"/>
                        <a:pt x="95531" y="106629"/>
                        <a:pt x="95135" y="105789"/>
                      </a:cubicBez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grpSp>
          <p:grpSp>
            <p:nvGrpSpPr>
              <p:cNvPr id="1556" name="Graphic 1539">
                <a:extLst>
                  <a:ext uri="{FF2B5EF4-FFF2-40B4-BE49-F238E27FC236}">
                    <a16:creationId xmlns:a16="http://schemas.microsoft.com/office/drawing/2014/main" id="{CEB32FA4-3CC4-94AC-B989-632B103FE714}"/>
                  </a:ext>
                </a:extLst>
              </p:cNvPr>
              <p:cNvGrpSpPr/>
              <p:nvPr/>
            </p:nvGrpSpPr>
            <p:grpSpPr>
              <a:xfrm>
                <a:off x="-1437383" y="2905825"/>
                <a:ext cx="408536" cy="314672"/>
                <a:chOff x="-1437383" y="2905825"/>
                <a:chExt cx="408536" cy="314672"/>
              </a:xfrm>
              <a:solidFill>
                <a:srgbClr val="232222"/>
              </a:solidFill>
            </p:grpSpPr>
            <p:sp>
              <p:nvSpPr>
                <p:cNvPr id="1557" name="Free-form: Shape 1556">
                  <a:extLst>
                    <a:ext uri="{FF2B5EF4-FFF2-40B4-BE49-F238E27FC236}">
                      <a16:creationId xmlns:a16="http://schemas.microsoft.com/office/drawing/2014/main" id="{F277788F-53B1-4B5E-5E49-0813CF4CF779}"/>
                    </a:ext>
                  </a:extLst>
                </p:cNvPr>
                <p:cNvSpPr/>
                <p:nvPr/>
              </p:nvSpPr>
              <p:spPr>
                <a:xfrm>
                  <a:off x="-1437383" y="2905825"/>
                  <a:ext cx="62414" cy="129820"/>
                </a:xfrm>
                <a:custGeom>
                  <a:avLst/>
                  <a:gdLst>
                    <a:gd name="connsiteX0" fmla="*/ 44822 w 62414"/>
                    <a:gd name="connsiteY0" fmla="*/ 80600 h 129820"/>
                    <a:gd name="connsiteX1" fmla="*/ 17346 w 62414"/>
                    <a:gd name="connsiteY1" fmla="*/ 64737 h 129820"/>
                    <a:gd name="connsiteX2" fmla="*/ 17346 w 62414"/>
                    <a:gd name="connsiteY2" fmla="*/ 103777 h 129820"/>
                    <a:gd name="connsiteX3" fmla="*/ 0 w 62414"/>
                    <a:gd name="connsiteY3" fmla="*/ 93745 h 129820"/>
                    <a:gd name="connsiteX4" fmla="*/ 0 w 62414"/>
                    <a:gd name="connsiteY4" fmla="*/ 0 h 129820"/>
                    <a:gd name="connsiteX5" fmla="*/ 17346 w 62414"/>
                    <a:gd name="connsiteY5" fmla="*/ 10032 h 129820"/>
                    <a:gd name="connsiteX6" fmla="*/ 17346 w 62414"/>
                    <a:gd name="connsiteY6" fmla="*/ 46206 h 129820"/>
                    <a:gd name="connsiteX7" fmla="*/ 45069 w 62414"/>
                    <a:gd name="connsiteY7" fmla="*/ 62217 h 129820"/>
                    <a:gd name="connsiteX8" fmla="*/ 45069 w 62414"/>
                    <a:gd name="connsiteY8" fmla="*/ 26043 h 129820"/>
                    <a:gd name="connsiteX9" fmla="*/ 62415 w 62414"/>
                    <a:gd name="connsiteY9" fmla="*/ 36075 h 129820"/>
                    <a:gd name="connsiteX10" fmla="*/ 62415 w 62414"/>
                    <a:gd name="connsiteY10" fmla="*/ 129820 h 129820"/>
                    <a:gd name="connsiteX11" fmla="*/ 44822 w 62414"/>
                    <a:gd name="connsiteY11" fmla="*/ 119690 h 129820"/>
                    <a:gd name="connsiteX12" fmla="*/ 44822 w 62414"/>
                    <a:gd name="connsiteY12" fmla="*/ 80650 h 12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14" h="129820">
                      <a:moveTo>
                        <a:pt x="44822" y="80600"/>
                      </a:moveTo>
                      <a:lnTo>
                        <a:pt x="17346" y="64737"/>
                      </a:lnTo>
                      <a:lnTo>
                        <a:pt x="17346" y="103777"/>
                      </a:lnTo>
                      <a:cubicBezTo>
                        <a:pt x="17346" y="103777"/>
                        <a:pt x="0" y="93745"/>
                        <a:pt x="0" y="93745"/>
                      </a:cubicBezTo>
                      <a:lnTo>
                        <a:pt x="0" y="0"/>
                      </a:lnTo>
                      <a:cubicBezTo>
                        <a:pt x="0" y="0"/>
                        <a:pt x="17346" y="10032"/>
                        <a:pt x="17346" y="10032"/>
                      </a:cubicBezTo>
                      <a:lnTo>
                        <a:pt x="17346" y="46206"/>
                      </a:lnTo>
                      <a:cubicBezTo>
                        <a:pt x="17346" y="46206"/>
                        <a:pt x="45069" y="62217"/>
                        <a:pt x="45069" y="62217"/>
                      </a:cubicBezTo>
                      <a:lnTo>
                        <a:pt x="45069" y="26043"/>
                      </a:lnTo>
                      <a:cubicBezTo>
                        <a:pt x="45069" y="26043"/>
                        <a:pt x="62415" y="36075"/>
                        <a:pt x="62415" y="36075"/>
                      </a:cubicBezTo>
                      <a:lnTo>
                        <a:pt x="62415" y="129820"/>
                      </a:lnTo>
                      <a:cubicBezTo>
                        <a:pt x="62415" y="129820"/>
                        <a:pt x="44822" y="119690"/>
                        <a:pt x="44822" y="119690"/>
                      </a:cubicBezTo>
                      <a:lnTo>
                        <a:pt x="44822" y="80650"/>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58" name="Free-form: Shape 1557">
                  <a:extLst>
                    <a:ext uri="{FF2B5EF4-FFF2-40B4-BE49-F238E27FC236}">
                      <a16:creationId xmlns:a16="http://schemas.microsoft.com/office/drawing/2014/main" id="{E6DCB782-9620-F732-E065-00B14AF33CB7}"/>
                    </a:ext>
                  </a:extLst>
                </p:cNvPr>
                <p:cNvSpPr/>
                <p:nvPr/>
              </p:nvSpPr>
              <p:spPr>
                <a:xfrm>
                  <a:off x="-1366814" y="2960135"/>
                  <a:ext cx="67109" cy="118948"/>
                </a:xfrm>
                <a:custGeom>
                  <a:avLst/>
                  <a:gdLst>
                    <a:gd name="connsiteX0" fmla="*/ 45168 w 67109"/>
                    <a:gd name="connsiteY0" fmla="*/ 86629 h 118948"/>
                    <a:gd name="connsiteX1" fmla="*/ 22139 w 67109"/>
                    <a:gd name="connsiteY1" fmla="*/ 73336 h 118948"/>
                    <a:gd name="connsiteX2" fmla="*/ 17444 w 67109"/>
                    <a:gd name="connsiteY2" fmla="*/ 90286 h 118948"/>
                    <a:gd name="connsiteX3" fmla="*/ 0 w 67109"/>
                    <a:gd name="connsiteY3" fmla="*/ 80205 h 118948"/>
                    <a:gd name="connsiteX4" fmla="*/ 23473 w 67109"/>
                    <a:gd name="connsiteY4" fmla="*/ 0 h 118948"/>
                    <a:gd name="connsiteX5" fmla="*/ 43982 w 67109"/>
                    <a:gd name="connsiteY5" fmla="*/ 11860 h 118948"/>
                    <a:gd name="connsiteX6" fmla="*/ 67109 w 67109"/>
                    <a:gd name="connsiteY6" fmla="*/ 118948 h 118948"/>
                    <a:gd name="connsiteX7" fmla="*/ 49566 w 67109"/>
                    <a:gd name="connsiteY7" fmla="*/ 108818 h 118948"/>
                    <a:gd name="connsiteX8" fmla="*/ 45217 w 67109"/>
                    <a:gd name="connsiteY8" fmla="*/ 86629 h 118948"/>
                    <a:gd name="connsiteX9" fmla="*/ 26093 w 67109"/>
                    <a:gd name="connsiteY9" fmla="*/ 58461 h 118948"/>
                    <a:gd name="connsiteX10" fmla="*/ 41363 w 67109"/>
                    <a:gd name="connsiteY10" fmla="*/ 67258 h 118948"/>
                    <a:gd name="connsiteX11" fmla="*/ 33950 w 67109"/>
                    <a:gd name="connsiteY11" fmla="*/ 29700 h 118948"/>
                    <a:gd name="connsiteX12" fmla="*/ 26093 w 67109"/>
                    <a:gd name="connsiteY12" fmla="*/ 58412 h 1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109" h="118948">
                      <a:moveTo>
                        <a:pt x="45168" y="86629"/>
                      </a:moveTo>
                      <a:lnTo>
                        <a:pt x="22139" y="73336"/>
                      </a:lnTo>
                      <a:lnTo>
                        <a:pt x="17444" y="90286"/>
                      </a:lnTo>
                      <a:lnTo>
                        <a:pt x="0" y="80205"/>
                      </a:lnTo>
                      <a:lnTo>
                        <a:pt x="23473" y="0"/>
                      </a:lnTo>
                      <a:lnTo>
                        <a:pt x="43982" y="11860"/>
                      </a:lnTo>
                      <a:lnTo>
                        <a:pt x="67109" y="118948"/>
                      </a:lnTo>
                      <a:lnTo>
                        <a:pt x="49566" y="108818"/>
                      </a:lnTo>
                      <a:lnTo>
                        <a:pt x="45217" y="86629"/>
                      </a:lnTo>
                      <a:close/>
                      <a:moveTo>
                        <a:pt x="26093" y="58461"/>
                      </a:moveTo>
                      <a:lnTo>
                        <a:pt x="41363" y="67258"/>
                      </a:lnTo>
                      <a:lnTo>
                        <a:pt x="33950" y="29700"/>
                      </a:lnTo>
                      <a:lnTo>
                        <a:pt x="26093" y="58412"/>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59" name="Free-form: Shape 1558">
                  <a:extLst>
                    <a:ext uri="{FF2B5EF4-FFF2-40B4-BE49-F238E27FC236}">
                      <a16:creationId xmlns:a16="http://schemas.microsoft.com/office/drawing/2014/main" id="{AA9C5E26-919A-EA05-D80C-C4DF2C570232}"/>
                    </a:ext>
                  </a:extLst>
                </p:cNvPr>
                <p:cNvSpPr/>
                <p:nvPr/>
              </p:nvSpPr>
              <p:spPr>
                <a:xfrm>
                  <a:off x="-1299408" y="2986969"/>
                  <a:ext cx="58510" cy="126064"/>
                </a:xfrm>
                <a:custGeom>
                  <a:avLst/>
                  <a:gdLst>
                    <a:gd name="connsiteX0" fmla="*/ 0 w 58510"/>
                    <a:gd name="connsiteY0" fmla="*/ 75609 h 126064"/>
                    <a:gd name="connsiteX1" fmla="*/ 35680 w 58510"/>
                    <a:gd name="connsiteY1" fmla="*/ 36273 h 126064"/>
                    <a:gd name="connsiteX2" fmla="*/ 2520 w 58510"/>
                    <a:gd name="connsiteY2" fmla="*/ 17148 h 126064"/>
                    <a:gd name="connsiteX3" fmla="*/ 2520 w 58510"/>
                    <a:gd name="connsiteY3" fmla="*/ 0 h 126064"/>
                    <a:gd name="connsiteX4" fmla="*/ 58066 w 58510"/>
                    <a:gd name="connsiteY4" fmla="*/ 32072 h 126064"/>
                    <a:gd name="connsiteX5" fmla="*/ 58066 w 58510"/>
                    <a:gd name="connsiteY5" fmla="*/ 47886 h 126064"/>
                    <a:gd name="connsiteX6" fmla="*/ 21200 w 58510"/>
                    <a:gd name="connsiteY6" fmla="*/ 87371 h 126064"/>
                    <a:gd name="connsiteX7" fmla="*/ 58511 w 58510"/>
                    <a:gd name="connsiteY7" fmla="*/ 108917 h 126064"/>
                    <a:gd name="connsiteX8" fmla="*/ 58511 w 58510"/>
                    <a:gd name="connsiteY8" fmla="*/ 126065 h 126064"/>
                    <a:gd name="connsiteX9" fmla="*/ 49 w 58510"/>
                    <a:gd name="connsiteY9" fmla="*/ 92312 h 126064"/>
                    <a:gd name="connsiteX10" fmla="*/ 49 w 58510"/>
                    <a:gd name="connsiteY10" fmla="*/ 75609 h 12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10" h="126064">
                      <a:moveTo>
                        <a:pt x="0" y="75609"/>
                      </a:moveTo>
                      <a:lnTo>
                        <a:pt x="35680" y="36273"/>
                      </a:lnTo>
                      <a:lnTo>
                        <a:pt x="2520" y="17148"/>
                      </a:lnTo>
                      <a:lnTo>
                        <a:pt x="2520" y="0"/>
                      </a:lnTo>
                      <a:cubicBezTo>
                        <a:pt x="2520" y="0"/>
                        <a:pt x="58066" y="32072"/>
                        <a:pt x="58066" y="32072"/>
                      </a:cubicBezTo>
                      <a:lnTo>
                        <a:pt x="58066" y="47886"/>
                      </a:lnTo>
                      <a:cubicBezTo>
                        <a:pt x="58066" y="47886"/>
                        <a:pt x="21200" y="87371"/>
                        <a:pt x="21200" y="87371"/>
                      </a:cubicBezTo>
                      <a:lnTo>
                        <a:pt x="58511" y="108917"/>
                      </a:lnTo>
                      <a:lnTo>
                        <a:pt x="58511" y="126065"/>
                      </a:lnTo>
                      <a:cubicBezTo>
                        <a:pt x="58511" y="126065"/>
                        <a:pt x="49" y="92312"/>
                        <a:pt x="49" y="92312"/>
                      </a:cubicBezTo>
                      <a:lnTo>
                        <a:pt x="49" y="75609"/>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60" name="Free-form: Shape 1559">
                  <a:extLst>
                    <a:ext uri="{FF2B5EF4-FFF2-40B4-BE49-F238E27FC236}">
                      <a16:creationId xmlns:a16="http://schemas.microsoft.com/office/drawing/2014/main" id="{A6D9CBDF-6A67-F786-9C30-B54D8F7F6DD6}"/>
                    </a:ext>
                  </a:extLst>
                </p:cNvPr>
                <p:cNvSpPr/>
                <p:nvPr/>
              </p:nvSpPr>
              <p:spPr>
                <a:xfrm>
                  <a:off x="-1239514" y="3033619"/>
                  <a:ext cx="67109" cy="118948"/>
                </a:xfrm>
                <a:custGeom>
                  <a:avLst/>
                  <a:gdLst>
                    <a:gd name="connsiteX0" fmla="*/ 45168 w 67109"/>
                    <a:gd name="connsiteY0" fmla="*/ 86629 h 118948"/>
                    <a:gd name="connsiteX1" fmla="*/ 22139 w 67109"/>
                    <a:gd name="connsiteY1" fmla="*/ 73336 h 118948"/>
                    <a:gd name="connsiteX2" fmla="*/ 17444 w 67109"/>
                    <a:gd name="connsiteY2" fmla="*/ 90286 h 118948"/>
                    <a:gd name="connsiteX3" fmla="*/ 0 w 67109"/>
                    <a:gd name="connsiteY3" fmla="*/ 80205 h 118948"/>
                    <a:gd name="connsiteX4" fmla="*/ 23473 w 67109"/>
                    <a:gd name="connsiteY4" fmla="*/ 0 h 118948"/>
                    <a:gd name="connsiteX5" fmla="*/ 43982 w 67109"/>
                    <a:gd name="connsiteY5" fmla="*/ 11860 h 118948"/>
                    <a:gd name="connsiteX6" fmla="*/ 67109 w 67109"/>
                    <a:gd name="connsiteY6" fmla="*/ 118949 h 118948"/>
                    <a:gd name="connsiteX7" fmla="*/ 49566 w 67109"/>
                    <a:gd name="connsiteY7" fmla="*/ 108818 h 118948"/>
                    <a:gd name="connsiteX8" fmla="*/ 45217 w 67109"/>
                    <a:gd name="connsiteY8" fmla="*/ 86629 h 118948"/>
                    <a:gd name="connsiteX9" fmla="*/ 26093 w 67109"/>
                    <a:gd name="connsiteY9" fmla="*/ 58461 h 118948"/>
                    <a:gd name="connsiteX10" fmla="*/ 41363 w 67109"/>
                    <a:gd name="connsiteY10" fmla="*/ 67258 h 118948"/>
                    <a:gd name="connsiteX11" fmla="*/ 33950 w 67109"/>
                    <a:gd name="connsiteY11" fmla="*/ 29700 h 118948"/>
                    <a:gd name="connsiteX12" fmla="*/ 26093 w 67109"/>
                    <a:gd name="connsiteY12" fmla="*/ 58412 h 1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109" h="118948">
                      <a:moveTo>
                        <a:pt x="45168" y="86629"/>
                      </a:moveTo>
                      <a:lnTo>
                        <a:pt x="22139" y="73336"/>
                      </a:lnTo>
                      <a:lnTo>
                        <a:pt x="17444" y="90286"/>
                      </a:lnTo>
                      <a:lnTo>
                        <a:pt x="0" y="80205"/>
                      </a:lnTo>
                      <a:lnTo>
                        <a:pt x="23473" y="0"/>
                      </a:lnTo>
                      <a:lnTo>
                        <a:pt x="43982" y="11860"/>
                      </a:lnTo>
                      <a:lnTo>
                        <a:pt x="67109" y="118949"/>
                      </a:lnTo>
                      <a:lnTo>
                        <a:pt x="49566" y="108818"/>
                      </a:lnTo>
                      <a:lnTo>
                        <a:pt x="45217" y="86629"/>
                      </a:lnTo>
                      <a:close/>
                      <a:moveTo>
                        <a:pt x="26093" y="58461"/>
                      </a:moveTo>
                      <a:lnTo>
                        <a:pt x="41363" y="67258"/>
                      </a:lnTo>
                      <a:lnTo>
                        <a:pt x="33950" y="29700"/>
                      </a:lnTo>
                      <a:lnTo>
                        <a:pt x="26093" y="58412"/>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61" name="Free-form: Shape 1560">
                  <a:extLst>
                    <a:ext uri="{FF2B5EF4-FFF2-40B4-BE49-F238E27FC236}">
                      <a16:creationId xmlns:a16="http://schemas.microsoft.com/office/drawing/2014/main" id="{93D89D0E-6DD2-CB74-2022-2E375CA856D5}"/>
                    </a:ext>
                  </a:extLst>
                </p:cNvPr>
                <p:cNvSpPr/>
                <p:nvPr/>
              </p:nvSpPr>
              <p:spPr>
                <a:xfrm>
                  <a:off x="-1165288" y="3062924"/>
                  <a:ext cx="62464" cy="129771"/>
                </a:xfrm>
                <a:custGeom>
                  <a:avLst/>
                  <a:gdLst>
                    <a:gd name="connsiteX0" fmla="*/ 28415 w 62464"/>
                    <a:gd name="connsiteY0" fmla="*/ 73138 h 129771"/>
                    <a:gd name="connsiteX1" fmla="*/ 17346 w 62464"/>
                    <a:gd name="connsiteY1" fmla="*/ 66763 h 129771"/>
                    <a:gd name="connsiteX2" fmla="*/ 17346 w 62464"/>
                    <a:gd name="connsiteY2" fmla="*/ 103777 h 129771"/>
                    <a:gd name="connsiteX3" fmla="*/ 0 w 62464"/>
                    <a:gd name="connsiteY3" fmla="*/ 93745 h 129771"/>
                    <a:gd name="connsiteX4" fmla="*/ 0 w 62464"/>
                    <a:gd name="connsiteY4" fmla="*/ 0 h 129771"/>
                    <a:gd name="connsiteX5" fmla="*/ 32517 w 62464"/>
                    <a:gd name="connsiteY5" fmla="*/ 18779 h 129771"/>
                    <a:gd name="connsiteX6" fmla="*/ 43389 w 62464"/>
                    <a:gd name="connsiteY6" fmla="*/ 26933 h 129771"/>
                    <a:gd name="connsiteX7" fmla="*/ 51691 w 62464"/>
                    <a:gd name="connsiteY7" fmla="*/ 37261 h 129771"/>
                    <a:gd name="connsiteX8" fmla="*/ 57028 w 62464"/>
                    <a:gd name="connsiteY8" fmla="*/ 49467 h 129771"/>
                    <a:gd name="connsiteX9" fmla="*/ 58906 w 62464"/>
                    <a:gd name="connsiteY9" fmla="*/ 63205 h 129771"/>
                    <a:gd name="connsiteX10" fmla="*/ 55249 w 62464"/>
                    <a:gd name="connsiteY10" fmla="*/ 75510 h 129771"/>
                    <a:gd name="connsiteX11" fmla="*/ 44871 w 62464"/>
                    <a:gd name="connsiteY11" fmla="*/ 78426 h 129771"/>
                    <a:gd name="connsiteX12" fmla="*/ 62464 w 62464"/>
                    <a:gd name="connsiteY12" fmla="*/ 129771 h 129771"/>
                    <a:gd name="connsiteX13" fmla="*/ 43142 w 62464"/>
                    <a:gd name="connsiteY13" fmla="*/ 118603 h 129771"/>
                    <a:gd name="connsiteX14" fmla="*/ 28366 w 62464"/>
                    <a:gd name="connsiteY14" fmla="*/ 73039 h 129771"/>
                    <a:gd name="connsiteX15" fmla="*/ 29453 w 62464"/>
                    <a:gd name="connsiteY15" fmla="*/ 34197 h 129771"/>
                    <a:gd name="connsiteX16" fmla="*/ 17346 w 62464"/>
                    <a:gd name="connsiteY16" fmla="*/ 27229 h 129771"/>
                    <a:gd name="connsiteX17" fmla="*/ 17346 w 62464"/>
                    <a:gd name="connsiteY17" fmla="*/ 49665 h 129771"/>
                    <a:gd name="connsiteX18" fmla="*/ 27723 w 62464"/>
                    <a:gd name="connsiteY18" fmla="*/ 55644 h 129771"/>
                    <a:gd name="connsiteX19" fmla="*/ 32764 w 62464"/>
                    <a:gd name="connsiteY19" fmla="*/ 58214 h 129771"/>
                    <a:gd name="connsiteX20" fmla="*/ 37261 w 62464"/>
                    <a:gd name="connsiteY20" fmla="*/ 59400 h 129771"/>
                    <a:gd name="connsiteX21" fmla="*/ 40424 w 62464"/>
                    <a:gd name="connsiteY21" fmla="*/ 58016 h 129771"/>
                    <a:gd name="connsiteX22" fmla="*/ 41610 w 62464"/>
                    <a:gd name="connsiteY22" fmla="*/ 53025 h 129771"/>
                    <a:gd name="connsiteX23" fmla="*/ 40869 w 62464"/>
                    <a:gd name="connsiteY23" fmla="*/ 47145 h 129771"/>
                    <a:gd name="connsiteX24" fmla="*/ 38694 w 62464"/>
                    <a:gd name="connsiteY24" fmla="*/ 42302 h 129771"/>
                    <a:gd name="connsiteX25" fmla="*/ 29552 w 62464"/>
                    <a:gd name="connsiteY25" fmla="*/ 34197 h 12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464" h="129771">
                      <a:moveTo>
                        <a:pt x="28415" y="73138"/>
                      </a:moveTo>
                      <a:lnTo>
                        <a:pt x="17346" y="66763"/>
                      </a:lnTo>
                      <a:lnTo>
                        <a:pt x="17346" y="103777"/>
                      </a:lnTo>
                      <a:cubicBezTo>
                        <a:pt x="17346" y="103777"/>
                        <a:pt x="0" y="93745"/>
                        <a:pt x="0" y="93745"/>
                      </a:cubicBezTo>
                      <a:lnTo>
                        <a:pt x="0" y="0"/>
                      </a:lnTo>
                      <a:cubicBezTo>
                        <a:pt x="0" y="0"/>
                        <a:pt x="32517" y="18779"/>
                        <a:pt x="32517" y="18779"/>
                      </a:cubicBezTo>
                      <a:cubicBezTo>
                        <a:pt x="36520" y="21101"/>
                        <a:pt x="40127" y="23819"/>
                        <a:pt x="43389" y="26933"/>
                      </a:cubicBezTo>
                      <a:cubicBezTo>
                        <a:pt x="46650" y="30095"/>
                        <a:pt x="49418" y="33505"/>
                        <a:pt x="51691" y="37261"/>
                      </a:cubicBezTo>
                      <a:cubicBezTo>
                        <a:pt x="53964" y="41017"/>
                        <a:pt x="55743" y="45069"/>
                        <a:pt x="57028" y="49467"/>
                      </a:cubicBezTo>
                      <a:cubicBezTo>
                        <a:pt x="58313" y="53865"/>
                        <a:pt x="58906" y="58461"/>
                        <a:pt x="58906" y="63205"/>
                      </a:cubicBezTo>
                      <a:cubicBezTo>
                        <a:pt x="58906" y="68740"/>
                        <a:pt x="57671" y="72842"/>
                        <a:pt x="55249" y="75510"/>
                      </a:cubicBezTo>
                      <a:cubicBezTo>
                        <a:pt x="52828" y="78179"/>
                        <a:pt x="49368" y="79167"/>
                        <a:pt x="44871" y="78426"/>
                      </a:cubicBezTo>
                      <a:lnTo>
                        <a:pt x="62464" y="129771"/>
                      </a:lnTo>
                      <a:lnTo>
                        <a:pt x="43142" y="118603"/>
                      </a:lnTo>
                      <a:lnTo>
                        <a:pt x="28366" y="73039"/>
                      </a:lnTo>
                      <a:close/>
                      <a:moveTo>
                        <a:pt x="29453" y="34197"/>
                      </a:moveTo>
                      <a:lnTo>
                        <a:pt x="17346" y="27229"/>
                      </a:lnTo>
                      <a:lnTo>
                        <a:pt x="17346" y="49665"/>
                      </a:lnTo>
                      <a:cubicBezTo>
                        <a:pt x="17346" y="49665"/>
                        <a:pt x="27723" y="55644"/>
                        <a:pt x="27723" y="55644"/>
                      </a:cubicBezTo>
                      <a:cubicBezTo>
                        <a:pt x="29404" y="56633"/>
                        <a:pt x="31084" y="57473"/>
                        <a:pt x="32764" y="58214"/>
                      </a:cubicBezTo>
                      <a:cubicBezTo>
                        <a:pt x="34444" y="58955"/>
                        <a:pt x="35927" y="59351"/>
                        <a:pt x="37261" y="59400"/>
                      </a:cubicBezTo>
                      <a:cubicBezTo>
                        <a:pt x="38546" y="59400"/>
                        <a:pt x="39633" y="58955"/>
                        <a:pt x="40424" y="58016"/>
                      </a:cubicBezTo>
                      <a:cubicBezTo>
                        <a:pt x="41214" y="57078"/>
                        <a:pt x="41610" y="55447"/>
                        <a:pt x="41610" y="53025"/>
                      </a:cubicBezTo>
                      <a:cubicBezTo>
                        <a:pt x="41610" y="50900"/>
                        <a:pt x="41363" y="48924"/>
                        <a:pt x="40869" y="47145"/>
                      </a:cubicBezTo>
                      <a:cubicBezTo>
                        <a:pt x="40374" y="45366"/>
                        <a:pt x="39633" y="43784"/>
                        <a:pt x="38694" y="42302"/>
                      </a:cubicBezTo>
                      <a:cubicBezTo>
                        <a:pt x="36816" y="39337"/>
                        <a:pt x="33752" y="36619"/>
                        <a:pt x="29552" y="34197"/>
                      </a:cubicBez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62" name="Free-form: Shape 1561">
                  <a:extLst>
                    <a:ext uri="{FF2B5EF4-FFF2-40B4-BE49-F238E27FC236}">
                      <a16:creationId xmlns:a16="http://schemas.microsoft.com/office/drawing/2014/main" id="{461FB755-C891-334E-09E2-F72F4044714B}"/>
                    </a:ext>
                  </a:extLst>
                </p:cNvPr>
                <p:cNvSpPr/>
                <p:nvPr/>
              </p:nvSpPr>
              <p:spPr>
                <a:xfrm>
                  <a:off x="-1092545" y="3104978"/>
                  <a:ext cx="63699" cy="115518"/>
                </a:xfrm>
                <a:custGeom>
                  <a:avLst/>
                  <a:gdLst>
                    <a:gd name="connsiteX0" fmla="*/ 26735 w 63699"/>
                    <a:gd name="connsiteY0" fmla="*/ 109164 h 115518"/>
                    <a:gd name="connsiteX1" fmla="*/ 0 w 63699"/>
                    <a:gd name="connsiteY1" fmla="*/ 93745 h 115518"/>
                    <a:gd name="connsiteX2" fmla="*/ 0 w 63699"/>
                    <a:gd name="connsiteY2" fmla="*/ 0 h 115518"/>
                    <a:gd name="connsiteX3" fmla="*/ 26537 w 63699"/>
                    <a:gd name="connsiteY3" fmla="*/ 15319 h 115518"/>
                    <a:gd name="connsiteX4" fmla="*/ 43241 w 63699"/>
                    <a:gd name="connsiteY4" fmla="*/ 28316 h 115518"/>
                    <a:gd name="connsiteX5" fmla="*/ 54804 w 63699"/>
                    <a:gd name="connsiteY5" fmla="*/ 44525 h 115518"/>
                    <a:gd name="connsiteX6" fmla="*/ 61525 w 63699"/>
                    <a:gd name="connsiteY6" fmla="*/ 63205 h 115518"/>
                    <a:gd name="connsiteX7" fmla="*/ 63700 w 63699"/>
                    <a:gd name="connsiteY7" fmla="*/ 83812 h 115518"/>
                    <a:gd name="connsiteX8" fmla="*/ 61426 w 63699"/>
                    <a:gd name="connsiteY8" fmla="*/ 102344 h 115518"/>
                    <a:gd name="connsiteX9" fmla="*/ 54261 w 63699"/>
                    <a:gd name="connsiteY9" fmla="*/ 112870 h 115518"/>
                    <a:gd name="connsiteX10" fmla="*/ 26735 w 63699"/>
                    <a:gd name="connsiteY10" fmla="*/ 109213 h 115518"/>
                    <a:gd name="connsiteX11" fmla="*/ 26537 w 63699"/>
                    <a:gd name="connsiteY11" fmla="*/ 32467 h 115518"/>
                    <a:gd name="connsiteX12" fmla="*/ 17346 w 63699"/>
                    <a:gd name="connsiteY12" fmla="*/ 27180 h 115518"/>
                    <a:gd name="connsiteX13" fmla="*/ 17346 w 63699"/>
                    <a:gd name="connsiteY13" fmla="*/ 86629 h 115518"/>
                    <a:gd name="connsiteX14" fmla="*/ 26340 w 63699"/>
                    <a:gd name="connsiteY14" fmla="*/ 91818 h 115518"/>
                    <a:gd name="connsiteX15" fmla="*/ 36273 w 63699"/>
                    <a:gd name="connsiteY15" fmla="*/ 95179 h 115518"/>
                    <a:gd name="connsiteX16" fmla="*/ 42400 w 63699"/>
                    <a:gd name="connsiteY16" fmla="*/ 92263 h 115518"/>
                    <a:gd name="connsiteX17" fmla="*/ 45514 w 63699"/>
                    <a:gd name="connsiteY17" fmla="*/ 84554 h 115518"/>
                    <a:gd name="connsiteX18" fmla="*/ 46403 w 63699"/>
                    <a:gd name="connsiteY18" fmla="*/ 73583 h 115518"/>
                    <a:gd name="connsiteX19" fmla="*/ 45168 w 63699"/>
                    <a:gd name="connsiteY19" fmla="*/ 59845 h 115518"/>
                    <a:gd name="connsiteX20" fmla="*/ 41511 w 63699"/>
                    <a:gd name="connsiteY20" fmla="*/ 48528 h 115518"/>
                    <a:gd name="connsiteX21" fmla="*/ 26636 w 63699"/>
                    <a:gd name="connsiteY21" fmla="*/ 32566 h 11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699" h="115518">
                      <a:moveTo>
                        <a:pt x="26735" y="109164"/>
                      </a:moveTo>
                      <a:lnTo>
                        <a:pt x="0" y="93745"/>
                      </a:lnTo>
                      <a:lnTo>
                        <a:pt x="0" y="0"/>
                      </a:lnTo>
                      <a:cubicBezTo>
                        <a:pt x="0" y="0"/>
                        <a:pt x="26537" y="15319"/>
                        <a:pt x="26537" y="15319"/>
                      </a:cubicBezTo>
                      <a:cubicBezTo>
                        <a:pt x="33011" y="19026"/>
                        <a:pt x="38546" y="23375"/>
                        <a:pt x="43241" y="28316"/>
                      </a:cubicBezTo>
                      <a:cubicBezTo>
                        <a:pt x="47935" y="33258"/>
                        <a:pt x="51790" y="38645"/>
                        <a:pt x="54804" y="44525"/>
                      </a:cubicBezTo>
                      <a:cubicBezTo>
                        <a:pt x="57868" y="50406"/>
                        <a:pt x="60092" y="56633"/>
                        <a:pt x="61525" y="63205"/>
                      </a:cubicBezTo>
                      <a:cubicBezTo>
                        <a:pt x="62958" y="69778"/>
                        <a:pt x="63700" y="76647"/>
                        <a:pt x="63700" y="83812"/>
                      </a:cubicBezTo>
                      <a:cubicBezTo>
                        <a:pt x="63700" y="90978"/>
                        <a:pt x="62958" y="97452"/>
                        <a:pt x="61426" y="102344"/>
                      </a:cubicBezTo>
                      <a:cubicBezTo>
                        <a:pt x="59894" y="107236"/>
                        <a:pt x="57522" y="110745"/>
                        <a:pt x="54261" y="112870"/>
                      </a:cubicBezTo>
                      <a:cubicBezTo>
                        <a:pt x="47935" y="117367"/>
                        <a:pt x="38793" y="116132"/>
                        <a:pt x="26735" y="109213"/>
                      </a:cubicBezTo>
                      <a:close/>
                      <a:moveTo>
                        <a:pt x="26537" y="32467"/>
                      </a:moveTo>
                      <a:lnTo>
                        <a:pt x="17346" y="27180"/>
                      </a:lnTo>
                      <a:lnTo>
                        <a:pt x="17346" y="86629"/>
                      </a:lnTo>
                      <a:cubicBezTo>
                        <a:pt x="17346" y="86629"/>
                        <a:pt x="26340" y="91818"/>
                        <a:pt x="26340" y="91818"/>
                      </a:cubicBezTo>
                      <a:cubicBezTo>
                        <a:pt x="30343" y="94141"/>
                        <a:pt x="33654" y="95277"/>
                        <a:pt x="36273" y="95179"/>
                      </a:cubicBezTo>
                      <a:cubicBezTo>
                        <a:pt x="38842" y="95129"/>
                        <a:pt x="40918" y="94141"/>
                        <a:pt x="42400" y="92263"/>
                      </a:cubicBezTo>
                      <a:cubicBezTo>
                        <a:pt x="43883" y="90385"/>
                        <a:pt x="44921" y="87815"/>
                        <a:pt x="45514" y="84554"/>
                      </a:cubicBezTo>
                      <a:cubicBezTo>
                        <a:pt x="46107" y="81292"/>
                        <a:pt x="46403" y="77635"/>
                        <a:pt x="46403" y="73583"/>
                      </a:cubicBezTo>
                      <a:cubicBezTo>
                        <a:pt x="46403" y="68592"/>
                        <a:pt x="45959" y="63996"/>
                        <a:pt x="45168" y="59845"/>
                      </a:cubicBezTo>
                      <a:cubicBezTo>
                        <a:pt x="44328" y="55694"/>
                        <a:pt x="43092" y="51889"/>
                        <a:pt x="41511" y="48528"/>
                      </a:cubicBezTo>
                      <a:cubicBezTo>
                        <a:pt x="38299" y="41758"/>
                        <a:pt x="33357" y="36421"/>
                        <a:pt x="26636" y="32566"/>
                      </a:cubicBez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grpSp>
          <p:grpSp>
            <p:nvGrpSpPr>
              <p:cNvPr id="1563" name="Graphic 1539">
                <a:extLst>
                  <a:ext uri="{FF2B5EF4-FFF2-40B4-BE49-F238E27FC236}">
                    <a16:creationId xmlns:a16="http://schemas.microsoft.com/office/drawing/2014/main" id="{021B575C-A42C-656C-BAE5-4863A0E1EAE5}"/>
                  </a:ext>
                </a:extLst>
              </p:cNvPr>
              <p:cNvGrpSpPr/>
              <p:nvPr/>
            </p:nvGrpSpPr>
            <p:grpSpPr>
              <a:xfrm>
                <a:off x="-1464019" y="2793498"/>
                <a:ext cx="461858" cy="337127"/>
                <a:chOff x="-1464019" y="2793498"/>
                <a:chExt cx="461858" cy="337127"/>
              </a:xfrm>
              <a:solidFill>
                <a:srgbClr val="232222"/>
              </a:solidFill>
            </p:grpSpPr>
            <p:sp>
              <p:nvSpPr>
                <p:cNvPr id="1564" name="Free-form: Shape 1563">
                  <a:extLst>
                    <a:ext uri="{FF2B5EF4-FFF2-40B4-BE49-F238E27FC236}">
                      <a16:creationId xmlns:a16="http://schemas.microsoft.com/office/drawing/2014/main" id="{9E67D4A2-C703-7F75-4E5E-030D2DC14BC5}"/>
                    </a:ext>
                  </a:extLst>
                </p:cNvPr>
                <p:cNvSpPr/>
                <p:nvPr/>
              </p:nvSpPr>
              <p:spPr>
                <a:xfrm>
                  <a:off x="-1464019" y="2793498"/>
                  <a:ext cx="41906" cy="94684"/>
                </a:xfrm>
                <a:custGeom>
                  <a:avLst/>
                  <a:gdLst>
                    <a:gd name="connsiteX0" fmla="*/ 0 w 41906"/>
                    <a:gd name="connsiteY0" fmla="*/ 0 h 94684"/>
                    <a:gd name="connsiteX1" fmla="*/ 40918 w 41906"/>
                    <a:gd name="connsiteY1" fmla="*/ 23622 h 94684"/>
                    <a:gd name="connsiteX2" fmla="*/ 40918 w 41906"/>
                    <a:gd name="connsiteY2" fmla="*/ 36520 h 94684"/>
                    <a:gd name="connsiteX3" fmla="*/ 13046 w 41906"/>
                    <a:gd name="connsiteY3" fmla="*/ 20409 h 94684"/>
                    <a:gd name="connsiteX4" fmla="*/ 13046 w 41906"/>
                    <a:gd name="connsiteY4" fmla="*/ 34790 h 94684"/>
                    <a:gd name="connsiteX5" fmla="*/ 33357 w 41906"/>
                    <a:gd name="connsiteY5" fmla="*/ 46552 h 94684"/>
                    <a:gd name="connsiteX6" fmla="*/ 33357 w 41906"/>
                    <a:gd name="connsiteY6" fmla="*/ 59450 h 94684"/>
                    <a:gd name="connsiteX7" fmla="*/ 13046 w 41906"/>
                    <a:gd name="connsiteY7" fmla="*/ 47787 h 94684"/>
                    <a:gd name="connsiteX8" fmla="*/ 13046 w 41906"/>
                    <a:gd name="connsiteY8" fmla="*/ 65133 h 94684"/>
                    <a:gd name="connsiteX9" fmla="*/ 41906 w 41906"/>
                    <a:gd name="connsiteY9" fmla="*/ 81786 h 94684"/>
                    <a:gd name="connsiteX10" fmla="*/ 41906 w 41906"/>
                    <a:gd name="connsiteY10" fmla="*/ 94684 h 94684"/>
                    <a:gd name="connsiteX11" fmla="*/ 0 w 41906"/>
                    <a:gd name="connsiteY11" fmla="*/ 70519 h 94684"/>
                    <a:gd name="connsiteX12" fmla="*/ 0 w 41906"/>
                    <a:gd name="connsiteY12" fmla="*/ 99 h 9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06" h="94684">
                      <a:moveTo>
                        <a:pt x="0" y="0"/>
                      </a:moveTo>
                      <a:lnTo>
                        <a:pt x="40918" y="23622"/>
                      </a:lnTo>
                      <a:lnTo>
                        <a:pt x="40918" y="36520"/>
                      </a:lnTo>
                      <a:cubicBezTo>
                        <a:pt x="40918" y="36520"/>
                        <a:pt x="13046" y="20409"/>
                        <a:pt x="13046" y="20409"/>
                      </a:cubicBezTo>
                      <a:lnTo>
                        <a:pt x="13046" y="34790"/>
                      </a:lnTo>
                      <a:cubicBezTo>
                        <a:pt x="13046" y="34790"/>
                        <a:pt x="33357" y="46552"/>
                        <a:pt x="33357" y="46552"/>
                      </a:cubicBezTo>
                      <a:lnTo>
                        <a:pt x="33357" y="59450"/>
                      </a:lnTo>
                      <a:cubicBezTo>
                        <a:pt x="33357" y="59450"/>
                        <a:pt x="13046" y="47787"/>
                        <a:pt x="13046" y="47787"/>
                      </a:cubicBezTo>
                      <a:lnTo>
                        <a:pt x="13046" y="65133"/>
                      </a:lnTo>
                      <a:cubicBezTo>
                        <a:pt x="13046" y="65133"/>
                        <a:pt x="41906" y="81786"/>
                        <a:pt x="41906" y="81786"/>
                      </a:cubicBezTo>
                      <a:lnTo>
                        <a:pt x="41906" y="94684"/>
                      </a:lnTo>
                      <a:cubicBezTo>
                        <a:pt x="41906" y="94684"/>
                        <a:pt x="0" y="70519"/>
                        <a:pt x="0" y="70519"/>
                      </a:cubicBezTo>
                      <a:lnTo>
                        <a:pt x="0" y="99"/>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65" name="Free-form: Shape 1564">
                  <a:extLst>
                    <a:ext uri="{FF2B5EF4-FFF2-40B4-BE49-F238E27FC236}">
                      <a16:creationId xmlns:a16="http://schemas.microsoft.com/office/drawing/2014/main" id="{958F801F-6F22-22DC-6004-64C0D84A8FDE}"/>
                    </a:ext>
                  </a:extLst>
                </p:cNvPr>
                <p:cNvSpPr/>
                <p:nvPr/>
              </p:nvSpPr>
              <p:spPr>
                <a:xfrm>
                  <a:off x="-1414453" y="2822160"/>
                  <a:ext cx="38792" cy="92855"/>
                </a:xfrm>
                <a:custGeom>
                  <a:avLst/>
                  <a:gdLst>
                    <a:gd name="connsiteX0" fmla="*/ 0 w 38792"/>
                    <a:gd name="connsiteY0" fmla="*/ 0 h 92855"/>
                    <a:gd name="connsiteX1" fmla="*/ 13046 w 38792"/>
                    <a:gd name="connsiteY1" fmla="*/ 7511 h 92855"/>
                    <a:gd name="connsiteX2" fmla="*/ 13046 w 38792"/>
                    <a:gd name="connsiteY2" fmla="*/ 65083 h 92855"/>
                    <a:gd name="connsiteX3" fmla="*/ 38793 w 38792"/>
                    <a:gd name="connsiteY3" fmla="*/ 79958 h 92855"/>
                    <a:gd name="connsiteX4" fmla="*/ 38793 w 38792"/>
                    <a:gd name="connsiteY4" fmla="*/ 92856 h 92855"/>
                    <a:gd name="connsiteX5" fmla="*/ 0 w 38792"/>
                    <a:gd name="connsiteY5" fmla="*/ 70470 h 92855"/>
                    <a:gd name="connsiteX6" fmla="*/ 0 w 38792"/>
                    <a:gd name="connsiteY6" fmla="*/ 49 h 9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92" h="92855">
                      <a:moveTo>
                        <a:pt x="0" y="0"/>
                      </a:moveTo>
                      <a:lnTo>
                        <a:pt x="13046" y="7511"/>
                      </a:lnTo>
                      <a:lnTo>
                        <a:pt x="13046" y="65083"/>
                      </a:lnTo>
                      <a:cubicBezTo>
                        <a:pt x="13046" y="65083"/>
                        <a:pt x="38793" y="79958"/>
                        <a:pt x="38793" y="79958"/>
                      </a:cubicBezTo>
                      <a:lnTo>
                        <a:pt x="38793" y="92856"/>
                      </a:lnTo>
                      <a:cubicBezTo>
                        <a:pt x="38793" y="92856"/>
                        <a:pt x="0" y="70470"/>
                        <a:pt x="0" y="70470"/>
                      </a:cubicBezTo>
                      <a:lnTo>
                        <a:pt x="0" y="49"/>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66" name="Free-form: Shape 1565">
                  <a:extLst>
                    <a:ext uri="{FF2B5EF4-FFF2-40B4-BE49-F238E27FC236}">
                      <a16:creationId xmlns:a16="http://schemas.microsoft.com/office/drawing/2014/main" id="{E0300552-D9E7-5727-57F2-7093B83A9C24}"/>
                    </a:ext>
                  </a:extLst>
                </p:cNvPr>
                <p:cNvSpPr/>
                <p:nvPr/>
              </p:nvSpPr>
              <p:spPr>
                <a:xfrm>
                  <a:off x="-1368396" y="2848747"/>
                  <a:ext cx="41906" cy="94684"/>
                </a:xfrm>
                <a:custGeom>
                  <a:avLst/>
                  <a:gdLst>
                    <a:gd name="connsiteX0" fmla="*/ 0 w 41906"/>
                    <a:gd name="connsiteY0" fmla="*/ 0 h 94684"/>
                    <a:gd name="connsiteX1" fmla="*/ 40918 w 41906"/>
                    <a:gd name="connsiteY1" fmla="*/ 23622 h 94684"/>
                    <a:gd name="connsiteX2" fmla="*/ 40918 w 41906"/>
                    <a:gd name="connsiteY2" fmla="*/ 36520 h 94684"/>
                    <a:gd name="connsiteX3" fmla="*/ 13046 w 41906"/>
                    <a:gd name="connsiteY3" fmla="*/ 20410 h 94684"/>
                    <a:gd name="connsiteX4" fmla="*/ 13046 w 41906"/>
                    <a:gd name="connsiteY4" fmla="*/ 34790 h 94684"/>
                    <a:gd name="connsiteX5" fmla="*/ 33357 w 41906"/>
                    <a:gd name="connsiteY5" fmla="*/ 46552 h 94684"/>
                    <a:gd name="connsiteX6" fmla="*/ 33357 w 41906"/>
                    <a:gd name="connsiteY6" fmla="*/ 59450 h 94684"/>
                    <a:gd name="connsiteX7" fmla="*/ 13046 w 41906"/>
                    <a:gd name="connsiteY7" fmla="*/ 47787 h 94684"/>
                    <a:gd name="connsiteX8" fmla="*/ 13046 w 41906"/>
                    <a:gd name="connsiteY8" fmla="*/ 65133 h 94684"/>
                    <a:gd name="connsiteX9" fmla="*/ 41906 w 41906"/>
                    <a:gd name="connsiteY9" fmla="*/ 81786 h 94684"/>
                    <a:gd name="connsiteX10" fmla="*/ 41906 w 41906"/>
                    <a:gd name="connsiteY10" fmla="*/ 94684 h 94684"/>
                    <a:gd name="connsiteX11" fmla="*/ 0 w 41906"/>
                    <a:gd name="connsiteY11" fmla="*/ 70519 h 94684"/>
                    <a:gd name="connsiteX12" fmla="*/ 0 w 41906"/>
                    <a:gd name="connsiteY12" fmla="*/ 99 h 9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06" h="94684">
                      <a:moveTo>
                        <a:pt x="0" y="0"/>
                      </a:moveTo>
                      <a:lnTo>
                        <a:pt x="40918" y="23622"/>
                      </a:lnTo>
                      <a:lnTo>
                        <a:pt x="40918" y="36520"/>
                      </a:lnTo>
                      <a:cubicBezTo>
                        <a:pt x="40918" y="36520"/>
                        <a:pt x="13046" y="20410"/>
                        <a:pt x="13046" y="20410"/>
                      </a:cubicBezTo>
                      <a:lnTo>
                        <a:pt x="13046" y="34790"/>
                      </a:lnTo>
                      <a:cubicBezTo>
                        <a:pt x="13046" y="34790"/>
                        <a:pt x="33357" y="46552"/>
                        <a:pt x="33357" y="46552"/>
                      </a:cubicBezTo>
                      <a:lnTo>
                        <a:pt x="33357" y="59450"/>
                      </a:lnTo>
                      <a:cubicBezTo>
                        <a:pt x="33357" y="59450"/>
                        <a:pt x="13046" y="47787"/>
                        <a:pt x="13046" y="47787"/>
                      </a:cubicBezTo>
                      <a:lnTo>
                        <a:pt x="13046" y="65133"/>
                      </a:lnTo>
                      <a:cubicBezTo>
                        <a:pt x="13046" y="65133"/>
                        <a:pt x="41906" y="81786"/>
                        <a:pt x="41906" y="81786"/>
                      </a:cubicBezTo>
                      <a:lnTo>
                        <a:pt x="41906" y="94684"/>
                      </a:lnTo>
                      <a:cubicBezTo>
                        <a:pt x="41906" y="94684"/>
                        <a:pt x="0" y="70519"/>
                        <a:pt x="0" y="70519"/>
                      </a:cubicBezTo>
                      <a:lnTo>
                        <a:pt x="0" y="99"/>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67" name="Free-form: Shape 1566">
                  <a:extLst>
                    <a:ext uri="{FF2B5EF4-FFF2-40B4-BE49-F238E27FC236}">
                      <a16:creationId xmlns:a16="http://schemas.microsoft.com/office/drawing/2014/main" id="{158E471F-33FE-BEF4-B512-DFA177D30733}"/>
                    </a:ext>
                  </a:extLst>
                </p:cNvPr>
                <p:cNvSpPr/>
                <p:nvPr/>
              </p:nvSpPr>
              <p:spPr>
                <a:xfrm>
                  <a:off x="-1322734" y="2884703"/>
                  <a:ext cx="47935" cy="79888"/>
                </a:xfrm>
                <a:custGeom>
                  <a:avLst/>
                  <a:gdLst>
                    <a:gd name="connsiteX0" fmla="*/ 24610 w 47935"/>
                    <a:gd name="connsiteY0" fmla="*/ 75976 h 79888"/>
                    <a:gd name="connsiteX1" fmla="*/ 12997 w 47935"/>
                    <a:gd name="connsiteY1" fmla="*/ 66240 h 79888"/>
                    <a:gd name="connsiteX2" fmla="*/ 5387 w 47935"/>
                    <a:gd name="connsiteY2" fmla="*/ 53787 h 79888"/>
                    <a:gd name="connsiteX3" fmla="*/ 1285 w 47935"/>
                    <a:gd name="connsiteY3" fmla="*/ 39851 h 79888"/>
                    <a:gd name="connsiteX4" fmla="*/ 0 w 47935"/>
                    <a:gd name="connsiteY4" fmla="*/ 25619 h 79888"/>
                    <a:gd name="connsiteX5" fmla="*/ 1285 w 47935"/>
                    <a:gd name="connsiteY5" fmla="*/ 12918 h 79888"/>
                    <a:gd name="connsiteX6" fmla="*/ 5436 w 47935"/>
                    <a:gd name="connsiteY6" fmla="*/ 3727 h 79888"/>
                    <a:gd name="connsiteX7" fmla="*/ 13046 w 47935"/>
                    <a:gd name="connsiteY7" fmla="*/ 20 h 79888"/>
                    <a:gd name="connsiteX8" fmla="*/ 24659 w 47935"/>
                    <a:gd name="connsiteY8" fmla="*/ 3727 h 79888"/>
                    <a:gd name="connsiteX9" fmla="*/ 37755 w 47935"/>
                    <a:gd name="connsiteY9" fmla="*/ 15241 h 79888"/>
                    <a:gd name="connsiteX10" fmla="*/ 42697 w 47935"/>
                    <a:gd name="connsiteY10" fmla="*/ 23840 h 79888"/>
                    <a:gd name="connsiteX11" fmla="*/ 46354 w 47935"/>
                    <a:gd name="connsiteY11" fmla="*/ 35898 h 79888"/>
                    <a:gd name="connsiteX12" fmla="*/ 34395 w 47935"/>
                    <a:gd name="connsiteY12" fmla="*/ 32290 h 79888"/>
                    <a:gd name="connsiteX13" fmla="*/ 30787 w 47935"/>
                    <a:gd name="connsiteY13" fmla="*/ 23000 h 79888"/>
                    <a:gd name="connsiteX14" fmla="*/ 24215 w 47935"/>
                    <a:gd name="connsiteY14" fmla="*/ 16378 h 79888"/>
                    <a:gd name="connsiteX15" fmla="*/ 19915 w 47935"/>
                    <a:gd name="connsiteY15" fmla="*/ 15093 h 79888"/>
                    <a:gd name="connsiteX16" fmla="*/ 16851 w 47935"/>
                    <a:gd name="connsiteY16" fmla="*/ 16477 h 79888"/>
                    <a:gd name="connsiteX17" fmla="*/ 14825 w 47935"/>
                    <a:gd name="connsiteY17" fmla="*/ 19738 h 79888"/>
                    <a:gd name="connsiteX18" fmla="*/ 13639 w 47935"/>
                    <a:gd name="connsiteY18" fmla="*/ 24136 h 79888"/>
                    <a:gd name="connsiteX19" fmla="*/ 13096 w 47935"/>
                    <a:gd name="connsiteY19" fmla="*/ 29029 h 79888"/>
                    <a:gd name="connsiteX20" fmla="*/ 12997 w 47935"/>
                    <a:gd name="connsiteY20" fmla="*/ 33625 h 79888"/>
                    <a:gd name="connsiteX21" fmla="*/ 15863 w 47935"/>
                    <a:gd name="connsiteY21" fmla="*/ 52453 h 79888"/>
                    <a:gd name="connsiteX22" fmla="*/ 24561 w 47935"/>
                    <a:gd name="connsiteY22" fmla="*/ 63078 h 79888"/>
                    <a:gd name="connsiteX23" fmla="*/ 28613 w 47935"/>
                    <a:gd name="connsiteY23" fmla="*/ 64659 h 79888"/>
                    <a:gd name="connsiteX24" fmla="*/ 31529 w 47935"/>
                    <a:gd name="connsiteY24" fmla="*/ 64214 h 79888"/>
                    <a:gd name="connsiteX25" fmla="*/ 33752 w 47935"/>
                    <a:gd name="connsiteY25" fmla="*/ 62237 h 79888"/>
                    <a:gd name="connsiteX26" fmla="*/ 35630 w 47935"/>
                    <a:gd name="connsiteY26" fmla="*/ 59173 h 79888"/>
                    <a:gd name="connsiteX27" fmla="*/ 47935 w 47935"/>
                    <a:gd name="connsiteY27" fmla="*/ 69947 h 79888"/>
                    <a:gd name="connsiteX28" fmla="*/ 43982 w 47935"/>
                    <a:gd name="connsiteY28" fmla="*/ 76618 h 79888"/>
                    <a:gd name="connsiteX29" fmla="*/ 38941 w 47935"/>
                    <a:gd name="connsiteY29" fmla="*/ 79583 h 79888"/>
                    <a:gd name="connsiteX30" fmla="*/ 24610 w 47935"/>
                    <a:gd name="connsiteY30" fmla="*/ 75976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935" h="79888">
                      <a:moveTo>
                        <a:pt x="24610" y="75976"/>
                      </a:moveTo>
                      <a:cubicBezTo>
                        <a:pt x="20014" y="73307"/>
                        <a:pt x="16160" y="70095"/>
                        <a:pt x="12997" y="66240"/>
                      </a:cubicBezTo>
                      <a:cubicBezTo>
                        <a:pt x="9834" y="62386"/>
                        <a:pt x="7314" y="58235"/>
                        <a:pt x="5387" y="53787"/>
                      </a:cubicBezTo>
                      <a:cubicBezTo>
                        <a:pt x="3509" y="49290"/>
                        <a:pt x="2125" y="44694"/>
                        <a:pt x="1285" y="39851"/>
                      </a:cubicBezTo>
                      <a:cubicBezTo>
                        <a:pt x="445" y="35058"/>
                        <a:pt x="0" y="30314"/>
                        <a:pt x="0" y="25619"/>
                      </a:cubicBezTo>
                      <a:cubicBezTo>
                        <a:pt x="0" y="20924"/>
                        <a:pt x="445" y="16773"/>
                        <a:pt x="1285" y="12918"/>
                      </a:cubicBezTo>
                      <a:cubicBezTo>
                        <a:pt x="2125" y="9064"/>
                        <a:pt x="3509" y="6000"/>
                        <a:pt x="5436" y="3727"/>
                      </a:cubicBezTo>
                      <a:cubicBezTo>
                        <a:pt x="7363" y="1454"/>
                        <a:pt x="9884" y="218"/>
                        <a:pt x="13046" y="20"/>
                      </a:cubicBezTo>
                      <a:cubicBezTo>
                        <a:pt x="16209" y="-177"/>
                        <a:pt x="20064" y="1058"/>
                        <a:pt x="24659" y="3727"/>
                      </a:cubicBezTo>
                      <a:cubicBezTo>
                        <a:pt x="29651" y="6593"/>
                        <a:pt x="33999" y="10448"/>
                        <a:pt x="37755" y="15241"/>
                      </a:cubicBezTo>
                      <a:cubicBezTo>
                        <a:pt x="39683" y="17663"/>
                        <a:pt x="41313" y="20529"/>
                        <a:pt x="42697" y="23840"/>
                      </a:cubicBezTo>
                      <a:cubicBezTo>
                        <a:pt x="44081" y="27151"/>
                        <a:pt x="45316" y="31203"/>
                        <a:pt x="46354" y="35898"/>
                      </a:cubicBezTo>
                      <a:lnTo>
                        <a:pt x="34395" y="32290"/>
                      </a:lnTo>
                      <a:cubicBezTo>
                        <a:pt x="33505" y="28880"/>
                        <a:pt x="32319" y="25767"/>
                        <a:pt x="30787" y="23000"/>
                      </a:cubicBezTo>
                      <a:cubicBezTo>
                        <a:pt x="29255" y="20232"/>
                        <a:pt x="27081" y="18008"/>
                        <a:pt x="24215" y="16378"/>
                      </a:cubicBezTo>
                      <a:cubicBezTo>
                        <a:pt x="22584" y="15439"/>
                        <a:pt x="21151" y="14994"/>
                        <a:pt x="19915" y="15093"/>
                      </a:cubicBezTo>
                      <a:cubicBezTo>
                        <a:pt x="18680" y="15192"/>
                        <a:pt x="17642" y="15636"/>
                        <a:pt x="16851" y="16477"/>
                      </a:cubicBezTo>
                      <a:cubicBezTo>
                        <a:pt x="16011" y="17317"/>
                        <a:pt x="15369" y="18404"/>
                        <a:pt x="14825" y="19738"/>
                      </a:cubicBezTo>
                      <a:cubicBezTo>
                        <a:pt x="14282" y="21072"/>
                        <a:pt x="13886" y="22555"/>
                        <a:pt x="13639" y="24136"/>
                      </a:cubicBezTo>
                      <a:cubicBezTo>
                        <a:pt x="13343" y="25718"/>
                        <a:pt x="13195" y="27348"/>
                        <a:pt x="13096" y="29029"/>
                      </a:cubicBezTo>
                      <a:cubicBezTo>
                        <a:pt x="12997" y="30709"/>
                        <a:pt x="12997" y="32241"/>
                        <a:pt x="12997" y="33625"/>
                      </a:cubicBezTo>
                      <a:cubicBezTo>
                        <a:pt x="12997" y="41185"/>
                        <a:pt x="13936" y="47462"/>
                        <a:pt x="15863" y="52453"/>
                      </a:cubicBezTo>
                      <a:cubicBezTo>
                        <a:pt x="17593" y="57197"/>
                        <a:pt x="20508" y="60755"/>
                        <a:pt x="24561" y="63078"/>
                      </a:cubicBezTo>
                      <a:cubicBezTo>
                        <a:pt x="26142" y="64016"/>
                        <a:pt x="27476" y="64511"/>
                        <a:pt x="28613" y="64659"/>
                      </a:cubicBezTo>
                      <a:cubicBezTo>
                        <a:pt x="29750" y="64807"/>
                        <a:pt x="30688" y="64659"/>
                        <a:pt x="31529" y="64214"/>
                      </a:cubicBezTo>
                      <a:cubicBezTo>
                        <a:pt x="32369" y="63769"/>
                        <a:pt x="33110" y="63127"/>
                        <a:pt x="33752" y="62237"/>
                      </a:cubicBezTo>
                      <a:cubicBezTo>
                        <a:pt x="34395" y="61348"/>
                        <a:pt x="35037" y="60310"/>
                        <a:pt x="35630" y="59173"/>
                      </a:cubicBezTo>
                      <a:lnTo>
                        <a:pt x="47935" y="69947"/>
                      </a:lnTo>
                      <a:cubicBezTo>
                        <a:pt x="46749" y="72862"/>
                        <a:pt x="45415" y="75086"/>
                        <a:pt x="43982" y="76618"/>
                      </a:cubicBezTo>
                      <a:cubicBezTo>
                        <a:pt x="42549" y="78150"/>
                        <a:pt x="40869" y="79138"/>
                        <a:pt x="38941" y="79583"/>
                      </a:cubicBezTo>
                      <a:cubicBezTo>
                        <a:pt x="35185" y="80522"/>
                        <a:pt x="30392" y="79287"/>
                        <a:pt x="24610" y="75976"/>
                      </a:cubicBez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68" name="Free-form: Shape 1567">
                  <a:extLst>
                    <a:ext uri="{FF2B5EF4-FFF2-40B4-BE49-F238E27FC236}">
                      <a16:creationId xmlns:a16="http://schemas.microsoft.com/office/drawing/2014/main" id="{486F4CA9-B625-0935-9EB7-0C02FCC522A5}"/>
                    </a:ext>
                  </a:extLst>
                </p:cNvPr>
                <p:cNvSpPr/>
                <p:nvPr/>
              </p:nvSpPr>
              <p:spPr>
                <a:xfrm>
                  <a:off x="-1273365" y="2903601"/>
                  <a:ext cx="43932" cy="86876"/>
                </a:xfrm>
                <a:custGeom>
                  <a:avLst/>
                  <a:gdLst>
                    <a:gd name="connsiteX0" fmla="*/ 28465 w 43932"/>
                    <a:gd name="connsiteY0" fmla="*/ 86876 h 86876"/>
                    <a:gd name="connsiteX1" fmla="*/ 15418 w 43932"/>
                    <a:gd name="connsiteY1" fmla="*/ 79365 h 86876"/>
                    <a:gd name="connsiteX2" fmla="*/ 15418 w 43932"/>
                    <a:gd name="connsiteY2" fmla="*/ 21793 h 86876"/>
                    <a:gd name="connsiteX3" fmla="*/ 0 w 43932"/>
                    <a:gd name="connsiteY3" fmla="*/ 12898 h 86876"/>
                    <a:gd name="connsiteX4" fmla="*/ 0 w 43932"/>
                    <a:gd name="connsiteY4" fmla="*/ 0 h 86876"/>
                    <a:gd name="connsiteX5" fmla="*/ 43932 w 43932"/>
                    <a:gd name="connsiteY5" fmla="*/ 25351 h 86876"/>
                    <a:gd name="connsiteX6" fmla="*/ 43932 w 43932"/>
                    <a:gd name="connsiteY6" fmla="*/ 38249 h 86876"/>
                    <a:gd name="connsiteX7" fmla="*/ 28415 w 43932"/>
                    <a:gd name="connsiteY7" fmla="*/ 29305 h 86876"/>
                    <a:gd name="connsiteX8" fmla="*/ 28415 w 43932"/>
                    <a:gd name="connsiteY8" fmla="*/ 86876 h 8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32" h="86876">
                      <a:moveTo>
                        <a:pt x="28465" y="86876"/>
                      </a:moveTo>
                      <a:lnTo>
                        <a:pt x="15418" y="79365"/>
                      </a:lnTo>
                      <a:lnTo>
                        <a:pt x="15418" y="21793"/>
                      </a:lnTo>
                      <a:cubicBezTo>
                        <a:pt x="15418" y="21793"/>
                        <a:pt x="0" y="12898"/>
                        <a:pt x="0" y="12898"/>
                      </a:cubicBezTo>
                      <a:lnTo>
                        <a:pt x="0" y="0"/>
                      </a:lnTo>
                      <a:cubicBezTo>
                        <a:pt x="0" y="0"/>
                        <a:pt x="43932" y="25351"/>
                        <a:pt x="43932" y="25351"/>
                      </a:cubicBezTo>
                      <a:lnTo>
                        <a:pt x="43932" y="38249"/>
                      </a:lnTo>
                      <a:cubicBezTo>
                        <a:pt x="43932" y="38249"/>
                        <a:pt x="28415" y="29305"/>
                        <a:pt x="28415" y="29305"/>
                      </a:cubicBezTo>
                      <a:lnTo>
                        <a:pt x="28415" y="86876"/>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69" name="Free-form: Shape 1568">
                  <a:extLst>
                    <a:ext uri="{FF2B5EF4-FFF2-40B4-BE49-F238E27FC236}">
                      <a16:creationId xmlns:a16="http://schemas.microsoft.com/office/drawing/2014/main" id="{559977AE-AC0B-BEF8-F173-4AA461054DE6}"/>
                    </a:ext>
                  </a:extLst>
                </p:cNvPr>
                <p:cNvSpPr/>
                <p:nvPr/>
              </p:nvSpPr>
              <p:spPr>
                <a:xfrm>
                  <a:off x="-1223107" y="2932659"/>
                  <a:ext cx="46946" cy="97501"/>
                </a:xfrm>
                <a:custGeom>
                  <a:avLst/>
                  <a:gdLst>
                    <a:gd name="connsiteX0" fmla="*/ 21348 w 46946"/>
                    <a:gd name="connsiteY0" fmla="*/ 54903 h 97501"/>
                    <a:gd name="connsiteX1" fmla="*/ 13046 w 46946"/>
                    <a:gd name="connsiteY1" fmla="*/ 50110 h 97501"/>
                    <a:gd name="connsiteX2" fmla="*/ 13046 w 46946"/>
                    <a:gd name="connsiteY2" fmla="*/ 77932 h 97501"/>
                    <a:gd name="connsiteX3" fmla="*/ 0 w 46946"/>
                    <a:gd name="connsiteY3" fmla="*/ 70420 h 97501"/>
                    <a:gd name="connsiteX4" fmla="*/ 0 w 46946"/>
                    <a:gd name="connsiteY4" fmla="*/ 0 h 97501"/>
                    <a:gd name="connsiteX5" fmla="*/ 24412 w 46946"/>
                    <a:gd name="connsiteY5" fmla="*/ 14084 h 97501"/>
                    <a:gd name="connsiteX6" fmla="*/ 32566 w 46946"/>
                    <a:gd name="connsiteY6" fmla="*/ 20212 h 97501"/>
                    <a:gd name="connsiteX7" fmla="*/ 38793 w 46946"/>
                    <a:gd name="connsiteY7" fmla="*/ 27970 h 97501"/>
                    <a:gd name="connsiteX8" fmla="*/ 42796 w 46946"/>
                    <a:gd name="connsiteY8" fmla="*/ 37162 h 97501"/>
                    <a:gd name="connsiteX9" fmla="*/ 44229 w 46946"/>
                    <a:gd name="connsiteY9" fmla="*/ 47490 h 97501"/>
                    <a:gd name="connsiteX10" fmla="*/ 41511 w 46946"/>
                    <a:gd name="connsiteY10" fmla="*/ 56732 h 97501"/>
                    <a:gd name="connsiteX11" fmla="*/ 33703 w 46946"/>
                    <a:gd name="connsiteY11" fmla="*/ 58906 h 97501"/>
                    <a:gd name="connsiteX12" fmla="*/ 46947 w 46946"/>
                    <a:gd name="connsiteY12" fmla="*/ 97501 h 97501"/>
                    <a:gd name="connsiteX13" fmla="*/ 32418 w 46946"/>
                    <a:gd name="connsiteY13" fmla="*/ 89100 h 97501"/>
                    <a:gd name="connsiteX14" fmla="*/ 21348 w 46946"/>
                    <a:gd name="connsiteY14" fmla="*/ 54854 h 97501"/>
                    <a:gd name="connsiteX15" fmla="*/ 22139 w 46946"/>
                    <a:gd name="connsiteY15" fmla="*/ 25648 h 97501"/>
                    <a:gd name="connsiteX16" fmla="*/ 13046 w 46946"/>
                    <a:gd name="connsiteY16" fmla="*/ 20409 h 97501"/>
                    <a:gd name="connsiteX17" fmla="*/ 13046 w 46946"/>
                    <a:gd name="connsiteY17" fmla="*/ 37261 h 97501"/>
                    <a:gd name="connsiteX18" fmla="*/ 20854 w 46946"/>
                    <a:gd name="connsiteY18" fmla="*/ 41758 h 97501"/>
                    <a:gd name="connsiteX19" fmla="*/ 24610 w 46946"/>
                    <a:gd name="connsiteY19" fmla="*/ 43685 h 97501"/>
                    <a:gd name="connsiteX20" fmla="*/ 27970 w 46946"/>
                    <a:gd name="connsiteY20" fmla="*/ 44575 h 97501"/>
                    <a:gd name="connsiteX21" fmla="*/ 30343 w 46946"/>
                    <a:gd name="connsiteY21" fmla="*/ 43537 h 97501"/>
                    <a:gd name="connsiteX22" fmla="*/ 31232 w 46946"/>
                    <a:gd name="connsiteY22" fmla="*/ 39781 h 97501"/>
                    <a:gd name="connsiteX23" fmla="*/ 30639 w 46946"/>
                    <a:gd name="connsiteY23" fmla="*/ 35383 h 97501"/>
                    <a:gd name="connsiteX24" fmla="*/ 29008 w 46946"/>
                    <a:gd name="connsiteY24" fmla="*/ 31776 h 97501"/>
                    <a:gd name="connsiteX25" fmla="*/ 22139 w 46946"/>
                    <a:gd name="connsiteY25" fmla="*/ 25648 h 9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946" h="97501">
                      <a:moveTo>
                        <a:pt x="21348" y="54903"/>
                      </a:moveTo>
                      <a:lnTo>
                        <a:pt x="13046" y="50110"/>
                      </a:lnTo>
                      <a:lnTo>
                        <a:pt x="13046" y="77932"/>
                      </a:lnTo>
                      <a:cubicBezTo>
                        <a:pt x="13046" y="77932"/>
                        <a:pt x="0" y="70420"/>
                        <a:pt x="0" y="70420"/>
                      </a:cubicBezTo>
                      <a:lnTo>
                        <a:pt x="0" y="0"/>
                      </a:lnTo>
                      <a:cubicBezTo>
                        <a:pt x="0" y="0"/>
                        <a:pt x="24412" y="14084"/>
                        <a:pt x="24412" y="14084"/>
                      </a:cubicBezTo>
                      <a:cubicBezTo>
                        <a:pt x="27427" y="15814"/>
                        <a:pt x="30145" y="17840"/>
                        <a:pt x="32566" y="20212"/>
                      </a:cubicBezTo>
                      <a:cubicBezTo>
                        <a:pt x="35037" y="22584"/>
                        <a:pt x="37113" y="25154"/>
                        <a:pt x="38793" y="27970"/>
                      </a:cubicBezTo>
                      <a:cubicBezTo>
                        <a:pt x="40523" y="30787"/>
                        <a:pt x="41857" y="33851"/>
                        <a:pt x="42796" y="37162"/>
                      </a:cubicBezTo>
                      <a:cubicBezTo>
                        <a:pt x="43735" y="40473"/>
                        <a:pt x="44229" y="43883"/>
                        <a:pt x="44229" y="47490"/>
                      </a:cubicBezTo>
                      <a:cubicBezTo>
                        <a:pt x="44229" y="51642"/>
                        <a:pt x="43339" y="54755"/>
                        <a:pt x="41511" y="56732"/>
                      </a:cubicBezTo>
                      <a:cubicBezTo>
                        <a:pt x="39682" y="58758"/>
                        <a:pt x="37113" y="59450"/>
                        <a:pt x="33703" y="58906"/>
                      </a:cubicBezTo>
                      <a:lnTo>
                        <a:pt x="46947" y="97501"/>
                      </a:lnTo>
                      <a:lnTo>
                        <a:pt x="32418" y="89100"/>
                      </a:lnTo>
                      <a:lnTo>
                        <a:pt x="21348" y="54854"/>
                      </a:lnTo>
                      <a:close/>
                      <a:moveTo>
                        <a:pt x="22139" y="25648"/>
                      </a:moveTo>
                      <a:lnTo>
                        <a:pt x="13046" y="20409"/>
                      </a:lnTo>
                      <a:lnTo>
                        <a:pt x="13046" y="37261"/>
                      </a:lnTo>
                      <a:cubicBezTo>
                        <a:pt x="13046" y="37261"/>
                        <a:pt x="20854" y="41758"/>
                        <a:pt x="20854" y="41758"/>
                      </a:cubicBezTo>
                      <a:cubicBezTo>
                        <a:pt x="22090" y="42499"/>
                        <a:pt x="23375" y="43142"/>
                        <a:pt x="24610" y="43685"/>
                      </a:cubicBezTo>
                      <a:cubicBezTo>
                        <a:pt x="25846" y="44278"/>
                        <a:pt x="26982" y="44525"/>
                        <a:pt x="27970" y="44575"/>
                      </a:cubicBezTo>
                      <a:cubicBezTo>
                        <a:pt x="28959" y="44575"/>
                        <a:pt x="29750" y="44229"/>
                        <a:pt x="30343" y="43537"/>
                      </a:cubicBezTo>
                      <a:cubicBezTo>
                        <a:pt x="30936" y="42845"/>
                        <a:pt x="31232" y="41610"/>
                        <a:pt x="31232" y="39781"/>
                      </a:cubicBezTo>
                      <a:cubicBezTo>
                        <a:pt x="31232" y="38200"/>
                        <a:pt x="31034" y="36717"/>
                        <a:pt x="30639" y="35383"/>
                      </a:cubicBezTo>
                      <a:cubicBezTo>
                        <a:pt x="30244" y="34049"/>
                        <a:pt x="29700" y="32863"/>
                        <a:pt x="29008" y="31776"/>
                      </a:cubicBezTo>
                      <a:cubicBezTo>
                        <a:pt x="27575" y="29552"/>
                        <a:pt x="25302" y="27476"/>
                        <a:pt x="22139" y="25648"/>
                      </a:cubicBez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70" name="Free-form: Shape 1569">
                  <a:extLst>
                    <a:ext uri="{FF2B5EF4-FFF2-40B4-BE49-F238E27FC236}">
                      <a16:creationId xmlns:a16="http://schemas.microsoft.com/office/drawing/2014/main" id="{3C824380-3013-519C-3965-7BCBD54B1A78}"/>
                    </a:ext>
                  </a:extLst>
                </p:cNvPr>
                <p:cNvSpPr/>
                <p:nvPr/>
              </p:nvSpPr>
              <p:spPr>
                <a:xfrm>
                  <a:off x="-1166870" y="2965077"/>
                  <a:ext cx="13046" cy="77931"/>
                </a:xfrm>
                <a:custGeom>
                  <a:avLst/>
                  <a:gdLst>
                    <a:gd name="connsiteX0" fmla="*/ 0 w 13046"/>
                    <a:gd name="connsiteY0" fmla="*/ 0 h 77931"/>
                    <a:gd name="connsiteX1" fmla="*/ 13046 w 13046"/>
                    <a:gd name="connsiteY1" fmla="*/ 7511 h 77931"/>
                    <a:gd name="connsiteX2" fmla="*/ 13046 w 13046"/>
                    <a:gd name="connsiteY2" fmla="*/ 77932 h 77931"/>
                    <a:gd name="connsiteX3" fmla="*/ 0 w 13046"/>
                    <a:gd name="connsiteY3" fmla="*/ 70420 h 77931"/>
                    <a:gd name="connsiteX4" fmla="*/ 0 w 13046"/>
                    <a:gd name="connsiteY4" fmla="*/ 0 h 7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6" h="77931">
                      <a:moveTo>
                        <a:pt x="0" y="0"/>
                      </a:moveTo>
                      <a:lnTo>
                        <a:pt x="13046" y="7511"/>
                      </a:lnTo>
                      <a:lnTo>
                        <a:pt x="13046" y="77932"/>
                      </a:lnTo>
                      <a:cubicBezTo>
                        <a:pt x="13046" y="77932"/>
                        <a:pt x="0" y="70420"/>
                        <a:pt x="0" y="70420"/>
                      </a:cubicBezTo>
                      <a:lnTo>
                        <a:pt x="0" y="0"/>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71" name="Free-form: Shape 1570">
                  <a:extLst>
                    <a:ext uri="{FF2B5EF4-FFF2-40B4-BE49-F238E27FC236}">
                      <a16:creationId xmlns:a16="http://schemas.microsoft.com/office/drawing/2014/main" id="{1AC39E0F-5302-010F-7770-39D8C9F5523A}"/>
                    </a:ext>
                  </a:extLst>
                </p:cNvPr>
                <p:cNvSpPr/>
                <p:nvPr/>
              </p:nvSpPr>
              <p:spPr>
                <a:xfrm>
                  <a:off x="-1145077" y="2987245"/>
                  <a:ext cx="47935" cy="79888"/>
                </a:xfrm>
                <a:custGeom>
                  <a:avLst/>
                  <a:gdLst>
                    <a:gd name="connsiteX0" fmla="*/ 24610 w 47935"/>
                    <a:gd name="connsiteY0" fmla="*/ 75976 h 79888"/>
                    <a:gd name="connsiteX1" fmla="*/ 12997 w 47935"/>
                    <a:gd name="connsiteY1" fmla="*/ 66240 h 79888"/>
                    <a:gd name="connsiteX2" fmla="*/ 5387 w 47935"/>
                    <a:gd name="connsiteY2" fmla="*/ 53787 h 79888"/>
                    <a:gd name="connsiteX3" fmla="*/ 1285 w 47935"/>
                    <a:gd name="connsiteY3" fmla="*/ 39851 h 79888"/>
                    <a:gd name="connsiteX4" fmla="*/ 0 w 47935"/>
                    <a:gd name="connsiteY4" fmla="*/ 25619 h 79888"/>
                    <a:gd name="connsiteX5" fmla="*/ 1285 w 47935"/>
                    <a:gd name="connsiteY5" fmla="*/ 12918 h 79888"/>
                    <a:gd name="connsiteX6" fmla="*/ 5436 w 47935"/>
                    <a:gd name="connsiteY6" fmla="*/ 3727 h 79888"/>
                    <a:gd name="connsiteX7" fmla="*/ 13046 w 47935"/>
                    <a:gd name="connsiteY7" fmla="*/ 20 h 79888"/>
                    <a:gd name="connsiteX8" fmla="*/ 24659 w 47935"/>
                    <a:gd name="connsiteY8" fmla="*/ 3727 h 79888"/>
                    <a:gd name="connsiteX9" fmla="*/ 37755 w 47935"/>
                    <a:gd name="connsiteY9" fmla="*/ 15241 h 79888"/>
                    <a:gd name="connsiteX10" fmla="*/ 42697 w 47935"/>
                    <a:gd name="connsiteY10" fmla="*/ 23840 h 79888"/>
                    <a:gd name="connsiteX11" fmla="*/ 46354 w 47935"/>
                    <a:gd name="connsiteY11" fmla="*/ 35898 h 79888"/>
                    <a:gd name="connsiteX12" fmla="*/ 34395 w 47935"/>
                    <a:gd name="connsiteY12" fmla="*/ 32290 h 79888"/>
                    <a:gd name="connsiteX13" fmla="*/ 30787 w 47935"/>
                    <a:gd name="connsiteY13" fmla="*/ 23000 h 79888"/>
                    <a:gd name="connsiteX14" fmla="*/ 24215 w 47935"/>
                    <a:gd name="connsiteY14" fmla="*/ 16378 h 79888"/>
                    <a:gd name="connsiteX15" fmla="*/ 19915 w 47935"/>
                    <a:gd name="connsiteY15" fmla="*/ 15093 h 79888"/>
                    <a:gd name="connsiteX16" fmla="*/ 16851 w 47935"/>
                    <a:gd name="connsiteY16" fmla="*/ 16477 h 79888"/>
                    <a:gd name="connsiteX17" fmla="*/ 14825 w 47935"/>
                    <a:gd name="connsiteY17" fmla="*/ 19738 h 79888"/>
                    <a:gd name="connsiteX18" fmla="*/ 13639 w 47935"/>
                    <a:gd name="connsiteY18" fmla="*/ 24136 h 79888"/>
                    <a:gd name="connsiteX19" fmla="*/ 13096 w 47935"/>
                    <a:gd name="connsiteY19" fmla="*/ 29029 h 79888"/>
                    <a:gd name="connsiteX20" fmla="*/ 12997 w 47935"/>
                    <a:gd name="connsiteY20" fmla="*/ 33625 h 79888"/>
                    <a:gd name="connsiteX21" fmla="*/ 15863 w 47935"/>
                    <a:gd name="connsiteY21" fmla="*/ 52453 h 79888"/>
                    <a:gd name="connsiteX22" fmla="*/ 24561 w 47935"/>
                    <a:gd name="connsiteY22" fmla="*/ 63078 h 79888"/>
                    <a:gd name="connsiteX23" fmla="*/ 28613 w 47935"/>
                    <a:gd name="connsiteY23" fmla="*/ 64659 h 79888"/>
                    <a:gd name="connsiteX24" fmla="*/ 31529 w 47935"/>
                    <a:gd name="connsiteY24" fmla="*/ 64214 h 79888"/>
                    <a:gd name="connsiteX25" fmla="*/ 33752 w 47935"/>
                    <a:gd name="connsiteY25" fmla="*/ 62237 h 79888"/>
                    <a:gd name="connsiteX26" fmla="*/ 35630 w 47935"/>
                    <a:gd name="connsiteY26" fmla="*/ 59173 h 79888"/>
                    <a:gd name="connsiteX27" fmla="*/ 47935 w 47935"/>
                    <a:gd name="connsiteY27" fmla="*/ 69947 h 79888"/>
                    <a:gd name="connsiteX28" fmla="*/ 43982 w 47935"/>
                    <a:gd name="connsiteY28" fmla="*/ 76618 h 79888"/>
                    <a:gd name="connsiteX29" fmla="*/ 38941 w 47935"/>
                    <a:gd name="connsiteY29" fmla="*/ 79583 h 79888"/>
                    <a:gd name="connsiteX30" fmla="*/ 24610 w 47935"/>
                    <a:gd name="connsiteY30" fmla="*/ 75976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935" h="79888">
                      <a:moveTo>
                        <a:pt x="24610" y="75976"/>
                      </a:moveTo>
                      <a:cubicBezTo>
                        <a:pt x="20014" y="73307"/>
                        <a:pt x="16160" y="70095"/>
                        <a:pt x="12997" y="66240"/>
                      </a:cubicBezTo>
                      <a:cubicBezTo>
                        <a:pt x="9834" y="62386"/>
                        <a:pt x="7314" y="58235"/>
                        <a:pt x="5387" y="53787"/>
                      </a:cubicBezTo>
                      <a:cubicBezTo>
                        <a:pt x="3509" y="49290"/>
                        <a:pt x="2125" y="44694"/>
                        <a:pt x="1285" y="39851"/>
                      </a:cubicBezTo>
                      <a:cubicBezTo>
                        <a:pt x="445" y="35058"/>
                        <a:pt x="0" y="30314"/>
                        <a:pt x="0" y="25619"/>
                      </a:cubicBezTo>
                      <a:cubicBezTo>
                        <a:pt x="0" y="20924"/>
                        <a:pt x="445" y="16773"/>
                        <a:pt x="1285" y="12918"/>
                      </a:cubicBezTo>
                      <a:cubicBezTo>
                        <a:pt x="2125" y="9064"/>
                        <a:pt x="3509" y="6000"/>
                        <a:pt x="5436" y="3727"/>
                      </a:cubicBezTo>
                      <a:cubicBezTo>
                        <a:pt x="7363" y="1454"/>
                        <a:pt x="9884" y="218"/>
                        <a:pt x="13046" y="20"/>
                      </a:cubicBezTo>
                      <a:cubicBezTo>
                        <a:pt x="16209" y="-177"/>
                        <a:pt x="20064" y="1058"/>
                        <a:pt x="24659" y="3727"/>
                      </a:cubicBezTo>
                      <a:cubicBezTo>
                        <a:pt x="29651" y="6593"/>
                        <a:pt x="33999" y="10448"/>
                        <a:pt x="37755" y="15241"/>
                      </a:cubicBezTo>
                      <a:cubicBezTo>
                        <a:pt x="39682" y="17663"/>
                        <a:pt x="41313" y="20529"/>
                        <a:pt x="42697" y="23840"/>
                      </a:cubicBezTo>
                      <a:cubicBezTo>
                        <a:pt x="44081" y="27151"/>
                        <a:pt x="45316" y="31203"/>
                        <a:pt x="46354" y="35898"/>
                      </a:cubicBezTo>
                      <a:lnTo>
                        <a:pt x="34395" y="32290"/>
                      </a:lnTo>
                      <a:cubicBezTo>
                        <a:pt x="33505" y="28880"/>
                        <a:pt x="32319" y="25767"/>
                        <a:pt x="30787" y="23000"/>
                      </a:cubicBezTo>
                      <a:cubicBezTo>
                        <a:pt x="29255" y="20232"/>
                        <a:pt x="27081" y="18008"/>
                        <a:pt x="24215" y="16378"/>
                      </a:cubicBezTo>
                      <a:cubicBezTo>
                        <a:pt x="22584" y="15439"/>
                        <a:pt x="21151" y="14994"/>
                        <a:pt x="19915" y="15093"/>
                      </a:cubicBezTo>
                      <a:cubicBezTo>
                        <a:pt x="18680" y="15192"/>
                        <a:pt x="17642" y="15636"/>
                        <a:pt x="16851" y="16477"/>
                      </a:cubicBezTo>
                      <a:cubicBezTo>
                        <a:pt x="16011" y="17317"/>
                        <a:pt x="15369" y="18404"/>
                        <a:pt x="14825" y="19738"/>
                      </a:cubicBezTo>
                      <a:cubicBezTo>
                        <a:pt x="14282" y="21072"/>
                        <a:pt x="13886" y="22555"/>
                        <a:pt x="13639" y="24136"/>
                      </a:cubicBezTo>
                      <a:cubicBezTo>
                        <a:pt x="13343" y="25718"/>
                        <a:pt x="13195" y="27348"/>
                        <a:pt x="13096" y="29029"/>
                      </a:cubicBezTo>
                      <a:cubicBezTo>
                        <a:pt x="12997" y="30709"/>
                        <a:pt x="12997" y="32241"/>
                        <a:pt x="12997" y="33625"/>
                      </a:cubicBezTo>
                      <a:cubicBezTo>
                        <a:pt x="12997" y="41185"/>
                        <a:pt x="13936" y="47462"/>
                        <a:pt x="15863" y="52453"/>
                      </a:cubicBezTo>
                      <a:cubicBezTo>
                        <a:pt x="17593" y="57197"/>
                        <a:pt x="20508" y="60755"/>
                        <a:pt x="24561" y="63078"/>
                      </a:cubicBezTo>
                      <a:cubicBezTo>
                        <a:pt x="26142" y="64016"/>
                        <a:pt x="27476" y="64511"/>
                        <a:pt x="28613" y="64659"/>
                      </a:cubicBezTo>
                      <a:cubicBezTo>
                        <a:pt x="29749" y="64807"/>
                        <a:pt x="30688" y="64659"/>
                        <a:pt x="31529" y="64214"/>
                      </a:cubicBezTo>
                      <a:cubicBezTo>
                        <a:pt x="32369" y="63769"/>
                        <a:pt x="33110" y="63127"/>
                        <a:pt x="33752" y="62237"/>
                      </a:cubicBezTo>
                      <a:cubicBezTo>
                        <a:pt x="34395" y="61348"/>
                        <a:pt x="35037" y="60310"/>
                        <a:pt x="35630" y="59173"/>
                      </a:cubicBezTo>
                      <a:lnTo>
                        <a:pt x="47935" y="69947"/>
                      </a:lnTo>
                      <a:cubicBezTo>
                        <a:pt x="46749" y="72862"/>
                        <a:pt x="45415" y="75086"/>
                        <a:pt x="43982" y="76618"/>
                      </a:cubicBezTo>
                      <a:cubicBezTo>
                        <a:pt x="42549" y="78150"/>
                        <a:pt x="40869" y="79138"/>
                        <a:pt x="38941" y="79583"/>
                      </a:cubicBezTo>
                      <a:cubicBezTo>
                        <a:pt x="35185" y="80522"/>
                        <a:pt x="30392" y="79287"/>
                        <a:pt x="24610" y="75976"/>
                      </a:cubicBez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72" name="Free-form: Shape 1571">
                  <a:extLst>
                    <a:ext uri="{FF2B5EF4-FFF2-40B4-BE49-F238E27FC236}">
                      <a16:creationId xmlns:a16="http://schemas.microsoft.com/office/drawing/2014/main" id="{5C3B1B9D-1A1C-3AB4-BCEF-5F132AB97043}"/>
                    </a:ext>
                  </a:extLst>
                </p:cNvPr>
                <p:cNvSpPr/>
                <p:nvPr/>
              </p:nvSpPr>
              <p:spPr>
                <a:xfrm>
                  <a:off x="-1096647" y="3015829"/>
                  <a:ext cx="50455" cy="89347"/>
                </a:xfrm>
                <a:custGeom>
                  <a:avLst/>
                  <a:gdLst>
                    <a:gd name="connsiteX0" fmla="*/ 33901 w 50455"/>
                    <a:gd name="connsiteY0" fmla="*/ 65034 h 89347"/>
                    <a:gd name="connsiteX1" fmla="*/ 16604 w 50455"/>
                    <a:gd name="connsiteY1" fmla="*/ 55051 h 89347"/>
                    <a:gd name="connsiteX2" fmla="*/ 13096 w 50455"/>
                    <a:gd name="connsiteY2" fmla="*/ 67801 h 89347"/>
                    <a:gd name="connsiteX3" fmla="*/ 0 w 50455"/>
                    <a:gd name="connsiteY3" fmla="*/ 60240 h 89347"/>
                    <a:gd name="connsiteX4" fmla="*/ 17642 w 50455"/>
                    <a:gd name="connsiteY4" fmla="*/ 0 h 89347"/>
                    <a:gd name="connsiteX5" fmla="*/ 33060 w 50455"/>
                    <a:gd name="connsiteY5" fmla="*/ 8895 h 89347"/>
                    <a:gd name="connsiteX6" fmla="*/ 50456 w 50455"/>
                    <a:gd name="connsiteY6" fmla="*/ 89347 h 89347"/>
                    <a:gd name="connsiteX7" fmla="*/ 37261 w 50455"/>
                    <a:gd name="connsiteY7" fmla="*/ 81737 h 89347"/>
                    <a:gd name="connsiteX8" fmla="*/ 33999 w 50455"/>
                    <a:gd name="connsiteY8" fmla="*/ 65083 h 89347"/>
                    <a:gd name="connsiteX9" fmla="*/ 19569 w 50455"/>
                    <a:gd name="connsiteY9" fmla="*/ 43883 h 89347"/>
                    <a:gd name="connsiteX10" fmla="*/ 31034 w 50455"/>
                    <a:gd name="connsiteY10" fmla="*/ 50505 h 89347"/>
                    <a:gd name="connsiteX11" fmla="*/ 25450 w 50455"/>
                    <a:gd name="connsiteY11" fmla="*/ 22287 h 89347"/>
                    <a:gd name="connsiteX12" fmla="*/ 19569 w 50455"/>
                    <a:gd name="connsiteY12" fmla="*/ 43883 h 8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55" h="89347">
                      <a:moveTo>
                        <a:pt x="33901" y="65034"/>
                      </a:moveTo>
                      <a:lnTo>
                        <a:pt x="16604" y="55051"/>
                      </a:lnTo>
                      <a:lnTo>
                        <a:pt x="13096" y="67801"/>
                      </a:lnTo>
                      <a:lnTo>
                        <a:pt x="0" y="60240"/>
                      </a:lnTo>
                      <a:lnTo>
                        <a:pt x="17642" y="0"/>
                      </a:lnTo>
                      <a:lnTo>
                        <a:pt x="33060" y="8895"/>
                      </a:lnTo>
                      <a:lnTo>
                        <a:pt x="50456" y="89347"/>
                      </a:lnTo>
                      <a:lnTo>
                        <a:pt x="37261" y="81737"/>
                      </a:lnTo>
                      <a:lnTo>
                        <a:pt x="33999" y="65083"/>
                      </a:lnTo>
                      <a:close/>
                      <a:moveTo>
                        <a:pt x="19569" y="43883"/>
                      </a:moveTo>
                      <a:lnTo>
                        <a:pt x="31034" y="50505"/>
                      </a:lnTo>
                      <a:lnTo>
                        <a:pt x="25450" y="22287"/>
                      </a:lnTo>
                      <a:lnTo>
                        <a:pt x="19569" y="43883"/>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sp>
              <p:nvSpPr>
                <p:cNvPr id="1573" name="Free-form: Shape 1572">
                  <a:extLst>
                    <a:ext uri="{FF2B5EF4-FFF2-40B4-BE49-F238E27FC236}">
                      <a16:creationId xmlns:a16="http://schemas.microsoft.com/office/drawing/2014/main" id="{E95D5A9C-F269-22F2-2DC0-EBA194A8A406}"/>
                    </a:ext>
                  </a:extLst>
                </p:cNvPr>
                <p:cNvSpPr/>
                <p:nvPr/>
              </p:nvSpPr>
              <p:spPr>
                <a:xfrm>
                  <a:off x="-1040953" y="3037770"/>
                  <a:ext cx="38792" cy="92855"/>
                </a:xfrm>
                <a:custGeom>
                  <a:avLst/>
                  <a:gdLst>
                    <a:gd name="connsiteX0" fmla="*/ 0 w 38792"/>
                    <a:gd name="connsiteY0" fmla="*/ 0 h 92855"/>
                    <a:gd name="connsiteX1" fmla="*/ 13046 w 38792"/>
                    <a:gd name="connsiteY1" fmla="*/ 7512 h 92855"/>
                    <a:gd name="connsiteX2" fmla="*/ 13046 w 38792"/>
                    <a:gd name="connsiteY2" fmla="*/ 65083 h 92855"/>
                    <a:gd name="connsiteX3" fmla="*/ 38793 w 38792"/>
                    <a:gd name="connsiteY3" fmla="*/ 79958 h 92855"/>
                    <a:gd name="connsiteX4" fmla="*/ 38793 w 38792"/>
                    <a:gd name="connsiteY4" fmla="*/ 92856 h 92855"/>
                    <a:gd name="connsiteX5" fmla="*/ 0 w 38792"/>
                    <a:gd name="connsiteY5" fmla="*/ 70470 h 92855"/>
                    <a:gd name="connsiteX6" fmla="*/ 0 w 38792"/>
                    <a:gd name="connsiteY6" fmla="*/ 49 h 9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92" h="92855">
                      <a:moveTo>
                        <a:pt x="0" y="0"/>
                      </a:moveTo>
                      <a:lnTo>
                        <a:pt x="13046" y="7512"/>
                      </a:lnTo>
                      <a:lnTo>
                        <a:pt x="13046" y="65083"/>
                      </a:lnTo>
                      <a:cubicBezTo>
                        <a:pt x="13046" y="65083"/>
                        <a:pt x="38793" y="79958"/>
                        <a:pt x="38793" y="79958"/>
                      </a:cubicBezTo>
                      <a:lnTo>
                        <a:pt x="38793" y="92856"/>
                      </a:lnTo>
                      <a:cubicBezTo>
                        <a:pt x="38793" y="92856"/>
                        <a:pt x="0" y="70470"/>
                        <a:pt x="0" y="70470"/>
                      </a:cubicBezTo>
                      <a:lnTo>
                        <a:pt x="0" y="49"/>
                      </a:lnTo>
                      <a:close/>
                    </a:path>
                  </a:pathLst>
                </a:custGeom>
                <a:solidFill>
                  <a:srgbClr val="232222"/>
                </a:solidFill>
                <a:ln w="492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D2143"/>
                    </a:solidFill>
                    <a:effectLst/>
                    <a:uLnTx/>
                    <a:uFillTx/>
                    <a:latin typeface="Helvetica" pitchFamily="2" charset="0"/>
                    <a:ea typeface="+mn-ea"/>
                    <a:cs typeface="+mn-cs"/>
                  </a:endParaRPr>
                </a:p>
              </p:txBody>
            </p:sp>
          </p:grpSp>
        </p:grpSp>
      </p:grpSp>
    </p:spTree>
    <p:extLst>
      <p:ext uri="{BB962C8B-B14F-4D97-AF65-F5344CB8AC3E}">
        <p14:creationId xmlns:p14="http://schemas.microsoft.com/office/powerpoint/2010/main" val="217557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473"/>
                                        </p:tgtEl>
                                        <p:attrNameLst>
                                          <p:attrName>style.visibility</p:attrName>
                                        </p:attrNameLst>
                                      </p:cBhvr>
                                      <p:to>
                                        <p:strVal val="visible"/>
                                      </p:to>
                                    </p:set>
                                    <p:anim calcmode="lin" valueType="num">
                                      <p:cBhvr>
                                        <p:cTn id="12" dur="1000" fill="hold"/>
                                        <p:tgtEl>
                                          <p:spTgt spid="1473"/>
                                        </p:tgtEl>
                                        <p:attrNameLst>
                                          <p:attrName>ppt_w</p:attrName>
                                        </p:attrNameLst>
                                      </p:cBhvr>
                                      <p:tavLst>
                                        <p:tav tm="0">
                                          <p:val>
                                            <p:fltVal val="0"/>
                                          </p:val>
                                        </p:tav>
                                        <p:tav tm="100000">
                                          <p:val>
                                            <p:strVal val="#ppt_w"/>
                                          </p:val>
                                        </p:tav>
                                      </p:tavLst>
                                    </p:anim>
                                    <p:anim calcmode="lin" valueType="num">
                                      <p:cBhvr>
                                        <p:cTn id="13" dur="1000" fill="hold"/>
                                        <p:tgtEl>
                                          <p:spTgt spid="1473"/>
                                        </p:tgtEl>
                                        <p:attrNameLst>
                                          <p:attrName>ppt_h</p:attrName>
                                        </p:attrNameLst>
                                      </p:cBhvr>
                                      <p:tavLst>
                                        <p:tav tm="0">
                                          <p:val>
                                            <p:fltVal val="0"/>
                                          </p:val>
                                        </p:tav>
                                        <p:tav tm="100000">
                                          <p:val>
                                            <p:strVal val="#ppt_h"/>
                                          </p:val>
                                        </p:tav>
                                      </p:tavLst>
                                    </p:anim>
                                    <p:animEffect transition="in" filter="fade">
                                      <p:cBhvr>
                                        <p:cTn id="14" dur="1000"/>
                                        <p:tgtEl>
                                          <p:spTgt spid="1473"/>
                                        </p:tgtEl>
                                      </p:cBhvr>
                                    </p:animEffect>
                                  </p:childTnLst>
                                </p:cTn>
                              </p:par>
                              <p:par>
                                <p:cTn id="15" presetID="10" presetClass="entr" presetSubtype="0" fill="hold" nodeType="withEffect">
                                  <p:stCondLst>
                                    <p:cond delay="0"/>
                                  </p:stCondLst>
                                  <p:childTnLst>
                                    <p:set>
                                      <p:cBhvr>
                                        <p:cTn id="16" dur="1" fill="hold">
                                          <p:stCondLst>
                                            <p:cond delay="0"/>
                                          </p:stCondLst>
                                        </p:cTn>
                                        <p:tgtEl>
                                          <p:spTgt spid="1475"/>
                                        </p:tgtEl>
                                        <p:attrNameLst>
                                          <p:attrName>style.visibility</p:attrName>
                                        </p:attrNameLst>
                                      </p:cBhvr>
                                      <p:to>
                                        <p:strVal val="visible"/>
                                      </p:to>
                                    </p:set>
                                    <p:animEffect transition="in" filter="fade">
                                      <p:cBhvr>
                                        <p:cTn id="17" dur="1000"/>
                                        <p:tgtEl>
                                          <p:spTgt spid="1475"/>
                                        </p:tgtEl>
                                      </p:cBhvr>
                                    </p:animEffect>
                                  </p:childTnLst>
                                </p:cTn>
                              </p:par>
                              <p:par>
                                <p:cTn id="18" presetID="42" presetClass="entr" presetSubtype="0"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75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10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64"/>
                                        </p:tgtEl>
                                        <p:attrNameLst>
                                          <p:attrName>style.visibility</p:attrName>
                                        </p:attrNameLst>
                                      </p:cBhvr>
                                      <p:to>
                                        <p:strVal val="visible"/>
                                      </p:to>
                                    </p:set>
                                    <p:anim calcmode="lin" valueType="num">
                                      <p:cBhvr>
                                        <p:cTn id="42" dur="500" fill="hold"/>
                                        <p:tgtEl>
                                          <p:spTgt spid="1064"/>
                                        </p:tgtEl>
                                        <p:attrNameLst>
                                          <p:attrName>ppt_w</p:attrName>
                                        </p:attrNameLst>
                                      </p:cBhvr>
                                      <p:tavLst>
                                        <p:tav tm="0">
                                          <p:val>
                                            <p:fltVal val="0"/>
                                          </p:val>
                                        </p:tav>
                                        <p:tav tm="100000">
                                          <p:val>
                                            <p:strVal val="#ppt_w"/>
                                          </p:val>
                                        </p:tav>
                                      </p:tavLst>
                                    </p:anim>
                                    <p:anim calcmode="lin" valueType="num">
                                      <p:cBhvr>
                                        <p:cTn id="43" dur="500" fill="hold"/>
                                        <p:tgtEl>
                                          <p:spTgt spid="1064"/>
                                        </p:tgtEl>
                                        <p:attrNameLst>
                                          <p:attrName>ppt_h</p:attrName>
                                        </p:attrNameLst>
                                      </p:cBhvr>
                                      <p:tavLst>
                                        <p:tav tm="0">
                                          <p:val>
                                            <p:fltVal val="0"/>
                                          </p:val>
                                        </p:tav>
                                        <p:tav tm="100000">
                                          <p:val>
                                            <p:strVal val="#ppt_h"/>
                                          </p:val>
                                        </p:tav>
                                      </p:tavLst>
                                    </p:anim>
                                    <p:animEffect transition="in" filter="fade">
                                      <p:cBhvr>
                                        <p:cTn id="44" dur="500"/>
                                        <p:tgtEl>
                                          <p:spTgt spid="1064"/>
                                        </p:tgtEl>
                                      </p:cBhvr>
                                    </p:animEffect>
                                  </p:childTnLst>
                                </p:cTn>
                              </p:par>
                              <p:par>
                                <p:cTn id="45" presetID="53" presetClass="entr" presetSubtype="16" fill="hold" nodeType="withEffect">
                                  <p:stCondLst>
                                    <p:cond delay="250"/>
                                  </p:stCondLst>
                                  <p:childTnLst>
                                    <p:set>
                                      <p:cBhvr>
                                        <p:cTn id="46" dur="1" fill="hold">
                                          <p:stCondLst>
                                            <p:cond delay="0"/>
                                          </p:stCondLst>
                                        </p:cTn>
                                        <p:tgtEl>
                                          <p:spTgt spid="1471"/>
                                        </p:tgtEl>
                                        <p:attrNameLst>
                                          <p:attrName>style.visibility</p:attrName>
                                        </p:attrNameLst>
                                      </p:cBhvr>
                                      <p:to>
                                        <p:strVal val="visible"/>
                                      </p:to>
                                    </p:set>
                                    <p:anim calcmode="lin" valueType="num">
                                      <p:cBhvr>
                                        <p:cTn id="47" dur="500" fill="hold"/>
                                        <p:tgtEl>
                                          <p:spTgt spid="1471"/>
                                        </p:tgtEl>
                                        <p:attrNameLst>
                                          <p:attrName>ppt_w</p:attrName>
                                        </p:attrNameLst>
                                      </p:cBhvr>
                                      <p:tavLst>
                                        <p:tav tm="0">
                                          <p:val>
                                            <p:fltVal val="0"/>
                                          </p:val>
                                        </p:tav>
                                        <p:tav tm="100000">
                                          <p:val>
                                            <p:strVal val="#ppt_w"/>
                                          </p:val>
                                        </p:tav>
                                      </p:tavLst>
                                    </p:anim>
                                    <p:anim calcmode="lin" valueType="num">
                                      <p:cBhvr>
                                        <p:cTn id="48" dur="500" fill="hold"/>
                                        <p:tgtEl>
                                          <p:spTgt spid="1471"/>
                                        </p:tgtEl>
                                        <p:attrNameLst>
                                          <p:attrName>ppt_h</p:attrName>
                                        </p:attrNameLst>
                                      </p:cBhvr>
                                      <p:tavLst>
                                        <p:tav tm="0">
                                          <p:val>
                                            <p:fltVal val="0"/>
                                          </p:val>
                                        </p:tav>
                                        <p:tav tm="100000">
                                          <p:val>
                                            <p:strVal val="#ppt_h"/>
                                          </p:val>
                                        </p:tav>
                                      </p:tavLst>
                                    </p:anim>
                                    <p:animEffect transition="in" filter="fade">
                                      <p:cBhvr>
                                        <p:cTn id="49" dur="500"/>
                                        <p:tgtEl>
                                          <p:spTgt spid="1471"/>
                                        </p:tgtEl>
                                      </p:cBhvr>
                                    </p:animEffect>
                                  </p:childTnLst>
                                </p:cTn>
                              </p:par>
                              <p:par>
                                <p:cTn id="50" presetID="53" presetClass="entr" presetSubtype="16" fill="hold" nodeType="withEffect">
                                  <p:stCondLst>
                                    <p:cond delay="250"/>
                                  </p:stCondLst>
                                  <p:childTnLst>
                                    <p:set>
                                      <p:cBhvr>
                                        <p:cTn id="51" dur="1" fill="hold">
                                          <p:stCondLst>
                                            <p:cond delay="0"/>
                                          </p:stCondLst>
                                        </p:cTn>
                                        <p:tgtEl>
                                          <p:spTgt spid="1469"/>
                                        </p:tgtEl>
                                        <p:attrNameLst>
                                          <p:attrName>style.visibility</p:attrName>
                                        </p:attrNameLst>
                                      </p:cBhvr>
                                      <p:to>
                                        <p:strVal val="visible"/>
                                      </p:to>
                                    </p:set>
                                    <p:anim calcmode="lin" valueType="num">
                                      <p:cBhvr>
                                        <p:cTn id="52" dur="500" fill="hold"/>
                                        <p:tgtEl>
                                          <p:spTgt spid="1469"/>
                                        </p:tgtEl>
                                        <p:attrNameLst>
                                          <p:attrName>ppt_w</p:attrName>
                                        </p:attrNameLst>
                                      </p:cBhvr>
                                      <p:tavLst>
                                        <p:tav tm="0">
                                          <p:val>
                                            <p:fltVal val="0"/>
                                          </p:val>
                                        </p:tav>
                                        <p:tav tm="100000">
                                          <p:val>
                                            <p:strVal val="#ppt_w"/>
                                          </p:val>
                                        </p:tav>
                                      </p:tavLst>
                                    </p:anim>
                                    <p:anim calcmode="lin" valueType="num">
                                      <p:cBhvr>
                                        <p:cTn id="53" dur="500" fill="hold"/>
                                        <p:tgtEl>
                                          <p:spTgt spid="1469"/>
                                        </p:tgtEl>
                                        <p:attrNameLst>
                                          <p:attrName>ppt_h</p:attrName>
                                        </p:attrNameLst>
                                      </p:cBhvr>
                                      <p:tavLst>
                                        <p:tav tm="0">
                                          <p:val>
                                            <p:fltVal val="0"/>
                                          </p:val>
                                        </p:tav>
                                        <p:tav tm="100000">
                                          <p:val>
                                            <p:strVal val="#ppt_h"/>
                                          </p:val>
                                        </p:tav>
                                      </p:tavLst>
                                    </p:anim>
                                    <p:animEffect transition="in" filter="fade">
                                      <p:cBhvr>
                                        <p:cTn id="54" dur="500"/>
                                        <p:tgtEl>
                                          <p:spTgt spid="1469"/>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1476"/>
                                        </p:tgtEl>
                                        <p:attrNameLst>
                                          <p:attrName>style.visibility</p:attrName>
                                        </p:attrNameLst>
                                      </p:cBhvr>
                                      <p:to>
                                        <p:strVal val="visible"/>
                                      </p:to>
                                    </p:set>
                                    <p:animEffect transition="in" filter="fade">
                                      <p:cBhvr>
                                        <p:cTn id="57" dur="500"/>
                                        <p:tgtEl>
                                          <p:spTgt spid="1476"/>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1477"/>
                                        </p:tgtEl>
                                        <p:attrNameLst>
                                          <p:attrName>style.visibility</p:attrName>
                                        </p:attrNameLst>
                                      </p:cBhvr>
                                      <p:to>
                                        <p:strVal val="visible"/>
                                      </p:to>
                                    </p:set>
                                    <p:animEffect transition="in" filter="fade">
                                      <p:cBhvr>
                                        <p:cTn id="60" dur="500"/>
                                        <p:tgtEl>
                                          <p:spTgt spid="1477"/>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1478"/>
                                        </p:tgtEl>
                                        <p:attrNameLst>
                                          <p:attrName>style.visibility</p:attrName>
                                        </p:attrNameLst>
                                      </p:cBhvr>
                                      <p:to>
                                        <p:strVal val="visible"/>
                                      </p:to>
                                    </p:set>
                                    <p:animEffect transition="in" filter="fade">
                                      <p:cBhvr>
                                        <p:cTn id="64" dur="500"/>
                                        <p:tgtEl>
                                          <p:spTgt spid="1478"/>
                                        </p:tgtEl>
                                      </p:cBhvr>
                                    </p:animEffect>
                                  </p:childTnLst>
                                </p:cTn>
                              </p:par>
                              <p:par>
                                <p:cTn id="65" presetID="22" presetClass="entr" presetSubtype="2" fill="hold" nodeType="withEffect">
                                  <p:stCondLst>
                                    <p:cond delay="250"/>
                                  </p:stCondLst>
                                  <p:childTnLst>
                                    <p:set>
                                      <p:cBhvr>
                                        <p:cTn id="66" dur="1" fill="hold">
                                          <p:stCondLst>
                                            <p:cond delay="0"/>
                                          </p:stCondLst>
                                        </p:cTn>
                                        <p:tgtEl>
                                          <p:spTgt spid="1482"/>
                                        </p:tgtEl>
                                        <p:attrNameLst>
                                          <p:attrName>style.visibility</p:attrName>
                                        </p:attrNameLst>
                                      </p:cBhvr>
                                      <p:to>
                                        <p:strVal val="visible"/>
                                      </p:to>
                                    </p:set>
                                    <p:animEffect transition="in" filter="wipe(right)">
                                      <p:cBhvr>
                                        <p:cTn id="67" dur="500"/>
                                        <p:tgtEl>
                                          <p:spTgt spid="1482"/>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496"/>
                                        </p:tgtEl>
                                        <p:attrNameLst>
                                          <p:attrName>style.visibility</p:attrName>
                                        </p:attrNameLst>
                                      </p:cBhvr>
                                      <p:to>
                                        <p:strVal val="visible"/>
                                      </p:to>
                                    </p:set>
                                    <p:anim calcmode="lin" valueType="num">
                                      <p:cBhvr>
                                        <p:cTn id="72" dur="500" fill="hold"/>
                                        <p:tgtEl>
                                          <p:spTgt spid="1496"/>
                                        </p:tgtEl>
                                        <p:attrNameLst>
                                          <p:attrName>ppt_w</p:attrName>
                                        </p:attrNameLst>
                                      </p:cBhvr>
                                      <p:tavLst>
                                        <p:tav tm="0">
                                          <p:val>
                                            <p:fltVal val="0"/>
                                          </p:val>
                                        </p:tav>
                                        <p:tav tm="100000">
                                          <p:val>
                                            <p:strVal val="#ppt_w"/>
                                          </p:val>
                                        </p:tav>
                                      </p:tavLst>
                                    </p:anim>
                                    <p:anim calcmode="lin" valueType="num">
                                      <p:cBhvr>
                                        <p:cTn id="73" dur="500" fill="hold"/>
                                        <p:tgtEl>
                                          <p:spTgt spid="1496"/>
                                        </p:tgtEl>
                                        <p:attrNameLst>
                                          <p:attrName>ppt_h</p:attrName>
                                        </p:attrNameLst>
                                      </p:cBhvr>
                                      <p:tavLst>
                                        <p:tav tm="0">
                                          <p:val>
                                            <p:fltVal val="0"/>
                                          </p:val>
                                        </p:tav>
                                        <p:tav tm="100000">
                                          <p:val>
                                            <p:strVal val="#ppt_h"/>
                                          </p:val>
                                        </p:tav>
                                      </p:tavLst>
                                    </p:anim>
                                    <p:animEffect transition="in" filter="fade">
                                      <p:cBhvr>
                                        <p:cTn id="74" dur="500"/>
                                        <p:tgtEl>
                                          <p:spTgt spid="1496"/>
                                        </p:tgtEl>
                                      </p:cBhvr>
                                    </p:animEffect>
                                  </p:childTnLst>
                                </p:cTn>
                              </p:par>
                              <p:par>
                                <p:cTn id="75" presetID="10" presetClass="entr" presetSubtype="0" fill="hold" nodeType="withEffect">
                                  <p:stCondLst>
                                    <p:cond delay="250"/>
                                  </p:stCondLst>
                                  <p:childTnLst>
                                    <p:set>
                                      <p:cBhvr>
                                        <p:cTn id="76" dur="1" fill="hold">
                                          <p:stCondLst>
                                            <p:cond delay="0"/>
                                          </p:stCondLst>
                                        </p:cTn>
                                        <p:tgtEl>
                                          <p:spTgt spid="1497"/>
                                        </p:tgtEl>
                                        <p:attrNameLst>
                                          <p:attrName>style.visibility</p:attrName>
                                        </p:attrNameLst>
                                      </p:cBhvr>
                                      <p:to>
                                        <p:strVal val="visible"/>
                                      </p:to>
                                    </p:set>
                                    <p:animEffect transition="in" filter="fade">
                                      <p:cBhvr>
                                        <p:cTn id="77" dur="500"/>
                                        <p:tgtEl>
                                          <p:spTgt spid="1497"/>
                                        </p:tgtEl>
                                      </p:cBhvr>
                                    </p:animEffect>
                                  </p:childTnLst>
                                </p:cTn>
                              </p:par>
                              <p:par>
                                <p:cTn id="78" presetID="53" presetClass="entr" presetSubtype="16" repeatCount="indefinite" fill="hold" grpId="0" nodeType="withEffect">
                                  <p:stCondLst>
                                    <p:cond delay="0"/>
                                  </p:stCondLst>
                                  <p:endCondLst>
                                    <p:cond evt="onNext" delay="0">
                                      <p:tgtEl>
                                        <p:sldTgt/>
                                      </p:tgtEl>
                                    </p:cond>
                                  </p:endCondLst>
                                  <p:childTnLst>
                                    <p:set>
                                      <p:cBhvr>
                                        <p:cTn id="79" dur="1" fill="hold">
                                          <p:stCondLst>
                                            <p:cond delay="0"/>
                                          </p:stCondLst>
                                        </p:cTn>
                                        <p:tgtEl>
                                          <p:spTgt spid="1501"/>
                                        </p:tgtEl>
                                        <p:attrNameLst>
                                          <p:attrName>style.visibility</p:attrName>
                                        </p:attrNameLst>
                                      </p:cBhvr>
                                      <p:to>
                                        <p:strVal val="visible"/>
                                      </p:to>
                                    </p:set>
                                    <p:anim calcmode="lin" valueType="num">
                                      <p:cBhvr>
                                        <p:cTn id="80" dur="500" fill="hold"/>
                                        <p:tgtEl>
                                          <p:spTgt spid="1501"/>
                                        </p:tgtEl>
                                        <p:attrNameLst>
                                          <p:attrName>ppt_w</p:attrName>
                                        </p:attrNameLst>
                                      </p:cBhvr>
                                      <p:tavLst>
                                        <p:tav tm="0">
                                          <p:val>
                                            <p:fltVal val="0"/>
                                          </p:val>
                                        </p:tav>
                                        <p:tav tm="100000">
                                          <p:val>
                                            <p:strVal val="#ppt_w"/>
                                          </p:val>
                                        </p:tav>
                                      </p:tavLst>
                                    </p:anim>
                                    <p:anim calcmode="lin" valueType="num">
                                      <p:cBhvr>
                                        <p:cTn id="81" dur="500" fill="hold"/>
                                        <p:tgtEl>
                                          <p:spTgt spid="1501"/>
                                        </p:tgtEl>
                                        <p:attrNameLst>
                                          <p:attrName>ppt_h</p:attrName>
                                        </p:attrNameLst>
                                      </p:cBhvr>
                                      <p:tavLst>
                                        <p:tav tm="0">
                                          <p:val>
                                            <p:fltVal val="0"/>
                                          </p:val>
                                        </p:tav>
                                        <p:tav tm="100000">
                                          <p:val>
                                            <p:strVal val="#ppt_h"/>
                                          </p:val>
                                        </p:tav>
                                      </p:tavLst>
                                    </p:anim>
                                    <p:animEffect transition="in" filter="fade">
                                      <p:cBhvr>
                                        <p:cTn id="82" dur="500"/>
                                        <p:tgtEl>
                                          <p:spTgt spid="1501"/>
                                        </p:tgtEl>
                                      </p:cBhvr>
                                    </p:animEffect>
                                  </p:childTnLst>
                                </p:cTn>
                              </p:par>
                            </p:childTnLst>
                          </p:cTn>
                        </p:par>
                        <p:par>
                          <p:cTn id="83" fill="hold">
                            <p:stCondLst>
                              <p:cond delay="750"/>
                            </p:stCondLst>
                            <p:childTnLst>
                              <p:par>
                                <p:cTn id="84" presetID="2" presetClass="entr" presetSubtype="8" fill="hold" nodeType="afterEffect">
                                  <p:stCondLst>
                                    <p:cond delay="0"/>
                                  </p:stCondLst>
                                  <p:childTnLst>
                                    <p:set>
                                      <p:cBhvr>
                                        <p:cTn id="85" dur="1" fill="hold">
                                          <p:stCondLst>
                                            <p:cond delay="0"/>
                                          </p:stCondLst>
                                        </p:cTn>
                                        <p:tgtEl>
                                          <p:spTgt spid="1511"/>
                                        </p:tgtEl>
                                        <p:attrNameLst>
                                          <p:attrName>style.visibility</p:attrName>
                                        </p:attrNameLst>
                                      </p:cBhvr>
                                      <p:to>
                                        <p:strVal val="visible"/>
                                      </p:to>
                                    </p:set>
                                    <p:anim calcmode="lin" valueType="num">
                                      <p:cBhvr additive="base">
                                        <p:cTn id="86" dur="500" fill="hold"/>
                                        <p:tgtEl>
                                          <p:spTgt spid="1511"/>
                                        </p:tgtEl>
                                        <p:attrNameLst>
                                          <p:attrName>ppt_x</p:attrName>
                                        </p:attrNameLst>
                                      </p:cBhvr>
                                      <p:tavLst>
                                        <p:tav tm="0">
                                          <p:val>
                                            <p:strVal val="0-#ppt_w/2"/>
                                          </p:val>
                                        </p:tav>
                                        <p:tav tm="100000">
                                          <p:val>
                                            <p:strVal val="#ppt_x"/>
                                          </p:val>
                                        </p:tav>
                                      </p:tavLst>
                                    </p:anim>
                                    <p:anim calcmode="lin" valueType="num">
                                      <p:cBhvr additive="base">
                                        <p:cTn id="87" dur="500" fill="hold"/>
                                        <p:tgtEl>
                                          <p:spTgt spid="1511"/>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nodeType="clickEffect">
                                  <p:stCondLst>
                                    <p:cond delay="0"/>
                                  </p:stCondLst>
                                  <p:childTnLst>
                                    <p:set>
                                      <p:cBhvr>
                                        <p:cTn id="91" dur="1" fill="hold">
                                          <p:stCondLst>
                                            <p:cond delay="0"/>
                                          </p:stCondLst>
                                        </p:cTn>
                                        <p:tgtEl>
                                          <p:spTgt spid="1513"/>
                                        </p:tgtEl>
                                        <p:attrNameLst>
                                          <p:attrName>style.visibility</p:attrName>
                                        </p:attrNameLst>
                                      </p:cBhvr>
                                      <p:to>
                                        <p:strVal val="visible"/>
                                      </p:to>
                                    </p:set>
                                    <p:anim calcmode="lin" valueType="num">
                                      <p:cBhvr additive="base">
                                        <p:cTn id="92" dur="500" fill="hold"/>
                                        <p:tgtEl>
                                          <p:spTgt spid="1513"/>
                                        </p:tgtEl>
                                        <p:attrNameLst>
                                          <p:attrName>ppt_x</p:attrName>
                                        </p:attrNameLst>
                                      </p:cBhvr>
                                      <p:tavLst>
                                        <p:tav tm="0">
                                          <p:val>
                                            <p:strVal val="1+#ppt_w/2"/>
                                          </p:val>
                                        </p:tav>
                                        <p:tav tm="100000">
                                          <p:val>
                                            <p:strVal val="#ppt_x"/>
                                          </p:val>
                                        </p:tav>
                                      </p:tavLst>
                                    </p:anim>
                                    <p:anim calcmode="lin" valueType="num">
                                      <p:cBhvr additive="base">
                                        <p:cTn id="93" dur="500" fill="hold"/>
                                        <p:tgtEl>
                                          <p:spTgt spid="1513"/>
                                        </p:tgtEl>
                                        <p:attrNameLst>
                                          <p:attrName>ppt_y</p:attrName>
                                        </p:attrNameLst>
                                      </p:cBhvr>
                                      <p:tavLst>
                                        <p:tav tm="0">
                                          <p:val>
                                            <p:strVal val="#ppt_y"/>
                                          </p:val>
                                        </p:tav>
                                        <p:tav tm="100000">
                                          <p:val>
                                            <p:strVal val="#ppt_y"/>
                                          </p:val>
                                        </p:tav>
                                      </p:tavLst>
                                    </p:anim>
                                  </p:childTnLst>
                                </p:cTn>
                              </p:par>
                            </p:childTnLst>
                          </p:cTn>
                        </p:par>
                        <p:par>
                          <p:cTn id="94" fill="hold">
                            <p:stCondLst>
                              <p:cond delay="500"/>
                            </p:stCondLst>
                            <p:childTnLst>
                              <p:par>
                                <p:cTn id="95" presetID="22" presetClass="entr" presetSubtype="1" fill="hold" nodeType="afterEffect">
                                  <p:stCondLst>
                                    <p:cond delay="0"/>
                                  </p:stCondLst>
                                  <p:childTnLst>
                                    <p:set>
                                      <p:cBhvr>
                                        <p:cTn id="96" dur="1" fill="hold">
                                          <p:stCondLst>
                                            <p:cond delay="0"/>
                                          </p:stCondLst>
                                        </p:cTn>
                                        <p:tgtEl>
                                          <p:spTgt spid="1512"/>
                                        </p:tgtEl>
                                        <p:attrNameLst>
                                          <p:attrName>style.visibility</p:attrName>
                                        </p:attrNameLst>
                                      </p:cBhvr>
                                      <p:to>
                                        <p:strVal val="visible"/>
                                      </p:to>
                                    </p:set>
                                    <p:animEffect transition="in" filter="wipe(up)">
                                      <p:cBhvr>
                                        <p:cTn id="97" dur="1500"/>
                                        <p:tgtEl>
                                          <p:spTgt spid="1512"/>
                                        </p:tgtEl>
                                      </p:cBhvr>
                                    </p:animEffect>
                                  </p:childTnLst>
                                </p:cTn>
                              </p:par>
                              <p:par>
                                <p:cTn id="98" presetID="53" presetClass="entr" presetSubtype="16" repeatCount="indefinite" fill="hold" grpId="0" nodeType="withEffect">
                                  <p:stCondLst>
                                    <p:cond delay="0"/>
                                  </p:stCondLst>
                                  <p:endCondLst>
                                    <p:cond evt="onNext" delay="0">
                                      <p:tgtEl>
                                        <p:sldTgt/>
                                      </p:tgtEl>
                                    </p:cond>
                                  </p:endCondLst>
                                  <p:childTnLst>
                                    <p:set>
                                      <p:cBhvr>
                                        <p:cTn id="99" dur="1" fill="hold">
                                          <p:stCondLst>
                                            <p:cond delay="0"/>
                                          </p:stCondLst>
                                        </p:cTn>
                                        <p:tgtEl>
                                          <p:spTgt spid="1533"/>
                                        </p:tgtEl>
                                        <p:attrNameLst>
                                          <p:attrName>style.visibility</p:attrName>
                                        </p:attrNameLst>
                                      </p:cBhvr>
                                      <p:to>
                                        <p:strVal val="visible"/>
                                      </p:to>
                                    </p:set>
                                    <p:anim calcmode="lin" valueType="num">
                                      <p:cBhvr>
                                        <p:cTn id="100" dur="500" fill="hold"/>
                                        <p:tgtEl>
                                          <p:spTgt spid="1533"/>
                                        </p:tgtEl>
                                        <p:attrNameLst>
                                          <p:attrName>ppt_w</p:attrName>
                                        </p:attrNameLst>
                                      </p:cBhvr>
                                      <p:tavLst>
                                        <p:tav tm="0">
                                          <p:val>
                                            <p:fltVal val="0"/>
                                          </p:val>
                                        </p:tav>
                                        <p:tav tm="100000">
                                          <p:val>
                                            <p:strVal val="#ppt_w"/>
                                          </p:val>
                                        </p:tav>
                                      </p:tavLst>
                                    </p:anim>
                                    <p:anim calcmode="lin" valueType="num">
                                      <p:cBhvr>
                                        <p:cTn id="101" dur="500" fill="hold"/>
                                        <p:tgtEl>
                                          <p:spTgt spid="1533"/>
                                        </p:tgtEl>
                                        <p:attrNameLst>
                                          <p:attrName>ppt_h</p:attrName>
                                        </p:attrNameLst>
                                      </p:cBhvr>
                                      <p:tavLst>
                                        <p:tav tm="0">
                                          <p:val>
                                            <p:fltVal val="0"/>
                                          </p:val>
                                        </p:tav>
                                        <p:tav tm="100000">
                                          <p:val>
                                            <p:strVal val="#ppt_h"/>
                                          </p:val>
                                        </p:tav>
                                      </p:tavLst>
                                    </p:anim>
                                    <p:animEffect transition="in" filter="fade">
                                      <p:cBhvr>
                                        <p:cTn id="102" dur="500"/>
                                        <p:tgtEl>
                                          <p:spTgt spid="1533"/>
                                        </p:tgtEl>
                                      </p:cBhvr>
                                    </p:animEffect>
                                  </p:childTnLst>
                                </p:cTn>
                              </p:par>
                              <p:par>
                                <p:cTn id="103" presetID="10" presetClass="exit" presetSubtype="0" fill="hold" nodeType="withEffect">
                                  <p:stCondLst>
                                    <p:cond delay="0"/>
                                  </p:stCondLst>
                                  <p:childTnLst>
                                    <p:animEffect transition="out" filter="fade">
                                      <p:cBhvr>
                                        <p:cTn id="104" dur="500"/>
                                        <p:tgtEl>
                                          <p:spTgt spid="1511"/>
                                        </p:tgtEl>
                                      </p:cBhvr>
                                    </p:animEffect>
                                    <p:set>
                                      <p:cBhvr>
                                        <p:cTn id="105" dur="1" fill="hold">
                                          <p:stCondLst>
                                            <p:cond delay="499"/>
                                          </p:stCondLst>
                                        </p:cTn>
                                        <p:tgtEl>
                                          <p:spTgt spid="1511"/>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500"/>
                                        <p:tgtEl>
                                          <p:spTgt spid="1497"/>
                                        </p:tgtEl>
                                      </p:cBhvr>
                                    </p:animEffect>
                                    <p:set>
                                      <p:cBhvr>
                                        <p:cTn id="110" dur="1" fill="hold">
                                          <p:stCondLst>
                                            <p:cond delay="499"/>
                                          </p:stCondLst>
                                        </p:cTn>
                                        <p:tgtEl>
                                          <p:spTgt spid="1497"/>
                                        </p:tgtEl>
                                        <p:attrNameLst>
                                          <p:attrName>style.visibility</p:attrName>
                                        </p:attrNameLst>
                                      </p:cBhvr>
                                      <p:to>
                                        <p:strVal val="hidden"/>
                                      </p:to>
                                    </p:set>
                                  </p:childTnLst>
                                </p:cTn>
                              </p:par>
                              <p:par>
                                <p:cTn id="111" presetID="53" presetClass="entr" presetSubtype="16" fill="hold" nodeType="withEffect">
                                  <p:stCondLst>
                                    <p:cond delay="0"/>
                                  </p:stCondLst>
                                  <p:childTnLst>
                                    <p:set>
                                      <p:cBhvr>
                                        <p:cTn id="112" dur="1" fill="hold">
                                          <p:stCondLst>
                                            <p:cond delay="0"/>
                                          </p:stCondLst>
                                        </p:cTn>
                                        <p:tgtEl>
                                          <p:spTgt spid="1529"/>
                                        </p:tgtEl>
                                        <p:attrNameLst>
                                          <p:attrName>style.visibility</p:attrName>
                                        </p:attrNameLst>
                                      </p:cBhvr>
                                      <p:to>
                                        <p:strVal val="visible"/>
                                      </p:to>
                                    </p:set>
                                    <p:anim calcmode="lin" valueType="num">
                                      <p:cBhvr>
                                        <p:cTn id="113" dur="500" fill="hold"/>
                                        <p:tgtEl>
                                          <p:spTgt spid="1529"/>
                                        </p:tgtEl>
                                        <p:attrNameLst>
                                          <p:attrName>ppt_w</p:attrName>
                                        </p:attrNameLst>
                                      </p:cBhvr>
                                      <p:tavLst>
                                        <p:tav tm="0">
                                          <p:val>
                                            <p:fltVal val="0"/>
                                          </p:val>
                                        </p:tav>
                                        <p:tav tm="100000">
                                          <p:val>
                                            <p:strVal val="#ppt_w"/>
                                          </p:val>
                                        </p:tav>
                                      </p:tavLst>
                                    </p:anim>
                                    <p:anim calcmode="lin" valueType="num">
                                      <p:cBhvr>
                                        <p:cTn id="114" dur="500" fill="hold"/>
                                        <p:tgtEl>
                                          <p:spTgt spid="1529"/>
                                        </p:tgtEl>
                                        <p:attrNameLst>
                                          <p:attrName>ppt_h</p:attrName>
                                        </p:attrNameLst>
                                      </p:cBhvr>
                                      <p:tavLst>
                                        <p:tav tm="0">
                                          <p:val>
                                            <p:fltVal val="0"/>
                                          </p:val>
                                        </p:tav>
                                        <p:tav tm="100000">
                                          <p:val>
                                            <p:strVal val="#ppt_h"/>
                                          </p:val>
                                        </p:tav>
                                      </p:tavLst>
                                    </p:anim>
                                    <p:animEffect transition="in" filter="fade">
                                      <p:cBhvr>
                                        <p:cTn id="115" dur="500"/>
                                        <p:tgtEl>
                                          <p:spTgt spid="1529"/>
                                        </p:tgtEl>
                                      </p:cBhvr>
                                    </p:animEffect>
                                  </p:childTnLst>
                                </p:cTn>
                              </p:par>
                              <p:par>
                                <p:cTn id="116" presetID="10" presetClass="exit" presetSubtype="0" fill="hold" nodeType="withEffect">
                                  <p:stCondLst>
                                    <p:cond delay="0"/>
                                  </p:stCondLst>
                                  <p:childTnLst>
                                    <p:animEffect transition="out" filter="fade">
                                      <p:cBhvr>
                                        <p:cTn id="117" dur="500"/>
                                        <p:tgtEl>
                                          <p:spTgt spid="1513"/>
                                        </p:tgtEl>
                                      </p:cBhvr>
                                    </p:animEffect>
                                    <p:set>
                                      <p:cBhvr>
                                        <p:cTn id="118" dur="1" fill="hold">
                                          <p:stCondLst>
                                            <p:cond delay="499"/>
                                          </p:stCondLst>
                                        </p:cTn>
                                        <p:tgtEl>
                                          <p:spTgt spid="1513"/>
                                        </p:tgtEl>
                                        <p:attrNameLst>
                                          <p:attrName>style.visibility</p:attrName>
                                        </p:attrNameLst>
                                      </p:cBhvr>
                                      <p:to>
                                        <p:strVal val="hidden"/>
                                      </p:to>
                                    </p:set>
                                  </p:childTnLst>
                                </p:cTn>
                              </p:par>
                              <p:par>
                                <p:cTn id="119" presetID="2" presetClass="entr" presetSubtype="8" fill="hold" nodeType="withEffect">
                                  <p:stCondLst>
                                    <p:cond delay="0"/>
                                  </p:stCondLst>
                                  <p:childTnLst>
                                    <p:set>
                                      <p:cBhvr>
                                        <p:cTn id="120" dur="1" fill="hold">
                                          <p:stCondLst>
                                            <p:cond delay="0"/>
                                          </p:stCondLst>
                                        </p:cTn>
                                        <p:tgtEl>
                                          <p:spTgt spid="1530"/>
                                        </p:tgtEl>
                                        <p:attrNameLst>
                                          <p:attrName>style.visibility</p:attrName>
                                        </p:attrNameLst>
                                      </p:cBhvr>
                                      <p:to>
                                        <p:strVal val="visible"/>
                                      </p:to>
                                    </p:set>
                                    <p:anim calcmode="lin" valueType="num">
                                      <p:cBhvr additive="base">
                                        <p:cTn id="121" dur="500" fill="hold"/>
                                        <p:tgtEl>
                                          <p:spTgt spid="1530"/>
                                        </p:tgtEl>
                                        <p:attrNameLst>
                                          <p:attrName>ppt_x</p:attrName>
                                        </p:attrNameLst>
                                      </p:cBhvr>
                                      <p:tavLst>
                                        <p:tav tm="0">
                                          <p:val>
                                            <p:strVal val="0-#ppt_w/2"/>
                                          </p:val>
                                        </p:tav>
                                        <p:tav tm="100000">
                                          <p:val>
                                            <p:strVal val="#ppt_x"/>
                                          </p:val>
                                        </p:tav>
                                      </p:tavLst>
                                    </p:anim>
                                    <p:anim calcmode="lin" valueType="num">
                                      <p:cBhvr additive="base">
                                        <p:cTn id="122" dur="500" fill="hold"/>
                                        <p:tgtEl>
                                          <p:spTgt spid="1530"/>
                                        </p:tgtEl>
                                        <p:attrNameLst>
                                          <p:attrName>ppt_y</p:attrName>
                                        </p:attrNameLst>
                                      </p:cBhvr>
                                      <p:tavLst>
                                        <p:tav tm="0">
                                          <p:val>
                                            <p:strVal val="#ppt_y"/>
                                          </p:val>
                                        </p:tav>
                                        <p:tav tm="100000">
                                          <p:val>
                                            <p:strVal val="#ppt_y"/>
                                          </p:val>
                                        </p:tav>
                                      </p:tavLst>
                                    </p:anim>
                                  </p:childTnLst>
                                </p:cTn>
                              </p:par>
                              <p:par>
                                <p:cTn id="123" presetID="10" presetClass="exit" presetSubtype="0" fill="hold" grpId="1" nodeType="withEffect">
                                  <p:stCondLst>
                                    <p:cond delay="0"/>
                                  </p:stCondLst>
                                  <p:childTnLst>
                                    <p:animEffect transition="out" filter="fade">
                                      <p:cBhvr>
                                        <p:cTn id="124" dur="500"/>
                                        <p:tgtEl>
                                          <p:spTgt spid="1533"/>
                                        </p:tgtEl>
                                      </p:cBhvr>
                                    </p:animEffect>
                                    <p:set>
                                      <p:cBhvr>
                                        <p:cTn id="125" dur="1" fill="hold">
                                          <p:stCondLst>
                                            <p:cond delay="499"/>
                                          </p:stCondLst>
                                        </p:cTn>
                                        <p:tgtEl>
                                          <p:spTgt spid="1533"/>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501"/>
                                        </p:tgtEl>
                                      </p:cBhvr>
                                    </p:animEffect>
                                    <p:set>
                                      <p:cBhvr>
                                        <p:cTn id="128" dur="1" fill="hold">
                                          <p:stCondLst>
                                            <p:cond delay="499"/>
                                          </p:stCondLst>
                                        </p:cTn>
                                        <p:tgtEl>
                                          <p:spTgt spid="1501"/>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nodeType="clickEffect">
                                  <p:stCondLst>
                                    <p:cond delay="0"/>
                                  </p:stCondLst>
                                  <p:childTnLst>
                                    <p:set>
                                      <p:cBhvr>
                                        <p:cTn id="132" dur="1" fill="hold">
                                          <p:stCondLst>
                                            <p:cond delay="0"/>
                                          </p:stCondLst>
                                        </p:cTn>
                                        <p:tgtEl>
                                          <p:spTgt spid="1534"/>
                                        </p:tgtEl>
                                        <p:attrNameLst>
                                          <p:attrName>style.visibility</p:attrName>
                                        </p:attrNameLst>
                                      </p:cBhvr>
                                      <p:to>
                                        <p:strVal val="visible"/>
                                      </p:to>
                                    </p:set>
                                    <p:anim calcmode="lin" valueType="num">
                                      <p:cBhvr additive="base">
                                        <p:cTn id="133" dur="500" fill="hold"/>
                                        <p:tgtEl>
                                          <p:spTgt spid="1534"/>
                                        </p:tgtEl>
                                        <p:attrNameLst>
                                          <p:attrName>ppt_x</p:attrName>
                                        </p:attrNameLst>
                                      </p:cBhvr>
                                      <p:tavLst>
                                        <p:tav tm="0">
                                          <p:val>
                                            <p:strVal val="1+#ppt_w/2"/>
                                          </p:val>
                                        </p:tav>
                                        <p:tav tm="100000">
                                          <p:val>
                                            <p:strVal val="#ppt_x"/>
                                          </p:val>
                                        </p:tav>
                                      </p:tavLst>
                                    </p:anim>
                                    <p:anim calcmode="lin" valueType="num">
                                      <p:cBhvr additive="base">
                                        <p:cTn id="134" dur="500" fill="hold"/>
                                        <p:tgtEl>
                                          <p:spTgt spid="1534"/>
                                        </p:tgtEl>
                                        <p:attrNameLst>
                                          <p:attrName>ppt_y</p:attrName>
                                        </p:attrNameLst>
                                      </p:cBhvr>
                                      <p:tavLst>
                                        <p:tav tm="0">
                                          <p:val>
                                            <p:strVal val="#ppt_y"/>
                                          </p:val>
                                        </p:tav>
                                        <p:tav tm="100000">
                                          <p:val>
                                            <p:strVal val="#ppt_y"/>
                                          </p:val>
                                        </p:tav>
                                      </p:tavLst>
                                    </p:anim>
                                  </p:childTnLst>
                                </p:cTn>
                              </p:par>
                              <p:par>
                                <p:cTn id="135" presetID="10" presetClass="exit" presetSubtype="0" fill="hold" nodeType="withEffect">
                                  <p:stCondLst>
                                    <p:cond delay="0"/>
                                  </p:stCondLst>
                                  <p:childTnLst>
                                    <p:animEffect transition="out" filter="fade">
                                      <p:cBhvr>
                                        <p:cTn id="136" dur="500"/>
                                        <p:tgtEl>
                                          <p:spTgt spid="1530"/>
                                        </p:tgtEl>
                                      </p:cBhvr>
                                    </p:animEffect>
                                    <p:set>
                                      <p:cBhvr>
                                        <p:cTn id="137" dur="1" fill="hold">
                                          <p:stCondLst>
                                            <p:cond delay="499"/>
                                          </p:stCondLst>
                                        </p:cTn>
                                        <p:tgtEl>
                                          <p:spTgt spid="1530"/>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529"/>
                                        </p:tgtEl>
                                      </p:cBhvr>
                                    </p:animEffect>
                                    <p:set>
                                      <p:cBhvr>
                                        <p:cTn id="140" dur="1" fill="hold">
                                          <p:stCondLst>
                                            <p:cond delay="499"/>
                                          </p:stCondLst>
                                        </p:cTn>
                                        <p:tgtEl>
                                          <p:spTgt spid="1529"/>
                                        </p:tgtEl>
                                        <p:attrNameLst>
                                          <p:attrName>style.visibility</p:attrName>
                                        </p:attrNameLst>
                                      </p:cBhvr>
                                      <p:to>
                                        <p:strVal val="hidden"/>
                                      </p:to>
                                    </p:set>
                                  </p:childTnLst>
                                </p:cTn>
                              </p:par>
                              <p:par>
                                <p:cTn id="141" presetID="22" presetClass="exit" presetSubtype="4" fill="hold" nodeType="withEffect">
                                  <p:stCondLst>
                                    <p:cond delay="0"/>
                                  </p:stCondLst>
                                  <p:childTnLst>
                                    <p:animEffect transition="out" filter="wipe(down)">
                                      <p:cBhvr>
                                        <p:cTn id="142" dur="1500"/>
                                        <p:tgtEl>
                                          <p:spTgt spid="1512"/>
                                        </p:tgtEl>
                                      </p:cBhvr>
                                    </p:animEffect>
                                    <p:set>
                                      <p:cBhvr>
                                        <p:cTn id="143" dur="1" fill="hold">
                                          <p:stCondLst>
                                            <p:cond delay="1499"/>
                                          </p:stCondLst>
                                        </p:cTn>
                                        <p:tgtEl>
                                          <p:spTgt spid="1512"/>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496"/>
                                        </p:tgtEl>
                                      </p:cBhvr>
                                    </p:animEffect>
                                    <p:set>
                                      <p:cBhvr>
                                        <p:cTn id="146" dur="1" fill="hold">
                                          <p:stCondLst>
                                            <p:cond delay="499"/>
                                          </p:stCondLst>
                                        </p:cTn>
                                        <p:tgtEl>
                                          <p:spTgt spid="1496"/>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nodeType="clickEffect">
                                  <p:stCondLst>
                                    <p:cond delay="0"/>
                                  </p:stCondLst>
                                  <p:childTnLst>
                                    <p:set>
                                      <p:cBhvr>
                                        <p:cTn id="150" dur="1" fill="hold">
                                          <p:stCondLst>
                                            <p:cond delay="0"/>
                                          </p:stCondLst>
                                        </p:cTn>
                                        <p:tgtEl>
                                          <p:spTgt spid="1575"/>
                                        </p:tgtEl>
                                        <p:attrNameLst>
                                          <p:attrName>style.visibility</p:attrName>
                                        </p:attrNameLst>
                                      </p:cBhvr>
                                      <p:to>
                                        <p:strVal val="visible"/>
                                      </p:to>
                                    </p:set>
                                    <p:anim calcmode="lin" valueType="num">
                                      <p:cBhvr additive="base">
                                        <p:cTn id="151" dur="500" fill="hold"/>
                                        <p:tgtEl>
                                          <p:spTgt spid="1575"/>
                                        </p:tgtEl>
                                        <p:attrNameLst>
                                          <p:attrName>ppt_x</p:attrName>
                                        </p:attrNameLst>
                                      </p:cBhvr>
                                      <p:tavLst>
                                        <p:tav tm="0">
                                          <p:val>
                                            <p:strVal val="0-#ppt_w/2"/>
                                          </p:val>
                                        </p:tav>
                                        <p:tav tm="100000">
                                          <p:val>
                                            <p:strVal val="#ppt_x"/>
                                          </p:val>
                                        </p:tav>
                                      </p:tavLst>
                                    </p:anim>
                                    <p:anim calcmode="lin" valueType="num">
                                      <p:cBhvr additive="base">
                                        <p:cTn id="152" dur="500" fill="hold"/>
                                        <p:tgtEl>
                                          <p:spTgt spid="1575"/>
                                        </p:tgtEl>
                                        <p:attrNameLst>
                                          <p:attrName>ppt_y</p:attrName>
                                        </p:attrNameLst>
                                      </p:cBhvr>
                                      <p:tavLst>
                                        <p:tav tm="0">
                                          <p:val>
                                            <p:strVal val="#ppt_y"/>
                                          </p:val>
                                        </p:tav>
                                        <p:tav tm="100000">
                                          <p:val>
                                            <p:strVal val="#ppt_y"/>
                                          </p:val>
                                        </p:tav>
                                      </p:tavLst>
                                    </p:anim>
                                  </p:childTnLst>
                                </p:cTn>
                              </p:par>
                              <p:par>
                                <p:cTn id="153" presetID="10" presetClass="exit" presetSubtype="0" fill="hold" nodeType="withEffect">
                                  <p:stCondLst>
                                    <p:cond delay="0"/>
                                  </p:stCondLst>
                                  <p:childTnLst>
                                    <p:animEffect transition="out" filter="fade">
                                      <p:cBhvr>
                                        <p:cTn id="154" dur="500"/>
                                        <p:tgtEl>
                                          <p:spTgt spid="1534"/>
                                        </p:tgtEl>
                                      </p:cBhvr>
                                    </p:animEffect>
                                    <p:set>
                                      <p:cBhvr>
                                        <p:cTn id="155" dur="1" fill="hold">
                                          <p:stCondLst>
                                            <p:cond delay="499"/>
                                          </p:stCondLst>
                                        </p:cTn>
                                        <p:tgtEl>
                                          <p:spTgt spid="1534"/>
                                        </p:tgtEl>
                                        <p:attrNameLst>
                                          <p:attrName>style.visibility</p:attrName>
                                        </p:attrNameLst>
                                      </p:cBhvr>
                                      <p:to>
                                        <p:strVal val="hidden"/>
                                      </p:to>
                                    </p:set>
                                  </p:childTnLst>
                                </p:cTn>
                              </p:par>
                              <p:par>
                                <p:cTn id="156" presetID="10" presetClass="entr" presetSubtype="0" fill="hold" nodeType="withEffect">
                                  <p:stCondLst>
                                    <p:cond delay="0"/>
                                  </p:stCondLst>
                                  <p:childTnLst>
                                    <p:set>
                                      <p:cBhvr>
                                        <p:cTn id="157" dur="1" fill="hold">
                                          <p:stCondLst>
                                            <p:cond delay="0"/>
                                          </p:stCondLst>
                                        </p:cTn>
                                        <p:tgtEl>
                                          <p:spTgt spid="1574"/>
                                        </p:tgtEl>
                                        <p:attrNameLst>
                                          <p:attrName>style.visibility</p:attrName>
                                        </p:attrNameLst>
                                      </p:cBhvr>
                                      <p:to>
                                        <p:strVal val="visible"/>
                                      </p:to>
                                    </p:set>
                                    <p:animEffect transition="in" filter="fade">
                                      <p:cBhvr>
                                        <p:cTn id="158" dur="500"/>
                                        <p:tgtEl>
                                          <p:spTgt spid="1574"/>
                                        </p:tgtEl>
                                      </p:cBhvr>
                                    </p:animEffect>
                                  </p:childTnLst>
                                </p:cTn>
                              </p:par>
                              <p:par>
                                <p:cTn id="159" presetID="10" presetClass="entr" presetSubtype="0" repeatCount="indefinite" fill="hold" nodeType="withEffect">
                                  <p:stCondLst>
                                    <p:cond delay="0"/>
                                  </p:stCondLst>
                                  <p:childTnLst>
                                    <p:set>
                                      <p:cBhvr>
                                        <p:cTn id="160" dur="1" fill="hold">
                                          <p:stCondLst>
                                            <p:cond delay="0"/>
                                          </p:stCondLst>
                                        </p:cTn>
                                        <p:tgtEl>
                                          <p:spTgt spid="5768"/>
                                        </p:tgtEl>
                                        <p:attrNameLst>
                                          <p:attrName>style.visibility</p:attrName>
                                        </p:attrNameLst>
                                      </p:cBhvr>
                                      <p:to>
                                        <p:strVal val="visible"/>
                                      </p:to>
                                    </p:set>
                                    <p:animEffect transition="in" filter="fade">
                                      <p:cBhvr>
                                        <p:cTn id="161" dur="500"/>
                                        <p:tgtEl>
                                          <p:spTgt spid="5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3" grpId="0" animBg="1"/>
      <p:bldP spid="1501" grpId="0" animBg="1"/>
      <p:bldP spid="1501" grpId="1" animBg="1"/>
      <p:bldP spid="1533" grpId="0" animBg="1"/>
      <p:bldP spid="1533" grpId="1" animBg="1"/>
      <p:bldP spid="1476" grpId="0" animBg="1"/>
      <p:bldP spid="1477" grpId="0" animBg="1"/>
      <p:bldP spid="1478" grpId="0"/>
      <p:bldP spid="1496" grpId="0" animBg="1"/>
      <p:bldP spid="149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GB" dirty="0"/>
              <a:t>Customer Challenges</a:t>
            </a:r>
          </a:p>
        </p:txBody>
      </p:sp>
      <p:grpSp>
        <p:nvGrpSpPr>
          <p:cNvPr id="10" name="Group 9">
            <a:extLst>
              <a:ext uri="{FF2B5EF4-FFF2-40B4-BE49-F238E27FC236}">
                <a16:creationId xmlns:a16="http://schemas.microsoft.com/office/drawing/2014/main" id="{955106D3-CB08-6042-9A14-4D335AB61F0E}"/>
              </a:ext>
            </a:extLst>
          </p:cNvPr>
          <p:cNvGrpSpPr/>
          <p:nvPr/>
        </p:nvGrpSpPr>
        <p:grpSpPr>
          <a:xfrm>
            <a:off x="248343" y="1006492"/>
            <a:ext cx="2083928" cy="4845016"/>
            <a:chOff x="248343" y="864916"/>
            <a:chExt cx="2083928" cy="4845016"/>
          </a:xfrm>
        </p:grpSpPr>
        <p:grpSp>
          <p:nvGrpSpPr>
            <p:cNvPr id="18" name="Group 17">
              <a:extLst>
                <a:ext uri="{FF2B5EF4-FFF2-40B4-BE49-F238E27FC236}">
                  <a16:creationId xmlns:a16="http://schemas.microsoft.com/office/drawing/2014/main" id="{2A66DBF5-F7A1-CE3D-769F-1327AB44B441}"/>
                </a:ext>
              </a:extLst>
            </p:cNvPr>
            <p:cNvGrpSpPr/>
            <p:nvPr/>
          </p:nvGrpSpPr>
          <p:grpSpPr>
            <a:xfrm>
              <a:off x="248343" y="864916"/>
              <a:ext cx="2083928" cy="4845016"/>
              <a:chOff x="806677" y="1154566"/>
              <a:chExt cx="2083928" cy="4845016"/>
            </a:xfrm>
          </p:grpSpPr>
          <p:sp>
            <p:nvSpPr>
              <p:cNvPr id="20" name="TextBox 19">
                <a:extLst>
                  <a:ext uri="{FF2B5EF4-FFF2-40B4-BE49-F238E27FC236}">
                    <a16:creationId xmlns:a16="http://schemas.microsoft.com/office/drawing/2014/main" id="{1E3B26C7-76AE-BD3F-B23D-E8FABB7C4730}"/>
                  </a:ext>
                </a:extLst>
              </p:cNvPr>
              <p:cNvSpPr txBox="1"/>
              <p:nvPr/>
            </p:nvSpPr>
            <p:spPr>
              <a:xfrm>
                <a:off x="806677" y="3814368"/>
                <a:ext cx="1866478" cy="2185214"/>
              </a:xfrm>
              <a:prstGeom prst="rect">
                <a:avLst/>
              </a:prstGeom>
              <a:noFill/>
              <a:ln cap="flat">
                <a:noFill/>
              </a:ln>
            </p:spPr>
            <p:txBody>
              <a:bodyPr vert="horz" wrap="square" lIns="91440" tIns="45720" rIns="91440" bIns="45720" anchor="t" anchorCtr="0" compatLnSpc="1">
                <a:spAutoFit/>
              </a:bodyPr>
              <a:lstStyle/>
              <a:p>
                <a:pPr algn="ctr"/>
                <a:r>
                  <a:rPr lang="en-GB" sz="1400" b="1" i="0" u="none" strike="noStrike" baseline="0" dirty="0">
                    <a:latin typeface="Helvetica" pitchFamily="2" charset="0"/>
                    <a:cs typeface="Helvetica" panose="020B0604020202020204" pitchFamily="34" charset="0"/>
                  </a:rPr>
                  <a:t>Lack of resources and skills sets</a:t>
                </a:r>
              </a:p>
              <a:p>
                <a:pPr algn="l"/>
                <a:endParaRPr lang="en-GB" sz="1200" b="0" i="0" u="none" strike="noStrike" baseline="0" dirty="0">
                  <a:solidFill>
                    <a:srgbClr val="000000"/>
                  </a:solidFill>
                  <a:latin typeface="Helvetica" pitchFamily="2" charset="0"/>
                  <a:cs typeface="Helvetica" panose="020B0604020202020204" pitchFamily="34" charset="0"/>
                </a:endParaRPr>
              </a:p>
              <a:p>
                <a:r>
                  <a:rPr lang="en-GB" sz="1200" b="0" i="0" u="none" strike="noStrike" baseline="0" dirty="0">
                    <a:latin typeface="Helvetica" pitchFamily="2" charset="0"/>
                    <a:cs typeface="Helvetica" panose="020B0604020202020204" pitchFamily="34" charset="0"/>
                  </a:rPr>
                  <a:t>Security teams are understaffed and don’t have the resources or skills needed to support the organisation’s cyber security technologies, particularly on a 24/7 basis.</a:t>
                </a:r>
                <a:endParaRPr kumimoji="0" lang="en-GB" sz="1200" b="1" i="0" u="none" strike="noStrike" kern="1200" cap="none" spc="0" normalizeH="0" baseline="0" noProof="0" dirty="0">
                  <a:ln>
                    <a:noFill/>
                  </a:ln>
                  <a:solidFill>
                    <a:srgbClr val="1A1C2B"/>
                  </a:solidFill>
                  <a:effectLst/>
                  <a:uLnTx/>
                  <a:uFillTx/>
                  <a:latin typeface="Helvetica" pitchFamily="2" charset="0"/>
                  <a:cs typeface="Helvetica" panose="020B0604020202020204" pitchFamily="34" charset="0"/>
                </a:endParaRPr>
              </a:p>
            </p:txBody>
          </p:sp>
          <p:grpSp>
            <p:nvGrpSpPr>
              <p:cNvPr id="21" name="Group 20">
                <a:extLst>
                  <a:ext uri="{FF2B5EF4-FFF2-40B4-BE49-F238E27FC236}">
                    <a16:creationId xmlns:a16="http://schemas.microsoft.com/office/drawing/2014/main" id="{84B99587-15D2-F633-3564-1B307845C8DD}"/>
                  </a:ext>
                </a:extLst>
              </p:cNvPr>
              <p:cNvGrpSpPr/>
              <p:nvPr/>
            </p:nvGrpSpPr>
            <p:grpSpPr>
              <a:xfrm>
                <a:off x="892686" y="1154566"/>
                <a:ext cx="1997919" cy="2558749"/>
                <a:chOff x="720188" y="1412413"/>
                <a:chExt cx="1997919" cy="2558749"/>
              </a:xfrm>
            </p:grpSpPr>
            <p:sp>
              <p:nvSpPr>
                <p:cNvPr id="22" name="Oval 21">
                  <a:extLst>
                    <a:ext uri="{FF2B5EF4-FFF2-40B4-BE49-F238E27FC236}">
                      <a16:creationId xmlns:a16="http://schemas.microsoft.com/office/drawing/2014/main" id="{F8FD3C61-2841-A9C0-83E1-92FAF7BB235C}"/>
                    </a:ext>
                  </a:extLst>
                </p:cNvPr>
                <p:cNvSpPr/>
                <p:nvPr/>
              </p:nvSpPr>
              <p:spPr>
                <a:xfrm>
                  <a:off x="720188" y="1561657"/>
                  <a:ext cx="1725434" cy="1725434"/>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23" name="Picture 22">
                  <a:extLst>
                    <a:ext uri="{FF2B5EF4-FFF2-40B4-BE49-F238E27FC236}">
                      <a16:creationId xmlns:a16="http://schemas.microsoft.com/office/drawing/2014/main" id="{A5AA71A7-0AD7-F952-1745-DE45850B96E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86229" y="1627698"/>
                  <a:ext cx="1931878" cy="1768282"/>
                </a:xfrm>
                <a:prstGeom prst="rect">
                  <a:avLst/>
                </a:prstGeom>
                <a:effectLst/>
              </p:spPr>
            </p:pic>
            <p:grpSp>
              <p:nvGrpSpPr>
                <p:cNvPr id="24" name="Group 23">
                  <a:extLst>
                    <a:ext uri="{FF2B5EF4-FFF2-40B4-BE49-F238E27FC236}">
                      <a16:creationId xmlns:a16="http://schemas.microsoft.com/office/drawing/2014/main" id="{CAFF1ECC-EF2F-E61A-95DC-38D878675E4F}"/>
                    </a:ext>
                  </a:extLst>
                </p:cNvPr>
                <p:cNvGrpSpPr/>
                <p:nvPr/>
              </p:nvGrpSpPr>
              <p:grpSpPr>
                <a:xfrm>
                  <a:off x="1503393" y="1412413"/>
                  <a:ext cx="1214714" cy="2558749"/>
                  <a:chOff x="7534959" y="2643805"/>
                  <a:chExt cx="1214714" cy="2558749"/>
                </a:xfrm>
                <a:effectLst/>
              </p:grpSpPr>
              <p:sp>
                <p:nvSpPr>
                  <p:cNvPr id="25" name="Oval 8">
                    <a:extLst>
                      <a:ext uri="{FF2B5EF4-FFF2-40B4-BE49-F238E27FC236}">
                        <a16:creationId xmlns:a16="http://schemas.microsoft.com/office/drawing/2014/main" id="{A3A9FB63-69EE-31DE-5054-DA2140096016}"/>
                      </a:ext>
                    </a:extLst>
                  </p:cNvPr>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6" name="Isosceles Triangle 25">
                    <a:extLst>
                      <a:ext uri="{FF2B5EF4-FFF2-40B4-BE49-F238E27FC236}">
                        <a16:creationId xmlns:a16="http://schemas.microsoft.com/office/drawing/2014/main" id="{65B6731A-E3AD-0664-D77B-BD528BBF3F5F}"/>
                      </a:ext>
                    </a:extLst>
                  </p:cNvPr>
                  <p:cNvSpPr/>
                  <p:nvPr/>
                </p:nvSpPr>
                <p:spPr>
                  <a:xfrm rot="5400000">
                    <a:off x="8570133" y="3559119"/>
                    <a:ext cx="192840" cy="16624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7" name="Oval 26">
                    <a:extLst>
                      <a:ext uri="{FF2B5EF4-FFF2-40B4-BE49-F238E27FC236}">
                        <a16:creationId xmlns:a16="http://schemas.microsoft.com/office/drawing/2014/main" id="{19A607ED-F8FD-90D7-7D01-F8302C2899FB}"/>
                      </a:ext>
                    </a:extLst>
                  </p:cNvPr>
                  <p:cNvSpPr/>
                  <p:nvPr/>
                </p:nvSpPr>
                <p:spPr>
                  <a:xfrm>
                    <a:off x="7534959" y="5111909"/>
                    <a:ext cx="90645" cy="906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cxnSp>
                <p:nvCxnSpPr>
                  <p:cNvPr id="28" name="Straight Connector 27">
                    <a:extLst>
                      <a:ext uri="{FF2B5EF4-FFF2-40B4-BE49-F238E27FC236}">
                        <a16:creationId xmlns:a16="http://schemas.microsoft.com/office/drawing/2014/main" id="{47A7157E-BA93-7441-CF3A-73178F3DE380}"/>
                      </a:ext>
                    </a:extLst>
                  </p:cNvPr>
                  <p:cNvCxnSpPr/>
                  <p:nvPr/>
                </p:nvCxnSpPr>
                <p:spPr>
                  <a:xfrm>
                    <a:off x="7580282" y="4634944"/>
                    <a:ext cx="0" cy="497840"/>
                  </a:xfrm>
                  <a:prstGeom prst="line">
                    <a:avLst/>
                  </a:prstGeom>
                  <a:effectLst/>
                </p:spPr>
                <p:style>
                  <a:lnRef idx="2">
                    <a:schemeClr val="accent1"/>
                  </a:lnRef>
                  <a:fillRef idx="0">
                    <a:schemeClr val="accent1"/>
                  </a:fillRef>
                  <a:effectRef idx="1">
                    <a:schemeClr val="accent1"/>
                  </a:effectRef>
                  <a:fontRef idx="minor">
                    <a:schemeClr val="tx1"/>
                  </a:fontRef>
                </p:style>
              </p:cxnSp>
            </p:grpSp>
          </p:grpSp>
        </p:grpSp>
        <p:pic>
          <p:nvPicPr>
            <p:cNvPr id="19" name="Graphic 18">
              <a:extLst>
                <a:ext uri="{FF2B5EF4-FFF2-40B4-BE49-F238E27FC236}">
                  <a16:creationId xmlns:a16="http://schemas.microsoft.com/office/drawing/2014/main" id="{EBDC098D-7439-F513-4A54-8646747A42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9813" y="1605264"/>
              <a:ext cx="704850" cy="647700"/>
            </a:xfrm>
            <a:prstGeom prst="rect">
              <a:avLst/>
            </a:prstGeom>
          </p:spPr>
        </p:pic>
      </p:grpSp>
      <p:grpSp>
        <p:nvGrpSpPr>
          <p:cNvPr id="29" name="Group 28">
            <a:extLst>
              <a:ext uri="{FF2B5EF4-FFF2-40B4-BE49-F238E27FC236}">
                <a16:creationId xmlns:a16="http://schemas.microsoft.com/office/drawing/2014/main" id="{B4B55ACE-A1E1-2D56-689A-4B346ABACE7B}"/>
              </a:ext>
            </a:extLst>
          </p:cNvPr>
          <p:cNvGrpSpPr/>
          <p:nvPr/>
        </p:nvGrpSpPr>
        <p:grpSpPr>
          <a:xfrm>
            <a:off x="2698017" y="1006492"/>
            <a:ext cx="2198894" cy="5008592"/>
            <a:chOff x="2698017" y="834259"/>
            <a:chExt cx="2198894" cy="5008592"/>
          </a:xfrm>
        </p:grpSpPr>
        <p:grpSp>
          <p:nvGrpSpPr>
            <p:cNvPr id="30" name="Group 29">
              <a:extLst>
                <a:ext uri="{FF2B5EF4-FFF2-40B4-BE49-F238E27FC236}">
                  <a16:creationId xmlns:a16="http://schemas.microsoft.com/office/drawing/2014/main" id="{857DF7D3-D4C1-0877-9562-A063E63E1CFF}"/>
                </a:ext>
              </a:extLst>
            </p:cNvPr>
            <p:cNvGrpSpPr/>
            <p:nvPr/>
          </p:nvGrpSpPr>
          <p:grpSpPr>
            <a:xfrm>
              <a:off x="2698017" y="834259"/>
              <a:ext cx="2198894" cy="5008592"/>
              <a:chOff x="2917387" y="1154566"/>
              <a:chExt cx="2198894" cy="5008592"/>
            </a:xfrm>
          </p:grpSpPr>
          <p:sp>
            <p:nvSpPr>
              <p:cNvPr id="32" name="TextBox 31">
                <a:extLst>
                  <a:ext uri="{FF2B5EF4-FFF2-40B4-BE49-F238E27FC236}">
                    <a16:creationId xmlns:a16="http://schemas.microsoft.com/office/drawing/2014/main" id="{7C981987-738F-E453-158A-6C3751E07B73}"/>
                  </a:ext>
                </a:extLst>
              </p:cNvPr>
              <p:cNvSpPr txBox="1"/>
              <p:nvPr/>
            </p:nvSpPr>
            <p:spPr>
              <a:xfrm>
                <a:off x="2917387" y="3808667"/>
                <a:ext cx="2090666" cy="2354491"/>
              </a:xfrm>
              <a:prstGeom prst="rect">
                <a:avLst/>
              </a:prstGeom>
              <a:noFill/>
              <a:ln cap="flat">
                <a:noFill/>
              </a:ln>
            </p:spPr>
            <p:txBody>
              <a:bodyPr vert="horz" wrap="square" lIns="91440" tIns="45720" rIns="91440" bIns="45720" anchor="t" anchorCtr="0" compatLnSpc="1">
                <a:spAutoFit/>
              </a:bodyPr>
              <a:lstStyle/>
              <a:p>
                <a:pPr algn="ctr"/>
                <a:r>
                  <a:rPr lang="en-GB" sz="1400" b="1" i="0" u="none" strike="noStrike" baseline="0" dirty="0">
                    <a:latin typeface="Helvetica" pitchFamily="2" charset="0"/>
                    <a:cs typeface="Helvetica" panose="020B0604020202020204" pitchFamily="34" charset="0"/>
                  </a:rPr>
                  <a:t>Growing volume of security alerts</a:t>
                </a:r>
              </a:p>
              <a:p>
                <a:pPr algn="l"/>
                <a:endParaRPr lang="en-GB" sz="1100" b="0" i="0" u="none" strike="noStrike" baseline="0" dirty="0">
                  <a:solidFill>
                    <a:srgbClr val="000000"/>
                  </a:solidFill>
                  <a:latin typeface="Helvetica" pitchFamily="2" charset="0"/>
                  <a:cs typeface="Helvetica" panose="020B0604020202020204" pitchFamily="34" charset="0"/>
                </a:endParaRPr>
              </a:p>
              <a:p>
                <a:r>
                  <a:rPr lang="en-GB" sz="1200" b="0" i="0" u="none" strike="noStrike" baseline="0" dirty="0">
                    <a:latin typeface="Helvetica" pitchFamily="2" charset="0"/>
                    <a:cs typeface="Helvetica" panose="020B0604020202020204" pitchFamily="34" charset="0"/>
                  </a:rPr>
                  <a:t>With a combination of devices on the Cloud, on premises, and in remote locations, organisations can generate millions of security log alerts every day, which need to be analysed, in order to identify and act on real threats.</a:t>
                </a:r>
                <a:endParaRPr kumimoji="0" lang="en-GB" sz="1400" i="0" u="none" strike="noStrike" kern="1200" cap="none" spc="0" normalizeH="0" baseline="0" noProof="0" dirty="0">
                  <a:ln>
                    <a:noFill/>
                  </a:ln>
                  <a:solidFill>
                    <a:srgbClr val="1A1C2B"/>
                  </a:solidFill>
                  <a:effectLst/>
                  <a:uLnTx/>
                  <a:uFillTx/>
                  <a:latin typeface="Helvetica" pitchFamily="2" charset="0"/>
                  <a:cs typeface="Helvetica" panose="020B0604020202020204" pitchFamily="34" charset="0"/>
                </a:endParaRPr>
              </a:p>
            </p:txBody>
          </p:sp>
          <p:grpSp>
            <p:nvGrpSpPr>
              <p:cNvPr id="33" name="Group 32">
                <a:extLst>
                  <a:ext uri="{FF2B5EF4-FFF2-40B4-BE49-F238E27FC236}">
                    <a16:creationId xmlns:a16="http://schemas.microsoft.com/office/drawing/2014/main" id="{9D869024-269B-F780-ABA6-E7D1456A1679}"/>
                  </a:ext>
                </a:extLst>
              </p:cNvPr>
              <p:cNvGrpSpPr/>
              <p:nvPr/>
            </p:nvGrpSpPr>
            <p:grpSpPr>
              <a:xfrm>
                <a:off x="3118362" y="1154566"/>
                <a:ext cx="1997919" cy="2558749"/>
                <a:chOff x="2963751" y="1412413"/>
                <a:chExt cx="1997919" cy="2558749"/>
              </a:xfrm>
            </p:grpSpPr>
            <p:sp>
              <p:nvSpPr>
                <p:cNvPr id="34" name="Oval 33">
                  <a:extLst>
                    <a:ext uri="{FF2B5EF4-FFF2-40B4-BE49-F238E27FC236}">
                      <a16:creationId xmlns:a16="http://schemas.microsoft.com/office/drawing/2014/main" id="{1C45A2FA-F43D-D35F-339F-431CA67B063F}"/>
                    </a:ext>
                  </a:extLst>
                </p:cNvPr>
                <p:cNvSpPr/>
                <p:nvPr/>
              </p:nvSpPr>
              <p:spPr>
                <a:xfrm>
                  <a:off x="2963751" y="1561657"/>
                  <a:ext cx="1725434" cy="1725434"/>
                </a:xfrm>
                <a:prstGeom prst="ellipse">
                  <a:avLst/>
                </a:prstGeom>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35" name="Picture 34">
                  <a:extLst>
                    <a:ext uri="{FF2B5EF4-FFF2-40B4-BE49-F238E27FC236}">
                      <a16:creationId xmlns:a16="http://schemas.microsoft.com/office/drawing/2014/main" id="{89C6B118-A56B-F8E9-2095-F39736512E8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29792" y="1627698"/>
                  <a:ext cx="1931878" cy="1768282"/>
                </a:xfrm>
                <a:prstGeom prst="rect">
                  <a:avLst/>
                </a:prstGeom>
                <a:effectLst/>
              </p:spPr>
            </p:pic>
            <p:grpSp>
              <p:nvGrpSpPr>
                <p:cNvPr id="36" name="Group 35">
                  <a:extLst>
                    <a:ext uri="{FF2B5EF4-FFF2-40B4-BE49-F238E27FC236}">
                      <a16:creationId xmlns:a16="http://schemas.microsoft.com/office/drawing/2014/main" id="{1ECFB439-FBD3-86C7-00B1-9C7E5B27A5C3}"/>
                    </a:ext>
                  </a:extLst>
                </p:cNvPr>
                <p:cNvGrpSpPr/>
                <p:nvPr/>
              </p:nvGrpSpPr>
              <p:grpSpPr>
                <a:xfrm>
                  <a:off x="3746956" y="1412413"/>
                  <a:ext cx="1214714" cy="2558749"/>
                  <a:chOff x="7534959" y="2643805"/>
                  <a:chExt cx="1214714" cy="2558749"/>
                </a:xfrm>
                <a:effectLst/>
              </p:grpSpPr>
              <p:sp>
                <p:nvSpPr>
                  <p:cNvPr id="37" name="Oval 8">
                    <a:extLst>
                      <a:ext uri="{FF2B5EF4-FFF2-40B4-BE49-F238E27FC236}">
                        <a16:creationId xmlns:a16="http://schemas.microsoft.com/office/drawing/2014/main" id="{AD25E3C6-ECB8-5016-1F1C-56A82A8FEEE8}"/>
                      </a:ext>
                    </a:extLst>
                  </p:cNvPr>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38" name="Isosceles Triangle 37">
                    <a:extLst>
                      <a:ext uri="{FF2B5EF4-FFF2-40B4-BE49-F238E27FC236}">
                        <a16:creationId xmlns:a16="http://schemas.microsoft.com/office/drawing/2014/main" id="{3B322531-E6C6-4422-B03C-C5C04A16BEED}"/>
                      </a:ext>
                    </a:extLst>
                  </p:cNvPr>
                  <p:cNvSpPr/>
                  <p:nvPr/>
                </p:nvSpPr>
                <p:spPr>
                  <a:xfrm rot="5400000">
                    <a:off x="8570133" y="3559119"/>
                    <a:ext cx="192840" cy="166241"/>
                  </a:xfrm>
                  <a:prstGeom prst="triangl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39" name="Oval 38">
                    <a:extLst>
                      <a:ext uri="{FF2B5EF4-FFF2-40B4-BE49-F238E27FC236}">
                        <a16:creationId xmlns:a16="http://schemas.microsoft.com/office/drawing/2014/main" id="{F6FBEDA1-32E8-790F-3BB9-9117504844F7}"/>
                      </a:ext>
                    </a:extLst>
                  </p:cNvPr>
                  <p:cNvSpPr/>
                  <p:nvPr/>
                </p:nvSpPr>
                <p:spPr>
                  <a:xfrm>
                    <a:off x="7534959" y="5111909"/>
                    <a:ext cx="90645" cy="9064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cxnSp>
                <p:nvCxnSpPr>
                  <p:cNvPr id="40" name="Straight Connector 39">
                    <a:extLst>
                      <a:ext uri="{FF2B5EF4-FFF2-40B4-BE49-F238E27FC236}">
                        <a16:creationId xmlns:a16="http://schemas.microsoft.com/office/drawing/2014/main" id="{1A9E1D27-D7A0-FBC5-5AD5-8F578EBCAE68}"/>
                      </a:ext>
                    </a:extLst>
                  </p:cNvPr>
                  <p:cNvCxnSpPr/>
                  <p:nvPr/>
                </p:nvCxnSpPr>
                <p:spPr>
                  <a:xfrm>
                    <a:off x="7580282" y="4634944"/>
                    <a:ext cx="0" cy="497840"/>
                  </a:xfrm>
                  <a:prstGeom prst="line">
                    <a:avLst/>
                  </a:prstGeom>
                  <a:effectLst/>
                </p:spPr>
                <p:style>
                  <a:lnRef idx="2">
                    <a:schemeClr val="accent2"/>
                  </a:lnRef>
                  <a:fillRef idx="0">
                    <a:schemeClr val="accent2"/>
                  </a:fillRef>
                  <a:effectRef idx="1">
                    <a:schemeClr val="accent2"/>
                  </a:effectRef>
                  <a:fontRef idx="minor">
                    <a:schemeClr val="tx1"/>
                  </a:fontRef>
                </p:style>
              </p:cxnSp>
            </p:grpSp>
          </p:grpSp>
        </p:grpSp>
        <p:pic>
          <p:nvPicPr>
            <p:cNvPr id="31" name="Graphic 30">
              <a:extLst>
                <a:ext uri="{FF2B5EF4-FFF2-40B4-BE49-F238E27FC236}">
                  <a16:creationId xmlns:a16="http://schemas.microsoft.com/office/drawing/2014/main" id="{D46CEF36-8455-0E6D-2B06-CCDE084786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63220" y="1574133"/>
              <a:ext cx="624708" cy="578434"/>
            </a:xfrm>
            <a:prstGeom prst="rect">
              <a:avLst/>
            </a:prstGeom>
          </p:spPr>
        </p:pic>
      </p:grpSp>
      <p:grpSp>
        <p:nvGrpSpPr>
          <p:cNvPr id="41" name="Group 40">
            <a:extLst>
              <a:ext uri="{FF2B5EF4-FFF2-40B4-BE49-F238E27FC236}">
                <a16:creationId xmlns:a16="http://schemas.microsoft.com/office/drawing/2014/main" id="{8186877A-C38C-DE00-2004-90265B9BE520}"/>
              </a:ext>
            </a:extLst>
          </p:cNvPr>
          <p:cNvGrpSpPr/>
          <p:nvPr/>
        </p:nvGrpSpPr>
        <p:grpSpPr>
          <a:xfrm>
            <a:off x="5034242" y="1006492"/>
            <a:ext cx="2267222" cy="4603340"/>
            <a:chOff x="5034242" y="864916"/>
            <a:chExt cx="2267222" cy="4603340"/>
          </a:xfrm>
        </p:grpSpPr>
        <p:grpSp>
          <p:nvGrpSpPr>
            <p:cNvPr id="47" name="Group 46">
              <a:extLst>
                <a:ext uri="{FF2B5EF4-FFF2-40B4-BE49-F238E27FC236}">
                  <a16:creationId xmlns:a16="http://schemas.microsoft.com/office/drawing/2014/main" id="{9E7B2E8B-C28E-8271-FE18-E194E85141F9}"/>
                </a:ext>
              </a:extLst>
            </p:cNvPr>
            <p:cNvGrpSpPr/>
            <p:nvPr/>
          </p:nvGrpSpPr>
          <p:grpSpPr>
            <a:xfrm>
              <a:off x="5034242" y="864916"/>
              <a:ext cx="2267222" cy="4603340"/>
              <a:chOff x="5063375" y="1154566"/>
              <a:chExt cx="2267222" cy="4603340"/>
            </a:xfrm>
          </p:grpSpPr>
          <p:sp>
            <p:nvSpPr>
              <p:cNvPr id="65" name="TextBox 64">
                <a:extLst>
                  <a:ext uri="{FF2B5EF4-FFF2-40B4-BE49-F238E27FC236}">
                    <a16:creationId xmlns:a16="http://schemas.microsoft.com/office/drawing/2014/main" id="{04AFD54A-30AE-235D-A345-2553C7B0384C}"/>
                  </a:ext>
                </a:extLst>
              </p:cNvPr>
              <p:cNvSpPr txBox="1"/>
              <p:nvPr/>
            </p:nvSpPr>
            <p:spPr>
              <a:xfrm>
                <a:off x="5063375" y="3818914"/>
                <a:ext cx="2267222" cy="1938992"/>
              </a:xfrm>
              <a:prstGeom prst="rect">
                <a:avLst/>
              </a:prstGeom>
              <a:noFill/>
              <a:ln cap="flat">
                <a:noFill/>
              </a:ln>
            </p:spPr>
            <p:txBody>
              <a:bodyPr vert="horz" wrap="square" lIns="91440" tIns="45720" rIns="91440" bIns="45720" anchor="t" anchorCtr="0" compatLnSpc="1">
                <a:spAutoFit/>
              </a:bodyPr>
              <a:lstStyle/>
              <a:p>
                <a:pPr algn="ctr"/>
                <a:r>
                  <a:rPr lang="en-GB" sz="1400" b="1" i="0" u="none" strike="noStrike" baseline="0" dirty="0">
                    <a:latin typeface="Helvetica" pitchFamily="2" charset="0"/>
                    <a:cs typeface="Helvetica" panose="020B0604020202020204" pitchFamily="34" charset="0"/>
                  </a:rPr>
                  <a:t>Continuous monitoring requirements</a:t>
                </a:r>
              </a:p>
              <a:p>
                <a:pPr algn="ctr"/>
                <a:endParaRPr lang="en-GB" sz="800" b="0" i="0" u="none" strike="noStrike" baseline="0" dirty="0">
                  <a:solidFill>
                    <a:srgbClr val="000000"/>
                  </a:solidFill>
                  <a:latin typeface="Helvetica" pitchFamily="2" charset="0"/>
                  <a:cs typeface="Helvetica" panose="020B0604020202020204" pitchFamily="34" charset="0"/>
                </a:endParaRPr>
              </a:p>
              <a:p>
                <a:r>
                  <a:rPr lang="en-GB" sz="1200" b="0" i="0" u="none" strike="noStrike" baseline="0" dirty="0">
                    <a:latin typeface="Helvetica" pitchFamily="2" charset="0"/>
                    <a:cs typeface="Helvetica" panose="020B0604020202020204" pitchFamily="34" charset="0"/>
                  </a:rPr>
                  <a:t>Collecting data only at periodic intervals, or continuously collecting it but only analysing it on periodic audits is not enough, as it leaves time for attackers to breach the system.</a:t>
                </a:r>
              </a:p>
            </p:txBody>
          </p:sp>
          <p:grpSp>
            <p:nvGrpSpPr>
              <p:cNvPr id="74" name="Group 73">
                <a:extLst>
                  <a:ext uri="{FF2B5EF4-FFF2-40B4-BE49-F238E27FC236}">
                    <a16:creationId xmlns:a16="http://schemas.microsoft.com/office/drawing/2014/main" id="{1C4DA0AD-9C3A-B863-3217-24D9FE0621D4}"/>
                  </a:ext>
                </a:extLst>
              </p:cNvPr>
              <p:cNvGrpSpPr/>
              <p:nvPr/>
            </p:nvGrpSpPr>
            <p:grpSpPr>
              <a:xfrm>
                <a:off x="5332678" y="1154566"/>
                <a:ext cx="1997919" cy="2558749"/>
                <a:chOff x="5221908" y="1412413"/>
                <a:chExt cx="1997919" cy="2558749"/>
              </a:xfrm>
            </p:grpSpPr>
            <p:sp>
              <p:nvSpPr>
                <p:cNvPr id="83" name="Oval 82">
                  <a:extLst>
                    <a:ext uri="{FF2B5EF4-FFF2-40B4-BE49-F238E27FC236}">
                      <a16:creationId xmlns:a16="http://schemas.microsoft.com/office/drawing/2014/main" id="{7A41F361-53AD-E1D6-C1A1-E2C91DF73C02}"/>
                    </a:ext>
                  </a:extLst>
                </p:cNvPr>
                <p:cNvSpPr/>
                <p:nvPr/>
              </p:nvSpPr>
              <p:spPr>
                <a:xfrm>
                  <a:off x="5221908" y="1561657"/>
                  <a:ext cx="1725434" cy="1725434"/>
                </a:xfrm>
                <a:prstGeom prst="ellipse">
                  <a:avLst/>
                </a:prstGeom>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88" name="Picture 87">
                  <a:extLst>
                    <a:ext uri="{FF2B5EF4-FFF2-40B4-BE49-F238E27FC236}">
                      <a16:creationId xmlns:a16="http://schemas.microsoft.com/office/drawing/2014/main" id="{3A8DC4E0-9F06-A329-7AD9-99437C623B8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287949" y="1627698"/>
                  <a:ext cx="1931878" cy="1768282"/>
                </a:xfrm>
                <a:prstGeom prst="rect">
                  <a:avLst/>
                </a:prstGeom>
                <a:effectLst/>
              </p:spPr>
            </p:pic>
            <p:grpSp>
              <p:nvGrpSpPr>
                <p:cNvPr id="89" name="Group 88">
                  <a:extLst>
                    <a:ext uri="{FF2B5EF4-FFF2-40B4-BE49-F238E27FC236}">
                      <a16:creationId xmlns:a16="http://schemas.microsoft.com/office/drawing/2014/main" id="{543F22C1-EF95-A7F1-D777-8BFF39286665}"/>
                    </a:ext>
                  </a:extLst>
                </p:cNvPr>
                <p:cNvGrpSpPr/>
                <p:nvPr/>
              </p:nvGrpSpPr>
              <p:grpSpPr>
                <a:xfrm>
                  <a:off x="6005113" y="1412413"/>
                  <a:ext cx="1214714" cy="2558749"/>
                  <a:chOff x="7534959" y="2643805"/>
                  <a:chExt cx="1214714" cy="2558749"/>
                </a:xfrm>
                <a:effectLst/>
              </p:grpSpPr>
              <p:sp>
                <p:nvSpPr>
                  <p:cNvPr id="90" name="Oval 8">
                    <a:extLst>
                      <a:ext uri="{FF2B5EF4-FFF2-40B4-BE49-F238E27FC236}">
                        <a16:creationId xmlns:a16="http://schemas.microsoft.com/office/drawing/2014/main" id="{1008C834-5210-FB5A-E1F3-7E7E74C339A8}"/>
                      </a:ext>
                    </a:extLst>
                  </p:cNvPr>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1" name="Isosceles Triangle 90">
                    <a:extLst>
                      <a:ext uri="{FF2B5EF4-FFF2-40B4-BE49-F238E27FC236}">
                        <a16:creationId xmlns:a16="http://schemas.microsoft.com/office/drawing/2014/main" id="{226886B1-1E12-593B-F4E3-ECF509BF6A67}"/>
                      </a:ext>
                    </a:extLst>
                  </p:cNvPr>
                  <p:cNvSpPr/>
                  <p:nvPr/>
                </p:nvSpPr>
                <p:spPr>
                  <a:xfrm rot="5400000">
                    <a:off x="8570133" y="3559119"/>
                    <a:ext cx="192840" cy="166241"/>
                  </a:xfrm>
                  <a:prstGeom prst="triangl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2" name="Oval 91">
                    <a:extLst>
                      <a:ext uri="{FF2B5EF4-FFF2-40B4-BE49-F238E27FC236}">
                        <a16:creationId xmlns:a16="http://schemas.microsoft.com/office/drawing/2014/main" id="{921958C8-1292-EB8F-3F71-E6DBF671E0DC}"/>
                      </a:ext>
                    </a:extLst>
                  </p:cNvPr>
                  <p:cNvSpPr/>
                  <p:nvPr/>
                </p:nvSpPr>
                <p:spPr>
                  <a:xfrm>
                    <a:off x="7534959" y="5111909"/>
                    <a:ext cx="90645" cy="90645"/>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cxnSp>
                <p:nvCxnSpPr>
                  <p:cNvPr id="93" name="Straight Connector 92">
                    <a:extLst>
                      <a:ext uri="{FF2B5EF4-FFF2-40B4-BE49-F238E27FC236}">
                        <a16:creationId xmlns:a16="http://schemas.microsoft.com/office/drawing/2014/main" id="{A8C8DB27-E14D-8C4D-1C33-CCE5688196C3}"/>
                      </a:ext>
                    </a:extLst>
                  </p:cNvPr>
                  <p:cNvCxnSpPr/>
                  <p:nvPr/>
                </p:nvCxnSpPr>
                <p:spPr>
                  <a:xfrm>
                    <a:off x="7580282" y="4634944"/>
                    <a:ext cx="0" cy="497840"/>
                  </a:xfrm>
                  <a:prstGeom prst="line">
                    <a:avLst/>
                  </a:prstGeom>
                  <a:effectLst/>
                </p:spPr>
                <p:style>
                  <a:lnRef idx="2">
                    <a:schemeClr val="accent3"/>
                  </a:lnRef>
                  <a:fillRef idx="0">
                    <a:schemeClr val="accent3"/>
                  </a:fillRef>
                  <a:effectRef idx="1">
                    <a:schemeClr val="accent3"/>
                  </a:effectRef>
                  <a:fontRef idx="minor">
                    <a:schemeClr val="tx1"/>
                  </a:fontRef>
                </p:style>
              </p:cxnSp>
            </p:grpSp>
          </p:grpSp>
        </p:grpSp>
        <p:pic>
          <p:nvPicPr>
            <p:cNvPr id="56" name="Graphic 55">
              <a:extLst>
                <a:ext uri="{FF2B5EF4-FFF2-40B4-BE49-F238E27FC236}">
                  <a16:creationId xmlns:a16="http://schemas.microsoft.com/office/drawing/2014/main" id="{7848B12D-05AC-47BC-B10F-B1610A171F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8579" y="1638712"/>
              <a:ext cx="495300" cy="495300"/>
            </a:xfrm>
            <a:prstGeom prst="rect">
              <a:avLst/>
            </a:prstGeom>
          </p:spPr>
        </p:pic>
      </p:grpSp>
      <p:grpSp>
        <p:nvGrpSpPr>
          <p:cNvPr id="94" name="Group 93">
            <a:extLst>
              <a:ext uri="{FF2B5EF4-FFF2-40B4-BE49-F238E27FC236}">
                <a16:creationId xmlns:a16="http://schemas.microsoft.com/office/drawing/2014/main" id="{4DAF13CA-EA8D-E260-E00F-F52097A12706}"/>
              </a:ext>
            </a:extLst>
          </p:cNvPr>
          <p:cNvGrpSpPr/>
          <p:nvPr/>
        </p:nvGrpSpPr>
        <p:grpSpPr>
          <a:xfrm>
            <a:off x="9791825" y="1006492"/>
            <a:ext cx="2065823" cy="4777759"/>
            <a:chOff x="9791825" y="865203"/>
            <a:chExt cx="2065823" cy="4777759"/>
          </a:xfrm>
        </p:grpSpPr>
        <p:grpSp>
          <p:nvGrpSpPr>
            <p:cNvPr id="95" name="Group 94">
              <a:extLst>
                <a:ext uri="{FF2B5EF4-FFF2-40B4-BE49-F238E27FC236}">
                  <a16:creationId xmlns:a16="http://schemas.microsoft.com/office/drawing/2014/main" id="{13E2C536-C205-4A24-9993-9646B7EAC403}"/>
                </a:ext>
              </a:extLst>
            </p:cNvPr>
            <p:cNvGrpSpPr/>
            <p:nvPr/>
          </p:nvGrpSpPr>
          <p:grpSpPr>
            <a:xfrm>
              <a:off x="9791825" y="865203"/>
              <a:ext cx="2065823" cy="4777759"/>
              <a:chOff x="9604831" y="1154566"/>
              <a:chExt cx="2065823" cy="4777759"/>
            </a:xfrm>
          </p:grpSpPr>
          <p:sp>
            <p:nvSpPr>
              <p:cNvPr id="97" name="TextBox 96">
                <a:extLst>
                  <a:ext uri="{FF2B5EF4-FFF2-40B4-BE49-F238E27FC236}">
                    <a16:creationId xmlns:a16="http://schemas.microsoft.com/office/drawing/2014/main" id="{2EB21543-8675-3CB3-AA45-9E2B24046ACC}"/>
                  </a:ext>
                </a:extLst>
              </p:cNvPr>
              <p:cNvSpPr txBox="1"/>
              <p:nvPr/>
            </p:nvSpPr>
            <p:spPr>
              <a:xfrm>
                <a:off x="9604831" y="3808667"/>
                <a:ext cx="1793338" cy="2123658"/>
              </a:xfrm>
              <a:prstGeom prst="rect">
                <a:avLst/>
              </a:prstGeom>
              <a:noFill/>
              <a:ln cap="flat">
                <a:noFill/>
              </a:ln>
            </p:spPr>
            <p:txBody>
              <a:bodyPr vert="horz" wrap="square" lIns="91440" tIns="45720" rIns="91440" bIns="45720" anchor="t" anchorCtr="0" compatLnSpc="1">
                <a:spAutoFit/>
              </a:bodyPr>
              <a:lstStyle/>
              <a:p>
                <a:pPr algn="ctr">
                  <a:defRPr/>
                </a:pPr>
                <a:r>
                  <a:rPr kumimoji="0" lang="en-GB" sz="1400" b="1" i="0" u="none" strike="noStrike" kern="1200" cap="none" spc="0" normalizeH="0" baseline="0" noProof="0" dirty="0">
                    <a:ln>
                      <a:noFill/>
                    </a:ln>
                    <a:effectLst/>
                    <a:uLnTx/>
                    <a:uFillTx/>
                    <a:latin typeface="Helvetica" pitchFamily="2" charset="0"/>
                    <a:cs typeface="Helvetica" panose="020B0604020202020204" pitchFamily="34" charset="0"/>
                  </a:rPr>
                  <a:t>Increase in cyberattacks</a:t>
                </a:r>
              </a:p>
              <a:p>
                <a:pPr algn="ctr">
                  <a:defRPr/>
                </a:pPr>
                <a:endParaRPr kumimoji="0" lang="en-GB" sz="800" b="1" i="0" u="none" strike="noStrike" kern="1200" cap="none" spc="0" normalizeH="0" baseline="0" noProof="0" dirty="0">
                  <a:ln>
                    <a:noFill/>
                  </a:ln>
                  <a:effectLst/>
                  <a:uLnTx/>
                  <a:uFillTx/>
                  <a:latin typeface="Helvetica" pitchFamily="2"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mn-cs"/>
                  </a:rPr>
                  <a:t>The current threat landscape requires a solution that will protect both office and remote users when accessing resources in the Private Cloud, Public Cloud, and on the internet.</a:t>
                </a:r>
              </a:p>
            </p:txBody>
          </p:sp>
          <p:grpSp>
            <p:nvGrpSpPr>
              <p:cNvPr id="98" name="Group 97">
                <a:extLst>
                  <a:ext uri="{FF2B5EF4-FFF2-40B4-BE49-F238E27FC236}">
                    <a16:creationId xmlns:a16="http://schemas.microsoft.com/office/drawing/2014/main" id="{41F42A0A-BCF3-EDA7-E4C9-7ECFEDDE7233}"/>
                  </a:ext>
                </a:extLst>
              </p:cNvPr>
              <p:cNvGrpSpPr/>
              <p:nvPr/>
            </p:nvGrpSpPr>
            <p:grpSpPr>
              <a:xfrm>
                <a:off x="9672735" y="1154566"/>
                <a:ext cx="1997919" cy="2558749"/>
                <a:chOff x="9717708" y="1412413"/>
                <a:chExt cx="1997919" cy="2558749"/>
              </a:xfrm>
            </p:grpSpPr>
            <p:sp>
              <p:nvSpPr>
                <p:cNvPr id="99" name="Oval 98">
                  <a:extLst>
                    <a:ext uri="{FF2B5EF4-FFF2-40B4-BE49-F238E27FC236}">
                      <a16:creationId xmlns:a16="http://schemas.microsoft.com/office/drawing/2014/main" id="{52A990BA-E2C2-9D53-AA93-34DF14CEDEB4}"/>
                    </a:ext>
                  </a:extLst>
                </p:cNvPr>
                <p:cNvSpPr/>
                <p:nvPr/>
              </p:nvSpPr>
              <p:spPr>
                <a:xfrm>
                  <a:off x="9717708" y="1561657"/>
                  <a:ext cx="1725434" cy="1725434"/>
                </a:xfrm>
                <a:prstGeom prst="ellipse">
                  <a:avLst/>
                </a:prstGeom>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100" name="Picture 99">
                  <a:extLst>
                    <a:ext uri="{FF2B5EF4-FFF2-40B4-BE49-F238E27FC236}">
                      <a16:creationId xmlns:a16="http://schemas.microsoft.com/office/drawing/2014/main" id="{16028B7C-7DCC-0600-32F0-BE2C6EE4D2B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83749" y="1627698"/>
                  <a:ext cx="1931878" cy="1768282"/>
                </a:xfrm>
                <a:prstGeom prst="rect">
                  <a:avLst/>
                </a:prstGeom>
                <a:effectLst/>
              </p:spPr>
            </p:pic>
            <p:grpSp>
              <p:nvGrpSpPr>
                <p:cNvPr id="101" name="Group 100">
                  <a:extLst>
                    <a:ext uri="{FF2B5EF4-FFF2-40B4-BE49-F238E27FC236}">
                      <a16:creationId xmlns:a16="http://schemas.microsoft.com/office/drawing/2014/main" id="{EAE5F98E-C4BB-3FA1-F77B-35D9C9426E8F}"/>
                    </a:ext>
                  </a:extLst>
                </p:cNvPr>
                <p:cNvGrpSpPr/>
                <p:nvPr/>
              </p:nvGrpSpPr>
              <p:grpSpPr>
                <a:xfrm>
                  <a:off x="10500913" y="1412413"/>
                  <a:ext cx="1214714" cy="2558749"/>
                  <a:chOff x="7534959" y="2643805"/>
                  <a:chExt cx="1214714" cy="2558749"/>
                </a:xfrm>
                <a:effectLst/>
              </p:grpSpPr>
              <p:sp>
                <p:nvSpPr>
                  <p:cNvPr id="102" name="Oval 8">
                    <a:extLst>
                      <a:ext uri="{FF2B5EF4-FFF2-40B4-BE49-F238E27FC236}">
                        <a16:creationId xmlns:a16="http://schemas.microsoft.com/office/drawing/2014/main" id="{C17F7C56-E924-536E-ABDD-8BBD0BD9B324}"/>
                      </a:ext>
                    </a:extLst>
                  </p:cNvPr>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5"/>
                  </a:lnRef>
                  <a:fillRef idx="0">
                    <a:schemeClr val="accent5"/>
                  </a:fillRef>
                  <a:effectRef idx="1">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03" name="Isosceles Triangle 102">
                    <a:extLst>
                      <a:ext uri="{FF2B5EF4-FFF2-40B4-BE49-F238E27FC236}">
                        <a16:creationId xmlns:a16="http://schemas.microsoft.com/office/drawing/2014/main" id="{17B71205-0294-6286-A367-F737269ECF91}"/>
                      </a:ext>
                    </a:extLst>
                  </p:cNvPr>
                  <p:cNvSpPr/>
                  <p:nvPr/>
                </p:nvSpPr>
                <p:spPr>
                  <a:xfrm rot="5400000">
                    <a:off x="8570133" y="3559119"/>
                    <a:ext cx="192840" cy="166241"/>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4" name="Oval 103">
                    <a:extLst>
                      <a:ext uri="{FF2B5EF4-FFF2-40B4-BE49-F238E27FC236}">
                        <a16:creationId xmlns:a16="http://schemas.microsoft.com/office/drawing/2014/main" id="{10B82A8A-9F35-6CA8-128E-DF8A2B884A94}"/>
                      </a:ext>
                    </a:extLst>
                  </p:cNvPr>
                  <p:cNvSpPr/>
                  <p:nvPr/>
                </p:nvSpPr>
                <p:spPr>
                  <a:xfrm>
                    <a:off x="7534959" y="5111909"/>
                    <a:ext cx="90645" cy="90645"/>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cxnSp>
                <p:nvCxnSpPr>
                  <p:cNvPr id="105" name="Straight Connector 104">
                    <a:extLst>
                      <a:ext uri="{FF2B5EF4-FFF2-40B4-BE49-F238E27FC236}">
                        <a16:creationId xmlns:a16="http://schemas.microsoft.com/office/drawing/2014/main" id="{45BADE1E-9A35-F732-62D4-F3EA8B3F20EB}"/>
                      </a:ext>
                    </a:extLst>
                  </p:cNvPr>
                  <p:cNvCxnSpPr/>
                  <p:nvPr/>
                </p:nvCxnSpPr>
                <p:spPr>
                  <a:xfrm>
                    <a:off x="7580282" y="4634944"/>
                    <a:ext cx="0" cy="497840"/>
                  </a:xfrm>
                  <a:prstGeom prst="line">
                    <a:avLst/>
                  </a:prstGeom>
                  <a:effectLst/>
                </p:spPr>
                <p:style>
                  <a:lnRef idx="2">
                    <a:schemeClr val="accent5"/>
                  </a:lnRef>
                  <a:fillRef idx="0">
                    <a:schemeClr val="accent5"/>
                  </a:fillRef>
                  <a:effectRef idx="1">
                    <a:schemeClr val="accent5"/>
                  </a:effectRef>
                  <a:fontRef idx="minor">
                    <a:schemeClr val="tx1"/>
                  </a:fontRef>
                </p:style>
              </p:cxnSp>
            </p:grpSp>
          </p:grpSp>
        </p:grpSp>
        <p:pic>
          <p:nvPicPr>
            <p:cNvPr id="96" name="Graphic 95">
              <a:extLst>
                <a:ext uri="{FF2B5EF4-FFF2-40B4-BE49-F238E27FC236}">
                  <a16:creationId xmlns:a16="http://schemas.microsoft.com/office/drawing/2014/main" id="{08BB9CD0-247A-CB26-CF93-FD778795CB7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52990" y="1598076"/>
              <a:ext cx="561178" cy="595534"/>
            </a:xfrm>
            <a:prstGeom prst="rect">
              <a:avLst/>
            </a:prstGeom>
          </p:spPr>
        </p:pic>
      </p:grpSp>
      <p:grpSp>
        <p:nvGrpSpPr>
          <p:cNvPr id="106" name="Group 105">
            <a:extLst>
              <a:ext uri="{FF2B5EF4-FFF2-40B4-BE49-F238E27FC236}">
                <a16:creationId xmlns:a16="http://schemas.microsoft.com/office/drawing/2014/main" id="{1682FC8C-B624-FEA8-6DC1-2AA5B5C060DE}"/>
              </a:ext>
            </a:extLst>
          </p:cNvPr>
          <p:cNvGrpSpPr/>
          <p:nvPr/>
        </p:nvGrpSpPr>
        <p:grpSpPr>
          <a:xfrm>
            <a:off x="7454378" y="1006492"/>
            <a:ext cx="2119747" cy="4603340"/>
            <a:chOff x="7454378" y="864916"/>
            <a:chExt cx="2119747" cy="4603340"/>
          </a:xfrm>
        </p:grpSpPr>
        <p:grpSp>
          <p:nvGrpSpPr>
            <p:cNvPr id="107" name="Group 106">
              <a:extLst>
                <a:ext uri="{FF2B5EF4-FFF2-40B4-BE49-F238E27FC236}">
                  <a16:creationId xmlns:a16="http://schemas.microsoft.com/office/drawing/2014/main" id="{AC528BC7-7A75-A9FC-59E3-94C22F0032A0}"/>
                </a:ext>
              </a:extLst>
            </p:cNvPr>
            <p:cNvGrpSpPr/>
            <p:nvPr/>
          </p:nvGrpSpPr>
          <p:grpSpPr>
            <a:xfrm>
              <a:off x="7454378" y="864916"/>
              <a:ext cx="2119747" cy="4603340"/>
              <a:chOff x="7402606" y="1154566"/>
              <a:chExt cx="2119747" cy="4603340"/>
            </a:xfrm>
          </p:grpSpPr>
          <p:sp>
            <p:nvSpPr>
              <p:cNvPr id="109" name="TextBox 108">
                <a:extLst>
                  <a:ext uri="{FF2B5EF4-FFF2-40B4-BE49-F238E27FC236}">
                    <a16:creationId xmlns:a16="http://schemas.microsoft.com/office/drawing/2014/main" id="{4DADB248-0396-2509-8B0C-B71B47C76801}"/>
                  </a:ext>
                </a:extLst>
              </p:cNvPr>
              <p:cNvSpPr txBox="1"/>
              <p:nvPr/>
            </p:nvSpPr>
            <p:spPr>
              <a:xfrm>
                <a:off x="7402606" y="3818914"/>
                <a:ext cx="1969090" cy="1938992"/>
              </a:xfrm>
              <a:prstGeom prst="rect">
                <a:avLst/>
              </a:prstGeom>
              <a:noFill/>
              <a:ln cap="flat">
                <a:noFill/>
              </a:ln>
            </p:spPr>
            <p:txBody>
              <a:bodyPr vert="horz" wrap="square" lIns="91440" tIns="45720" rIns="91440" bIns="45720" anchor="t" anchorCtr="0" compatLnSpc="1">
                <a:spAutoFit/>
              </a:bodyPr>
              <a:lstStyle/>
              <a:p>
                <a:pPr algn="ctr">
                  <a:defRPr/>
                </a:pPr>
                <a:r>
                  <a:rPr lang="en-GB" sz="1400" b="1" dirty="0">
                    <a:latin typeface="Helvetica" pitchFamily="2" charset="0"/>
                    <a:cs typeface="Helvetica" panose="020B0604020202020204" pitchFamily="34" charset="0"/>
                  </a:rPr>
                  <a:t>C</a:t>
                </a:r>
                <a:r>
                  <a:rPr kumimoji="0" lang="en-GB" sz="1400" b="1" i="0" u="none" strike="noStrike" kern="1200" cap="none" spc="0" normalizeH="0" baseline="0" noProof="0" dirty="0" err="1">
                    <a:ln>
                      <a:noFill/>
                    </a:ln>
                    <a:effectLst/>
                    <a:uLnTx/>
                    <a:uFillTx/>
                    <a:latin typeface="Helvetica" pitchFamily="2" charset="0"/>
                    <a:cs typeface="Helvetica" panose="020B0604020202020204" pitchFamily="34" charset="0"/>
                  </a:rPr>
                  <a:t>ompliance</a:t>
                </a:r>
                <a:r>
                  <a:rPr kumimoji="0" lang="en-GB" sz="1400" b="1" i="0" u="none" strike="noStrike" kern="1200" cap="none" spc="0" normalizeH="0" baseline="0" noProof="0" dirty="0">
                    <a:ln>
                      <a:noFill/>
                    </a:ln>
                    <a:effectLst/>
                    <a:uLnTx/>
                    <a:uFillTx/>
                    <a:latin typeface="Helvetica" pitchFamily="2" charset="0"/>
                    <a:cs typeface="Helvetica" panose="020B0604020202020204" pitchFamily="34" charset="0"/>
                  </a:rPr>
                  <a:t> with industry regulations</a:t>
                </a:r>
              </a:p>
              <a:p>
                <a:pPr algn="ctr">
                  <a:defRPr/>
                </a:pPr>
                <a:endParaRPr kumimoji="0" lang="en-GB" sz="800" b="1" i="0" u="none" strike="noStrike" kern="1200" cap="none" spc="0" normalizeH="0" baseline="0" noProof="0" dirty="0">
                  <a:ln>
                    <a:noFill/>
                  </a:ln>
                  <a:effectLst/>
                  <a:uLnTx/>
                  <a:uFillTx/>
                  <a:latin typeface="Helvetica" pitchFamily="2"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mn-cs"/>
                  </a:rPr>
                  <a:t>Companies need a cyber security solution that fulfils their increasingly complex regulatory obligations, while offering the flexibility to expand both nationally and internationally.</a:t>
                </a:r>
                <a:endParaRPr kumimoji="0" lang="en-GB" sz="12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110" name="Group 109">
                <a:extLst>
                  <a:ext uri="{FF2B5EF4-FFF2-40B4-BE49-F238E27FC236}">
                    <a16:creationId xmlns:a16="http://schemas.microsoft.com/office/drawing/2014/main" id="{C3A144DF-D19D-2B38-EB12-F7840D4B4208}"/>
                  </a:ext>
                </a:extLst>
              </p:cNvPr>
              <p:cNvGrpSpPr/>
              <p:nvPr/>
            </p:nvGrpSpPr>
            <p:grpSpPr>
              <a:xfrm>
                <a:off x="7524434" y="1154566"/>
                <a:ext cx="1997919" cy="2558749"/>
                <a:chOff x="7488858" y="1412413"/>
                <a:chExt cx="1997919" cy="2558749"/>
              </a:xfrm>
            </p:grpSpPr>
            <p:sp>
              <p:nvSpPr>
                <p:cNvPr id="111" name="Oval 110">
                  <a:extLst>
                    <a:ext uri="{FF2B5EF4-FFF2-40B4-BE49-F238E27FC236}">
                      <a16:creationId xmlns:a16="http://schemas.microsoft.com/office/drawing/2014/main" id="{B5C64E24-8A56-7185-DC58-06D8171242E4}"/>
                    </a:ext>
                  </a:extLst>
                </p:cNvPr>
                <p:cNvSpPr/>
                <p:nvPr/>
              </p:nvSpPr>
              <p:spPr>
                <a:xfrm>
                  <a:off x="7488858" y="1561657"/>
                  <a:ext cx="1725434" cy="1725434"/>
                </a:xfrm>
                <a:prstGeom prst="ellipse">
                  <a:avLst/>
                </a:prstGeom>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112" name="Picture 111">
                  <a:extLst>
                    <a:ext uri="{FF2B5EF4-FFF2-40B4-BE49-F238E27FC236}">
                      <a16:creationId xmlns:a16="http://schemas.microsoft.com/office/drawing/2014/main" id="{2F0D0862-AB2F-18FD-8A98-C15ECC18250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4899" y="1627698"/>
                  <a:ext cx="1931878" cy="1768282"/>
                </a:xfrm>
                <a:prstGeom prst="rect">
                  <a:avLst/>
                </a:prstGeom>
                <a:effectLst/>
              </p:spPr>
            </p:pic>
            <p:grpSp>
              <p:nvGrpSpPr>
                <p:cNvPr id="113" name="Group 112">
                  <a:extLst>
                    <a:ext uri="{FF2B5EF4-FFF2-40B4-BE49-F238E27FC236}">
                      <a16:creationId xmlns:a16="http://schemas.microsoft.com/office/drawing/2014/main" id="{BC0F0AA0-6678-C2EE-672E-41FA34B9458C}"/>
                    </a:ext>
                  </a:extLst>
                </p:cNvPr>
                <p:cNvGrpSpPr/>
                <p:nvPr/>
              </p:nvGrpSpPr>
              <p:grpSpPr>
                <a:xfrm>
                  <a:off x="8272063" y="1412413"/>
                  <a:ext cx="1214714" cy="2558749"/>
                  <a:chOff x="7534959" y="2643805"/>
                  <a:chExt cx="1214714" cy="2558749"/>
                </a:xfrm>
                <a:effectLst/>
              </p:grpSpPr>
              <p:sp>
                <p:nvSpPr>
                  <p:cNvPr id="114" name="Oval 8">
                    <a:extLst>
                      <a:ext uri="{FF2B5EF4-FFF2-40B4-BE49-F238E27FC236}">
                        <a16:creationId xmlns:a16="http://schemas.microsoft.com/office/drawing/2014/main" id="{858AD5C9-3BD2-F03D-B740-CDDD64357EA9}"/>
                      </a:ext>
                    </a:extLst>
                  </p:cNvPr>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15" name="Isosceles Triangle 114">
                    <a:extLst>
                      <a:ext uri="{FF2B5EF4-FFF2-40B4-BE49-F238E27FC236}">
                        <a16:creationId xmlns:a16="http://schemas.microsoft.com/office/drawing/2014/main" id="{BD5CB075-2F23-B61A-DCCB-928821BB7C75}"/>
                      </a:ext>
                    </a:extLst>
                  </p:cNvPr>
                  <p:cNvSpPr/>
                  <p:nvPr/>
                </p:nvSpPr>
                <p:spPr>
                  <a:xfrm rot="5400000">
                    <a:off x="8570133" y="3559119"/>
                    <a:ext cx="192840" cy="166241"/>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16" name="Oval 115">
                    <a:extLst>
                      <a:ext uri="{FF2B5EF4-FFF2-40B4-BE49-F238E27FC236}">
                        <a16:creationId xmlns:a16="http://schemas.microsoft.com/office/drawing/2014/main" id="{F010D0F3-A484-A1EF-2FF9-CCEF14D5DDBB}"/>
                      </a:ext>
                    </a:extLst>
                  </p:cNvPr>
                  <p:cNvSpPr/>
                  <p:nvPr/>
                </p:nvSpPr>
                <p:spPr>
                  <a:xfrm>
                    <a:off x="7534959" y="5111909"/>
                    <a:ext cx="90645" cy="90645"/>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cxnSp>
                <p:nvCxnSpPr>
                  <p:cNvPr id="117" name="Straight Connector 116">
                    <a:extLst>
                      <a:ext uri="{FF2B5EF4-FFF2-40B4-BE49-F238E27FC236}">
                        <a16:creationId xmlns:a16="http://schemas.microsoft.com/office/drawing/2014/main" id="{46980EB6-0528-AF46-FDD9-9336DC922A6F}"/>
                      </a:ext>
                    </a:extLst>
                  </p:cNvPr>
                  <p:cNvCxnSpPr/>
                  <p:nvPr/>
                </p:nvCxnSpPr>
                <p:spPr>
                  <a:xfrm>
                    <a:off x="7580282" y="4634944"/>
                    <a:ext cx="0" cy="497840"/>
                  </a:xfrm>
                  <a:prstGeom prst="line">
                    <a:avLst/>
                  </a:prstGeom>
                  <a:effectLst/>
                </p:spPr>
                <p:style>
                  <a:lnRef idx="2">
                    <a:schemeClr val="accent4"/>
                  </a:lnRef>
                  <a:fillRef idx="0">
                    <a:schemeClr val="accent4"/>
                  </a:fillRef>
                  <a:effectRef idx="1">
                    <a:schemeClr val="accent4"/>
                  </a:effectRef>
                  <a:fontRef idx="minor">
                    <a:schemeClr val="tx1"/>
                  </a:fontRef>
                </p:style>
              </p:cxnSp>
            </p:grpSp>
          </p:grpSp>
        </p:grpSp>
        <p:pic>
          <p:nvPicPr>
            <p:cNvPr id="108" name="Graphic 107">
              <a:extLst>
                <a:ext uri="{FF2B5EF4-FFF2-40B4-BE49-F238E27FC236}">
                  <a16:creationId xmlns:a16="http://schemas.microsoft.com/office/drawing/2014/main" id="{9966CC20-BF4E-72F4-A486-5AAA941D9B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07168" y="1571993"/>
              <a:ext cx="485775" cy="647700"/>
            </a:xfrm>
            <a:prstGeom prst="rect">
              <a:avLst/>
            </a:prstGeom>
          </p:spPr>
        </p:pic>
      </p:grpSp>
    </p:spTree>
    <p:extLst>
      <p:ext uri="{BB962C8B-B14F-4D97-AF65-F5344CB8AC3E}">
        <p14:creationId xmlns:p14="http://schemas.microsoft.com/office/powerpoint/2010/main" val="282076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75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10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nodeType="withEffect">
                                  <p:stCondLst>
                                    <p:cond delay="125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childTnLst>
                                </p:cTn>
                              </p:par>
                              <p:par>
                                <p:cTn id="17" presetID="10" presetClass="entr" presetSubtype="0" fill="hold" nodeType="withEffect">
                                  <p:stCondLst>
                                    <p:cond delay="150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503D-1777-628D-8BF0-9B2245B66D4B}"/>
              </a:ext>
            </a:extLst>
          </p:cNvPr>
          <p:cNvSpPr>
            <a:spLocks noGrp="1"/>
          </p:cNvSpPr>
          <p:nvPr>
            <p:ph type="title"/>
          </p:nvPr>
        </p:nvSpPr>
        <p:spPr/>
        <p:txBody>
          <a:bodyPr/>
          <a:lstStyle/>
          <a:p>
            <a:r>
              <a:rPr lang="en-GB" dirty="0"/>
              <a:t>EXPO.e Cyber Portfolio</a:t>
            </a:r>
          </a:p>
        </p:txBody>
      </p:sp>
      <p:sp>
        <p:nvSpPr>
          <p:cNvPr id="3" name="Managed Vulnerability Scanning">
            <a:extLst>
              <a:ext uri="{FF2B5EF4-FFF2-40B4-BE49-F238E27FC236}">
                <a16:creationId xmlns:a16="http://schemas.microsoft.com/office/drawing/2014/main" id="{503B416F-2C98-52A3-37F6-0BBDA3641657}"/>
              </a:ext>
            </a:extLst>
          </p:cNvPr>
          <p:cNvSpPr/>
          <p:nvPr/>
        </p:nvSpPr>
        <p:spPr>
          <a:xfrm>
            <a:off x="850343" y="5427239"/>
            <a:ext cx="2591997" cy="737326"/>
          </a:xfrm>
          <a:prstGeom prst="roundRect">
            <a:avLst>
              <a:gd name="adj" fmla="val 15612"/>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uLnTx/>
                <a:uFillTx/>
                <a:latin typeface="Helvetica" pitchFamily="2" charset="0"/>
                <a:ea typeface="+mn-ea"/>
                <a:cs typeface="+mn-cs"/>
              </a:rPr>
              <a:t>Managed Vulnerability Scanning</a:t>
            </a:r>
          </a:p>
        </p:txBody>
      </p:sp>
      <p:sp>
        <p:nvSpPr>
          <p:cNvPr id="4" name="Threat Monitoring and Intelligence">
            <a:extLst>
              <a:ext uri="{FF2B5EF4-FFF2-40B4-BE49-F238E27FC236}">
                <a16:creationId xmlns:a16="http://schemas.microsoft.com/office/drawing/2014/main" id="{B44EDA77-CB2B-FEB7-9D61-35C090B5DCA4}"/>
              </a:ext>
            </a:extLst>
          </p:cNvPr>
          <p:cNvSpPr/>
          <p:nvPr/>
        </p:nvSpPr>
        <p:spPr>
          <a:xfrm>
            <a:off x="3569738" y="5427239"/>
            <a:ext cx="2591998" cy="737326"/>
          </a:xfrm>
          <a:prstGeom prst="roundRect">
            <a:avLst>
              <a:gd name="adj" fmla="val 10338"/>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uLnTx/>
                <a:uFillTx/>
                <a:latin typeface="Helvetica" pitchFamily="2" charset="0"/>
                <a:ea typeface="+mn-ea"/>
                <a:cs typeface="+mn-cs"/>
              </a:rPr>
              <a:t>Threat Monitoring and Intelligence</a:t>
            </a:r>
          </a:p>
        </p:txBody>
      </p:sp>
      <p:sp>
        <p:nvSpPr>
          <p:cNvPr id="5" name="Simulated Phishing Attacks with Training and Awareness">
            <a:extLst>
              <a:ext uri="{FF2B5EF4-FFF2-40B4-BE49-F238E27FC236}">
                <a16:creationId xmlns:a16="http://schemas.microsoft.com/office/drawing/2014/main" id="{EBE52FCF-2AE3-6598-79EA-4321903DDCC1}"/>
              </a:ext>
            </a:extLst>
          </p:cNvPr>
          <p:cNvSpPr/>
          <p:nvPr/>
        </p:nvSpPr>
        <p:spPr>
          <a:xfrm>
            <a:off x="6289134" y="5439168"/>
            <a:ext cx="2591997" cy="737326"/>
          </a:xfrm>
          <a:prstGeom prst="roundRect">
            <a:avLst>
              <a:gd name="adj" fmla="val 10338"/>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uLnTx/>
                <a:uFillTx/>
                <a:latin typeface="Helvetica" pitchFamily="2" charset="0"/>
                <a:ea typeface="+mn-ea"/>
                <a:cs typeface="+mn-cs"/>
              </a:rPr>
              <a:t>Simulated Phishing Attacks</a:t>
            </a:r>
            <a:r>
              <a:rPr kumimoji="0" lang="en-GB" sz="1300" b="0" i="0" u="none" strike="noStrike" kern="1200" cap="none" spc="0" normalizeH="0" noProof="0" dirty="0">
                <a:ln>
                  <a:noFill/>
                </a:ln>
                <a:solidFill>
                  <a:schemeClr val="bg1"/>
                </a:solidFill>
                <a:effectLst/>
                <a:uLnTx/>
                <a:uFillTx/>
                <a:latin typeface="Helvetica" pitchFamily="2" charset="0"/>
                <a:ea typeface="+mn-ea"/>
                <a:cs typeface="+mn-cs"/>
              </a:rPr>
              <a:t> with Training and Awareness</a:t>
            </a:r>
            <a:endParaRPr kumimoji="0" lang="en-GB" sz="1300" b="0" i="0" u="none" strike="noStrike" kern="1200" cap="none" spc="0" normalizeH="0" baseline="0" noProof="0" dirty="0">
              <a:ln>
                <a:noFill/>
              </a:ln>
              <a:solidFill>
                <a:schemeClr val="bg1"/>
              </a:solidFill>
              <a:effectLst/>
              <a:uLnTx/>
              <a:uFillTx/>
              <a:latin typeface="Helvetica" pitchFamily="2" charset="0"/>
              <a:ea typeface="+mn-ea"/>
              <a:cs typeface="+mn-cs"/>
            </a:endParaRPr>
          </a:p>
        </p:txBody>
      </p:sp>
      <p:sp>
        <p:nvSpPr>
          <p:cNvPr id="6" name="Penetration Testing, Red Team Testing, Purple Team Testing">
            <a:extLst>
              <a:ext uri="{FF2B5EF4-FFF2-40B4-BE49-F238E27FC236}">
                <a16:creationId xmlns:a16="http://schemas.microsoft.com/office/drawing/2014/main" id="{4CA90392-E86D-9AE7-3DF1-E8D9DD737CCE}"/>
              </a:ext>
            </a:extLst>
          </p:cNvPr>
          <p:cNvSpPr/>
          <p:nvPr/>
        </p:nvSpPr>
        <p:spPr>
          <a:xfrm>
            <a:off x="9008529" y="5429180"/>
            <a:ext cx="2591997" cy="737326"/>
          </a:xfrm>
          <a:prstGeom prst="roundRect">
            <a:avLst>
              <a:gd name="adj" fmla="val 12448"/>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uLnTx/>
                <a:uFillTx/>
                <a:latin typeface="Helvetica" pitchFamily="2" charset="0"/>
                <a:ea typeface="+mn-ea"/>
                <a:cs typeface="+mn-cs"/>
              </a:rPr>
              <a:t>Penetration Testing, Red Team Testing, Purple Team Testing</a:t>
            </a:r>
          </a:p>
        </p:txBody>
      </p:sp>
      <p:sp>
        <p:nvSpPr>
          <p:cNvPr id="7" name="CSOC – Cyber Security Operation Centre">
            <a:extLst>
              <a:ext uri="{FF2B5EF4-FFF2-40B4-BE49-F238E27FC236}">
                <a16:creationId xmlns:a16="http://schemas.microsoft.com/office/drawing/2014/main" id="{D5836F4F-C5FA-AC6C-1C56-CEBBB811018C}"/>
              </a:ext>
            </a:extLst>
          </p:cNvPr>
          <p:cNvSpPr/>
          <p:nvPr/>
        </p:nvSpPr>
        <p:spPr>
          <a:xfrm>
            <a:off x="817131" y="3987463"/>
            <a:ext cx="5328000" cy="63136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uLnTx/>
                <a:uFillTx/>
                <a:latin typeface="Helvetica" pitchFamily="2" charset="0"/>
                <a:ea typeface="+mn-ea"/>
                <a:cs typeface="+mn-cs"/>
              </a:rPr>
              <a:t>CSOC – Cyber Security Operation Centre</a:t>
            </a:r>
          </a:p>
        </p:txBody>
      </p:sp>
      <p:sp>
        <p:nvSpPr>
          <p:cNvPr id="8" name="SIEM">
            <a:extLst>
              <a:ext uri="{FF2B5EF4-FFF2-40B4-BE49-F238E27FC236}">
                <a16:creationId xmlns:a16="http://schemas.microsoft.com/office/drawing/2014/main" id="{6A08D05B-0992-BE40-3595-972A9CC2F45E}"/>
              </a:ext>
            </a:extLst>
          </p:cNvPr>
          <p:cNvSpPr/>
          <p:nvPr/>
        </p:nvSpPr>
        <p:spPr>
          <a:xfrm>
            <a:off x="6289135" y="3987463"/>
            <a:ext cx="5328000" cy="63136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uLnTx/>
                <a:uFillTx/>
                <a:latin typeface="Helvetica" pitchFamily="2" charset="0"/>
                <a:ea typeface="+mn-ea"/>
                <a:cs typeface="+mn-cs"/>
              </a:rPr>
              <a:t>SIEM – Security Incident and Event Management</a:t>
            </a:r>
            <a:r>
              <a:rPr kumimoji="0" lang="en-GB" sz="1300" b="0" i="0" u="none" strike="noStrike" kern="1200" cap="none" spc="0" normalizeH="0" noProof="0" dirty="0">
                <a:ln>
                  <a:noFill/>
                </a:ln>
                <a:solidFill>
                  <a:schemeClr val="bg1"/>
                </a:solidFill>
                <a:effectLst/>
                <a:uLnTx/>
                <a:uFillTx/>
                <a:latin typeface="Helvetica" pitchFamily="2" charset="0"/>
                <a:ea typeface="+mn-ea"/>
                <a:cs typeface="+mn-cs"/>
              </a:rPr>
              <a:t> with Forensics and Remediation</a:t>
            </a:r>
            <a:endParaRPr kumimoji="0" lang="en-GB" sz="1300" b="0" i="0" u="none" strike="noStrike" kern="1200" cap="none" spc="0" normalizeH="0" baseline="0" noProof="0" dirty="0">
              <a:ln>
                <a:noFill/>
              </a:ln>
              <a:solidFill>
                <a:schemeClr val="bg1"/>
              </a:solidFill>
              <a:effectLst/>
              <a:uLnTx/>
              <a:uFillTx/>
              <a:latin typeface="Helvetica" pitchFamily="2" charset="0"/>
              <a:ea typeface="+mn-ea"/>
              <a:cs typeface="+mn-cs"/>
            </a:endParaRPr>
          </a:p>
        </p:txBody>
      </p:sp>
      <p:grpSp>
        <p:nvGrpSpPr>
          <p:cNvPr id="9" name="Cyber Security Advisory">
            <a:extLst>
              <a:ext uri="{FF2B5EF4-FFF2-40B4-BE49-F238E27FC236}">
                <a16:creationId xmlns:a16="http://schemas.microsoft.com/office/drawing/2014/main" id="{25ED9ED1-CC23-0B69-5C9E-17799C9E9E7B}"/>
              </a:ext>
            </a:extLst>
          </p:cNvPr>
          <p:cNvGrpSpPr/>
          <p:nvPr/>
        </p:nvGrpSpPr>
        <p:grpSpPr>
          <a:xfrm>
            <a:off x="853278" y="726549"/>
            <a:ext cx="2031542" cy="2422202"/>
            <a:chOff x="814522" y="648270"/>
            <a:chExt cx="2031542" cy="2422202"/>
          </a:xfrm>
        </p:grpSpPr>
        <p:sp>
          <p:nvSpPr>
            <p:cNvPr id="10" name="Rectangle: Top Corners Rounded 9">
              <a:extLst>
                <a:ext uri="{FF2B5EF4-FFF2-40B4-BE49-F238E27FC236}">
                  <a16:creationId xmlns:a16="http://schemas.microsoft.com/office/drawing/2014/main" id="{0E83A64D-21D2-85AD-CDCB-DFA53C879DC4}"/>
                </a:ext>
              </a:extLst>
            </p:cNvPr>
            <p:cNvSpPr/>
            <p:nvPr/>
          </p:nvSpPr>
          <p:spPr>
            <a:xfrm rot="10800000">
              <a:off x="814522" y="1682938"/>
              <a:ext cx="2031540" cy="1387534"/>
            </a:xfrm>
            <a:prstGeom prst="round2SameRect">
              <a:avLst>
                <a:gd name="adj1" fmla="val 6021"/>
                <a:gd name="adj2" fmla="val 0"/>
              </a:avLst>
            </a:prstGeom>
            <a:solidFill>
              <a:schemeClr val="accent1"/>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800" dirty="0">
                <a:solidFill>
                  <a:schemeClr val="bg1"/>
                </a:solidFill>
                <a:latin typeface="Helvetica" pitchFamily="2" charset="0"/>
              </a:endParaRPr>
            </a:p>
          </p:txBody>
        </p:sp>
        <p:sp>
          <p:nvSpPr>
            <p:cNvPr id="11" name="Rectangle 10">
              <a:extLst>
                <a:ext uri="{FF2B5EF4-FFF2-40B4-BE49-F238E27FC236}">
                  <a16:creationId xmlns:a16="http://schemas.microsoft.com/office/drawing/2014/main" id="{554B7C58-2F5E-388B-AF2E-89E0D9F48C46}"/>
                </a:ext>
              </a:extLst>
            </p:cNvPr>
            <p:cNvSpPr/>
            <p:nvPr/>
          </p:nvSpPr>
          <p:spPr>
            <a:xfrm>
              <a:off x="814524" y="1682941"/>
              <a:ext cx="2031540"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rPr>
                <a:t>GRC Audit</a:t>
              </a:r>
            </a:p>
          </p:txBody>
        </p:sp>
        <p:sp>
          <p:nvSpPr>
            <p:cNvPr id="12" name="Rectangle 11">
              <a:extLst>
                <a:ext uri="{FF2B5EF4-FFF2-40B4-BE49-F238E27FC236}">
                  <a16:creationId xmlns:a16="http://schemas.microsoft.com/office/drawing/2014/main" id="{4D0521F8-1606-31F6-C2CD-878196D1B759}"/>
                </a:ext>
              </a:extLst>
            </p:cNvPr>
            <p:cNvSpPr/>
            <p:nvPr/>
          </p:nvSpPr>
          <p:spPr>
            <a:xfrm>
              <a:off x="814524" y="1951547"/>
              <a:ext cx="2031540" cy="277741"/>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800" dirty="0">
                  <a:solidFill>
                    <a:schemeClr val="bg1"/>
                  </a:solidFill>
                  <a:latin typeface="Helvetica" pitchFamily="2" charset="0"/>
                </a:rPr>
                <a:t>Virtual Security Teams</a:t>
              </a:r>
              <a:endParaRPr kumimoji="0" lang="en-GB" sz="800" b="0" i="0" u="none" strike="noStrike" kern="1200" cap="none" spc="0" normalizeH="0" baseline="0" noProof="0" dirty="0">
                <a:ln>
                  <a:noFill/>
                </a:ln>
                <a:solidFill>
                  <a:schemeClr val="bg1"/>
                </a:solidFill>
                <a:effectLst/>
                <a:uLnTx/>
                <a:uFillTx/>
                <a:latin typeface="Helvetica" pitchFamily="2" charset="0"/>
              </a:endParaRPr>
            </a:p>
          </p:txBody>
        </p:sp>
        <p:sp>
          <p:nvSpPr>
            <p:cNvPr id="13" name="Rectangle 12">
              <a:extLst>
                <a:ext uri="{FF2B5EF4-FFF2-40B4-BE49-F238E27FC236}">
                  <a16:creationId xmlns:a16="http://schemas.microsoft.com/office/drawing/2014/main" id="{1AB6A523-5CB5-B160-6D44-539235CF3B60}"/>
                </a:ext>
              </a:extLst>
            </p:cNvPr>
            <p:cNvSpPr/>
            <p:nvPr/>
          </p:nvSpPr>
          <p:spPr>
            <a:xfrm>
              <a:off x="814524" y="2230702"/>
              <a:ext cx="2031540"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rPr>
                <a:t>Incident Response Preparation</a:t>
              </a:r>
            </a:p>
          </p:txBody>
        </p:sp>
        <p:sp>
          <p:nvSpPr>
            <p:cNvPr id="14" name="Rectangle 13">
              <a:extLst>
                <a:ext uri="{FF2B5EF4-FFF2-40B4-BE49-F238E27FC236}">
                  <a16:creationId xmlns:a16="http://schemas.microsoft.com/office/drawing/2014/main" id="{F74FCD5B-F10A-772A-BBD8-8B79F7734065}"/>
                </a:ext>
              </a:extLst>
            </p:cNvPr>
            <p:cNvSpPr/>
            <p:nvPr/>
          </p:nvSpPr>
          <p:spPr>
            <a:xfrm>
              <a:off x="814524" y="2499803"/>
              <a:ext cx="2031540" cy="271189"/>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Risk Assessments and Advisory</a:t>
              </a:r>
            </a:p>
          </p:txBody>
        </p:sp>
        <p:sp>
          <p:nvSpPr>
            <p:cNvPr id="15" name="Rectangle 14">
              <a:extLst>
                <a:ext uri="{FF2B5EF4-FFF2-40B4-BE49-F238E27FC236}">
                  <a16:creationId xmlns:a16="http://schemas.microsoft.com/office/drawing/2014/main" id="{4C8CBE8F-802D-E7F2-471A-F30C309AEF05}"/>
                </a:ext>
              </a:extLst>
            </p:cNvPr>
            <p:cNvSpPr/>
            <p:nvPr/>
          </p:nvSpPr>
          <p:spPr>
            <a:xfrm>
              <a:off x="892631" y="2803543"/>
              <a:ext cx="1864296" cy="203006"/>
            </a:xfrm>
            <a:prstGeom prst="rect">
              <a:avLst/>
            </a:prstGeom>
            <a:noFill/>
            <a:ln w="9525">
              <a:no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rPr>
                <a:t>Regulatory and Compliance</a:t>
              </a:r>
            </a:p>
          </p:txBody>
        </p:sp>
        <p:sp>
          <p:nvSpPr>
            <p:cNvPr id="16" name="Rectangle: Top Corners Rounded 15">
              <a:extLst>
                <a:ext uri="{FF2B5EF4-FFF2-40B4-BE49-F238E27FC236}">
                  <a16:creationId xmlns:a16="http://schemas.microsoft.com/office/drawing/2014/main" id="{4687EA09-9716-B6D7-6E71-E620D9BE2440}"/>
                </a:ext>
              </a:extLst>
            </p:cNvPr>
            <p:cNvSpPr/>
            <p:nvPr/>
          </p:nvSpPr>
          <p:spPr>
            <a:xfrm>
              <a:off x="814523" y="648270"/>
              <a:ext cx="2031541" cy="1038494"/>
            </a:xfrm>
            <a:prstGeom prst="round2SameRect">
              <a:avLst>
                <a:gd name="adj1" fmla="val 9511"/>
                <a:gd name="adj2" fmla="val 0"/>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0" lang="en-GB" sz="1300" u="none" strike="noStrike" kern="1200" cap="none" spc="0" normalizeH="0" baseline="0" noProof="0" dirty="0">
                <a:ln>
                  <a:noFill/>
                </a:ln>
                <a:solidFill>
                  <a:schemeClr val="bg1"/>
                </a:solidFill>
                <a:effectLst/>
                <a:uLnTx/>
                <a:uFillTx/>
                <a:latin typeface="Helvetica" pitchFamily="2" charset="0"/>
              </a:endParaRPr>
            </a:p>
            <a:p>
              <a:pPr algn="ctr"/>
              <a:endParaRPr lang="en-GB" sz="2000" dirty="0">
                <a:solidFill>
                  <a:schemeClr val="bg1"/>
                </a:solidFill>
                <a:latin typeface="Helvetica" pitchFamily="2" charset="0"/>
              </a:endParaRPr>
            </a:p>
            <a:p>
              <a:pPr algn="ctr"/>
              <a:r>
                <a:rPr kumimoji="0" lang="en-GB" sz="1300" b="1" u="none" strike="noStrike" kern="1200" cap="none" spc="0" normalizeH="0" baseline="0" noProof="0" dirty="0">
                  <a:ln>
                    <a:noFill/>
                  </a:ln>
                  <a:solidFill>
                    <a:schemeClr val="bg1"/>
                  </a:solidFill>
                  <a:effectLst/>
                  <a:uLnTx/>
                  <a:uFillTx/>
                  <a:latin typeface="Helvetica" pitchFamily="2" charset="0"/>
                </a:rPr>
                <a:t>Cyber Security Advisory</a:t>
              </a:r>
              <a:endParaRPr lang="en-GB" sz="1300" dirty="0">
                <a:solidFill>
                  <a:schemeClr val="bg1"/>
                </a:solidFill>
                <a:latin typeface="Helvetica" pitchFamily="2" charset="0"/>
              </a:endParaRPr>
            </a:p>
          </p:txBody>
        </p:sp>
      </p:grpSp>
      <p:grpSp>
        <p:nvGrpSpPr>
          <p:cNvPr id="17" name="Managed Security">
            <a:extLst>
              <a:ext uri="{FF2B5EF4-FFF2-40B4-BE49-F238E27FC236}">
                <a16:creationId xmlns:a16="http://schemas.microsoft.com/office/drawing/2014/main" id="{F13052E9-AE72-C1B6-7F02-23AE4B006BCA}"/>
              </a:ext>
            </a:extLst>
          </p:cNvPr>
          <p:cNvGrpSpPr/>
          <p:nvPr/>
        </p:nvGrpSpPr>
        <p:grpSpPr>
          <a:xfrm>
            <a:off x="3029985" y="726549"/>
            <a:ext cx="2052825" cy="2421607"/>
            <a:chOff x="3010609" y="1001318"/>
            <a:chExt cx="2052825" cy="2421607"/>
          </a:xfrm>
        </p:grpSpPr>
        <p:sp>
          <p:nvSpPr>
            <p:cNvPr id="18" name="Rectangle: Top Corners Rounded 17">
              <a:extLst>
                <a:ext uri="{FF2B5EF4-FFF2-40B4-BE49-F238E27FC236}">
                  <a16:creationId xmlns:a16="http://schemas.microsoft.com/office/drawing/2014/main" id="{9F221D4F-4CC9-AA06-3448-CEA72CD72075}"/>
                </a:ext>
              </a:extLst>
            </p:cNvPr>
            <p:cNvSpPr/>
            <p:nvPr/>
          </p:nvSpPr>
          <p:spPr>
            <a:xfrm rot="10800000">
              <a:off x="3010609" y="2035989"/>
              <a:ext cx="2052822" cy="1386936"/>
            </a:xfrm>
            <a:prstGeom prst="round2SameRect">
              <a:avLst>
                <a:gd name="adj1" fmla="val 6434"/>
                <a:gd name="adj2" fmla="val 0"/>
              </a:avLst>
            </a:prstGeom>
            <a:solidFill>
              <a:schemeClr val="accent1"/>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800" dirty="0">
                <a:solidFill>
                  <a:schemeClr val="bg1"/>
                </a:solidFill>
                <a:latin typeface="Helvetica" pitchFamily="2" charset="0"/>
              </a:endParaRPr>
            </a:p>
          </p:txBody>
        </p:sp>
        <p:sp>
          <p:nvSpPr>
            <p:cNvPr id="19" name="Rectangle 18">
              <a:extLst>
                <a:ext uri="{FF2B5EF4-FFF2-40B4-BE49-F238E27FC236}">
                  <a16:creationId xmlns:a16="http://schemas.microsoft.com/office/drawing/2014/main" id="{839BBC59-39E9-4355-A775-FA183E06975F}"/>
                </a:ext>
              </a:extLst>
            </p:cNvPr>
            <p:cNvSpPr/>
            <p:nvPr/>
          </p:nvSpPr>
          <p:spPr>
            <a:xfrm>
              <a:off x="3010612" y="2035990"/>
              <a:ext cx="2052822"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Secure WAN</a:t>
              </a:r>
            </a:p>
          </p:txBody>
        </p:sp>
        <p:sp>
          <p:nvSpPr>
            <p:cNvPr id="20" name="Rectangle 19">
              <a:extLst>
                <a:ext uri="{FF2B5EF4-FFF2-40B4-BE49-F238E27FC236}">
                  <a16:creationId xmlns:a16="http://schemas.microsoft.com/office/drawing/2014/main" id="{EEAD8DEC-8E24-CDC9-4D88-8C5EF76BF340}"/>
                </a:ext>
              </a:extLst>
            </p:cNvPr>
            <p:cNvSpPr/>
            <p:nvPr/>
          </p:nvSpPr>
          <p:spPr>
            <a:xfrm>
              <a:off x="3010612" y="2304595"/>
              <a:ext cx="2052822" cy="277741"/>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Managed Firewalls</a:t>
              </a:r>
            </a:p>
          </p:txBody>
        </p:sp>
        <p:sp>
          <p:nvSpPr>
            <p:cNvPr id="21" name="Rectangle 20">
              <a:extLst>
                <a:ext uri="{FF2B5EF4-FFF2-40B4-BE49-F238E27FC236}">
                  <a16:creationId xmlns:a16="http://schemas.microsoft.com/office/drawing/2014/main" id="{390993C1-1C3A-5135-CD1C-67828B9E3DA0}"/>
                </a:ext>
              </a:extLst>
            </p:cNvPr>
            <p:cNvSpPr/>
            <p:nvPr/>
          </p:nvSpPr>
          <p:spPr>
            <a:xfrm>
              <a:off x="3010612" y="2583750"/>
              <a:ext cx="2052822"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Managed DDOS</a:t>
              </a:r>
            </a:p>
          </p:txBody>
        </p:sp>
        <p:sp>
          <p:nvSpPr>
            <p:cNvPr id="22" name="Rectangle 21">
              <a:extLst>
                <a:ext uri="{FF2B5EF4-FFF2-40B4-BE49-F238E27FC236}">
                  <a16:creationId xmlns:a16="http://schemas.microsoft.com/office/drawing/2014/main" id="{C5327DD5-F73C-65BA-FFDA-819D7016B612}"/>
                </a:ext>
              </a:extLst>
            </p:cNvPr>
            <p:cNvSpPr/>
            <p:nvPr/>
          </p:nvSpPr>
          <p:spPr>
            <a:xfrm>
              <a:off x="3010612" y="2852851"/>
              <a:ext cx="2052822" cy="271189"/>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Managed IPS / IDS</a:t>
              </a:r>
            </a:p>
          </p:txBody>
        </p:sp>
        <p:sp>
          <p:nvSpPr>
            <p:cNvPr id="23" name="Rectangle 22">
              <a:extLst>
                <a:ext uri="{FF2B5EF4-FFF2-40B4-BE49-F238E27FC236}">
                  <a16:creationId xmlns:a16="http://schemas.microsoft.com/office/drawing/2014/main" id="{86C7CA75-F292-591F-B0C2-98CD48A96539}"/>
                </a:ext>
              </a:extLst>
            </p:cNvPr>
            <p:cNvSpPr/>
            <p:nvPr/>
          </p:nvSpPr>
          <p:spPr>
            <a:xfrm>
              <a:off x="3091580" y="3160772"/>
              <a:ext cx="1883826" cy="203006"/>
            </a:xfrm>
            <a:prstGeom prst="rect">
              <a:avLst/>
            </a:prstGeom>
            <a:noFill/>
            <a:ln w="9525">
              <a:no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Managed Remote Access Gateways</a:t>
              </a:r>
            </a:p>
          </p:txBody>
        </p:sp>
        <p:sp>
          <p:nvSpPr>
            <p:cNvPr id="24" name="Rectangle: Top Corners Rounded 23">
              <a:extLst>
                <a:ext uri="{FF2B5EF4-FFF2-40B4-BE49-F238E27FC236}">
                  <a16:creationId xmlns:a16="http://schemas.microsoft.com/office/drawing/2014/main" id="{D3AB4741-B38F-1519-C170-74B76BA42DF8}"/>
                </a:ext>
              </a:extLst>
            </p:cNvPr>
            <p:cNvSpPr/>
            <p:nvPr/>
          </p:nvSpPr>
          <p:spPr>
            <a:xfrm>
              <a:off x="3010611" y="1001318"/>
              <a:ext cx="2052823" cy="1038494"/>
            </a:xfrm>
            <a:prstGeom prst="round2SameRect">
              <a:avLst>
                <a:gd name="adj1" fmla="val 10718"/>
                <a:gd name="adj2" fmla="val 0"/>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0" lang="en-GB" sz="1300" u="none" strike="noStrike" kern="1200" cap="none" spc="0" normalizeH="0" baseline="0" noProof="0" dirty="0">
                <a:ln>
                  <a:noFill/>
                </a:ln>
                <a:solidFill>
                  <a:schemeClr val="bg1"/>
                </a:solidFill>
                <a:effectLst/>
                <a:uLnTx/>
                <a:uFillTx/>
                <a:latin typeface="Helvetica" pitchFamily="2" charset="0"/>
                <a:ea typeface="+mn-ea"/>
                <a:cs typeface="+mn-cs"/>
              </a:endParaRPr>
            </a:p>
            <a:p>
              <a:pPr algn="ctr"/>
              <a:endParaRPr lang="en-GB" sz="2000" dirty="0">
                <a:solidFill>
                  <a:schemeClr val="bg1"/>
                </a:solidFill>
                <a:latin typeface="Helvetica" pitchFamily="2" charset="0"/>
              </a:endParaRPr>
            </a:p>
            <a:p>
              <a:pPr marR="0" lvl="0" indent="0" algn="ctr" fontAlgn="auto">
                <a:lnSpc>
                  <a:spcPct val="100000"/>
                </a:lnSpc>
                <a:spcBef>
                  <a:spcPts val="0"/>
                </a:spcBef>
                <a:spcAft>
                  <a:spcPts val="0"/>
                </a:spcAft>
                <a:buClrTx/>
                <a:buSzTx/>
                <a:buFontTx/>
                <a:buNone/>
                <a:tabLst/>
                <a:defRPr/>
              </a:pPr>
              <a:r>
                <a:rPr lang="en-GB" sz="1300" b="1" dirty="0">
                  <a:solidFill>
                    <a:schemeClr val="bg1"/>
                  </a:solidFill>
                  <a:latin typeface="Helvetica" pitchFamily="2" charset="0"/>
                </a:rPr>
                <a:t>Managed Security</a:t>
              </a:r>
              <a:endParaRPr lang="en-GB" sz="1300" dirty="0">
                <a:solidFill>
                  <a:schemeClr val="bg1"/>
                </a:solidFill>
                <a:latin typeface="Helvetica" pitchFamily="2" charset="0"/>
              </a:endParaRPr>
            </a:p>
          </p:txBody>
        </p:sp>
      </p:grpSp>
      <p:grpSp>
        <p:nvGrpSpPr>
          <p:cNvPr id="25" name="Cloud Security">
            <a:extLst>
              <a:ext uri="{FF2B5EF4-FFF2-40B4-BE49-F238E27FC236}">
                <a16:creationId xmlns:a16="http://schemas.microsoft.com/office/drawing/2014/main" id="{8C60336D-5715-9E80-2132-019B7C2D6F2E}"/>
              </a:ext>
            </a:extLst>
          </p:cNvPr>
          <p:cNvGrpSpPr/>
          <p:nvPr/>
        </p:nvGrpSpPr>
        <p:grpSpPr>
          <a:xfrm>
            <a:off x="9605635" y="722922"/>
            <a:ext cx="1966177" cy="2411306"/>
            <a:chOff x="9650957" y="1011618"/>
            <a:chExt cx="1966177" cy="2411306"/>
          </a:xfrm>
        </p:grpSpPr>
        <p:sp>
          <p:nvSpPr>
            <p:cNvPr id="26" name="Rectangle: Top Corners Rounded 25">
              <a:extLst>
                <a:ext uri="{FF2B5EF4-FFF2-40B4-BE49-F238E27FC236}">
                  <a16:creationId xmlns:a16="http://schemas.microsoft.com/office/drawing/2014/main" id="{9A8BF788-70F5-CCC4-8037-7E0F9F434DFA}"/>
                </a:ext>
              </a:extLst>
            </p:cNvPr>
            <p:cNvSpPr/>
            <p:nvPr/>
          </p:nvSpPr>
          <p:spPr>
            <a:xfrm rot="10800000">
              <a:off x="9650957" y="2046287"/>
              <a:ext cx="1966176" cy="1376637"/>
            </a:xfrm>
            <a:prstGeom prst="round2SameRect">
              <a:avLst>
                <a:gd name="adj1" fmla="val 6434"/>
                <a:gd name="adj2" fmla="val 0"/>
              </a:avLst>
            </a:prstGeom>
            <a:solidFill>
              <a:schemeClr val="accent1"/>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800" dirty="0">
                <a:solidFill>
                  <a:schemeClr val="bg1"/>
                </a:solidFill>
                <a:latin typeface="Helvetica" pitchFamily="2" charset="0"/>
              </a:endParaRPr>
            </a:p>
          </p:txBody>
        </p:sp>
        <p:sp>
          <p:nvSpPr>
            <p:cNvPr id="27" name="Rectangle 26">
              <a:extLst>
                <a:ext uri="{FF2B5EF4-FFF2-40B4-BE49-F238E27FC236}">
                  <a16:creationId xmlns:a16="http://schemas.microsoft.com/office/drawing/2014/main" id="{488B2A2A-6042-B234-AA03-97A5985B6BF8}"/>
                </a:ext>
              </a:extLst>
            </p:cNvPr>
            <p:cNvSpPr/>
            <p:nvPr/>
          </p:nvSpPr>
          <p:spPr>
            <a:xfrm>
              <a:off x="9650958" y="2046289"/>
              <a:ext cx="1966176"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Encryption at Rest</a:t>
              </a:r>
            </a:p>
          </p:txBody>
        </p:sp>
        <p:sp>
          <p:nvSpPr>
            <p:cNvPr id="28" name="Rectangle 27">
              <a:extLst>
                <a:ext uri="{FF2B5EF4-FFF2-40B4-BE49-F238E27FC236}">
                  <a16:creationId xmlns:a16="http://schemas.microsoft.com/office/drawing/2014/main" id="{0EA4BDBC-A678-96E7-EDD2-2349F7BEB43E}"/>
                </a:ext>
              </a:extLst>
            </p:cNvPr>
            <p:cNvSpPr/>
            <p:nvPr/>
          </p:nvSpPr>
          <p:spPr>
            <a:xfrm>
              <a:off x="9650958" y="2314895"/>
              <a:ext cx="1966176" cy="277741"/>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Encryption in Transit / Motion</a:t>
              </a:r>
            </a:p>
          </p:txBody>
        </p:sp>
        <p:sp>
          <p:nvSpPr>
            <p:cNvPr id="29" name="Rectangle 28">
              <a:extLst>
                <a:ext uri="{FF2B5EF4-FFF2-40B4-BE49-F238E27FC236}">
                  <a16:creationId xmlns:a16="http://schemas.microsoft.com/office/drawing/2014/main" id="{1F88A554-9890-707D-ADA3-C44247CE0FB9}"/>
                </a:ext>
              </a:extLst>
            </p:cNvPr>
            <p:cNvSpPr/>
            <p:nvPr/>
          </p:nvSpPr>
          <p:spPr>
            <a:xfrm>
              <a:off x="9650958" y="2594049"/>
              <a:ext cx="1966176"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Email Protection</a:t>
              </a:r>
            </a:p>
          </p:txBody>
        </p:sp>
        <p:sp>
          <p:nvSpPr>
            <p:cNvPr id="30" name="Rectangle 29">
              <a:extLst>
                <a:ext uri="{FF2B5EF4-FFF2-40B4-BE49-F238E27FC236}">
                  <a16:creationId xmlns:a16="http://schemas.microsoft.com/office/drawing/2014/main" id="{41501AF6-7505-F3F7-2426-B7E2BD7855E8}"/>
                </a:ext>
              </a:extLst>
            </p:cNvPr>
            <p:cNvSpPr/>
            <p:nvPr/>
          </p:nvSpPr>
          <p:spPr>
            <a:xfrm>
              <a:off x="9650958" y="2863151"/>
              <a:ext cx="1966176" cy="271189"/>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WED Filtering and Protection</a:t>
              </a:r>
            </a:p>
          </p:txBody>
        </p:sp>
        <p:sp>
          <p:nvSpPr>
            <p:cNvPr id="31" name="Rectangle 30">
              <a:extLst>
                <a:ext uri="{FF2B5EF4-FFF2-40B4-BE49-F238E27FC236}">
                  <a16:creationId xmlns:a16="http://schemas.microsoft.com/office/drawing/2014/main" id="{4AA91722-25BB-AB8A-55C5-8D228BD9714E}"/>
                </a:ext>
              </a:extLst>
            </p:cNvPr>
            <p:cNvSpPr/>
            <p:nvPr/>
          </p:nvSpPr>
          <p:spPr>
            <a:xfrm>
              <a:off x="9650958" y="3130019"/>
              <a:ext cx="1966176" cy="27118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Vulnerability Remediation</a:t>
              </a:r>
            </a:p>
          </p:txBody>
        </p:sp>
        <p:sp>
          <p:nvSpPr>
            <p:cNvPr id="32" name="Rectangle: Top Corners Rounded 31">
              <a:extLst>
                <a:ext uri="{FF2B5EF4-FFF2-40B4-BE49-F238E27FC236}">
                  <a16:creationId xmlns:a16="http://schemas.microsoft.com/office/drawing/2014/main" id="{6EEEC400-2466-9968-4F41-156ECD079B4D}"/>
                </a:ext>
              </a:extLst>
            </p:cNvPr>
            <p:cNvSpPr/>
            <p:nvPr/>
          </p:nvSpPr>
          <p:spPr>
            <a:xfrm>
              <a:off x="9650957" y="1011618"/>
              <a:ext cx="1966177" cy="1038494"/>
            </a:xfrm>
            <a:prstGeom prst="round2SameRect">
              <a:avLst>
                <a:gd name="adj1" fmla="val 11366"/>
                <a:gd name="adj2" fmla="val 0"/>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0" lang="en-GB" sz="1300" u="none" strike="noStrike" kern="1200" cap="none" spc="0" normalizeH="0" baseline="0" noProof="0" dirty="0">
                <a:ln>
                  <a:noFill/>
                </a:ln>
                <a:solidFill>
                  <a:schemeClr val="bg1"/>
                </a:solidFill>
                <a:effectLst/>
                <a:uLnTx/>
                <a:uFillTx/>
                <a:latin typeface="Helvetica" pitchFamily="2" charset="0"/>
                <a:ea typeface="+mn-ea"/>
                <a:cs typeface="+mn-cs"/>
              </a:endParaRPr>
            </a:p>
            <a:p>
              <a:pPr algn="ctr"/>
              <a:endParaRPr lang="en-GB" sz="1300" dirty="0">
                <a:solidFill>
                  <a:schemeClr val="bg1"/>
                </a:solidFill>
                <a:latin typeface="Helvetica" pitchFamily="2" charset="0"/>
              </a:endParaRPr>
            </a:p>
            <a:p>
              <a:pPr marR="0" lvl="0" indent="0" algn="ctr" fontAlgn="auto">
                <a:lnSpc>
                  <a:spcPct val="100000"/>
                </a:lnSpc>
                <a:spcBef>
                  <a:spcPts val="0"/>
                </a:spcBef>
                <a:spcAft>
                  <a:spcPts val="0"/>
                </a:spcAft>
                <a:buClrTx/>
                <a:buSzTx/>
                <a:buFontTx/>
                <a:buNone/>
                <a:tabLst/>
                <a:defRPr/>
              </a:pPr>
              <a:r>
                <a:rPr lang="en-GB" sz="1300" b="1" dirty="0">
                  <a:solidFill>
                    <a:schemeClr val="bg1"/>
                  </a:solidFill>
                  <a:latin typeface="Helvetica" pitchFamily="2" charset="0"/>
                </a:rPr>
                <a:t>Cloud Security</a:t>
              </a:r>
            </a:p>
          </p:txBody>
        </p:sp>
      </p:grpSp>
      <p:grpSp>
        <p:nvGrpSpPr>
          <p:cNvPr id="33" name="Endpoint Protection or Security">
            <a:extLst>
              <a:ext uri="{FF2B5EF4-FFF2-40B4-BE49-F238E27FC236}">
                <a16:creationId xmlns:a16="http://schemas.microsoft.com/office/drawing/2014/main" id="{A94C6AB4-33AC-DF1B-13D7-ADBF317B3611}"/>
              </a:ext>
            </a:extLst>
          </p:cNvPr>
          <p:cNvGrpSpPr/>
          <p:nvPr/>
        </p:nvGrpSpPr>
        <p:grpSpPr>
          <a:xfrm>
            <a:off x="5221411" y="722922"/>
            <a:ext cx="2052824" cy="2428277"/>
            <a:chOff x="5227979" y="1000722"/>
            <a:chExt cx="2052824" cy="2428277"/>
          </a:xfrm>
        </p:grpSpPr>
        <p:sp>
          <p:nvSpPr>
            <p:cNvPr id="34" name="Rectangle: Top Corners Rounded 33">
              <a:extLst>
                <a:ext uri="{FF2B5EF4-FFF2-40B4-BE49-F238E27FC236}">
                  <a16:creationId xmlns:a16="http://schemas.microsoft.com/office/drawing/2014/main" id="{4A810214-0A92-68CC-3133-A1FAE1B99F19}"/>
                </a:ext>
              </a:extLst>
            </p:cNvPr>
            <p:cNvSpPr/>
            <p:nvPr/>
          </p:nvSpPr>
          <p:spPr>
            <a:xfrm rot="10800000">
              <a:off x="5227979" y="2035391"/>
              <a:ext cx="2052822" cy="1393608"/>
            </a:xfrm>
            <a:prstGeom prst="round2SameRect">
              <a:avLst>
                <a:gd name="adj1" fmla="val 6847"/>
                <a:gd name="adj2" fmla="val 0"/>
              </a:avLst>
            </a:prstGeom>
            <a:solidFill>
              <a:schemeClr val="accent1"/>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800" dirty="0">
                <a:solidFill>
                  <a:schemeClr val="bg1"/>
                </a:solidFill>
                <a:latin typeface="Helvetica" pitchFamily="2" charset="0"/>
              </a:endParaRPr>
            </a:p>
          </p:txBody>
        </p:sp>
        <p:sp>
          <p:nvSpPr>
            <p:cNvPr id="35" name="Rectangle 34">
              <a:extLst>
                <a:ext uri="{FF2B5EF4-FFF2-40B4-BE49-F238E27FC236}">
                  <a16:creationId xmlns:a16="http://schemas.microsoft.com/office/drawing/2014/main" id="{D52E98BF-19B2-1E36-AAFB-626CB0F5003B}"/>
                </a:ext>
              </a:extLst>
            </p:cNvPr>
            <p:cNvSpPr/>
            <p:nvPr/>
          </p:nvSpPr>
          <p:spPr>
            <a:xfrm>
              <a:off x="5227981" y="2035394"/>
              <a:ext cx="2052822"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Anti Malware and Device Protection</a:t>
              </a:r>
            </a:p>
          </p:txBody>
        </p:sp>
        <p:sp>
          <p:nvSpPr>
            <p:cNvPr id="36" name="Rectangle 35">
              <a:extLst>
                <a:ext uri="{FF2B5EF4-FFF2-40B4-BE49-F238E27FC236}">
                  <a16:creationId xmlns:a16="http://schemas.microsoft.com/office/drawing/2014/main" id="{E5C90B3D-47B5-B880-1579-73A5BD77B71D}"/>
                </a:ext>
              </a:extLst>
            </p:cNvPr>
            <p:cNvSpPr/>
            <p:nvPr/>
          </p:nvSpPr>
          <p:spPr>
            <a:xfrm>
              <a:off x="5227981" y="2303999"/>
              <a:ext cx="2052822" cy="277741"/>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Asset Cycle Management</a:t>
              </a:r>
            </a:p>
          </p:txBody>
        </p:sp>
        <p:sp>
          <p:nvSpPr>
            <p:cNvPr id="37" name="Rectangle 36">
              <a:extLst>
                <a:ext uri="{FF2B5EF4-FFF2-40B4-BE49-F238E27FC236}">
                  <a16:creationId xmlns:a16="http://schemas.microsoft.com/office/drawing/2014/main" id="{3645ADF5-2982-E461-495F-85723F4E93BC}"/>
                </a:ext>
              </a:extLst>
            </p:cNvPr>
            <p:cNvSpPr/>
            <p:nvPr/>
          </p:nvSpPr>
          <p:spPr>
            <a:xfrm>
              <a:off x="5227981" y="2583154"/>
              <a:ext cx="2052822"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Build and Maintenance</a:t>
              </a:r>
            </a:p>
          </p:txBody>
        </p:sp>
        <p:sp>
          <p:nvSpPr>
            <p:cNvPr id="38" name="Rectangle 37">
              <a:extLst>
                <a:ext uri="{FF2B5EF4-FFF2-40B4-BE49-F238E27FC236}">
                  <a16:creationId xmlns:a16="http://schemas.microsoft.com/office/drawing/2014/main" id="{B8C65EA8-7A0C-D898-B09E-E57E6EF50DD7}"/>
                </a:ext>
              </a:extLst>
            </p:cNvPr>
            <p:cNvSpPr/>
            <p:nvPr/>
          </p:nvSpPr>
          <p:spPr>
            <a:xfrm>
              <a:off x="5227981" y="2852255"/>
              <a:ext cx="2052822" cy="271189"/>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Device Encryption</a:t>
              </a:r>
            </a:p>
          </p:txBody>
        </p:sp>
        <p:sp>
          <p:nvSpPr>
            <p:cNvPr id="39" name="Rectangle 38">
              <a:extLst>
                <a:ext uri="{FF2B5EF4-FFF2-40B4-BE49-F238E27FC236}">
                  <a16:creationId xmlns:a16="http://schemas.microsoft.com/office/drawing/2014/main" id="{D84EF7DC-0787-9447-7E14-572097F6AF71}"/>
                </a:ext>
              </a:extLst>
            </p:cNvPr>
            <p:cNvSpPr/>
            <p:nvPr/>
          </p:nvSpPr>
          <p:spPr>
            <a:xfrm>
              <a:off x="5227981" y="3119124"/>
              <a:ext cx="2052822" cy="27118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MDM</a:t>
              </a:r>
            </a:p>
          </p:txBody>
        </p:sp>
        <p:sp>
          <p:nvSpPr>
            <p:cNvPr id="40" name="Rectangle: Top Corners Rounded 39">
              <a:extLst>
                <a:ext uri="{FF2B5EF4-FFF2-40B4-BE49-F238E27FC236}">
                  <a16:creationId xmlns:a16="http://schemas.microsoft.com/office/drawing/2014/main" id="{995CFD57-EDCF-D75B-4F29-5C193DF3BF43}"/>
                </a:ext>
              </a:extLst>
            </p:cNvPr>
            <p:cNvSpPr/>
            <p:nvPr/>
          </p:nvSpPr>
          <p:spPr>
            <a:xfrm>
              <a:off x="5227980" y="1000722"/>
              <a:ext cx="2052823" cy="1038494"/>
            </a:xfrm>
            <a:prstGeom prst="round2SameRect">
              <a:avLst>
                <a:gd name="adj1" fmla="val 10070"/>
                <a:gd name="adj2" fmla="val 0"/>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0" lang="en-GB" sz="1300" u="none" strike="noStrike" kern="1200" cap="none" spc="0" normalizeH="0" baseline="0" noProof="0" dirty="0">
                <a:ln>
                  <a:noFill/>
                </a:ln>
                <a:solidFill>
                  <a:schemeClr val="bg1"/>
                </a:solidFill>
                <a:effectLst/>
                <a:uLnTx/>
                <a:uFillTx/>
                <a:latin typeface="Helvetica" pitchFamily="2" charset="0"/>
                <a:ea typeface="+mn-ea"/>
                <a:cs typeface="+mn-cs"/>
              </a:endParaRPr>
            </a:p>
            <a:p>
              <a:pPr algn="ctr"/>
              <a:endParaRPr lang="en-GB" sz="2000" dirty="0">
                <a:solidFill>
                  <a:schemeClr val="bg1"/>
                </a:solidFill>
                <a:latin typeface="Helvetica" pitchFamily="2" charset="0"/>
              </a:endParaRPr>
            </a:p>
            <a:p>
              <a:pPr marR="0" lvl="0" indent="0" algn="ctr" fontAlgn="auto">
                <a:lnSpc>
                  <a:spcPct val="100000"/>
                </a:lnSpc>
                <a:spcBef>
                  <a:spcPts val="0"/>
                </a:spcBef>
                <a:spcAft>
                  <a:spcPts val="0"/>
                </a:spcAft>
                <a:buClrTx/>
                <a:buSzTx/>
                <a:buFontTx/>
                <a:buNone/>
                <a:tabLst/>
                <a:defRPr/>
              </a:pPr>
              <a:r>
                <a:rPr lang="en-GB" sz="1300" b="1" dirty="0">
                  <a:solidFill>
                    <a:schemeClr val="bg1"/>
                  </a:solidFill>
                  <a:latin typeface="Helvetica" pitchFamily="2" charset="0"/>
                </a:rPr>
                <a:t>Endpoint Protection or Security</a:t>
              </a:r>
              <a:endParaRPr lang="en-GB" sz="1300" dirty="0">
                <a:solidFill>
                  <a:schemeClr val="bg1"/>
                </a:solidFill>
                <a:latin typeface="Helvetica" pitchFamily="2" charset="0"/>
              </a:endParaRPr>
            </a:p>
          </p:txBody>
        </p:sp>
      </p:grpSp>
      <p:grpSp>
        <p:nvGrpSpPr>
          <p:cNvPr id="41" name="Identity and Access Management">
            <a:extLst>
              <a:ext uri="{FF2B5EF4-FFF2-40B4-BE49-F238E27FC236}">
                <a16:creationId xmlns:a16="http://schemas.microsoft.com/office/drawing/2014/main" id="{4FADE3CB-7B8D-B82F-8418-776A98E292CB}"/>
              </a:ext>
            </a:extLst>
          </p:cNvPr>
          <p:cNvGrpSpPr/>
          <p:nvPr/>
        </p:nvGrpSpPr>
        <p:grpSpPr>
          <a:xfrm>
            <a:off x="7419403" y="726549"/>
            <a:ext cx="2041065" cy="2428279"/>
            <a:chOff x="7445348" y="1001318"/>
            <a:chExt cx="2041065" cy="2428279"/>
          </a:xfrm>
        </p:grpSpPr>
        <p:sp>
          <p:nvSpPr>
            <p:cNvPr id="42" name="Rectangle: Top Corners Rounded 41">
              <a:extLst>
                <a:ext uri="{FF2B5EF4-FFF2-40B4-BE49-F238E27FC236}">
                  <a16:creationId xmlns:a16="http://schemas.microsoft.com/office/drawing/2014/main" id="{C8526AC4-4672-28DF-5A2D-97520E3A159B}"/>
                </a:ext>
              </a:extLst>
            </p:cNvPr>
            <p:cNvSpPr/>
            <p:nvPr/>
          </p:nvSpPr>
          <p:spPr>
            <a:xfrm rot="10800000">
              <a:off x="7445348" y="2035989"/>
              <a:ext cx="2041064" cy="1393608"/>
            </a:xfrm>
            <a:prstGeom prst="round2SameRect">
              <a:avLst>
                <a:gd name="adj1" fmla="val 7259"/>
                <a:gd name="adj2" fmla="val 0"/>
              </a:avLst>
            </a:prstGeom>
            <a:solidFill>
              <a:schemeClr val="accent1"/>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800" dirty="0">
                <a:solidFill>
                  <a:schemeClr val="bg1"/>
                </a:solidFill>
                <a:latin typeface="Helvetica" pitchFamily="2" charset="0"/>
              </a:endParaRPr>
            </a:p>
          </p:txBody>
        </p:sp>
        <p:sp>
          <p:nvSpPr>
            <p:cNvPr id="43" name="Rectangle 42">
              <a:extLst>
                <a:ext uri="{FF2B5EF4-FFF2-40B4-BE49-F238E27FC236}">
                  <a16:creationId xmlns:a16="http://schemas.microsoft.com/office/drawing/2014/main" id="{BADCC37F-6B48-0165-3F6E-B515D9513E2D}"/>
                </a:ext>
              </a:extLst>
            </p:cNvPr>
            <p:cNvSpPr/>
            <p:nvPr/>
          </p:nvSpPr>
          <p:spPr>
            <a:xfrm>
              <a:off x="7445349" y="2035990"/>
              <a:ext cx="2041064"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Multi-factor Authentication</a:t>
              </a:r>
            </a:p>
          </p:txBody>
        </p:sp>
        <p:sp>
          <p:nvSpPr>
            <p:cNvPr id="44" name="Rectangle 43">
              <a:extLst>
                <a:ext uri="{FF2B5EF4-FFF2-40B4-BE49-F238E27FC236}">
                  <a16:creationId xmlns:a16="http://schemas.microsoft.com/office/drawing/2014/main" id="{D8098CED-A80E-59A3-D713-495C8EF32AAE}"/>
                </a:ext>
              </a:extLst>
            </p:cNvPr>
            <p:cNvSpPr/>
            <p:nvPr/>
          </p:nvSpPr>
          <p:spPr>
            <a:xfrm>
              <a:off x="7445349" y="2304595"/>
              <a:ext cx="2041064" cy="277741"/>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Single Sign On (SSO)</a:t>
              </a:r>
            </a:p>
          </p:txBody>
        </p:sp>
        <p:sp>
          <p:nvSpPr>
            <p:cNvPr id="45" name="Rectangle 44">
              <a:extLst>
                <a:ext uri="{FF2B5EF4-FFF2-40B4-BE49-F238E27FC236}">
                  <a16:creationId xmlns:a16="http://schemas.microsoft.com/office/drawing/2014/main" id="{70D5F30C-A5B8-8EB4-F7F9-9331D73E1173}"/>
                </a:ext>
              </a:extLst>
            </p:cNvPr>
            <p:cNvSpPr/>
            <p:nvPr/>
          </p:nvSpPr>
          <p:spPr>
            <a:xfrm>
              <a:off x="7445349" y="2583750"/>
              <a:ext cx="2041064" cy="271189"/>
            </a:xfrm>
            <a:prstGeom prst="rect">
              <a:avLst/>
            </a:prstGeom>
            <a:solidFill>
              <a:schemeClr val="accent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rPr>
                <a:t>Access Management</a:t>
              </a:r>
            </a:p>
          </p:txBody>
        </p:sp>
        <p:sp>
          <p:nvSpPr>
            <p:cNvPr id="46" name="Rectangle 45">
              <a:extLst>
                <a:ext uri="{FF2B5EF4-FFF2-40B4-BE49-F238E27FC236}">
                  <a16:creationId xmlns:a16="http://schemas.microsoft.com/office/drawing/2014/main" id="{7944871C-F06C-338A-579A-F84FB7AD23FC}"/>
                </a:ext>
              </a:extLst>
            </p:cNvPr>
            <p:cNvSpPr/>
            <p:nvPr/>
          </p:nvSpPr>
          <p:spPr>
            <a:xfrm>
              <a:off x="7445349" y="2852851"/>
              <a:ext cx="2041064" cy="271189"/>
            </a:xfrm>
            <a:prstGeom prst="rect">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sz="800" dirty="0">
                  <a:solidFill>
                    <a:schemeClr val="bg1"/>
                  </a:solidFill>
                  <a:latin typeface="Helvetica" pitchFamily="2" charset="0"/>
                </a:rPr>
                <a:t>Cloud Access Management</a:t>
              </a:r>
            </a:p>
          </p:txBody>
        </p:sp>
        <p:sp>
          <p:nvSpPr>
            <p:cNvPr id="47" name="Rectangle 46">
              <a:extLst>
                <a:ext uri="{FF2B5EF4-FFF2-40B4-BE49-F238E27FC236}">
                  <a16:creationId xmlns:a16="http://schemas.microsoft.com/office/drawing/2014/main" id="{9E7DD628-4C78-E79D-DEB3-C640509E049B}"/>
                </a:ext>
              </a:extLst>
            </p:cNvPr>
            <p:cNvSpPr/>
            <p:nvPr/>
          </p:nvSpPr>
          <p:spPr>
            <a:xfrm>
              <a:off x="7445349" y="3119720"/>
              <a:ext cx="2041064" cy="27118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800" dirty="0">
                  <a:solidFill>
                    <a:schemeClr val="tx1"/>
                  </a:solidFill>
                  <a:latin typeface="Helvetica" pitchFamily="2" charset="0"/>
                </a:rPr>
                <a:t>Audit and Reporting</a:t>
              </a:r>
              <a:endParaRPr kumimoji="0" lang="en-GB" sz="800" b="0" i="0" u="none" strike="noStrike" kern="1200" cap="none" spc="0" normalizeH="0" baseline="0" noProof="0" dirty="0">
                <a:ln>
                  <a:noFill/>
                </a:ln>
                <a:solidFill>
                  <a:schemeClr val="tx1"/>
                </a:solidFill>
                <a:effectLst/>
                <a:uLnTx/>
                <a:uFillTx/>
                <a:latin typeface="Helvetica" pitchFamily="2" charset="0"/>
                <a:ea typeface="+mn-ea"/>
                <a:cs typeface="+mn-cs"/>
              </a:endParaRPr>
            </a:p>
          </p:txBody>
        </p:sp>
        <p:sp>
          <p:nvSpPr>
            <p:cNvPr id="48" name="Rectangle: Top Corners Rounded 47">
              <a:extLst>
                <a:ext uri="{FF2B5EF4-FFF2-40B4-BE49-F238E27FC236}">
                  <a16:creationId xmlns:a16="http://schemas.microsoft.com/office/drawing/2014/main" id="{63F2FA5D-B0E7-20B2-4898-83171F5779B4}"/>
                </a:ext>
              </a:extLst>
            </p:cNvPr>
            <p:cNvSpPr/>
            <p:nvPr/>
          </p:nvSpPr>
          <p:spPr>
            <a:xfrm>
              <a:off x="7445348" y="1001318"/>
              <a:ext cx="2041065" cy="1038494"/>
            </a:xfrm>
            <a:prstGeom prst="round2SameRect">
              <a:avLst>
                <a:gd name="adj1" fmla="val 10070"/>
                <a:gd name="adj2" fmla="val 0"/>
              </a:avLst>
            </a:prstGeom>
            <a:solidFill>
              <a:schemeClr val="accent4"/>
            </a:solidFill>
            <a:ln w="952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0" lang="en-GB" sz="1300" u="none" strike="noStrike" kern="1200" cap="none" spc="0" normalizeH="0" baseline="0" noProof="0" dirty="0">
                <a:ln>
                  <a:noFill/>
                </a:ln>
                <a:solidFill>
                  <a:schemeClr val="bg1"/>
                </a:solidFill>
                <a:effectLst/>
                <a:uLnTx/>
                <a:uFillTx/>
                <a:latin typeface="Helvetica" pitchFamily="2" charset="0"/>
                <a:ea typeface="+mn-ea"/>
                <a:cs typeface="+mn-cs"/>
              </a:endParaRPr>
            </a:p>
            <a:p>
              <a:pPr algn="ctr"/>
              <a:endParaRPr lang="en-GB" sz="1300" dirty="0">
                <a:solidFill>
                  <a:schemeClr val="bg1"/>
                </a:solidFill>
                <a:latin typeface="Helvetica" pitchFamily="2" charset="0"/>
              </a:endParaRPr>
            </a:p>
            <a:p>
              <a:pPr marR="0" lvl="0" indent="0" algn="ctr" fontAlgn="auto">
                <a:lnSpc>
                  <a:spcPct val="100000"/>
                </a:lnSpc>
                <a:spcBef>
                  <a:spcPts val="0"/>
                </a:spcBef>
                <a:spcAft>
                  <a:spcPts val="0"/>
                </a:spcAft>
                <a:buClrTx/>
                <a:buSzTx/>
                <a:buFontTx/>
                <a:buNone/>
                <a:tabLst/>
                <a:defRPr/>
              </a:pPr>
              <a:r>
                <a:rPr lang="en-GB" sz="1300" b="1" dirty="0">
                  <a:solidFill>
                    <a:schemeClr val="bg1"/>
                  </a:solidFill>
                  <a:latin typeface="Helvetica" pitchFamily="2" charset="0"/>
                </a:rPr>
                <a:t>Identity and Access Management</a:t>
              </a:r>
              <a:endParaRPr lang="en-GB" sz="1300" dirty="0">
                <a:solidFill>
                  <a:schemeClr val="bg1"/>
                </a:solidFill>
                <a:latin typeface="Helvetica" pitchFamily="2" charset="0"/>
              </a:endParaRPr>
            </a:p>
          </p:txBody>
        </p:sp>
      </p:grpSp>
      <p:sp>
        <p:nvSpPr>
          <p:cNvPr id="49" name="Cyber Security Testing">
            <a:extLst>
              <a:ext uri="{FF2B5EF4-FFF2-40B4-BE49-F238E27FC236}">
                <a16:creationId xmlns:a16="http://schemas.microsoft.com/office/drawing/2014/main" id="{5B5C8E07-AB89-1AD6-4546-247B4262F284}"/>
              </a:ext>
            </a:extLst>
          </p:cNvPr>
          <p:cNvSpPr/>
          <p:nvPr/>
        </p:nvSpPr>
        <p:spPr>
          <a:xfrm>
            <a:off x="817134" y="4719937"/>
            <a:ext cx="10800000" cy="606197"/>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chemeClr val="tx1"/>
                </a:solidFill>
                <a:effectLst/>
                <a:uLnTx/>
                <a:uFillTx/>
                <a:latin typeface="Helvetica" pitchFamily="2" charset="0"/>
                <a:ea typeface="+mn-ea"/>
                <a:cs typeface="+mn-cs"/>
              </a:rPr>
              <a:t>Cyber Security Testing</a:t>
            </a:r>
          </a:p>
        </p:txBody>
      </p:sp>
      <p:sp>
        <p:nvSpPr>
          <p:cNvPr id="50" name="Advanced Monitoring and ManagementRounded Corners 76">
            <a:extLst>
              <a:ext uri="{FF2B5EF4-FFF2-40B4-BE49-F238E27FC236}">
                <a16:creationId xmlns:a16="http://schemas.microsoft.com/office/drawing/2014/main" id="{6335F4C7-F126-F618-2056-94CB23406DDC}"/>
              </a:ext>
            </a:extLst>
          </p:cNvPr>
          <p:cNvSpPr/>
          <p:nvPr/>
        </p:nvSpPr>
        <p:spPr>
          <a:xfrm>
            <a:off x="817134" y="3242921"/>
            <a:ext cx="10800000" cy="631369"/>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chemeClr val="bg1"/>
                </a:solidFill>
                <a:effectLst/>
                <a:uLnTx/>
                <a:uFillTx/>
                <a:latin typeface="Helvetica" pitchFamily="2" charset="0"/>
                <a:ea typeface="+mn-ea"/>
                <a:cs typeface="+mn-cs"/>
              </a:rPr>
              <a:t>Advanced Monitoring and Management</a:t>
            </a:r>
          </a:p>
        </p:txBody>
      </p:sp>
      <p:grpSp>
        <p:nvGrpSpPr>
          <p:cNvPr id="51" name="Cloud Security - icon">
            <a:extLst>
              <a:ext uri="{FF2B5EF4-FFF2-40B4-BE49-F238E27FC236}">
                <a16:creationId xmlns:a16="http://schemas.microsoft.com/office/drawing/2014/main" id="{8D3E66B6-C3F7-7001-31F2-D6E372134277}"/>
              </a:ext>
            </a:extLst>
          </p:cNvPr>
          <p:cNvGrpSpPr/>
          <p:nvPr/>
        </p:nvGrpSpPr>
        <p:grpSpPr>
          <a:xfrm>
            <a:off x="10214597" y="543321"/>
            <a:ext cx="713560" cy="713560"/>
            <a:chOff x="10281835" y="760963"/>
            <a:chExt cx="713560" cy="713560"/>
          </a:xfrm>
        </p:grpSpPr>
        <p:sp>
          <p:nvSpPr>
            <p:cNvPr id="52" name="Oval 51">
              <a:extLst>
                <a:ext uri="{FF2B5EF4-FFF2-40B4-BE49-F238E27FC236}">
                  <a16:creationId xmlns:a16="http://schemas.microsoft.com/office/drawing/2014/main" id="{6F037627-CF51-A5E4-CF9C-432E7C42B605}"/>
                </a:ext>
              </a:extLst>
            </p:cNvPr>
            <p:cNvSpPr/>
            <p:nvPr/>
          </p:nvSpPr>
          <p:spPr>
            <a:xfrm>
              <a:off x="10281835" y="760963"/>
              <a:ext cx="713560" cy="713560"/>
            </a:xfrm>
            <a:prstGeom prst="ellipse">
              <a:avLst/>
            </a:prstGeom>
            <a:solidFill>
              <a:schemeClr val="accent4">
                <a:lumMod val="75000"/>
              </a:schemeClr>
            </a:solidFill>
            <a:ln w="3810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Helvetica" pitchFamily="2" charset="0"/>
              </a:endParaRPr>
            </a:p>
          </p:txBody>
        </p:sp>
        <p:pic>
          <p:nvPicPr>
            <p:cNvPr id="53" name="Graphic 52">
              <a:extLst>
                <a:ext uri="{FF2B5EF4-FFF2-40B4-BE49-F238E27FC236}">
                  <a16:creationId xmlns:a16="http://schemas.microsoft.com/office/drawing/2014/main" id="{D825F957-3528-3FF9-9275-0EEA59E356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3512" y="952966"/>
              <a:ext cx="461066" cy="313780"/>
            </a:xfrm>
            <a:prstGeom prst="rect">
              <a:avLst/>
            </a:prstGeom>
          </p:spPr>
        </p:pic>
      </p:grpSp>
      <p:grpSp>
        <p:nvGrpSpPr>
          <p:cNvPr id="54" name="Identity and Access Management - icon">
            <a:extLst>
              <a:ext uri="{FF2B5EF4-FFF2-40B4-BE49-F238E27FC236}">
                <a16:creationId xmlns:a16="http://schemas.microsoft.com/office/drawing/2014/main" id="{A7A98262-2804-0061-6B0F-3739B1A181E4}"/>
              </a:ext>
            </a:extLst>
          </p:cNvPr>
          <p:cNvGrpSpPr/>
          <p:nvPr/>
        </p:nvGrpSpPr>
        <p:grpSpPr>
          <a:xfrm>
            <a:off x="8073476" y="525612"/>
            <a:ext cx="713560" cy="713560"/>
            <a:chOff x="8107095" y="760963"/>
            <a:chExt cx="713560" cy="713560"/>
          </a:xfrm>
        </p:grpSpPr>
        <p:sp>
          <p:nvSpPr>
            <p:cNvPr id="55" name="Oval 54">
              <a:extLst>
                <a:ext uri="{FF2B5EF4-FFF2-40B4-BE49-F238E27FC236}">
                  <a16:creationId xmlns:a16="http://schemas.microsoft.com/office/drawing/2014/main" id="{24C8A3D5-B341-EB0A-86FF-F6026FDD7EA8}"/>
                </a:ext>
              </a:extLst>
            </p:cNvPr>
            <p:cNvSpPr/>
            <p:nvPr/>
          </p:nvSpPr>
          <p:spPr>
            <a:xfrm>
              <a:off x="8107095" y="760963"/>
              <a:ext cx="713560" cy="713560"/>
            </a:xfrm>
            <a:prstGeom prst="ellipse">
              <a:avLst/>
            </a:prstGeom>
            <a:solidFill>
              <a:schemeClr val="accent4">
                <a:lumMod val="75000"/>
              </a:schemeClr>
            </a:solidFill>
            <a:ln w="3810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Helvetica" pitchFamily="2" charset="0"/>
              </a:endParaRPr>
            </a:p>
          </p:txBody>
        </p:sp>
        <p:pic>
          <p:nvPicPr>
            <p:cNvPr id="56" name="Graphic 55">
              <a:extLst>
                <a:ext uri="{FF2B5EF4-FFF2-40B4-BE49-F238E27FC236}">
                  <a16:creationId xmlns:a16="http://schemas.microsoft.com/office/drawing/2014/main" id="{D271697D-4E12-8CDD-3B90-7D69908784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69525" y="913996"/>
              <a:ext cx="388700" cy="388698"/>
            </a:xfrm>
            <a:prstGeom prst="rect">
              <a:avLst/>
            </a:prstGeom>
          </p:spPr>
        </p:pic>
      </p:grpSp>
      <p:grpSp>
        <p:nvGrpSpPr>
          <p:cNvPr id="57" name="Endpoint Protection or Security - icon">
            <a:extLst>
              <a:ext uri="{FF2B5EF4-FFF2-40B4-BE49-F238E27FC236}">
                <a16:creationId xmlns:a16="http://schemas.microsoft.com/office/drawing/2014/main" id="{10BFD574-E0A8-2852-CF3A-6BC66F811562}"/>
              </a:ext>
            </a:extLst>
          </p:cNvPr>
          <p:cNvGrpSpPr/>
          <p:nvPr/>
        </p:nvGrpSpPr>
        <p:grpSpPr>
          <a:xfrm>
            <a:off x="5932355" y="525612"/>
            <a:ext cx="713560" cy="713560"/>
            <a:chOff x="5932355" y="760963"/>
            <a:chExt cx="713560" cy="713560"/>
          </a:xfrm>
        </p:grpSpPr>
        <p:sp>
          <p:nvSpPr>
            <p:cNvPr id="58" name="Oval 57">
              <a:extLst>
                <a:ext uri="{FF2B5EF4-FFF2-40B4-BE49-F238E27FC236}">
                  <a16:creationId xmlns:a16="http://schemas.microsoft.com/office/drawing/2014/main" id="{50B86A93-C5AA-F53C-C621-3DA8ACA3EBCB}"/>
                </a:ext>
              </a:extLst>
            </p:cNvPr>
            <p:cNvSpPr/>
            <p:nvPr/>
          </p:nvSpPr>
          <p:spPr>
            <a:xfrm>
              <a:off x="5932355" y="760963"/>
              <a:ext cx="713560" cy="713560"/>
            </a:xfrm>
            <a:prstGeom prst="ellipse">
              <a:avLst/>
            </a:prstGeom>
            <a:solidFill>
              <a:schemeClr val="accent4">
                <a:lumMod val="75000"/>
              </a:schemeClr>
            </a:solidFill>
            <a:ln w="3810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Helvetica" pitchFamily="2" charset="0"/>
              </a:endParaRPr>
            </a:p>
          </p:txBody>
        </p:sp>
        <p:pic>
          <p:nvPicPr>
            <p:cNvPr id="59" name="Graphic 58">
              <a:extLst>
                <a:ext uri="{FF2B5EF4-FFF2-40B4-BE49-F238E27FC236}">
                  <a16:creationId xmlns:a16="http://schemas.microsoft.com/office/drawing/2014/main" id="{5F3B4FFA-0368-17CE-2720-6EFAD8637C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55807" y="902130"/>
              <a:ext cx="468808" cy="406890"/>
            </a:xfrm>
            <a:prstGeom prst="rect">
              <a:avLst/>
            </a:prstGeom>
          </p:spPr>
        </p:pic>
      </p:grpSp>
      <p:grpSp>
        <p:nvGrpSpPr>
          <p:cNvPr id="60" name="Managed Security - icon">
            <a:extLst>
              <a:ext uri="{FF2B5EF4-FFF2-40B4-BE49-F238E27FC236}">
                <a16:creationId xmlns:a16="http://schemas.microsoft.com/office/drawing/2014/main" id="{6A39526B-F8A6-1A2A-8F16-6ADEA1A86933}"/>
              </a:ext>
            </a:extLst>
          </p:cNvPr>
          <p:cNvGrpSpPr/>
          <p:nvPr/>
        </p:nvGrpSpPr>
        <p:grpSpPr>
          <a:xfrm>
            <a:off x="3705994" y="543322"/>
            <a:ext cx="713560" cy="713560"/>
            <a:chOff x="3680242" y="760963"/>
            <a:chExt cx="713560" cy="713560"/>
          </a:xfrm>
        </p:grpSpPr>
        <p:sp>
          <p:nvSpPr>
            <p:cNvPr id="61" name="Oval 60">
              <a:extLst>
                <a:ext uri="{FF2B5EF4-FFF2-40B4-BE49-F238E27FC236}">
                  <a16:creationId xmlns:a16="http://schemas.microsoft.com/office/drawing/2014/main" id="{27D66881-B80D-C2EF-3252-499B7BD328A8}"/>
                </a:ext>
              </a:extLst>
            </p:cNvPr>
            <p:cNvSpPr/>
            <p:nvPr/>
          </p:nvSpPr>
          <p:spPr>
            <a:xfrm>
              <a:off x="3680242" y="760963"/>
              <a:ext cx="713560" cy="713560"/>
            </a:xfrm>
            <a:prstGeom prst="ellipse">
              <a:avLst/>
            </a:prstGeom>
            <a:solidFill>
              <a:schemeClr val="accent4">
                <a:lumMod val="75000"/>
              </a:schemeClr>
            </a:solidFill>
            <a:ln w="3810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Helvetica" pitchFamily="2" charset="0"/>
              </a:endParaRPr>
            </a:p>
          </p:txBody>
        </p:sp>
        <p:pic>
          <p:nvPicPr>
            <p:cNvPr id="62" name="Graphic 61">
              <a:extLst>
                <a:ext uri="{FF2B5EF4-FFF2-40B4-BE49-F238E27FC236}">
                  <a16:creationId xmlns:a16="http://schemas.microsoft.com/office/drawing/2014/main" id="{D6FDEECC-A11B-6999-1AA0-F1CA76B2CA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93264" y="884835"/>
              <a:ext cx="314325" cy="447675"/>
            </a:xfrm>
            <a:prstGeom prst="rect">
              <a:avLst/>
            </a:prstGeom>
          </p:spPr>
        </p:pic>
      </p:grpSp>
      <p:grpSp>
        <p:nvGrpSpPr>
          <p:cNvPr id="63" name="Cyber Security Advisory - icon">
            <a:extLst>
              <a:ext uri="{FF2B5EF4-FFF2-40B4-BE49-F238E27FC236}">
                <a16:creationId xmlns:a16="http://schemas.microsoft.com/office/drawing/2014/main" id="{6F7835BA-C3BC-CA53-0914-5D204DE0ABC7}"/>
              </a:ext>
            </a:extLst>
          </p:cNvPr>
          <p:cNvGrpSpPr/>
          <p:nvPr/>
        </p:nvGrpSpPr>
        <p:grpSpPr>
          <a:xfrm>
            <a:off x="1514587" y="553186"/>
            <a:ext cx="713560" cy="713560"/>
            <a:chOff x="1505502" y="760963"/>
            <a:chExt cx="713560" cy="713560"/>
          </a:xfrm>
        </p:grpSpPr>
        <p:sp>
          <p:nvSpPr>
            <p:cNvPr id="64" name="Oval 63">
              <a:extLst>
                <a:ext uri="{FF2B5EF4-FFF2-40B4-BE49-F238E27FC236}">
                  <a16:creationId xmlns:a16="http://schemas.microsoft.com/office/drawing/2014/main" id="{3F5BB3AB-1422-77A3-21A1-A356E613BFC7}"/>
                </a:ext>
              </a:extLst>
            </p:cNvPr>
            <p:cNvSpPr/>
            <p:nvPr/>
          </p:nvSpPr>
          <p:spPr>
            <a:xfrm>
              <a:off x="1505502" y="760963"/>
              <a:ext cx="713560" cy="713560"/>
            </a:xfrm>
            <a:prstGeom prst="ellipse">
              <a:avLst/>
            </a:prstGeom>
            <a:solidFill>
              <a:schemeClr val="accent4">
                <a:lumMod val="75000"/>
              </a:schemeClr>
            </a:solidFill>
            <a:ln w="3810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Helvetica" pitchFamily="2" charset="0"/>
              </a:endParaRPr>
            </a:p>
          </p:txBody>
        </p:sp>
        <p:pic>
          <p:nvPicPr>
            <p:cNvPr id="65" name="Graphic 64">
              <a:extLst>
                <a:ext uri="{FF2B5EF4-FFF2-40B4-BE49-F238E27FC236}">
                  <a16:creationId xmlns:a16="http://schemas.microsoft.com/office/drawing/2014/main" id="{0A5B36C9-C974-C0DB-ED5F-098BF24990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67019" y="883681"/>
              <a:ext cx="390525" cy="466725"/>
            </a:xfrm>
            <a:prstGeom prst="rect">
              <a:avLst/>
            </a:prstGeom>
          </p:spPr>
        </p:pic>
      </p:grpSp>
      <p:grpSp>
        <p:nvGrpSpPr>
          <p:cNvPr id="66" name="Advanced Monitoring and Management - icon">
            <a:extLst>
              <a:ext uri="{FF2B5EF4-FFF2-40B4-BE49-F238E27FC236}">
                <a16:creationId xmlns:a16="http://schemas.microsoft.com/office/drawing/2014/main" id="{41C552DA-E8CC-F18F-E774-DA5F1EC77A71}"/>
              </a:ext>
            </a:extLst>
          </p:cNvPr>
          <p:cNvGrpSpPr/>
          <p:nvPr/>
        </p:nvGrpSpPr>
        <p:grpSpPr>
          <a:xfrm>
            <a:off x="673128" y="3198855"/>
            <a:ext cx="713560" cy="713560"/>
            <a:chOff x="673128" y="3504908"/>
            <a:chExt cx="713560" cy="713560"/>
          </a:xfrm>
        </p:grpSpPr>
        <p:sp>
          <p:nvSpPr>
            <p:cNvPr id="67" name="Oval 66">
              <a:extLst>
                <a:ext uri="{FF2B5EF4-FFF2-40B4-BE49-F238E27FC236}">
                  <a16:creationId xmlns:a16="http://schemas.microsoft.com/office/drawing/2014/main" id="{21758F4D-00E8-5D85-AEAB-214BC092A062}"/>
                </a:ext>
              </a:extLst>
            </p:cNvPr>
            <p:cNvSpPr/>
            <p:nvPr/>
          </p:nvSpPr>
          <p:spPr>
            <a:xfrm>
              <a:off x="673128" y="3504908"/>
              <a:ext cx="713560" cy="713560"/>
            </a:xfrm>
            <a:prstGeom prst="ellipse">
              <a:avLst/>
            </a:prstGeom>
            <a:solidFill>
              <a:schemeClr val="accent6"/>
            </a:solidFill>
            <a:ln w="3810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Helvetica" pitchFamily="2" charset="0"/>
              </a:endParaRPr>
            </a:p>
          </p:txBody>
        </p:sp>
        <p:pic>
          <p:nvPicPr>
            <p:cNvPr id="68" name="Graphic 67">
              <a:extLst>
                <a:ext uri="{FF2B5EF4-FFF2-40B4-BE49-F238E27FC236}">
                  <a16:creationId xmlns:a16="http://schemas.microsoft.com/office/drawing/2014/main" id="{663A31C2-71F0-51E2-22CB-3E2FFC105C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4644" y="3625290"/>
              <a:ext cx="390525" cy="466725"/>
            </a:xfrm>
            <a:prstGeom prst="rect">
              <a:avLst/>
            </a:prstGeom>
          </p:spPr>
        </p:pic>
      </p:grpSp>
      <p:grpSp>
        <p:nvGrpSpPr>
          <p:cNvPr id="69" name="Cyber Security Testing - icon">
            <a:extLst>
              <a:ext uri="{FF2B5EF4-FFF2-40B4-BE49-F238E27FC236}">
                <a16:creationId xmlns:a16="http://schemas.microsoft.com/office/drawing/2014/main" id="{1727C634-7696-D1E7-889A-7DB58E5A3660}"/>
              </a:ext>
            </a:extLst>
          </p:cNvPr>
          <p:cNvGrpSpPr/>
          <p:nvPr/>
        </p:nvGrpSpPr>
        <p:grpSpPr>
          <a:xfrm>
            <a:off x="673128" y="4666255"/>
            <a:ext cx="713560" cy="713560"/>
            <a:chOff x="673128" y="4997289"/>
            <a:chExt cx="713560" cy="713560"/>
          </a:xfrm>
        </p:grpSpPr>
        <p:sp>
          <p:nvSpPr>
            <p:cNvPr id="70" name="Oval 69">
              <a:extLst>
                <a:ext uri="{FF2B5EF4-FFF2-40B4-BE49-F238E27FC236}">
                  <a16:creationId xmlns:a16="http://schemas.microsoft.com/office/drawing/2014/main" id="{95DF0C6A-DA70-2D38-CD0F-2A6B5AFCF7DC}"/>
                </a:ext>
              </a:extLst>
            </p:cNvPr>
            <p:cNvSpPr/>
            <p:nvPr/>
          </p:nvSpPr>
          <p:spPr>
            <a:xfrm>
              <a:off x="673128" y="4997289"/>
              <a:ext cx="713560" cy="713560"/>
            </a:xfrm>
            <a:prstGeom prst="ellipse">
              <a:avLst/>
            </a:prstGeom>
            <a:solidFill>
              <a:schemeClr val="accent1"/>
            </a:solidFill>
            <a:ln w="3810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Helvetica" pitchFamily="2" charset="0"/>
              </a:endParaRPr>
            </a:p>
          </p:txBody>
        </p:sp>
        <p:pic>
          <p:nvPicPr>
            <p:cNvPr id="71" name="Graphic 70">
              <a:extLst>
                <a:ext uri="{FF2B5EF4-FFF2-40B4-BE49-F238E27FC236}">
                  <a16:creationId xmlns:a16="http://schemas.microsoft.com/office/drawing/2014/main" id="{279A5F3E-B737-16F7-5990-C23BBDE19C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50343" y="5160692"/>
              <a:ext cx="359129" cy="386754"/>
            </a:xfrm>
            <a:prstGeom prst="rect">
              <a:avLst/>
            </a:prstGeom>
          </p:spPr>
        </p:pic>
      </p:grpSp>
    </p:spTree>
    <p:extLst>
      <p:ext uri="{BB962C8B-B14F-4D97-AF65-F5344CB8AC3E}">
        <p14:creationId xmlns:p14="http://schemas.microsoft.com/office/powerpoint/2010/main" val="178377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childTnLst>
                          </p:cTn>
                        </p:par>
                        <p:par>
                          <p:cTn id="15" fill="hold">
                            <p:stCondLst>
                              <p:cond delay="750"/>
                            </p:stCondLst>
                            <p:childTnLst>
                              <p:par>
                                <p:cTn id="16" presetID="47"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60"/>
                                        </p:tgtEl>
                                        <p:attrNameLst>
                                          <p:attrName>style.visibility</p:attrName>
                                        </p:attrNameLst>
                                      </p:cBhvr>
                                      <p:to>
                                        <p:strVal val="visible"/>
                                      </p:to>
                                    </p:set>
                                    <p:anim calcmode="lin" valueType="num">
                                      <p:cBhvr>
                                        <p:cTn id="23" dur="500" fill="hold"/>
                                        <p:tgtEl>
                                          <p:spTgt spid="60"/>
                                        </p:tgtEl>
                                        <p:attrNameLst>
                                          <p:attrName>ppt_w</p:attrName>
                                        </p:attrNameLst>
                                      </p:cBhvr>
                                      <p:tavLst>
                                        <p:tav tm="0">
                                          <p:val>
                                            <p:fltVal val="0"/>
                                          </p:val>
                                        </p:tav>
                                        <p:tav tm="100000">
                                          <p:val>
                                            <p:strVal val="#ppt_w"/>
                                          </p:val>
                                        </p:tav>
                                      </p:tavLst>
                                    </p:anim>
                                    <p:anim calcmode="lin" valueType="num">
                                      <p:cBhvr>
                                        <p:cTn id="24" dur="500" fill="hold"/>
                                        <p:tgtEl>
                                          <p:spTgt spid="60"/>
                                        </p:tgtEl>
                                        <p:attrNameLst>
                                          <p:attrName>ppt_h</p:attrName>
                                        </p:attrNameLst>
                                      </p:cBhvr>
                                      <p:tavLst>
                                        <p:tav tm="0">
                                          <p:val>
                                            <p:fltVal val="0"/>
                                          </p:val>
                                        </p:tav>
                                        <p:tav tm="100000">
                                          <p:val>
                                            <p:strVal val="#ppt_h"/>
                                          </p:val>
                                        </p:tav>
                                      </p:tavLst>
                                    </p:anim>
                                    <p:animEffect transition="in" filter="fade">
                                      <p:cBhvr>
                                        <p:cTn id="25" dur="500"/>
                                        <p:tgtEl>
                                          <p:spTgt spid="60"/>
                                        </p:tgtEl>
                                      </p:cBhvr>
                                    </p:animEffect>
                                  </p:childTnLst>
                                </p:cTn>
                              </p:par>
                            </p:childTnLst>
                          </p:cTn>
                        </p:par>
                        <p:par>
                          <p:cTn id="26" fill="hold">
                            <p:stCondLst>
                              <p:cond delay="1500"/>
                            </p:stCondLst>
                            <p:childTnLst>
                              <p:par>
                                <p:cTn id="27" presetID="47"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anim calcmode="lin" valueType="num">
                                      <p:cBhvr>
                                        <p:cTn id="30" dur="500" fill="hold"/>
                                        <p:tgtEl>
                                          <p:spTgt spid="33"/>
                                        </p:tgtEl>
                                        <p:attrNameLst>
                                          <p:attrName>ppt_x</p:attrName>
                                        </p:attrNameLst>
                                      </p:cBhvr>
                                      <p:tavLst>
                                        <p:tav tm="0">
                                          <p:val>
                                            <p:strVal val="#ppt_x"/>
                                          </p:val>
                                        </p:tav>
                                        <p:tav tm="100000">
                                          <p:val>
                                            <p:strVal val="#ppt_x"/>
                                          </p:val>
                                        </p:tav>
                                      </p:tavLst>
                                    </p:anim>
                                    <p:anim calcmode="lin" valueType="num">
                                      <p:cBhvr>
                                        <p:cTn id="31" dur="500" fill="hold"/>
                                        <p:tgtEl>
                                          <p:spTgt spid="33"/>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250"/>
                                  </p:stCondLst>
                                  <p:childTnLst>
                                    <p:set>
                                      <p:cBhvr>
                                        <p:cTn id="33" dur="1" fill="hold">
                                          <p:stCondLst>
                                            <p:cond delay="0"/>
                                          </p:stCondLst>
                                        </p:cTn>
                                        <p:tgtEl>
                                          <p:spTgt spid="57"/>
                                        </p:tgtEl>
                                        <p:attrNameLst>
                                          <p:attrName>style.visibility</p:attrName>
                                        </p:attrNameLst>
                                      </p:cBhvr>
                                      <p:to>
                                        <p:strVal val="visible"/>
                                      </p:to>
                                    </p:set>
                                    <p:anim calcmode="lin" valueType="num">
                                      <p:cBhvr>
                                        <p:cTn id="34" dur="500" fill="hold"/>
                                        <p:tgtEl>
                                          <p:spTgt spid="57"/>
                                        </p:tgtEl>
                                        <p:attrNameLst>
                                          <p:attrName>ppt_w</p:attrName>
                                        </p:attrNameLst>
                                      </p:cBhvr>
                                      <p:tavLst>
                                        <p:tav tm="0">
                                          <p:val>
                                            <p:fltVal val="0"/>
                                          </p:val>
                                        </p:tav>
                                        <p:tav tm="100000">
                                          <p:val>
                                            <p:strVal val="#ppt_w"/>
                                          </p:val>
                                        </p:tav>
                                      </p:tavLst>
                                    </p:anim>
                                    <p:anim calcmode="lin" valueType="num">
                                      <p:cBhvr>
                                        <p:cTn id="35" dur="500" fill="hold"/>
                                        <p:tgtEl>
                                          <p:spTgt spid="57"/>
                                        </p:tgtEl>
                                        <p:attrNameLst>
                                          <p:attrName>ppt_h</p:attrName>
                                        </p:attrNameLst>
                                      </p:cBhvr>
                                      <p:tavLst>
                                        <p:tav tm="0">
                                          <p:val>
                                            <p:fltVal val="0"/>
                                          </p:val>
                                        </p:tav>
                                        <p:tav tm="100000">
                                          <p:val>
                                            <p:strVal val="#ppt_h"/>
                                          </p:val>
                                        </p:tav>
                                      </p:tavLst>
                                    </p:anim>
                                    <p:animEffect transition="in" filter="fade">
                                      <p:cBhvr>
                                        <p:cTn id="36" dur="500"/>
                                        <p:tgtEl>
                                          <p:spTgt spid="57"/>
                                        </p:tgtEl>
                                      </p:cBhvr>
                                    </p:animEffect>
                                  </p:childTnLst>
                                </p:cTn>
                              </p:par>
                            </p:childTnLst>
                          </p:cTn>
                        </p:par>
                        <p:par>
                          <p:cTn id="37" fill="hold">
                            <p:stCondLst>
                              <p:cond delay="2250"/>
                            </p:stCondLst>
                            <p:childTnLst>
                              <p:par>
                                <p:cTn id="38" presetID="47" presetClass="entr" presetSubtype="0"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anim calcmode="lin" valueType="num">
                                      <p:cBhvr>
                                        <p:cTn id="41" dur="500" fill="hold"/>
                                        <p:tgtEl>
                                          <p:spTgt spid="41"/>
                                        </p:tgtEl>
                                        <p:attrNameLst>
                                          <p:attrName>ppt_x</p:attrName>
                                        </p:attrNameLst>
                                      </p:cBhvr>
                                      <p:tavLst>
                                        <p:tav tm="0">
                                          <p:val>
                                            <p:strVal val="#ppt_x"/>
                                          </p:val>
                                        </p:tav>
                                        <p:tav tm="100000">
                                          <p:val>
                                            <p:strVal val="#ppt_x"/>
                                          </p:val>
                                        </p:tav>
                                      </p:tavLst>
                                    </p:anim>
                                    <p:anim calcmode="lin" valueType="num">
                                      <p:cBhvr>
                                        <p:cTn id="42" dur="500" fill="hold"/>
                                        <p:tgtEl>
                                          <p:spTgt spid="41"/>
                                        </p:tgtEl>
                                        <p:attrNameLst>
                                          <p:attrName>ppt_y</p:attrName>
                                        </p:attrNameLst>
                                      </p:cBhvr>
                                      <p:tavLst>
                                        <p:tav tm="0">
                                          <p:val>
                                            <p:strVal val="#ppt_y-.1"/>
                                          </p:val>
                                        </p:tav>
                                        <p:tav tm="100000">
                                          <p:val>
                                            <p:strVal val="#ppt_y"/>
                                          </p:val>
                                        </p:tav>
                                      </p:tavLst>
                                    </p:anim>
                                  </p:childTnLst>
                                </p:cTn>
                              </p:par>
                              <p:par>
                                <p:cTn id="43" presetID="53" presetClass="entr" presetSubtype="16" fill="hold" nodeType="withEffect">
                                  <p:stCondLst>
                                    <p:cond delay="250"/>
                                  </p:stCondLst>
                                  <p:childTnLst>
                                    <p:set>
                                      <p:cBhvr>
                                        <p:cTn id="44" dur="1" fill="hold">
                                          <p:stCondLst>
                                            <p:cond delay="0"/>
                                          </p:stCondLst>
                                        </p:cTn>
                                        <p:tgtEl>
                                          <p:spTgt spid="54"/>
                                        </p:tgtEl>
                                        <p:attrNameLst>
                                          <p:attrName>style.visibility</p:attrName>
                                        </p:attrNameLst>
                                      </p:cBhvr>
                                      <p:to>
                                        <p:strVal val="visible"/>
                                      </p:to>
                                    </p:set>
                                    <p:anim calcmode="lin" valueType="num">
                                      <p:cBhvr>
                                        <p:cTn id="45" dur="500" fill="hold"/>
                                        <p:tgtEl>
                                          <p:spTgt spid="54"/>
                                        </p:tgtEl>
                                        <p:attrNameLst>
                                          <p:attrName>ppt_w</p:attrName>
                                        </p:attrNameLst>
                                      </p:cBhvr>
                                      <p:tavLst>
                                        <p:tav tm="0">
                                          <p:val>
                                            <p:fltVal val="0"/>
                                          </p:val>
                                        </p:tav>
                                        <p:tav tm="100000">
                                          <p:val>
                                            <p:strVal val="#ppt_w"/>
                                          </p:val>
                                        </p:tav>
                                      </p:tavLst>
                                    </p:anim>
                                    <p:anim calcmode="lin" valueType="num">
                                      <p:cBhvr>
                                        <p:cTn id="46" dur="500" fill="hold"/>
                                        <p:tgtEl>
                                          <p:spTgt spid="54"/>
                                        </p:tgtEl>
                                        <p:attrNameLst>
                                          <p:attrName>ppt_h</p:attrName>
                                        </p:attrNameLst>
                                      </p:cBhvr>
                                      <p:tavLst>
                                        <p:tav tm="0">
                                          <p:val>
                                            <p:fltVal val="0"/>
                                          </p:val>
                                        </p:tav>
                                        <p:tav tm="100000">
                                          <p:val>
                                            <p:strVal val="#ppt_h"/>
                                          </p:val>
                                        </p:tav>
                                      </p:tavLst>
                                    </p:anim>
                                    <p:animEffect transition="in" filter="fade">
                                      <p:cBhvr>
                                        <p:cTn id="47" dur="500"/>
                                        <p:tgtEl>
                                          <p:spTgt spid="54"/>
                                        </p:tgtEl>
                                      </p:cBhvr>
                                    </p:animEffect>
                                  </p:childTnLst>
                                </p:cTn>
                              </p:par>
                            </p:childTnLst>
                          </p:cTn>
                        </p:par>
                        <p:par>
                          <p:cTn id="48" fill="hold">
                            <p:stCondLst>
                              <p:cond delay="3000"/>
                            </p:stCondLst>
                            <p:childTnLst>
                              <p:par>
                                <p:cTn id="49" presetID="47"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strVal val="#ppt_x"/>
                                          </p:val>
                                        </p:tav>
                                        <p:tav tm="100000">
                                          <p:val>
                                            <p:strVal val="#ppt_x"/>
                                          </p:val>
                                        </p:tav>
                                      </p:tavLst>
                                    </p:anim>
                                    <p:anim calcmode="lin" valueType="num">
                                      <p:cBhvr>
                                        <p:cTn id="53" dur="500" fill="hold"/>
                                        <p:tgtEl>
                                          <p:spTgt spid="25"/>
                                        </p:tgtEl>
                                        <p:attrNameLst>
                                          <p:attrName>ppt_y</p:attrName>
                                        </p:attrNameLst>
                                      </p:cBhvr>
                                      <p:tavLst>
                                        <p:tav tm="0">
                                          <p:val>
                                            <p:strVal val="#ppt_y-.1"/>
                                          </p:val>
                                        </p:tav>
                                        <p:tav tm="100000">
                                          <p:val>
                                            <p:strVal val="#ppt_y"/>
                                          </p:val>
                                        </p:tav>
                                      </p:tavLst>
                                    </p:anim>
                                  </p:childTnLst>
                                </p:cTn>
                              </p:par>
                              <p:par>
                                <p:cTn id="54" presetID="53" presetClass="entr" presetSubtype="16" fill="hold" nodeType="withEffect">
                                  <p:stCondLst>
                                    <p:cond delay="250"/>
                                  </p:stCondLst>
                                  <p:childTnLst>
                                    <p:set>
                                      <p:cBhvr>
                                        <p:cTn id="55" dur="1" fill="hold">
                                          <p:stCondLst>
                                            <p:cond delay="0"/>
                                          </p:stCondLst>
                                        </p:cTn>
                                        <p:tgtEl>
                                          <p:spTgt spid="51"/>
                                        </p:tgtEl>
                                        <p:attrNameLst>
                                          <p:attrName>style.visibility</p:attrName>
                                        </p:attrNameLst>
                                      </p:cBhvr>
                                      <p:to>
                                        <p:strVal val="visible"/>
                                      </p:to>
                                    </p:set>
                                    <p:anim calcmode="lin" valueType="num">
                                      <p:cBhvr>
                                        <p:cTn id="56" dur="500" fill="hold"/>
                                        <p:tgtEl>
                                          <p:spTgt spid="51"/>
                                        </p:tgtEl>
                                        <p:attrNameLst>
                                          <p:attrName>ppt_w</p:attrName>
                                        </p:attrNameLst>
                                      </p:cBhvr>
                                      <p:tavLst>
                                        <p:tav tm="0">
                                          <p:val>
                                            <p:fltVal val="0"/>
                                          </p:val>
                                        </p:tav>
                                        <p:tav tm="100000">
                                          <p:val>
                                            <p:strVal val="#ppt_w"/>
                                          </p:val>
                                        </p:tav>
                                      </p:tavLst>
                                    </p:anim>
                                    <p:anim calcmode="lin" valueType="num">
                                      <p:cBhvr>
                                        <p:cTn id="57" dur="500" fill="hold"/>
                                        <p:tgtEl>
                                          <p:spTgt spid="51"/>
                                        </p:tgtEl>
                                        <p:attrNameLst>
                                          <p:attrName>ppt_h</p:attrName>
                                        </p:attrNameLst>
                                      </p:cBhvr>
                                      <p:tavLst>
                                        <p:tav tm="0">
                                          <p:val>
                                            <p:fltVal val="0"/>
                                          </p:val>
                                        </p:tav>
                                        <p:tav tm="100000">
                                          <p:val>
                                            <p:strVal val="#ppt_h"/>
                                          </p:val>
                                        </p:tav>
                                      </p:tavLst>
                                    </p:anim>
                                    <p:animEffect transition="in" filter="fade">
                                      <p:cBhvr>
                                        <p:cTn id="58" dur="500"/>
                                        <p:tgtEl>
                                          <p:spTgt spid="51"/>
                                        </p:tgtEl>
                                      </p:cBhvr>
                                    </p:animEffect>
                                  </p:childTnLst>
                                </p:cTn>
                              </p:par>
                              <p:par>
                                <p:cTn id="59" presetID="2" presetClass="entr" presetSubtype="2" fill="hold" grpId="0" nodeType="withEffect">
                                  <p:stCondLst>
                                    <p:cond delay="25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1+#ppt_w/2"/>
                                          </p:val>
                                        </p:tav>
                                        <p:tav tm="100000">
                                          <p:val>
                                            <p:strVal val="#ppt_x"/>
                                          </p:val>
                                        </p:tav>
                                      </p:tavLst>
                                    </p:anim>
                                    <p:anim calcmode="lin" valueType="num">
                                      <p:cBhvr additive="base">
                                        <p:cTn id="62" dur="500" fill="hold"/>
                                        <p:tgtEl>
                                          <p:spTgt spid="50"/>
                                        </p:tgtEl>
                                        <p:attrNameLst>
                                          <p:attrName>ppt_y</p:attrName>
                                        </p:attrNameLst>
                                      </p:cBhvr>
                                      <p:tavLst>
                                        <p:tav tm="0">
                                          <p:val>
                                            <p:strVal val="#ppt_y"/>
                                          </p:val>
                                        </p:tav>
                                        <p:tav tm="100000">
                                          <p:val>
                                            <p:strVal val="#ppt_y"/>
                                          </p:val>
                                        </p:tav>
                                      </p:tavLst>
                                    </p:anim>
                                  </p:childTnLst>
                                </p:cTn>
                              </p:par>
                              <p:par>
                                <p:cTn id="63" presetID="53" presetClass="entr" presetSubtype="16" fill="hold" nodeType="withEffect">
                                  <p:stCondLst>
                                    <p:cond delay="250"/>
                                  </p:stCondLst>
                                  <p:childTnLst>
                                    <p:set>
                                      <p:cBhvr>
                                        <p:cTn id="64" dur="1" fill="hold">
                                          <p:stCondLst>
                                            <p:cond delay="0"/>
                                          </p:stCondLst>
                                        </p:cTn>
                                        <p:tgtEl>
                                          <p:spTgt spid="66"/>
                                        </p:tgtEl>
                                        <p:attrNameLst>
                                          <p:attrName>style.visibility</p:attrName>
                                        </p:attrNameLst>
                                      </p:cBhvr>
                                      <p:to>
                                        <p:strVal val="visible"/>
                                      </p:to>
                                    </p:set>
                                    <p:anim calcmode="lin" valueType="num">
                                      <p:cBhvr>
                                        <p:cTn id="65" dur="500" fill="hold"/>
                                        <p:tgtEl>
                                          <p:spTgt spid="66"/>
                                        </p:tgtEl>
                                        <p:attrNameLst>
                                          <p:attrName>ppt_w</p:attrName>
                                        </p:attrNameLst>
                                      </p:cBhvr>
                                      <p:tavLst>
                                        <p:tav tm="0">
                                          <p:val>
                                            <p:fltVal val="0"/>
                                          </p:val>
                                        </p:tav>
                                        <p:tav tm="100000">
                                          <p:val>
                                            <p:strVal val="#ppt_w"/>
                                          </p:val>
                                        </p:tav>
                                      </p:tavLst>
                                    </p:anim>
                                    <p:anim calcmode="lin" valueType="num">
                                      <p:cBhvr>
                                        <p:cTn id="66" dur="500" fill="hold"/>
                                        <p:tgtEl>
                                          <p:spTgt spid="66"/>
                                        </p:tgtEl>
                                        <p:attrNameLst>
                                          <p:attrName>ppt_h</p:attrName>
                                        </p:attrNameLst>
                                      </p:cBhvr>
                                      <p:tavLst>
                                        <p:tav tm="0">
                                          <p:val>
                                            <p:fltVal val="0"/>
                                          </p:val>
                                        </p:tav>
                                        <p:tav tm="100000">
                                          <p:val>
                                            <p:strVal val="#ppt_h"/>
                                          </p:val>
                                        </p:tav>
                                      </p:tavLst>
                                    </p:anim>
                                    <p:animEffect transition="in" filter="fade">
                                      <p:cBhvr>
                                        <p:cTn id="67" dur="500"/>
                                        <p:tgtEl>
                                          <p:spTgt spid="66"/>
                                        </p:tgtEl>
                                      </p:cBhvr>
                                    </p:animEffect>
                                  </p:childTnLst>
                                </p:cTn>
                              </p:par>
                            </p:childTnLst>
                          </p:cTn>
                        </p:par>
                        <p:par>
                          <p:cTn id="68" fill="hold">
                            <p:stCondLst>
                              <p:cond delay="3750"/>
                            </p:stCondLst>
                            <p:childTnLst>
                              <p:par>
                                <p:cTn id="69" presetID="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0-#ppt_w/2"/>
                                          </p:val>
                                        </p:tav>
                                        <p:tav tm="100000">
                                          <p:val>
                                            <p:strVal val="#ppt_x"/>
                                          </p:val>
                                        </p:tav>
                                      </p:tavLst>
                                    </p:anim>
                                    <p:anim calcmode="lin" valueType="num">
                                      <p:cBhvr additive="base">
                                        <p:cTn id="72" dur="500" fill="hold"/>
                                        <p:tgtEl>
                                          <p:spTgt spid="7"/>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1+#ppt_w/2"/>
                                          </p:val>
                                        </p:tav>
                                        <p:tav tm="100000">
                                          <p:val>
                                            <p:strVal val="#ppt_x"/>
                                          </p:val>
                                        </p:tav>
                                      </p:tavLst>
                                    </p:anim>
                                    <p:anim calcmode="lin" valueType="num">
                                      <p:cBhvr additive="base">
                                        <p:cTn id="76" dur="500" fill="hold"/>
                                        <p:tgtEl>
                                          <p:spTgt spid="8"/>
                                        </p:tgtEl>
                                        <p:attrNameLst>
                                          <p:attrName>ppt_y</p:attrName>
                                        </p:attrNameLst>
                                      </p:cBhvr>
                                      <p:tavLst>
                                        <p:tav tm="0">
                                          <p:val>
                                            <p:strVal val="#ppt_y"/>
                                          </p:val>
                                        </p:tav>
                                        <p:tav tm="100000">
                                          <p:val>
                                            <p:strVal val="#ppt_y"/>
                                          </p:val>
                                        </p:tav>
                                      </p:tavLst>
                                    </p:anim>
                                  </p:childTnLst>
                                </p:cTn>
                              </p:par>
                            </p:childTnLst>
                          </p:cTn>
                        </p:par>
                        <p:par>
                          <p:cTn id="77" fill="hold">
                            <p:stCondLst>
                              <p:cond delay="4250"/>
                            </p:stCondLst>
                            <p:childTnLst>
                              <p:par>
                                <p:cTn id="78" presetID="2" presetClass="entr" presetSubtype="2"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500" fill="hold"/>
                                        <p:tgtEl>
                                          <p:spTgt spid="49"/>
                                        </p:tgtEl>
                                        <p:attrNameLst>
                                          <p:attrName>ppt_x</p:attrName>
                                        </p:attrNameLst>
                                      </p:cBhvr>
                                      <p:tavLst>
                                        <p:tav tm="0">
                                          <p:val>
                                            <p:strVal val="1+#ppt_w/2"/>
                                          </p:val>
                                        </p:tav>
                                        <p:tav tm="100000">
                                          <p:val>
                                            <p:strVal val="#ppt_x"/>
                                          </p:val>
                                        </p:tav>
                                      </p:tavLst>
                                    </p:anim>
                                    <p:anim calcmode="lin" valueType="num">
                                      <p:cBhvr additive="base">
                                        <p:cTn id="81" dur="500" fill="hold"/>
                                        <p:tgtEl>
                                          <p:spTgt spid="49"/>
                                        </p:tgtEl>
                                        <p:attrNameLst>
                                          <p:attrName>ppt_y</p:attrName>
                                        </p:attrNameLst>
                                      </p:cBhvr>
                                      <p:tavLst>
                                        <p:tav tm="0">
                                          <p:val>
                                            <p:strVal val="#ppt_y"/>
                                          </p:val>
                                        </p:tav>
                                        <p:tav tm="100000">
                                          <p:val>
                                            <p:strVal val="#ppt_y"/>
                                          </p:val>
                                        </p:tav>
                                      </p:tavLst>
                                    </p:anim>
                                  </p:childTnLst>
                                </p:cTn>
                              </p:par>
                              <p:par>
                                <p:cTn id="82" presetID="53" presetClass="entr" presetSubtype="16" fill="hold" nodeType="withEffect">
                                  <p:stCondLst>
                                    <p:cond delay="250"/>
                                  </p:stCondLst>
                                  <p:childTnLst>
                                    <p:set>
                                      <p:cBhvr>
                                        <p:cTn id="83" dur="1" fill="hold">
                                          <p:stCondLst>
                                            <p:cond delay="0"/>
                                          </p:stCondLst>
                                        </p:cTn>
                                        <p:tgtEl>
                                          <p:spTgt spid="69"/>
                                        </p:tgtEl>
                                        <p:attrNameLst>
                                          <p:attrName>style.visibility</p:attrName>
                                        </p:attrNameLst>
                                      </p:cBhvr>
                                      <p:to>
                                        <p:strVal val="visible"/>
                                      </p:to>
                                    </p:set>
                                    <p:anim calcmode="lin" valueType="num">
                                      <p:cBhvr>
                                        <p:cTn id="84" dur="500" fill="hold"/>
                                        <p:tgtEl>
                                          <p:spTgt spid="69"/>
                                        </p:tgtEl>
                                        <p:attrNameLst>
                                          <p:attrName>ppt_w</p:attrName>
                                        </p:attrNameLst>
                                      </p:cBhvr>
                                      <p:tavLst>
                                        <p:tav tm="0">
                                          <p:val>
                                            <p:fltVal val="0"/>
                                          </p:val>
                                        </p:tav>
                                        <p:tav tm="100000">
                                          <p:val>
                                            <p:strVal val="#ppt_w"/>
                                          </p:val>
                                        </p:tav>
                                      </p:tavLst>
                                    </p:anim>
                                    <p:anim calcmode="lin" valueType="num">
                                      <p:cBhvr>
                                        <p:cTn id="85" dur="500" fill="hold"/>
                                        <p:tgtEl>
                                          <p:spTgt spid="69"/>
                                        </p:tgtEl>
                                        <p:attrNameLst>
                                          <p:attrName>ppt_h</p:attrName>
                                        </p:attrNameLst>
                                      </p:cBhvr>
                                      <p:tavLst>
                                        <p:tav tm="0">
                                          <p:val>
                                            <p:fltVal val="0"/>
                                          </p:val>
                                        </p:tav>
                                        <p:tav tm="100000">
                                          <p:val>
                                            <p:strVal val="#ppt_h"/>
                                          </p:val>
                                        </p:tav>
                                      </p:tavLst>
                                    </p:anim>
                                    <p:animEffect transition="in" filter="fade">
                                      <p:cBhvr>
                                        <p:cTn id="86" dur="500"/>
                                        <p:tgtEl>
                                          <p:spTgt spid="69"/>
                                        </p:tgtEl>
                                      </p:cBhvr>
                                    </p:animEffect>
                                  </p:childTnLst>
                                </p:cTn>
                              </p:par>
                              <p:par>
                                <p:cTn id="87" presetID="42" presetClass="entr" presetSubtype="0" fill="hold" grpId="0" nodeType="withEffect">
                                  <p:stCondLst>
                                    <p:cond delay="25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500"/>
                                        <p:tgtEl>
                                          <p:spTgt spid="3"/>
                                        </p:tgtEl>
                                      </p:cBhvr>
                                    </p:animEffect>
                                    <p:anim calcmode="lin" valueType="num">
                                      <p:cBhvr>
                                        <p:cTn id="90" dur="500" fill="hold"/>
                                        <p:tgtEl>
                                          <p:spTgt spid="3"/>
                                        </p:tgtEl>
                                        <p:attrNameLst>
                                          <p:attrName>ppt_x</p:attrName>
                                        </p:attrNameLst>
                                      </p:cBhvr>
                                      <p:tavLst>
                                        <p:tav tm="0">
                                          <p:val>
                                            <p:strVal val="#ppt_x"/>
                                          </p:val>
                                        </p:tav>
                                        <p:tav tm="100000">
                                          <p:val>
                                            <p:strVal val="#ppt_x"/>
                                          </p:val>
                                        </p:tav>
                                      </p:tavLst>
                                    </p:anim>
                                    <p:anim calcmode="lin" valueType="num">
                                      <p:cBhvr>
                                        <p:cTn id="91" dur="500" fill="hold"/>
                                        <p:tgtEl>
                                          <p:spTgt spid="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750"/>
                                  </p:stCondLst>
                                  <p:childTnLst>
                                    <p:set>
                                      <p:cBhvr>
                                        <p:cTn id="93" dur="1" fill="hold">
                                          <p:stCondLst>
                                            <p:cond delay="0"/>
                                          </p:stCondLst>
                                        </p:cTn>
                                        <p:tgtEl>
                                          <p:spTgt spid="4"/>
                                        </p:tgtEl>
                                        <p:attrNameLst>
                                          <p:attrName>style.visibility</p:attrName>
                                        </p:attrNameLst>
                                      </p:cBhvr>
                                      <p:to>
                                        <p:strVal val="visible"/>
                                      </p:to>
                                    </p:set>
                                    <p:animEffect transition="in" filter="fade">
                                      <p:cBhvr>
                                        <p:cTn id="94" dur="500"/>
                                        <p:tgtEl>
                                          <p:spTgt spid="4"/>
                                        </p:tgtEl>
                                      </p:cBhvr>
                                    </p:animEffect>
                                    <p:anim calcmode="lin" valueType="num">
                                      <p:cBhvr>
                                        <p:cTn id="95" dur="500" fill="hold"/>
                                        <p:tgtEl>
                                          <p:spTgt spid="4"/>
                                        </p:tgtEl>
                                        <p:attrNameLst>
                                          <p:attrName>ppt_x</p:attrName>
                                        </p:attrNameLst>
                                      </p:cBhvr>
                                      <p:tavLst>
                                        <p:tav tm="0">
                                          <p:val>
                                            <p:strVal val="#ppt_x"/>
                                          </p:val>
                                        </p:tav>
                                        <p:tav tm="100000">
                                          <p:val>
                                            <p:strVal val="#ppt_x"/>
                                          </p:val>
                                        </p:tav>
                                      </p:tavLst>
                                    </p:anim>
                                    <p:anim calcmode="lin" valueType="num">
                                      <p:cBhvr>
                                        <p:cTn id="96" dur="500" fill="hold"/>
                                        <p:tgtEl>
                                          <p:spTgt spid="4"/>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125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500"/>
                                        <p:tgtEl>
                                          <p:spTgt spid="5"/>
                                        </p:tgtEl>
                                      </p:cBhvr>
                                    </p:animEffect>
                                    <p:anim calcmode="lin" valueType="num">
                                      <p:cBhvr>
                                        <p:cTn id="100" dur="500" fill="hold"/>
                                        <p:tgtEl>
                                          <p:spTgt spid="5"/>
                                        </p:tgtEl>
                                        <p:attrNameLst>
                                          <p:attrName>ppt_x</p:attrName>
                                        </p:attrNameLst>
                                      </p:cBhvr>
                                      <p:tavLst>
                                        <p:tav tm="0">
                                          <p:val>
                                            <p:strVal val="#ppt_x"/>
                                          </p:val>
                                        </p:tav>
                                        <p:tav tm="100000">
                                          <p:val>
                                            <p:strVal val="#ppt_x"/>
                                          </p:val>
                                        </p:tav>
                                      </p:tavLst>
                                    </p:anim>
                                    <p:anim calcmode="lin" valueType="num">
                                      <p:cBhvr>
                                        <p:cTn id="101" dur="500" fill="hold"/>
                                        <p:tgtEl>
                                          <p:spTgt spid="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1650"/>
                                  </p:stCondLst>
                                  <p:childTnLst>
                                    <p:set>
                                      <p:cBhvr>
                                        <p:cTn id="103" dur="1" fill="hold">
                                          <p:stCondLst>
                                            <p:cond delay="0"/>
                                          </p:stCondLst>
                                        </p:cTn>
                                        <p:tgtEl>
                                          <p:spTgt spid="6"/>
                                        </p:tgtEl>
                                        <p:attrNameLst>
                                          <p:attrName>style.visibility</p:attrName>
                                        </p:attrNameLst>
                                      </p:cBhvr>
                                      <p:to>
                                        <p:strVal val="visible"/>
                                      </p:to>
                                    </p:set>
                                    <p:animEffect transition="in" filter="fade">
                                      <p:cBhvr>
                                        <p:cTn id="104" dur="500"/>
                                        <p:tgtEl>
                                          <p:spTgt spid="6"/>
                                        </p:tgtEl>
                                      </p:cBhvr>
                                    </p:animEffect>
                                    <p:anim calcmode="lin" valueType="num">
                                      <p:cBhvr>
                                        <p:cTn id="105" dur="500" fill="hold"/>
                                        <p:tgtEl>
                                          <p:spTgt spid="6"/>
                                        </p:tgtEl>
                                        <p:attrNameLst>
                                          <p:attrName>ppt_x</p:attrName>
                                        </p:attrNameLst>
                                      </p:cBhvr>
                                      <p:tavLst>
                                        <p:tav tm="0">
                                          <p:val>
                                            <p:strVal val="#ppt_x"/>
                                          </p:val>
                                        </p:tav>
                                        <p:tav tm="100000">
                                          <p:val>
                                            <p:strVal val="#ppt_x"/>
                                          </p:val>
                                        </p:tav>
                                      </p:tavLst>
                                    </p:anim>
                                    <p:anim calcmode="lin" valueType="num">
                                      <p:cBhvr>
                                        <p:cTn id="10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98A65-1117-FD14-5131-F06B5F71EFC1}"/>
            </a:ext>
          </a:extLst>
        </p:cNvPr>
        <p:cNvGrpSpPr/>
        <p:nvPr/>
      </p:nvGrpSpPr>
      <p:grpSpPr>
        <a:xfrm>
          <a:off x="0" y="0"/>
          <a:ext cx="0" cy="0"/>
          <a:chOff x="0" y="0"/>
          <a:chExt cx="0" cy="0"/>
        </a:xfrm>
      </p:grpSpPr>
      <p:sp>
        <p:nvSpPr>
          <p:cNvPr id="100" name="Title 4">
            <a:extLst>
              <a:ext uri="{FF2B5EF4-FFF2-40B4-BE49-F238E27FC236}">
                <a16:creationId xmlns:a16="http://schemas.microsoft.com/office/drawing/2014/main" id="{6423F912-C09F-26CD-8986-0ECB178630C8}"/>
              </a:ext>
            </a:extLst>
          </p:cNvPr>
          <p:cNvSpPr>
            <a:spLocks noGrp="1"/>
          </p:cNvSpPr>
          <p:nvPr>
            <p:ph type="title"/>
          </p:nvPr>
        </p:nvSpPr>
        <p:spPr/>
        <p:txBody>
          <a:bodyPr/>
          <a:lstStyle/>
          <a:p>
            <a:r>
              <a:rPr lang="en-GB" dirty="0">
                <a:solidFill>
                  <a:schemeClr val="tx2">
                    <a:lumMod val="90000"/>
                    <a:lumOff val="10000"/>
                  </a:schemeClr>
                </a:solidFill>
              </a:rPr>
              <a:t>NIST Cyber Security Framework with EXPO.e</a:t>
            </a:r>
          </a:p>
        </p:txBody>
      </p:sp>
      <p:pic>
        <p:nvPicPr>
          <p:cNvPr id="11" name="Picture 10">
            <a:extLst>
              <a:ext uri="{FF2B5EF4-FFF2-40B4-BE49-F238E27FC236}">
                <a16:creationId xmlns:a16="http://schemas.microsoft.com/office/drawing/2014/main" id="{5902C28B-670B-F6E5-6ACC-AE2C0B40F198}"/>
              </a:ext>
            </a:extLst>
          </p:cNvPr>
          <p:cNvPicPr>
            <a:picLocks noChangeAspect="1"/>
          </p:cNvPicPr>
          <p:nvPr/>
        </p:nvPicPr>
        <p:blipFill>
          <a:blip r:embed="rId3"/>
          <a:stretch>
            <a:fillRect/>
          </a:stretch>
        </p:blipFill>
        <p:spPr>
          <a:xfrm>
            <a:off x="180975" y="1170101"/>
            <a:ext cx="11830050" cy="4517798"/>
          </a:xfrm>
          <a:prstGeom prst="rect">
            <a:avLst/>
          </a:prstGeom>
        </p:spPr>
      </p:pic>
    </p:spTree>
    <p:extLst>
      <p:ext uri="{BB962C8B-B14F-4D97-AF65-F5344CB8AC3E}">
        <p14:creationId xmlns:p14="http://schemas.microsoft.com/office/powerpoint/2010/main" val="199160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Managed CSOC</a:t>
            </a:r>
          </a:p>
        </p:txBody>
      </p:sp>
      <p:sp>
        <p:nvSpPr>
          <p:cNvPr id="4" name="TextBox 3">
            <a:extLst>
              <a:ext uri="{FF2B5EF4-FFF2-40B4-BE49-F238E27FC236}">
                <a16:creationId xmlns:a16="http://schemas.microsoft.com/office/drawing/2014/main" id="{1DC9E480-CAAF-70B3-F84C-00083BA47D99}"/>
              </a:ext>
            </a:extLst>
          </p:cNvPr>
          <p:cNvSpPr txBox="1"/>
          <p:nvPr/>
        </p:nvSpPr>
        <p:spPr>
          <a:xfrm>
            <a:off x="417442" y="1073427"/>
            <a:ext cx="11247781" cy="4711146"/>
          </a:xfrm>
          <a:prstGeom prst="roundRect">
            <a:avLst>
              <a:gd name="adj" fmla="val 3264"/>
            </a:avLst>
          </a:prstGeom>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7200000" bIns="180000" anchor="ctr" anchorCtr="0">
            <a:noAutofit/>
          </a:bodyPr>
          <a:lstStyle/>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GB" sz="1600" b="1" i="0" u="none" strike="noStrike" kern="120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EXPO.e’s Managed CSOC</a:t>
            </a:r>
            <a:r>
              <a:rPr kumimoji="0" lang="en-GB" sz="1600" b="0" i="0" u="none" strike="noStrike" kern="120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 allows your customers to take a proactive approach to cyber security while minimising the resulting burden on their own IT teams. </a:t>
            </a:r>
          </a:p>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GB" sz="1600" b="0" i="0" u="none" strike="noStrike" kern="120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EXPO.e’s fully certified cyber security experts work to identify any potential breaches and ensure the appropriate actions are taken. There are numerous elements to this, including:</a:t>
            </a:r>
          </a:p>
        </p:txBody>
      </p:sp>
      <p:sp>
        <p:nvSpPr>
          <p:cNvPr id="11" name="Rectangle 10">
            <a:extLst>
              <a:ext uri="{FF2B5EF4-FFF2-40B4-BE49-F238E27FC236}">
                <a16:creationId xmlns:a16="http://schemas.microsoft.com/office/drawing/2014/main" id="{41C5CE05-EAF4-5877-82B4-459F488A944C}"/>
              </a:ext>
            </a:extLst>
          </p:cNvPr>
          <p:cNvSpPr/>
          <p:nvPr/>
        </p:nvSpPr>
        <p:spPr>
          <a:xfrm>
            <a:off x="4681330" y="1073427"/>
            <a:ext cx="3482796" cy="236056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Real-time </a:t>
            </a:r>
            <a:b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br>
            <a: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Cyber Security Monitoring</a:t>
            </a:r>
            <a:b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br>
            <a:endParaRPr kumimoji="0" lang="en-GB" sz="16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endParaRPr>
          </a:p>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Operating </a:t>
            </a:r>
            <a:r>
              <a:rPr kumimoji="0" lang="en-US" sz="15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24x7x365</a:t>
            </a:r>
            <a:r>
              <a:rPr kumimoji="0" lang="en-US"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 to proactively identify any potential threats and issue automatic alerts – all based on the very latest threat intelligence.</a:t>
            </a:r>
            <a:endParaRPr kumimoji="0" lang="en-GB"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A9C1757-B930-4E3D-87A7-9DF9C40190CC}"/>
              </a:ext>
            </a:extLst>
          </p:cNvPr>
          <p:cNvSpPr/>
          <p:nvPr/>
        </p:nvSpPr>
        <p:spPr>
          <a:xfrm>
            <a:off x="8161806" y="1073427"/>
            <a:ext cx="3503418" cy="236056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The Unified Security Management (USM) Anywhere P</a:t>
            </a:r>
            <a:r>
              <a:rPr kumimoji="0" lang="en-US" sz="1600" b="1" i="0" u="none" strike="noStrike" kern="0" cap="none" spc="0" normalizeH="0" baseline="0" noProof="0" dirty="0" err="1">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latform</a:t>
            </a:r>
            <a:b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br>
            <a:endParaRPr kumimoji="0" lang="en-GB" sz="16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endParaRPr>
          </a:p>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500" b="0" i="0" u="none" strike="noStrike" kern="0" cap="none" spc="0" normalizeH="0" baseline="0" noProof="0" dirty="0">
                <a:ln>
                  <a:noFill/>
                </a:ln>
                <a:solidFill>
                  <a:srgbClr val="1A1C2B"/>
                </a:solidFill>
                <a:effectLst/>
                <a:uLnTx/>
                <a:uFillTx/>
                <a:latin typeface="Helvetica" pitchFamily="2" charset="0"/>
                <a:ea typeface="+mn-ea"/>
                <a:cs typeface="Times New Roman" panose="02020603050405020304" pitchFamily="18" charset="0"/>
              </a:rPr>
              <a:t>Manage the entire security ecosystem through a fully </a:t>
            </a:r>
            <a:r>
              <a:rPr kumimoji="0" lang="en-US" sz="1500" b="0" i="0" u="none" strike="noStrike" kern="0" cap="none" spc="0" normalizeH="0" baseline="0" noProof="0" dirty="0" err="1">
                <a:ln>
                  <a:noFill/>
                </a:ln>
                <a:solidFill>
                  <a:srgbClr val="1A1C2B"/>
                </a:solidFill>
                <a:effectLst/>
                <a:uLnTx/>
                <a:uFillTx/>
                <a:latin typeface="Helvetica" pitchFamily="2" charset="0"/>
                <a:ea typeface="+mn-ea"/>
                <a:cs typeface="Times New Roman" panose="02020603050405020304" pitchFamily="18" charset="0"/>
              </a:rPr>
              <a:t>centralised</a:t>
            </a:r>
            <a:r>
              <a:rPr kumimoji="0" lang="en-US" sz="1500" b="0" i="0" u="none" strike="noStrike" kern="0" cap="none" spc="0" normalizeH="0" baseline="0" noProof="0" dirty="0">
                <a:ln>
                  <a:noFill/>
                </a:ln>
                <a:solidFill>
                  <a:srgbClr val="1A1C2B"/>
                </a:solidFill>
                <a:effectLst/>
                <a:uLnTx/>
                <a:uFillTx/>
                <a:latin typeface="Helvetica" pitchFamily="2" charset="0"/>
                <a:ea typeface="+mn-ea"/>
                <a:cs typeface="Times New Roman" panose="02020603050405020304" pitchFamily="18" charset="0"/>
              </a:rPr>
              <a:t>, highly intuitive </a:t>
            </a:r>
            <a:br>
              <a:rPr kumimoji="0" lang="en-US" sz="1500" b="0" i="0" u="none" strike="noStrike" kern="0" cap="none" spc="0" normalizeH="0" baseline="0" noProof="0" dirty="0">
                <a:ln>
                  <a:noFill/>
                </a:ln>
                <a:solidFill>
                  <a:srgbClr val="1A1C2B"/>
                </a:solidFill>
                <a:effectLst/>
                <a:uLnTx/>
                <a:uFillTx/>
                <a:latin typeface="Helvetica" pitchFamily="2" charset="0"/>
                <a:ea typeface="+mn-ea"/>
                <a:cs typeface="Times New Roman" panose="02020603050405020304" pitchFamily="18" charset="0"/>
              </a:rPr>
            </a:br>
            <a:r>
              <a:rPr kumimoji="0" lang="en-US" sz="1500" b="0" i="0" u="none" strike="noStrike" kern="0" cap="none" spc="0" normalizeH="0" baseline="0" noProof="0" dirty="0">
                <a:ln>
                  <a:noFill/>
                </a:ln>
                <a:solidFill>
                  <a:srgbClr val="1A1C2B"/>
                </a:solidFill>
                <a:effectLst/>
                <a:uLnTx/>
                <a:uFillTx/>
                <a:latin typeface="Helvetica" pitchFamily="2" charset="0"/>
                <a:ea typeface="+mn-ea"/>
                <a:cs typeface="Times New Roman" panose="02020603050405020304" pitchFamily="18" charset="0"/>
              </a:rPr>
              <a:t>platform</a:t>
            </a:r>
            <a:r>
              <a:rPr kumimoji="0" lang="en-US"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a:t>
            </a:r>
            <a:endParaRPr kumimoji="0" lang="en-GB"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C1FE690-A922-3635-CCDB-DD4D5F5A01ED}"/>
              </a:ext>
            </a:extLst>
          </p:cNvPr>
          <p:cNvSpPr/>
          <p:nvPr/>
        </p:nvSpPr>
        <p:spPr>
          <a:xfrm>
            <a:off x="4681330" y="3424013"/>
            <a:ext cx="3482796" cy="236056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An Advanced Persistent Database</a:t>
            </a:r>
            <a:b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br>
            <a:endParaRPr kumimoji="0" lang="en-GB" sz="16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endParaRPr>
          </a:p>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Fully integrated with the security ecosystem, a comprehensive breakdown of the latest threats, updated by the end users.</a:t>
            </a:r>
            <a:endParaRPr kumimoji="0" lang="en-GB"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BBF78B24-BF2C-A86E-6F8E-EF1F14608417}"/>
              </a:ext>
            </a:extLst>
          </p:cNvPr>
          <p:cNvSpPr/>
          <p:nvPr/>
        </p:nvSpPr>
        <p:spPr>
          <a:xfrm>
            <a:off x="8161806" y="3424013"/>
            <a:ext cx="3503418" cy="236056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Automated </a:t>
            </a:r>
            <a:r>
              <a:rPr kumimoji="0" lang="en-US" sz="1600" b="1" i="0" u="none" strike="noStrike" kern="0" cap="none" spc="0" normalizeH="0" baseline="0" noProof="0" dirty="0" err="1">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Categorisation</a:t>
            </a:r>
            <a:r>
              <a:rPr kumimoji="0" lang="en-US" sz="16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 of Devices and Assets</a:t>
            </a:r>
            <a:br>
              <a:rPr kumimoji="0" lang="en-US" sz="15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br>
            <a:br>
              <a:rPr kumimoji="0" lang="en-US" sz="1500" b="1"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br>
            <a:r>
              <a:rPr kumimoji="0" lang="en-US"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rPr>
              <a:t>Streamline compliance with corporate cyber security policies.</a:t>
            </a:r>
            <a:endParaRPr kumimoji="0" lang="en-GB" sz="1500" b="0" i="0" u="none" strike="noStrike" kern="0" cap="none" spc="0" normalizeH="0" baseline="0" noProof="0" dirty="0">
              <a:ln>
                <a:noFill/>
              </a:ln>
              <a:solidFill>
                <a:srgbClr val="1A1C2B"/>
              </a:solidFill>
              <a:effectLst/>
              <a:uLnTx/>
              <a:uFillTx/>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2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Features &amp; Benefits</a:t>
            </a:r>
          </a:p>
        </p:txBody>
      </p:sp>
      <p:sp>
        <p:nvSpPr>
          <p:cNvPr id="4" name="Rounded Rectangle 3">
            <a:extLst>
              <a:ext uri="{FF2B5EF4-FFF2-40B4-BE49-F238E27FC236}">
                <a16:creationId xmlns:a16="http://schemas.microsoft.com/office/drawing/2014/main" id="{5AC55994-8016-4132-78DA-A9646EEE30EE}"/>
              </a:ext>
            </a:extLst>
          </p:cNvPr>
          <p:cNvSpPr/>
          <p:nvPr/>
        </p:nvSpPr>
        <p:spPr>
          <a:xfrm>
            <a:off x="319926" y="773544"/>
            <a:ext cx="3343167" cy="5310911"/>
          </a:xfrm>
          <a:prstGeom prst="roundRect">
            <a:avLst>
              <a:gd name="adj" fmla="val 3459"/>
            </a:avLst>
          </a:prstGeom>
          <a:ln/>
        </p:spPr>
        <p:style>
          <a:lnRef idx="2">
            <a:schemeClr val="accent5">
              <a:shade val="15000"/>
            </a:schemeClr>
          </a:lnRef>
          <a:fillRef idx="1">
            <a:schemeClr val="accent5"/>
          </a:fillRef>
          <a:effectRef idx="0">
            <a:schemeClr val="accent5"/>
          </a:effectRef>
          <a:fontRef idx="minor">
            <a:schemeClr val="lt1"/>
          </a:fontRef>
        </p:style>
        <p:txBody>
          <a:bodyPr rtlCol="0" anchor="t" anchorCtr="0"/>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1" i="0" u="none" strike="noStrike" kern="1200" cap="none" spc="0" normalizeH="0" baseline="0" noProof="0" dirty="0">
                <a:ln>
                  <a:noFill/>
                </a:ln>
                <a:solidFill>
                  <a:srgbClr val="00FF2D"/>
                </a:solidFill>
                <a:effectLst/>
                <a:uLnTx/>
                <a:uFillTx/>
                <a:latin typeface="Helvetica" pitchFamily="2" charset="0"/>
                <a:ea typeface="Calibri" panose="020F0502020204030204" pitchFamily="34" charset="0"/>
                <a:cs typeface="Times New Roman" panose="02020603050405020304" pitchFamily="18" charset="0"/>
              </a:rPr>
              <a:t>Features:</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24x7x365 real-time </a:t>
            </a:r>
            <a:r>
              <a:rPr lang="en-GB" sz="1200" dirty="0">
                <a:solidFill>
                  <a:schemeClr val="bg1"/>
                </a:solidFill>
                <a:latin typeface="Helvetica" pitchFamily="2" charset="0"/>
                <a:ea typeface="Calibri" panose="020F0502020204030204" pitchFamily="34" charset="0"/>
                <a:cs typeface="Times New Roman" panose="02020603050405020304" pitchFamily="18" charset="0"/>
              </a:rPr>
              <a:t>m</a:t>
            </a:r>
            <a:r>
              <a:rPr kumimoji="0" lang="en-GB" sz="1200" b="0" i="0" u="none" strike="noStrike" kern="1200" cap="none" spc="0" normalizeH="0" baseline="0" noProof="0" dirty="0" err="1">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onitoring</a:t>
            </a: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 and </a:t>
            </a:r>
            <a:r>
              <a:rPr lang="en-GB" sz="1200" dirty="0">
                <a:solidFill>
                  <a:schemeClr val="bg1"/>
                </a:solidFill>
                <a:latin typeface="Helvetica" pitchFamily="2" charset="0"/>
                <a:ea typeface="Calibri" panose="020F0502020204030204" pitchFamily="34" charset="0"/>
                <a:cs typeface="Times New Roman" panose="02020603050405020304" pitchFamily="18" charset="0"/>
              </a:rPr>
              <a:t>a</a:t>
            </a:r>
            <a:r>
              <a:rPr kumimoji="0" lang="en-GB" sz="1200" b="0" i="0" u="none" strike="noStrike" kern="1200" cap="none" spc="0" normalizeH="0" baseline="0" noProof="0" dirty="0" err="1">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lerting</a:t>
            </a: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 enables quick response to threats, as and when identified.</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USM Platform creates full visibility of events across the network.</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Manual evaluation and investigation by certified </a:t>
            </a:r>
            <a:r>
              <a:rPr lang="en-GB" sz="1200" dirty="0">
                <a:solidFill>
                  <a:schemeClr val="bg1"/>
                </a:solidFill>
                <a:latin typeface="Helvetica" pitchFamily="2" charset="0"/>
                <a:ea typeface="Calibri" panose="020F0502020204030204" pitchFamily="34" charset="0"/>
                <a:cs typeface="Times New Roman" panose="02020603050405020304" pitchFamily="18" charset="0"/>
              </a:rPr>
              <a:t>s</a:t>
            </a:r>
            <a:r>
              <a:rPr kumimoji="0" lang="en-GB" sz="1200" b="0" i="0" u="none" strike="noStrike" kern="1200" cap="none" spc="0" normalizeH="0" baseline="0" noProof="0" dirty="0" err="1">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ecurity</a:t>
            </a: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 </a:t>
            </a:r>
            <a:r>
              <a:rPr lang="en-GB" sz="1200" dirty="0">
                <a:solidFill>
                  <a:schemeClr val="bg1"/>
                </a:solidFill>
                <a:latin typeface="Helvetica" pitchFamily="2" charset="0"/>
                <a:ea typeface="Calibri" panose="020F0502020204030204" pitchFamily="34" charset="0"/>
                <a:cs typeface="Times New Roman" panose="02020603050405020304" pitchFamily="18" charset="0"/>
              </a:rPr>
              <a:t>e</a:t>
            </a:r>
            <a:r>
              <a:rPr kumimoji="0" lang="en-GB" sz="1200" b="0" i="0" u="none" strike="noStrike" kern="1200" cap="none" spc="0" normalizeH="0" baseline="0" noProof="0" dirty="0" err="1">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xperts</a:t>
            </a: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Easy integration with existing </a:t>
            </a:r>
            <a:r>
              <a:rPr lang="en-GB" sz="1200" dirty="0">
                <a:solidFill>
                  <a:schemeClr val="bg1"/>
                </a:solidFill>
                <a:latin typeface="Helvetica" pitchFamily="2" charset="0"/>
                <a:ea typeface="Calibri" panose="020F0502020204030204" pitchFamily="34" charset="0"/>
                <a:cs typeface="Times New Roman" panose="02020603050405020304" pitchFamily="18" charset="0"/>
              </a:rPr>
              <a:t>s</a:t>
            </a:r>
            <a:r>
              <a:rPr kumimoji="0" lang="en-GB" sz="1200" b="0" i="0" u="none" strike="noStrike" kern="1200" cap="none" spc="0" normalizeH="0" baseline="0" noProof="0" dirty="0" err="1">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olutions</a:t>
            </a: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Purpose-built system</a:t>
            </a:r>
            <a:r>
              <a:rPr kumimoji="0" lang="en-GB" sz="1200" b="0" i="0" u="none" strike="noStrike" kern="1200" cap="none" spc="0" normalizeH="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 with </a:t>
            </a: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flexible Security Management Platform, able to generate reports with analytical information and threat </a:t>
            </a:r>
            <a:r>
              <a:rPr lang="en-GB" sz="1200" dirty="0">
                <a:solidFill>
                  <a:schemeClr val="bg1"/>
                </a:solidFill>
                <a:latin typeface="Helvetica" pitchFamily="2" charset="0"/>
                <a:ea typeface="Calibri" panose="020F0502020204030204" pitchFamily="34" charset="0"/>
                <a:cs typeface="Times New Roman" panose="02020603050405020304" pitchFamily="18" charset="0"/>
              </a:rPr>
              <a:t>l</a:t>
            </a:r>
            <a:r>
              <a:rPr kumimoji="0" lang="en-GB" sz="1200" b="0" i="0" u="none" strike="noStrike" kern="1200" cap="none" spc="0" normalizeH="0" baseline="0" noProof="0" dirty="0" err="1">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evel</a:t>
            </a: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 </a:t>
            </a:r>
            <a:r>
              <a:rPr lang="en-GB" sz="1200" dirty="0">
                <a:solidFill>
                  <a:schemeClr val="bg1"/>
                </a:solidFill>
                <a:latin typeface="Helvetica" pitchFamily="2" charset="0"/>
                <a:ea typeface="Calibri" panose="020F0502020204030204" pitchFamily="34" charset="0"/>
                <a:cs typeface="Times New Roman" panose="02020603050405020304" pitchFamily="18" charset="0"/>
              </a:rPr>
              <a:t>i</a:t>
            </a:r>
            <a:r>
              <a:rPr kumimoji="0" lang="en-GB" sz="1200" b="0" i="0" u="none" strike="noStrike" kern="1200" cap="none" spc="0" normalizeH="0" baseline="0" noProof="0" dirty="0" err="1">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ndication</a:t>
            </a: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Categorisation of devices and assets using </a:t>
            </a:r>
            <a:r>
              <a:rPr lang="en-GB" sz="1200" noProof="0" dirty="0">
                <a:solidFill>
                  <a:schemeClr val="bg1"/>
                </a:solidFill>
                <a:latin typeface="Helvetica" pitchFamily="2" charset="0"/>
                <a:ea typeface="Calibri" panose="020F0502020204030204" pitchFamily="34" charset="0"/>
                <a:cs typeface="Times New Roman" panose="02020603050405020304" pitchFamily="18" charset="0"/>
              </a:rPr>
              <a:t>a</a:t>
            </a: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dvanced </a:t>
            </a:r>
            <a:r>
              <a:rPr lang="en-GB" sz="1200" dirty="0">
                <a:solidFill>
                  <a:schemeClr val="bg1"/>
                </a:solidFill>
                <a:latin typeface="Helvetica" pitchFamily="2" charset="0"/>
                <a:ea typeface="Calibri" panose="020F0502020204030204" pitchFamily="34" charset="0"/>
                <a:cs typeface="Times New Roman" panose="02020603050405020304" pitchFamily="18" charset="0"/>
              </a:rPr>
              <a:t>b</a:t>
            </a:r>
            <a:r>
              <a:rPr kumimoji="0" lang="en-GB" sz="1200" b="0" i="0" u="none" strike="noStrike" kern="1200" cap="none" spc="0" normalizeH="0" baseline="0" noProof="0" dirty="0" err="1">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usiness</a:t>
            </a: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 </a:t>
            </a:r>
            <a:r>
              <a:rPr lang="en-GB" sz="1200" dirty="0">
                <a:solidFill>
                  <a:schemeClr val="bg1"/>
                </a:solidFill>
                <a:latin typeface="Helvetica" pitchFamily="2" charset="0"/>
                <a:ea typeface="Calibri" panose="020F0502020204030204" pitchFamily="34" charset="0"/>
                <a:cs typeface="Times New Roman" panose="02020603050405020304" pitchFamily="18" charset="0"/>
              </a:rPr>
              <a:t>l</a:t>
            </a:r>
            <a:r>
              <a:rPr kumimoji="0" lang="en-GB" sz="1200" b="0" i="0" u="none" strike="noStrike" kern="1200" cap="none" spc="0" normalizeH="0" baseline="0" noProof="0" dirty="0" err="1">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ogic</a:t>
            </a: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 to enable</a:t>
            </a:r>
            <a:r>
              <a:rPr kumimoji="0" lang="en-GB" sz="1200" b="0" i="0" u="none" strike="noStrike" kern="1200" cap="none" spc="0" normalizeH="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 </a:t>
            </a:r>
            <a:r>
              <a:rPr kumimoji="0" lang="en-GB" sz="1200" b="0" i="0" u="none" strike="noStrike" kern="1200" cap="none" spc="0" normalizeH="0" baseline="0" noProof="0" dirty="0" err="1">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increas</a:t>
            </a:r>
            <a:r>
              <a:rPr lang="en-GB" sz="1200" dirty="0">
                <a:solidFill>
                  <a:schemeClr val="bg1"/>
                </a:solidFill>
                <a:latin typeface="Helvetica" pitchFamily="2" charset="0"/>
                <a:ea typeface="Calibri" panose="020F0502020204030204" pitchFamily="34" charset="0"/>
                <a:cs typeface="Times New Roman" panose="02020603050405020304" pitchFamily="18" charset="0"/>
              </a:rPr>
              <a:t>ed</a:t>
            </a: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 automation.</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Powerful processing of high volumes of data.</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User-friendly Management Platform presents reports and ticket Investigation information.</a:t>
            </a:r>
          </a:p>
          <a:p>
            <a:pPr marL="342900" marR="0" lvl="0" indent="-342900" algn="l" defTabSz="914400" rtl="0" eaLnBrk="1" fontAlgn="auto" latinLnBrk="0" hangingPunct="1">
              <a:lnSpc>
                <a:spcPct val="100000"/>
              </a:lnSpc>
              <a:spcBef>
                <a:spcPts val="300"/>
              </a:spcBef>
              <a:spcAft>
                <a:spcPts val="6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Simple deployment, on-boarding and management.</a:t>
            </a:r>
          </a:p>
        </p:txBody>
      </p:sp>
      <p:sp>
        <p:nvSpPr>
          <p:cNvPr id="6" name="Rounded Rectangle 4">
            <a:extLst>
              <a:ext uri="{FF2B5EF4-FFF2-40B4-BE49-F238E27FC236}">
                <a16:creationId xmlns:a16="http://schemas.microsoft.com/office/drawing/2014/main" id="{5D823D65-388F-55CA-5CF1-F4D68514B7BE}"/>
              </a:ext>
            </a:extLst>
          </p:cNvPr>
          <p:cNvSpPr/>
          <p:nvPr/>
        </p:nvSpPr>
        <p:spPr>
          <a:xfrm>
            <a:off x="8528907" y="773544"/>
            <a:ext cx="3343167" cy="5310911"/>
          </a:xfrm>
          <a:prstGeom prst="roundRect">
            <a:avLst>
              <a:gd name="adj" fmla="val 4059"/>
            </a:avLst>
          </a:prstGeom>
          <a:ln/>
        </p:spPr>
        <p:style>
          <a:lnRef idx="2">
            <a:schemeClr val="accent5">
              <a:shade val="15000"/>
            </a:schemeClr>
          </a:lnRef>
          <a:fillRef idx="1">
            <a:schemeClr val="accent5"/>
          </a:fillRef>
          <a:effectRef idx="0">
            <a:schemeClr val="accent5"/>
          </a:effectRef>
          <a:fontRef idx="minor">
            <a:schemeClr val="lt1"/>
          </a:fontRef>
        </p:style>
        <p:txBody>
          <a:bodyPr rtlCol="0" anchor="t" anchorCtr="0"/>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600" b="1" i="0" u="none" strike="noStrike" kern="1200" cap="none" spc="0" normalizeH="0" baseline="0" noProof="0" dirty="0">
                <a:ln>
                  <a:noFill/>
                </a:ln>
                <a:solidFill>
                  <a:srgbClr val="00FF2D"/>
                </a:solidFill>
                <a:effectLst/>
                <a:uLnTx/>
                <a:uFillTx/>
                <a:latin typeface="Helvetica" pitchFamily="2" charset="0"/>
                <a:ea typeface="Calibri" panose="020F0502020204030204" pitchFamily="34" charset="0"/>
                <a:cs typeface="Times New Roman" panose="02020603050405020304" pitchFamily="18" charset="0"/>
              </a:rPr>
              <a:t>Benefits:</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Monitor </a:t>
            </a:r>
            <a:r>
              <a:rPr lang="en-GB" sz="1200" dirty="0">
                <a:solidFill>
                  <a:schemeClr val="bg1"/>
                </a:solidFill>
                <a:latin typeface="Helvetica" pitchFamily="2" charset="0"/>
                <a:ea typeface="Calibri" panose="020F0502020204030204" pitchFamily="34" charset="0"/>
                <a:cs typeface="Times New Roman" panose="02020603050405020304" pitchFamily="18" charset="0"/>
              </a:rPr>
              <a:t>an</a:t>
            </a: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 entire security estate from a single platform.</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Availability monitoring to show if devices go offline.</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Fast incident response.</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Reduced risk and increased cyber security.</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Integrated with an advanced persistent database, containing a list of known vulnerabilities. </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Bespoke service that can be tailored to specific business requirements, with charges based on assets, rather than events.</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Simplified operating model with increased automation.</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Support from certified cyber security analysts.</a:t>
            </a:r>
          </a:p>
          <a:p>
            <a:pPr marL="342900" marR="0" lvl="0" indent="-342900" algn="l" defTabSz="914400" rtl="0" eaLnBrk="1" fontAlgn="auto" latinLnBrk="0" hangingPunct="1">
              <a:lnSpc>
                <a:spcPct val="100000"/>
              </a:lnSpc>
              <a:spcBef>
                <a:spcPts val="300"/>
              </a:spcBef>
              <a:spcAft>
                <a:spcPts val="30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schemeClr val="bg1"/>
                </a:solidFill>
                <a:effectLst/>
                <a:uLnTx/>
                <a:uFillTx/>
                <a:latin typeface="Helvetica" pitchFamily="2" charset="0"/>
                <a:ea typeface="Calibri" panose="020F0502020204030204" pitchFamily="34" charset="0"/>
                <a:cs typeface="Times New Roman" panose="02020603050405020304" pitchFamily="18" charset="0"/>
              </a:rPr>
              <a:t>Compliance reporting.</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200" b="1" i="0" u="none" strike="noStrike" kern="1200" cap="none" spc="0" normalizeH="0" baseline="0" noProof="0" dirty="0">
              <a:ln>
                <a:noFill/>
              </a:ln>
              <a:solidFill>
                <a:srgbClr val="7030A0"/>
              </a:solidFill>
              <a:effectLst/>
              <a:uLnTx/>
              <a:uFillTx/>
              <a:latin typeface="Helvetica" pitchFamily="2"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82B9B897-D8AC-44E7-903D-1E8D5E9DADBD}"/>
              </a:ext>
            </a:extLst>
          </p:cNvPr>
          <p:cNvGrpSpPr/>
          <p:nvPr/>
        </p:nvGrpSpPr>
        <p:grpSpPr>
          <a:xfrm>
            <a:off x="3872752" y="1281544"/>
            <a:ext cx="4358419" cy="4675790"/>
            <a:chOff x="3828744" y="1281544"/>
            <a:chExt cx="4358419" cy="4675790"/>
          </a:xfrm>
        </p:grpSpPr>
        <p:pic>
          <p:nvPicPr>
            <p:cNvPr id="7" name="Picture 6" descr="A group of icons in circles&#10;&#10;Description automatically generated">
              <a:extLst>
                <a:ext uri="{FF2B5EF4-FFF2-40B4-BE49-F238E27FC236}">
                  <a16:creationId xmlns:a16="http://schemas.microsoft.com/office/drawing/2014/main" id="{EB91C1E3-4A2E-373B-8E28-71ABA2B0C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744" y="1281544"/>
              <a:ext cx="4229712" cy="3921210"/>
            </a:xfrm>
            <a:prstGeom prst="rect">
              <a:avLst/>
            </a:prstGeom>
          </p:spPr>
        </p:pic>
        <p:sp>
          <p:nvSpPr>
            <p:cNvPr id="8" name="TextBox 7">
              <a:extLst>
                <a:ext uri="{FF2B5EF4-FFF2-40B4-BE49-F238E27FC236}">
                  <a16:creationId xmlns:a16="http://schemas.microsoft.com/office/drawing/2014/main" id="{982FE488-EAD0-826E-6A21-53E44E9BBA0D}"/>
                </a:ext>
              </a:extLst>
            </p:cNvPr>
            <p:cNvSpPr txBox="1"/>
            <p:nvPr/>
          </p:nvSpPr>
          <p:spPr>
            <a:xfrm>
              <a:off x="3990161" y="2205317"/>
              <a:ext cx="859531" cy="276999"/>
            </a:xfrm>
            <a:prstGeom prst="rect">
              <a:avLst/>
            </a:prstGeom>
            <a:noFill/>
          </p:spPr>
          <p:txBody>
            <a:bodyPr wrap="none" rtlCol="0">
              <a:spAutoFit/>
            </a:bodyPr>
            <a:lstStyle/>
            <a:p>
              <a:pPr algn="ctr"/>
              <a:r>
                <a:rPr lang="en-GB" sz="1200" dirty="0">
                  <a:latin typeface="Helvetica" pitchFamily="2" charset="0"/>
                </a:rPr>
                <a:t>SOC 24/7</a:t>
              </a:r>
            </a:p>
          </p:txBody>
        </p:sp>
        <p:sp>
          <p:nvSpPr>
            <p:cNvPr id="9" name="TextBox 8">
              <a:extLst>
                <a:ext uri="{FF2B5EF4-FFF2-40B4-BE49-F238E27FC236}">
                  <a16:creationId xmlns:a16="http://schemas.microsoft.com/office/drawing/2014/main" id="{FA19F4FA-C1AE-B322-78D0-D5A194699146}"/>
                </a:ext>
              </a:extLst>
            </p:cNvPr>
            <p:cNvSpPr txBox="1"/>
            <p:nvPr/>
          </p:nvSpPr>
          <p:spPr>
            <a:xfrm>
              <a:off x="5383483" y="2205317"/>
              <a:ext cx="1319592" cy="276999"/>
            </a:xfrm>
            <a:prstGeom prst="rect">
              <a:avLst/>
            </a:prstGeom>
            <a:noFill/>
          </p:spPr>
          <p:txBody>
            <a:bodyPr wrap="none" rtlCol="0">
              <a:spAutoFit/>
            </a:bodyPr>
            <a:lstStyle/>
            <a:p>
              <a:pPr algn="ctr"/>
              <a:r>
                <a:rPr lang="en-GB" sz="1200" dirty="0">
                  <a:latin typeface="Helvetica" pitchFamily="2" charset="0"/>
                </a:rPr>
                <a:t>Threat Detection</a:t>
              </a:r>
            </a:p>
          </p:txBody>
        </p:sp>
        <p:sp>
          <p:nvSpPr>
            <p:cNvPr id="10" name="TextBox 9">
              <a:extLst>
                <a:ext uri="{FF2B5EF4-FFF2-40B4-BE49-F238E27FC236}">
                  <a16:creationId xmlns:a16="http://schemas.microsoft.com/office/drawing/2014/main" id="{C716D0CD-20AB-5204-7D48-DF77BCCCD70F}"/>
                </a:ext>
              </a:extLst>
            </p:cNvPr>
            <p:cNvSpPr txBox="1"/>
            <p:nvPr/>
          </p:nvSpPr>
          <p:spPr>
            <a:xfrm>
              <a:off x="7078220" y="2205317"/>
              <a:ext cx="1047083" cy="276999"/>
            </a:xfrm>
            <a:prstGeom prst="rect">
              <a:avLst/>
            </a:prstGeom>
            <a:noFill/>
          </p:spPr>
          <p:txBody>
            <a:bodyPr wrap="none" rtlCol="0">
              <a:spAutoFit/>
            </a:bodyPr>
            <a:lstStyle/>
            <a:p>
              <a:pPr algn="ctr"/>
              <a:r>
                <a:rPr lang="en-GB" sz="1200" dirty="0">
                  <a:latin typeface="Helvetica" pitchFamily="2" charset="0"/>
                </a:rPr>
                <a:t>Network IDS</a:t>
              </a:r>
            </a:p>
          </p:txBody>
        </p:sp>
        <p:sp>
          <p:nvSpPr>
            <p:cNvPr id="11" name="TextBox 10">
              <a:extLst>
                <a:ext uri="{FF2B5EF4-FFF2-40B4-BE49-F238E27FC236}">
                  <a16:creationId xmlns:a16="http://schemas.microsoft.com/office/drawing/2014/main" id="{36B94EB7-DF52-01DF-8928-C067B73A84EC}"/>
                </a:ext>
              </a:extLst>
            </p:cNvPr>
            <p:cNvSpPr txBox="1"/>
            <p:nvPr/>
          </p:nvSpPr>
          <p:spPr>
            <a:xfrm>
              <a:off x="4139241" y="3706497"/>
              <a:ext cx="561372" cy="276999"/>
            </a:xfrm>
            <a:prstGeom prst="rect">
              <a:avLst/>
            </a:prstGeom>
            <a:noFill/>
          </p:spPr>
          <p:txBody>
            <a:bodyPr wrap="none" rtlCol="0">
              <a:spAutoFit/>
            </a:bodyPr>
            <a:lstStyle/>
            <a:p>
              <a:pPr algn="ctr"/>
              <a:r>
                <a:rPr lang="en-GB" sz="1200" dirty="0">
                  <a:latin typeface="Helvetica" pitchFamily="2" charset="0"/>
                </a:rPr>
                <a:t>SIEM</a:t>
              </a:r>
            </a:p>
          </p:txBody>
        </p:sp>
        <p:sp>
          <p:nvSpPr>
            <p:cNvPr id="12" name="TextBox 11">
              <a:extLst>
                <a:ext uri="{FF2B5EF4-FFF2-40B4-BE49-F238E27FC236}">
                  <a16:creationId xmlns:a16="http://schemas.microsoft.com/office/drawing/2014/main" id="{8D168CEF-BCF8-9022-6DE0-DEB442558845}"/>
                </a:ext>
              </a:extLst>
            </p:cNvPr>
            <p:cNvSpPr txBox="1"/>
            <p:nvPr/>
          </p:nvSpPr>
          <p:spPr>
            <a:xfrm>
              <a:off x="7126312" y="3706497"/>
              <a:ext cx="950901" cy="461665"/>
            </a:xfrm>
            <a:prstGeom prst="rect">
              <a:avLst/>
            </a:prstGeom>
            <a:noFill/>
          </p:spPr>
          <p:txBody>
            <a:bodyPr wrap="none" rtlCol="0">
              <a:spAutoFit/>
            </a:bodyPr>
            <a:lstStyle/>
            <a:p>
              <a:pPr algn="ctr"/>
              <a:r>
                <a:rPr lang="en-GB" sz="1200" dirty="0">
                  <a:latin typeface="Helvetica" pitchFamily="2" charset="0"/>
                </a:rPr>
                <a:t>Availability </a:t>
              </a:r>
            </a:p>
            <a:p>
              <a:pPr algn="ctr"/>
              <a:r>
                <a:rPr lang="en-GB" sz="1200" dirty="0">
                  <a:latin typeface="Helvetica" pitchFamily="2" charset="0"/>
                </a:rPr>
                <a:t>Monitoring</a:t>
              </a:r>
            </a:p>
          </p:txBody>
        </p:sp>
        <p:sp>
          <p:nvSpPr>
            <p:cNvPr id="13" name="TextBox 12">
              <a:extLst>
                <a:ext uri="{FF2B5EF4-FFF2-40B4-BE49-F238E27FC236}">
                  <a16:creationId xmlns:a16="http://schemas.microsoft.com/office/drawing/2014/main" id="{E0C6742C-5639-8AA7-02C0-014552506411}"/>
                </a:ext>
              </a:extLst>
            </p:cNvPr>
            <p:cNvSpPr txBox="1"/>
            <p:nvPr/>
          </p:nvSpPr>
          <p:spPr>
            <a:xfrm>
              <a:off x="3942582" y="5311003"/>
              <a:ext cx="954700" cy="461665"/>
            </a:xfrm>
            <a:prstGeom prst="rect">
              <a:avLst/>
            </a:prstGeom>
            <a:noFill/>
          </p:spPr>
          <p:txBody>
            <a:bodyPr wrap="square" rtlCol="0">
              <a:spAutoFit/>
            </a:bodyPr>
            <a:lstStyle/>
            <a:p>
              <a:pPr algn="ctr"/>
              <a:r>
                <a:rPr lang="en-GB" sz="1200" dirty="0">
                  <a:latin typeface="Helvetica" pitchFamily="2" charset="0"/>
                </a:rPr>
                <a:t>Threat Intelligence</a:t>
              </a:r>
            </a:p>
          </p:txBody>
        </p:sp>
        <p:sp>
          <p:nvSpPr>
            <p:cNvPr id="14" name="TextBox 13">
              <a:extLst>
                <a:ext uri="{FF2B5EF4-FFF2-40B4-BE49-F238E27FC236}">
                  <a16:creationId xmlns:a16="http://schemas.microsoft.com/office/drawing/2014/main" id="{7224C0C7-8D50-591D-4ED9-4DBC9A14548D}"/>
                </a:ext>
              </a:extLst>
            </p:cNvPr>
            <p:cNvSpPr txBox="1"/>
            <p:nvPr/>
          </p:nvSpPr>
          <p:spPr>
            <a:xfrm>
              <a:off x="5464657" y="5311003"/>
              <a:ext cx="1157248" cy="461665"/>
            </a:xfrm>
            <a:prstGeom prst="rect">
              <a:avLst/>
            </a:prstGeom>
            <a:noFill/>
          </p:spPr>
          <p:txBody>
            <a:bodyPr wrap="square" rtlCol="0">
              <a:spAutoFit/>
            </a:bodyPr>
            <a:lstStyle/>
            <a:p>
              <a:pPr algn="ctr"/>
              <a:r>
                <a:rPr lang="en-GB" sz="1200" dirty="0">
                  <a:latin typeface="Helvetica" pitchFamily="2" charset="0"/>
                </a:rPr>
                <a:t>Monitored Compliance</a:t>
              </a:r>
            </a:p>
          </p:txBody>
        </p:sp>
        <p:sp>
          <p:nvSpPr>
            <p:cNvPr id="15" name="TextBox 14">
              <a:extLst>
                <a:ext uri="{FF2B5EF4-FFF2-40B4-BE49-F238E27FC236}">
                  <a16:creationId xmlns:a16="http://schemas.microsoft.com/office/drawing/2014/main" id="{14523C3F-5640-CB45-918A-D8756A7CDF03}"/>
                </a:ext>
              </a:extLst>
            </p:cNvPr>
            <p:cNvSpPr txBox="1"/>
            <p:nvPr/>
          </p:nvSpPr>
          <p:spPr>
            <a:xfrm>
              <a:off x="7016375" y="5311003"/>
              <a:ext cx="1170788" cy="646331"/>
            </a:xfrm>
            <a:prstGeom prst="rect">
              <a:avLst/>
            </a:prstGeom>
            <a:noFill/>
          </p:spPr>
          <p:txBody>
            <a:bodyPr wrap="square" rtlCol="0">
              <a:spAutoFit/>
            </a:bodyPr>
            <a:lstStyle/>
            <a:p>
              <a:pPr algn="ctr"/>
              <a:r>
                <a:rPr lang="en-GB" sz="1200" dirty="0">
                  <a:latin typeface="Helvetica" pitchFamily="2" charset="0"/>
                </a:rPr>
                <a:t>Internal Vulnerability Monitoring</a:t>
              </a:r>
            </a:p>
          </p:txBody>
        </p:sp>
      </p:grpSp>
    </p:spTree>
    <p:extLst>
      <p:ext uri="{BB962C8B-B14F-4D97-AF65-F5344CB8AC3E}">
        <p14:creationId xmlns:p14="http://schemas.microsoft.com/office/powerpoint/2010/main" val="59187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Mai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ain Slide - Dark">
  <a:themeElements>
    <a:clrScheme name="Expo.e Channel">
      <a:dk1>
        <a:srgbClr val="1A1C2B"/>
      </a:dk1>
      <a:lt1>
        <a:sysClr val="window" lastClr="FFFFFF"/>
      </a:lt1>
      <a:dk2>
        <a:srgbClr val="1A1C2B"/>
      </a:dk2>
      <a:lt2>
        <a:srgbClr val="00FF2D"/>
      </a:lt2>
      <a:accent1>
        <a:srgbClr val="00FF2D"/>
      </a:accent1>
      <a:accent2>
        <a:srgbClr val="06EA26"/>
      </a:accent2>
      <a:accent3>
        <a:srgbClr val="9FFFB0"/>
      </a:accent3>
      <a:accent4>
        <a:srgbClr val="07C7AD"/>
      </a:accent4>
      <a:accent5>
        <a:srgbClr val="0AAB98"/>
      </a:accent5>
      <a:accent6>
        <a:srgbClr val="0D8E82"/>
      </a:accent6>
      <a:hlink>
        <a:srgbClr val="1A1C2B"/>
      </a:hlink>
      <a:folHlink>
        <a:srgbClr val="1A1C2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ppt/theme/theme11.xml><?xml version="1.0" encoding="utf-8"?>
<a:theme xmlns:a="http://schemas.openxmlformats.org/drawingml/2006/main" name="REMOVE15">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Sectio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REMOVE29">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REMOVE31">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Title Slide B">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in Title Slide C">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in Title Slide D">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in Title Slide 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in Title Slide F">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in Title Slide G">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ctio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ain Slide - Light">
  <a:themeElements>
    <a:clrScheme name="Expo.e Channel">
      <a:dk1>
        <a:srgbClr val="1A1C2B"/>
      </a:dk1>
      <a:lt1>
        <a:sysClr val="window" lastClr="FFFFFF"/>
      </a:lt1>
      <a:dk2>
        <a:srgbClr val="1A1C2B"/>
      </a:dk2>
      <a:lt2>
        <a:srgbClr val="00FF2D"/>
      </a:lt2>
      <a:accent1>
        <a:srgbClr val="00FF2D"/>
      </a:accent1>
      <a:accent2>
        <a:srgbClr val="06EA26"/>
      </a:accent2>
      <a:accent3>
        <a:srgbClr val="9FFFB0"/>
      </a:accent3>
      <a:accent4>
        <a:srgbClr val="07C7AD"/>
      </a:accent4>
      <a:accent5>
        <a:srgbClr val="0AAB98"/>
      </a:accent5>
      <a:accent6>
        <a:srgbClr val="0D8E82"/>
      </a:accent6>
      <a:hlink>
        <a:srgbClr val="1A1C2B"/>
      </a:hlink>
      <a:folHlink>
        <a:srgbClr val="1A1C2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81E08541-F658-4508-82A0-7B360EA92FAB">Presentation stage</Document_x0020_Type>
    <Work_x0020_Stream xmlns="81E08541-F658-4508-82A0-7B360EA92FAB">
      <Value>Network</Value>
    </Work_x0020_Stream>
    <Status xmlns="81E08541-F658-4508-82A0-7B360EA92FAB">In Progress</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9ED0B51E702C478DF2D1F72FC985D4" ma:contentTypeVersion="" ma:contentTypeDescription="Create a new document." ma:contentTypeScope="" ma:versionID="692779bab097fa4c7a10c0f2e832a371">
  <xsd:schema xmlns:xsd="http://www.w3.org/2001/XMLSchema" xmlns:xs="http://www.w3.org/2001/XMLSchema" xmlns:p="http://schemas.microsoft.com/office/2006/metadata/properties" xmlns:ns2="c61afb54-b4c4-4db4-8593-c402a72c4171" xmlns:ns3="44ac1026-75d1-4d26-8ce4-b469cd4cd481" xmlns:ns4="81E08541-F658-4508-82A0-7B360EA92FAB" xmlns:ns5="81e08541-f658-4508-82a0-7b360ea92fab" targetNamespace="http://schemas.microsoft.com/office/2006/metadata/properties" ma:root="true" ma:fieldsID="abff6824b65dbae75f00cda87ab3836e" ns2:_="" ns3:_="" ns4:_="" ns5:_="">
    <xsd:import namespace="c61afb54-b4c4-4db4-8593-c402a72c4171"/>
    <xsd:import namespace="44ac1026-75d1-4d26-8ce4-b469cd4cd481"/>
    <xsd:import namespace="81E08541-F658-4508-82A0-7B360EA92FAB"/>
    <xsd:import namespace="81e08541-f658-4508-82a0-7b360ea92fab"/>
    <xsd:element name="properties">
      <xsd:complexType>
        <xsd:sequence>
          <xsd:element name="documentManagement">
            <xsd:complexType>
              <xsd:all>
                <xsd:element ref="ns2:SharedWithUsers" minOccurs="0"/>
                <xsd:element ref="ns3:SharedWithDetails" minOccurs="0"/>
                <xsd:element ref="ns4:Document_x0020_Type"/>
                <xsd:element ref="ns4:Status"/>
                <xsd:element ref="ns4:Work_x0020_Stream" minOccurs="0"/>
                <xsd:element ref="ns4:MediaServiceMetadata" minOccurs="0"/>
                <xsd:element ref="ns4:MediaServiceFastMetadata"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afb54-b4c4-4db4-8593-c402a72c41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ac1026-75d1-4d26-8ce4-b469cd4cd481"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E08541-F658-4508-82A0-7B360EA92FAB" elementFormDefault="qualified">
    <xsd:import namespace="http://schemas.microsoft.com/office/2006/documentManagement/types"/>
    <xsd:import namespace="http://schemas.microsoft.com/office/infopath/2007/PartnerControls"/>
    <xsd:element name="Document_x0020_Type" ma:index="10" ma:displayName="Document Type" ma:default="**Unclassified**" ma:format="Dropdown" ma:internalName="Document_x0020_Type">
      <xsd:simpleType>
        <xsd:restriction base="dms:Choice">
          <xsd:enumeration value="Attachments to be submitted"/>
          <xsd:enumeration value="Bid Book and qualification"/>
          <xsd:enumeration value="Commercial"/>
          <xsd:enumeration value="Content Plan"/>
          <xsd:enumeration value="Customer documents"/>
          <xsd:enumeration value="Draft Response"/>
          <xsd:enumeration value="Final Response as submitted to customer"/>
          <xsd:enumeration value="Legal"/>
          <xsd:enumeration value="Meeting notes"/>
          <xsd:enumeration value="Post submission"/>
          <xsd:enumeration value="Presentation stage"/>
          <xsd:enumeration value="**Unclassified**"/>
        </xsd:restriction>
      </xsd:simpleType>
    </xsd:element>
    <xsd:element name="Status" ma:index="11" ma:displayName="Status" ma:default="In Progress" ma:format="Dropdown" ma:internalName="Status">
      <xsd:simpleType>
        <xsd:restriction base="dms:Choice">
          <xsd:enumeration value="In Progress"/>
          <xsd:enumeration value="Complete"/>
          <xsd:enumeration value="Signed Off"/>
        </xsd:restriction>
      </xsd:simpleType>
    </xsd:element>
    <xsd:element name="Work_x0020_Stream" ma:index="12" nillable="true" ma:displayName="Work Stream" ma:internalName="Work_x0020_Stream" ma:requiredMultiChoice="true">
      <xsd:complexType>
        <xsd:complexContent>
          <xsd:extension base="dms:MultiChoice">
            <xsd:sequence>
              <xsd:element name="Value" maxOccurs="unbounded" minOccurs="0" nillable="true">
                <xsd:simpleType>
                  <xsd:restriction base="dms:Choice">
                    <xsd:enumeration value="Cloud"/>
                    <xsd:enumeration value="Network"/>
                    <xsd:enumeration value="Security"/>
                    <xsd:enumeration value="Managed Services"/>
                    <xsd:enumeration value="Professional Services"/>
                    <xsd:enumeration value="Project Management"/>
                    <xsd:enumeration value="Other"/>
                    <xsd:enumeration value="Legal"/>
                  </xsd:restriction>
                </xsd:simpleType>
              </xsd:element>
            </xsd:sequence>
          </xsd:extension>
        </xsd:complexContent>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e08541-f658-4508-82a0-7b360ea92fab" elementFormDefault="qualified">
    <xsd:import namespace="http://schemas.microsoft.com/office/2006/documentManagement/types"/>
    <xsd:import namespace="http://schemas.microsoft.com/office/infopath/2007/PartnerControls"/>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1BADBF-0762-47C5-B794-57958374FD85}">
  <ds:schemaRefs>
    <ds:schemaRef ds:uri="http://schemas.microsoft.com/sharepoint/v3/contenttype/forms"/>
  </ds:schemaRefs>
</ds:datastoreItem>
</file>

<file path=customXml/itemProps2.xml><?xml version="1.0" encoding="utf-8"?>
<ds:datastoreItem xmlns:ds="http://schemas.openxmlformats.org/officeDocument/2006/customXml" ds:itemID="{192EBFD2-3869-4133-9A54-ADFC21234907}">
  <ds:schemaRefs>
    <ds:schemaRef ds:uri="http://www.w3.org/XML/1998/namespace"/>
    <ds:schemaRef ds:uri="http://purl.org/dc/elements/1.1/"/>
    <ds:schemaRef ds:uri="http://purl.org/dc/terms/"/>
    <ds:schemaRef ds:uri="c61afb54-b4c4-4db4-8593-c402a72c4171"/>
    <ds:schemaRef ds:uri="http://schemas.microsoft.com/office/2006/documentManagement/types"/>
    <ds:schemaRef ds:uri="http://schemas.microsoft.com/office/infopath/2007/PartnerControls"/>
    <ds:schemaRef ds:uri="http://schemas.openxmlformats.org/package/2006/metadata/core-properties"/>
    <ds:schemaRef ds:uri="81E08541-F658-4508-82A0-7B360EA92FAB"/>
    <ds:schemaRef ds:uri="http://schemas.microsoft.com/office/2006/metadata/properties"/>
    <ds:schemaRef ds:uri="81e08541-f658-4508-82a0-7b360ea92fab"/>
    <ds:schemaRef ds:uri="44ac1026-75d1-4d26-8ce4-b469cd4cd481"/>
    <ds:schemaRef ds:uri="http://purl.org/dc/dcmitype/"/>
  </ds:schemaRefs>
</ds:datastoreItem>
</file>

<file path=customXml/itemProps3.xml><?xml version="1.0" encoding="utf-8"?>
<ds:datastoreItem xmlns:ds="http://schemas.openxmlformats.org/officeDocument/2006/customXml" ds:itemID="{53DD9FC0-3BAA-4D39-9BDA-E6262487FE13}">
  <ds:schemaRefs>
    <ds:schemaRef ds:uri="44ac1026-75d1-4d26-8ce4-b469cd4cd481"/>
    <ds:schemaRef ds:uri="81E08541-F658-4508-82A0-7B360EA92FAB"/>
    <ds:schemaRef ds:uri="81e08541-f658-4508-82a0-7b360ea92fab"/>
    <ds:schemaRef ds:uri="c61afb54-b4c4-4db4-8593-c402a72c41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28304</TotalTime>
  <Words>1128</Words>
  <Application>Microsoft Office PowerPoint</Application>
  <PresentationFormat>Widescreen</PresentationFormat>
  <Paragraphs>158</Paragraphs>
  <Slides>9</Slides>
  <Notes>5</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9</vt:i4>
      </vt:variant>
    </vt:vector>
  </HeadingPairs>
  <TitlesOfParts>
    <vt:vector size="26" baseType="lpstr">
      <vt:lpstr>Arial</vt:lpstr>
      <vt:lpstr>Helvetica</vt:lpstr>
      <vt:lpstr>Symbol</vt:lpstr>
      <vt:lpstr>Main Title Slide</vt:lpstr>
      <vt:lpstr>Main Title Slide B</vt:lpstr>
      <vt:lpstr>Main Title Slide C</vt:lpstr>
      <vt:lpstr>Main Title Slide D</vt:lpstr>
      <vt:lpstr>Main Title Slide E</vt:lpstr>
      <vt:lpstr>Main Title Slide F</vt:lpstr>
      <vt:lpstr>Main Title Slide G</vt:lpstr>
      <vt:lpstr>Section Title  Slide</vt:lpstr>
      <vt:lpstr>Main Slide - Light</vt:lpstr>
      <vt:lpstr>Main Slide - Dark</vt:lpstr>
      <vt:lpstr>REMOVE15</vt:lpstr>
      <vt:lpstr>1_Section Title  Slide</vt:lpstr>
      <vt:lpstr>REMOVE29</vt:lpstr>
      <vt:lpstr>REMOVE31</vt:lpstr>
      <vt:lpstr>EXPO.e CSOC &amp; Cyber Security</vt:lpstr>
      <vt:lpstr>Cyber Security in the UK</vt:lpstr>
      <vt:lpstr>What is Cyber Security, CSOC &amp; SIEM?</vt:lpstr>
      <vt:lpstr>SIEM Simplified</vt:lpstr>
      <vt:lpstr>Customer Challenges</vt:lpstr>
      <vt:lpstr>EXPO.e Cyber Portfolio</vt:lpstr>
      <vt:lpstr>NIST Cyber Security Framework with EXPO.e</vt:lpstr>
      <vt:lpstr>Managed CSOC</vt:lpstr>
      <vt:lpstr>Features &amp; Benefits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Williams-Bew</dc:creator>
  <cp:lastModifiedBy>Jason Williams-Bew</cp:lastModifiedBy>
  <cp:revision>145</cp:revision>
  <dcterms:created xsi:type="dcterms:W3CDTF">2020-05-01T17:15:48Z</dcterms:created>
  <dcterms:modified xsi:type="dcterms:W3CDTF">2024-09-10T10:28:15Z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0x010100CC9ED0B51E702C478DF2D1F72FC985D4</vt:lpwstr>
  </property>
</Properties>
</file>