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theme/theme12.xml" ContentType="application/vnd.openxmlformats-officedocument.theme+xml"/>
  <Override PartName="/ppt/slideLayouts/slideLayout16.xml" ContentType="application/vnd.openxmlformats-officedocument.presentationml.slideLayout+xml"/>
  <Override PartName="/ppt/theme/theme13.xml" ContentType="application/vnd.openxmlformats-officedocument.theme+xml"/>
  <Override PartName="/ppt/slideLayouts/slideLayout17.xml" ContentType="application/vnd.openxmlformats-officedocument.presentationml.slideLayout+xml"/>
  <Override PartName="/ppt/theme/theme1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comments/modernComment_7FBE72BA_86F35676.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02" r:id="rId4"/>
    <p:sldMasterId id="2147483804" r:id="rId5"/>
    <p:sldMasterId id="2147483806" r:id="rId6"/>
    <p:sldMasterId id="2147483808" r:id="rId7"/>
    <p:sldMasterId id="2147483810" r:id="rId8"/>
    <p:sldMasterId id="2147483812" r:id="rId9"/>
    <p:sldMasterId id="2147483814" r:id="rId10"/>
    <p:sldMasterId id="2147483816" r:id="rId11"/>
    <p:sldMasterId id="2147483771" r:id="rId12"/>
    <p:sldMasterId id="2147483818" r:id="rId13"/>
    <p:sldMasterId id="2147483843" r:id="rId14"/>
    <p:sldMasterId id="2147483845" r:id="rId15"/>
    <p:sldMasterId id="2147483871" r:id="rId16"/>
    <p:sldMasterId id="2147483873" r:id="rId17"/>
    <p:sldMasterId id="2147483880" r:id="rId18"/>
  </p:sldMasterIdLst>
  <p:notesMasterIdLst>
    <p:notesMasterId r:id="rId31"/>
  </p:notesMasterIdLst>
  <p:sldIdLst>
    <p:sldId id="2143187642" r:id="rId19"/>
    <p:sldId id="2147469760" r:id="rId20"/>
    <p:sldId id="2147469761" r:id="rId21"/>
    <p:sldId id="2147469762" r:id="rId22"/>
    <p:sldId id="2147469763" r:id="rId23"/>
    <p:sldId id="2147469766" r:id="rId24"/>
    <p:sldId id="2147469749" r:id="rId25"/>
    <p:sldId id="2147469757" r:id="rId26"/>
    <p:sldId id="2147469758" r:id="rId27"/>
    <p:sldId id="2147469751" r:id="rId28"/>
    <p:sldId id="2147469671" r:id="rId29"/>
    <p:sldId id="2143187566" r:id="rId30"/>
  </p:sldIdLst>
  <p:sldSz cx="12192000" cy="6858000"/>
  <p:notesSz cx="6858000" cy="9144000"/>
  <p:embeddedFontLst>
    <p:embeddedFont>
      <p:font typeface="Helvetica" pitchFamily="2"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0" userDrawn="1">
          <p15:clr>
            <a:srgbClr val="A4A3A4"/>
          </p15:clr>
        </p15:guide>
        <p15:guide id="2" pos="3840" userDrawn="1">
          <p15:clr>
            <a:srgbClr val="A4A3A4"/>
          </p15:clr>
        </p15:guide>
        <p15:guide id="3" orient="horz" pos="1026" userDrawn="1">
          <p15:clr>
            <a:srgbClr val="A4A3A4"/>
          </p15:clr>
        </p15:guide>
        <p15:guide id="4" orient="horz" pos="1389" userDrawn="1">
          <p15:clr>
            <a:srgbClr val="A4A3A4"/>
          </p15:clr>
        </p15:guide>
        <p15:guide id="5" orient="horz" pos="1752" userDrawn="1">
          <p15:clr>
            <a:srgbClr val="A4A3A4"/>
          </p15:clr>
        </p15:guide>
        <p15:guide id="6" orient="horz" pos="2115" userDrawn="1">
          <p15:clr>
            <a:srgbClr val="A4A3A4"/>
          </p15:clr>
        </p15:guide>
        <p15:guide id="7" orient="horz" pos="2478" userDrawn="1">
          <p15:clr>
            <a:srgbClr val="A4A3A4"/>
          </p15:clr>
        </p15:guide>
        <p15:guide id="8" orient="horz" pos="2863" userDrawn="1">
          <p15:clr>
            <a:srgbClr val="A4A3A4"/>
          </p15:clr>
        </p15:guide>
        <p15:guide id="9" orient="horz" pos="3226" userDrawn="1">
          <p15:clr>
            <a:srgbClr val="A4A3A4"/>
          </p15:clr>
        </p15:guide>
        <p15:guide id="10" orient="horz" pos="3589" userDrawn="1">
          <p15:clr>
            <a:srgbClr val="A4A3A4"/>
          </p15:clr>
        </p15:guide>
        <p15:guide id="11" orient="horz" pos="3974" userDrawn="1">
          <p15:clr>
            <a:srgbClr val="A4A3A4"/>
          </p15:clr>
        </p15:guide>
        <p15:guide id="12" orient="horz" pos="278" userDrawn="1">
          <p15:clr>
            <a:srgbClr val="A4A3A4"/>
          </p15:clr>
        </p15:guide>
        <p15:guide id="13" pos="3182" userDrawn="1">
          <p15:clr>
            <a:srgbClr val="A4A3A4"/>
          </p15:clr>
        </p15:guide>
        <p15:guide id="14" pos="2547" userDrawn="1">
          <p15:clr>
            <a:srgbClr val="A4A3A4"/>
          </p15:clr>
        </p15:guide>
        <p15:guide id="15" pos="1912" userDrawn="1">
          <p15:clr>
            <a:srgbClr val="A4A3A4"/>
          </p15:clr>
        </p15:guide>
        <p15:guide id="16" pos="1255" userDrawn="1">
          <p15:clr>
            <a:srgbClr val="A4A3A4"/>
          </p15:clr>
        </p15:guide>
        <p15:guide id="17" pos="597" userDrawn="1">
          <p15:clr>
            <a:srgbClr val="A4A3A4"/>
          </p15:clr>
        </p15:guide>
        <p15:guide id="18" pos="4475" userDrawn="1">
          <p15:clr>
            <a:srgbClr val="A4A3A4"/>
          </p15:clr>
        </p15:guide>
        <p15:guide id="19" pos="5110" userDrawn="1">
          <p15:clr>
            <a:srgbClr val="A4A3A4"/>
          </p15:clr>
        </p15:guide>
        <p15:guide id="20" pos="5768" userDrawn="1">
          <p15:clr>
            <a:srgbClr val="A4A3A4"/>
          </p15:clr>
        </p15:guide>
        <p15:guide id="21" pos="6403" userDrawn="1">
          <p15:clr>
            <a:srgbClr val="A4A3A4"/>
          </p15:clr>
        </p15:guide>
        <p15:guide id="22" pos="703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2D6C0D-0D20-241B-0B4A-F4E26011B75E}" name="Trinity Seenath" initials="" userId="S::Trinity.Seenath@Exponential-e.com::e2c9180b-0947-4fc1-b739-8e5acc7c91e5" providerId="AD"/>
  <p188:author id="{C147526F-6D9A-3D42-976E-EBEE5B5D69C1}" name="Jason Williams-Bew" initials="JW" userId="S::Jason.Williams-Bew@exponential-e.com::0bd25267-930c-46ed-b552-65d9a6ae6963" providerId="AD"/>
  <p188:author id="{AACD02E7-60B1-186E-EF1A-0619EC7667B9}" name="Viktoria Pfeff" initials="VP" userId="S::Viktoria.Pfeff@Exponential-e.com::64b38e73-835a-44e8-927a-4958e3c107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sper Hardinge" initials="JH" lastIdx="1" clrIdx="0">
    <p:extLst>
      <p:ext uri="{19B8F6BF-5375-455C-9EA6-DF929625EA0E}">
        <p15:presenceInfo xmlns:p15="http://schemas.microsoft.com/office/powerpoint/2012/main" userId="S::Jasper.Hardinge@Exponential-e.com::69f86c5f-4a08-4e0b-bb9c-15fb31f3f092" providerId="AD"/>
      </p:ext>
    </p:extLst>
  </p:cmAuthor>
  <p:cmAuthor id="2" name="James Pearce" initials="JP" lastIdx="1" clrIdx="1">
    <p:extLst>
      <p:ext uri="{19B8F6BF-5375-455C-9EA6-DF929625EA0E}">
        <p15:presenceInfo xmlns:p15="http://schemas.microsoft.com/office/powerpoint/2012/main" userId="James Pearce" providerId="None"/>
      </p:ext>
    </p:extLst>
  </p:cmAuthor>
  <p:cmAuthor id="3" name="Tristin Titinchi" initials="TT" lastIdx="14" clrIdx="2">
    <p:extLst>
      <p:ext uri="{19B8F6BF-5375-455C-9EA6-DF929625EA0E}">
        <p15:presenceInfo xmlns:p15="http://schemas.microsoft.com/office/powerpoint/2012/main" userId="S::Tristin.Titinchi@Exponential-e.com::85e3d939-8389-434f-8f9c-ed833fa0112c" providerId="AD"/>
      </p:ext>
    </p:extLst>
  </p:cmAuthor>
  <p:cmAuthor id="4" name="Viktoria Pfeff" initials="VP" lastIdx="1" clrIdx="3">
    <p:extLst>
      <p:ext uri="{19B8F6BF-5375-455C-9EA6-DF929625EA0E}">
        <p15:presenceInfo xmlns:p15="http://schemas.microsoft.com/office/powerpoint/2012/main" userId="S::viktoria.pfeff@exponential-e.com::64b38e73-835a-44e8-927a-4958e3c107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2D"/>
    <a:srgbClr val="2EA82E"/>
    <a:srgbClr val="05CD22"/>
    <a:srgbClr val="00C0A5"/>
    <a:srgbClr val="00D223"/>
    <a:srgbClr val="BFFFCA"/>
    <a:srgbClr val="1A1C2B"/>
    <a:srgbClr val="7FFF95"/>
    <a:srgbClr val="121212"/>
    <a:srgbClr val="191B2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E9E3EA-62FA-4440-8EE2-4DEC5816969F}" v="9" dt="2024-07-16T11:30:40.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1228" autoAdjust="0"/>
  </p:normalViewPr>
  <p:slideViewPr>
    <p:cSldViewPr snapToGrid="0">
      <p:cViewPr varScale="1">
        <p:scale>
          <a:sx n="89" d="100"/>
          <a:sy n="89" d="100"/>
        </p:scale>
        <p:origin x="377" y="31"/>
      </p:cViewPr>
      <p:guideLst>
        <p:guide orient="horz" pos="640"/>
        <p:guide pos="3840"/>
        <p:guide orient="horz" pos="1026"/>
        <p:guide orient="horz" pos="1389"/>
        <p:guide orient="horz" pos="1752"/>
        <p:guide orient="horz" pos="2115"/>
        <p:guide orient="horz" pos="2478"/>
        <p:guide orient="horz" pos="2863"/>
        <p:guide orient="horz" pos="3226"/>
        <p:guide orient="horz" pos="3589"/>
        <p:guide orient="horz" pos="3974"/>
        <p:guide orient="horz" pos="278"/>
        <p:guide pos="3182"/>
        <p:guide pos="2547"/>
        <p:guide pos="1912"/>
        <p:guide pos="1255"/>
        <p:guide pos="597"/>
        <p:guide pos="4475"/>
        <p:guide pos="5110"/>
        <p:guide pos="5768"/>
        <p:guide pos="6403"/>
        <p:guide pos="7038"/>
      </p:guideLst>
    </p:cSldViewPr>
  </p:slideViewPr>
  <p:notesTextViewPr>
    <p:cViewPr>
      <p:scale>
        <a:sx n="3" d="2"/>
        <a:sy n="3" d="2"/>
      </p:scale>
      <p:origin x="0" y="0"/>
    </p:cViewPr>
  </p:notesTextViewPr>
  <p:gridSpacing cx="180000" cy="1800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theme" Target="theme/theme1.xml"/><Relationship Id="rId21" Type="http://schemas.openxmlformats.org/officeDocument/2006/relationships/slide" Target="slides/slide3.xml"/><Relationship Id="rId34" Type="http://schemas.openxmlformats.org/officeDocument/2006/relationships/font" Target="fonts/font3.fntdata"/><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font" Target="fonts/font4.fntdata"/><Relationship Id="rId43"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font" Target="fonts/font2.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Stevenson" userId="dd6efce6-88cf-423b-a876-a04a2192b7c0" providerId="ADAL" clId="{0CAC3065-982C-426B-A0F3-1DF3B5A190AF}"/>
    <pc:docChg chg="custSel delSld modSld">
      <pc:chgData name="Tom Stevenson" userId="dd6efce6-88cf-423b-a876-a04a2192b7c0" providerId="ADAL" clId="{0CAC3065-982C-426B-A0F3-1DF3B5A190AF}" dt="2024-04-23T10:10:15.216" v="237" actId="20577"/>
      <pc:docMkLst>
        <pc:docMk/>
      </pc:docMkLst>
      <pc:sldChg chg="modSp mod">
        <pc:chgData name="Tom Stevenson" userId="dd6efce6-88cf-423b-a876-a04a2192b7c0" providerId="ADAL" clId="{0CAC3065-982C-426B-A0F3-1DF3B5A190AF}" dt="2024-04-23T10:10:15.216" v="237" actId="20577"/>
        <pc:sldMkLst>
          <pc:docMk/>
          <pc:sldMk cId="1260664448" sldId="2143187566"/>
        </pc:sldMkLst>
        <pc:spChg chg="mod">
          <ac:chgData name="Tom Stevenson" userId="dd6efce6-88cf-423b-a876-a04a2192b7c0" providerId="ADAL" clId="{0CAC3065-982C-426B-A0F3-1DF3B5A190AF}" dt="2024-04-23T10:09:58.308" v="231"/>
          <ac:spMkLst>
            <pc:docMk/>
            <pc:sldMk cId="1260664448" sldId="2143187566"/>
            <ac:spMk id="25" creationId="{613E8038-FC05-47C0-9525-38E5867A99EB}"/>
          </ac:spMkLst>
        </pc:spChg>
        <pc:spChg chg="mod">
          <ac:chgData name="Tom Stevenson" userId="dd6efce6-88cf-423b-a876-a04a2192b7c0" providerId="ADAL" clId="{0CAC3065-982C-426B-A0F3-1DF3B5A190AF}" dt="2024-04-23T10:09:53.408" v="230" actId="20577"/>
          <ac:spMkLst>
            <pc:docMk/>
            <pc:sldMk cId="1260664448" sldId="2143187566"/>
            <ac:spMk id="26" creationId="{0481294E-5AD9-46AB-9C9F-C56CC3A794D8}"/>
          </ac:spMkLst>
        </pc:spChg>
        <pc:spChg chg="mod">
          <ac:chgData name="Tom Stevenson" userId="dd6efce6-88cf-423b-a876-a04a2192b7c0" providerId="ADAL" clId="{0CAC3065-982C-426B-A0F3-1DF3B5A190AF}" dt="2024-04-23T10:10:03.334" v="233" actId="20577"/>
          <ac:spMkLst>
            <pc:docMk/>
            <pc:sldMk cId="1260664448" sldId="2143187566"/>
            <ac:spMk id="27" creationId="{684FB99F-63C7-4C69-A827-80EB6DF63D8A}"/>
          </ac:spMkLst>
        </pc:spChg>
        <pc:spChg chg="mod">
          <ac:chgData name="Tom Stevenson" userId="dd6efce6-88cf-423b-a876-a04a2192b7c0" providerId="ADAL" clId="{0CAC3065-982C-426B-A0F3-1DF3B5A190AF}" dt="2024-04-23T10:10:15.216" v="237" actId="20577"/>
          <ac:spMkLst>
            <pc:docMk/>
            <pc:sldMk cId="1260664448" sldId="2143187566"/>
            <ac:spMk id="28" creationId="{1C389C82-EB65-4522-B3DF-F5D91A39F0AF}"/>
          </ac:spMkLst>
        </pc:spChg>
      </pc:sldChg>
      <pc:sldChg chg="del">
        <pc:chgData name="Tom Stevenson" userId="dd6efce6-88cf-423b-a876-a04a2192b7c0" providerId="ADAL" clId="{0CAC3065-982C-426B-A0F3-1DF3B5A190AF}" dt="2024-04-23T09:27:53.638" v="5" actId="47"/>
        <pc:sldMkLst>
          <pc:docMk/>
          <pc:sldMk cId="2820764609" sldId="2143187569"/>
        </pc:sldMkLst>
      </pc:sldChg>
      <pc:sldChg chg="modSp mod">
        <pc:chgData name="Tom Stevenson" userId="dd6efce6-88cf-423b-a876-a04a2192b7c0" providerId="ADAL" clId="{0CAC3065-982C-426B-A0F3-1DF3B5A190AF}" dt="2024-04-23T09:26:40.174" v="3" actId="20577"/>
        <pc:sldMkLst>
          <pc:docMk/>
          <pc:sldMk cId="2264094326" sldId="2143187642"/>
        </pc:sldMkLst>
        <pc:spChg chg="mod">
          <ac:chgData name="Tom Stevenson" userId="dd6efce6-88cf-423b-a876-a04a2192b7c0" providerId="ADAL" clId="{0CAC3065-982C-426B-A0F3-1DF3B5A190AF}" dt="2024-04-23T09:26:40.174" v="3" actId="20577"/>
          <ac:spMkLst>
            <pc:docMk/>
            <pc:sldMk cId="2264094326" sldId="2143187642"/>
            <ac:spMk id="2" creationId="{E7B232AC-5B11-64E1-3397-261F29B88182}"/>
          </ac:spMkLst>
        </pc:spChg>
      </pc:sldChg>
      <pc:sldChg chg="del">
        <pc:chgData name="Tom Stevenson" userId="dd6efce6-88cf-423b-a876-a04a2192b7c0" providerId="ADAL" clId="{0CAC3065-982C-426B-A0F3-1DF3B5A190AF}" dt="2024-04-23T09:27:53.638" v="5" actId="47"/>
        <pc:sldMkLst>
          <pc:docMk/>
          <pc:sldMk cId="2175578768" sldId="2147308907"/>
        </pc:sldMkLst>
      </pc:sldChg>
      <pc:sldChg chg="modSp mod">
        <pc:chgData name="Tom Stevenson" userId="dd6efce6-88cf-423b-a876-a04a2192b7c0" providerId="ADAL" clId="{0CAC3065-982C-426B-A0F3-1DF3B5A190AF}" dt="2024-04-23T10:08:59.349" v="198" actId="20577"/>
        <pc:sldMkLst>
          <pc:docMk/>
          <pc:sldMk cId="1999670864" sldId="2147469671"/>
        </pc:sldMkLst>
        <pc:spChg chg="mod">
          <ac:chgData name="Tom Stevenson" userId="dd6efce6-88cf-423b-a876-a04a2192b7c0" providerId="ADAL" clId="{0CAC3065-982C-426B-A0F3-1DF3B5A190AF}" dt="2024-04-23T10:06:56.555" v="190" actId="20577"/>
          <ac:spMkLst>
            <pc:docMk/>
            <pc:sldMk cId="1999670864" sldId="2147469671"/>
            <ac:spMk id="101" creationId="{4B33311A-4FDC-4B75-7CCC-06781D4E00A3}"/>
          </ac:spMkLst>
        </pc:spChg>
        <pc:spChg chg="mod">
          <ac:chgData name="Tom Stevenson" userId="dd6efce6-88cf-423b-a876-a04a2192b7c0" providerId="ADAL" clId="{0CAC3065-982C-426B-A0F3-1DF3B5A190AF}" dt="2024-04-23T10:08:59.349" v="198" actId="20577"/>
          <ac:spMkLst>
            <pc:docMk/>
            <pc:sldMk cId="1999670864" sldId="2147469671"/>
            <ac:spMk id="102" creationId="{E0E68BDE-362A-A381-C9CA-BC0AE81BFA9C}"/>
          </ac:spMkLst>
        </pc:spChg>
        <pc:spChg chg="mod">
          <ac:chgData name="Tom Stevenson" userId="dd6efce6-88cf-423b-a876-a04a2192b7c0" providerId="ADAL" clId="{0CAC3065-982C-426B-A0F3-1DF3B5A190AF}" dt="2024-04-23T10:08:41.285" v="195" actId="313"/>
          <ac:spMkLst>
            <pc:docMk/>
            <pc:sldMk cId="1999670864" sldId="2147469671"/>
            <ac:spMk id="104" creationId="{CBF50DEA-7CCF-975C-4EA1-57B31E587E3F}"/>
          </ac:spMkLst>
        </pc:spChg>
        <pc:spChg chg="mod">
          <ac:chgData name="Tom Stevenson" userId="dd6efce6-88cf-423b-a876-a04a2192b7c0" providerId="ADAL" clId="{0CAC3065-982C-426B-A0F3-1DF3B5A190AF}" dt="2024-04-23T10:08:44.419" v="196" actId="20577"/>
          <ac:spMkLst>
            <pc:docMk/>
            <pc:sldMk cId="1999670864" sldId="2147469671"/>
            <ac:spMk id="105" creationId="{8A427BA3-BB14-2D3F-C99B-8D5E395C7E3D}"/>
          </ac:spMkLst>
        </pc:spChg>
        <pc:spChg chg="mod">
          <ac:chgData name="Tom Stevenson" userId="dd6efce6-88cf-423b-a876-a04a2192b7c0" providerId="ADAL" clId="{0CAC3065-982C-426B-A0F3-1DF3B5A190AF}" dt="2024-04-23T10:08:52.856" v="197" actId="20577"/>
          <ac:spMkLst>
            <pc:docMk/>
            <pc:sldMk cId="1999670864" sldId="2147469671"/>
            <ac:spMk id="107" creationId="{3BFD77A1-C4ED-C91F-03DA-BEFE4BB06E10}"/>
          </ac:spMkLst>
        </pc:spChg>
      </pc:sldChg>
      <pc:sldChg chg="del">
        <pc:chgData name="Tom Stevenson" userId="dd6efce6-88cf-423b-a876-a04a2192b7c0" providerId="ADAL" clId="{0CAC3065-982C-426B-A0F3-1DF3B5A190AF}" dt="2024-04-23T09:27:53.638" v="5" actId="47"/>
        <pc:sldMkLst>
          <pc:docMk/>
          <pc:sldMk cId="1783771675" sldId="2147469675"/>
        </pc:sldMkLst>
      </pc:sldChg>
      <pc:sldChg chg="del">
        <pc:chgData name="Tom Stevenson" userId="dd6efce6-88cf-423b-a876-a04a2192b7c0" providerId="ADAL" clId="{0CAC3065-982C-426B-A0F3-1DF3B5A190AF}" dt="2024-04-23T09:27:38.112" v="4" actId="47"/>
        <pc:sldMkLst>
          <pc:docMk/>
          <pc:sldMk cId="53992147" sldId="2147469688"/>
        </pc:sldMkLst>
      </pc:sldChg>
      <pc:sldChg chg="del">
        <pc:chgData name="Tom Stevenson" userId="dd6efce6-88cf-423b-a876-a04a2192b7c0" providerId="ADAL" clId="{0CAC3065-982C-426B-A0F3-1DF3B5A190AF}" dt="2024-04-23T09:27:53.638" v="5" actId="47"/>
        <pc:sldMkLst>
          <pc:docMk/>
          <pc:sldMk cId="2349374573" sldId="2147469697"/>
        </pc:sldMkLst>
      </pc:sldChg>
      <pc:sldChg chg="modSp">
        <pc:chgData name="Tom Stevenson" userId="dd6efce6-88cf-423b-a876-a04a2192b7c0" providerId="ADAL" clId="{0CAC3065-982C-426B-A0F3-1DF3B5A190AF}" dt="2024-04-23T09:30:13.329" v="29" actId="20577"/>
        <pc:sldMkLst>
          <pc:docMk/>
          <pc:sldMk cId="360123701" sldId="2147469749"/>
        </pc:sldMkLst>
        <pc:spChg chg="mod">
          <ac:chgData name="Tom Stevenson" userId="dd6efce6-88cf-423b-a876-a04a2192b7c0" providerId="ADAL" clId="{0CAC3065-982C-426B-A0F3-1DF3B5A190AF}" dt="2024-04-23T09:30:13.329" v="29" actId="20577"/>
          <ac:spMkLst>
            <pc:docMk/>
            <pc:sldMk cId="360123701" sldId="2147469749"/>
            <ac:spMk id="11" creationId="{41C5CE05-EAF4-5877-82B4-459F488A944C}"/>
          </ac:spMkLst>
        </pc:spChg>
        <pc:spChg chg="mod">
          <ac:chgData name="Tom Stevenson" userId="dd6efce6-88cf-423b-a876-a04a2192b7c0" providerId="ADAL" clId="{0CAC3065-982C-426B-A0F3-1DF3B5A190AF}" dt="2024-04-23T09:30:03.246" v="13" actId="20577"/>
          <ac:spMkLst>
            <pc:docMk/>
            <pc:sldMk cId="360123701" sldId="2147469749"/>
            <ac:spMk id="12" creationId="{2A9C1757-B930-4E3D-87A7-9DF9C40190CC}"/>
          </ac:spMkLst>
        </pc:spChg>
        <pc:spChg chg="mod">
          <ac:chgData name="Tom Stevenson" userId="dd6efce6-88cf-423b-a876-a04a2192b7c0" providerId="ADAL" clId="{0CAC3065-982C-426B-A0F3-1DF3B5A190AF}" dt="2024-04-23T09:30:00.551" v="11" actId="20577"/>
          <ac:spMkLst>
            <pc:docMk/>
            <pc:sldMk cId="360123701" sldId="2147469749"/>
            <ac:spMk id="14" creationId="{BBF78B24-BF2C-A86E-6F8E-EF1F14608417}"/>
          </ac:spMkLst>
        </pc:spChg>
      </pc:sldChg>
      <pc:sldChg chg="modSp mod">
        <pc:chgData name="Tom Stevenson" userId="dd6efce6-88cf-423b-a876-a04a2192b7c0" providerId="ADAL" clId="{0CAC3065-982C-426B-A0F3-1DF3B5A190AF}" dt="2024-04-23T10:06:41.976" v="186" actId="20577"/>
        <pc:sldMkLst>
          <pc:docMk/>
          <pc:sldMk cId="3460280606" sldId="2147469751"/>
        </pc:sldMkLst>
        <pc:spChg chg="mod">
          <ac:chgData name="Tom Stevenson" userId="dd6efce6-88cf-423b-a876-a04a2192b7c0" providerId="ADAL" clId="{0CAC3065-982C-426B-A0F3-1DF3B5A190AF}" dt="2024-04-23T10:06:41.976" v="186" actId="20577"/>
          <ac:spMkLst>
            <pc:docMk/>
            <pc:sldMk cId="3460280606" sldId="2147469751"/>
            <ac:spMk id="4" creationId="{E2E91F64-592B-2EDA-CF82-841A8431FFBA}"/>
          </ac:spMkLst>
        </pc:spChg>
        <pc:spChg chg="mod">
          <ac:chgData name="Tom Stevenson" userId="dd6efce6-88cf-423b-a876-a04a2192b7c0" providerId="ADAL" clId="{0CAC3065-982C-426B-A0F3-1DF3B5A190AF}" dt="2024-04-23T10:06:36.691" v="185" actId="20577"/>
          <ac:spMkLst>
            <pc:docMk/>
            <pc:sldMk cId="3460280606" sldId="2147469751"/>
            <ac:spMk id="5" creationId="{0132495C-3795-A68E-0A0B-3D4DD8DE08F7}"/>
          </ac:spMkLst>
        </pc:spChg>
        <pc:spChg chg="mod">
          <ac:chgData name="Tom Stevenson" userId="dd6efce6-88cf-423b-a876-a04a2192b7c0" providerId="ADAL" clId="{0CAC3065-982C-426B-A0F3-1DF3B5A190AF}" dt="2024-04-23T10:03:01.144" v="181" actId="20577"/>
          <ac:spMkLst>
            <pc:docMk/>
            <pc:sldMk cId="3460280606" sldId="2147469751"/>
            <ac:spMk id="6" creationId="{A2E03F78-562A-AF75-6A5F-8FB8827D1055}"/>
          </ac:spMkLst>
        </pc:spChg>
        <pc:spChg chg="mod">
          <ac:chgData name="Tom Stevenson" userId="dd6efce6-88cf-423b-a876-a04a2192b7c0" providerId="ADAL" clId="{0CAC3065-982C-426B-A0F3-1DF3B5A190AF}" dt="2024-04-23T10:01:59.624" v="124" actId="20577"/>
          <ac:spMkLst>
            <pc:docMk/>
            <pc:sldMk cId="3460280606" sldId="2147469751"/>
            <ac:spMk id="7" creationId="{27937A2D-702D-FA8F-5679-3EAF298C4EE4}"/>
          </ac:spMkLst>
        </pc:spChg>
        <pc:spChg chg="mod">
          <ac:chgData name="Tom Stevenson" userId="dd6efce6-88cf-423b-a876-a04a2192b7c0" providerId="ADAL" clId="{0CAC3065-982C-426B-A0F3-1DF3B5A190AF}" dt="2024-04-23T10:06:28.130" v="183" actId="20577"/>
          <ac:spMkLst>
            <pc:docMk/>
            <pc:sldMk cId="3460280606" sldId="2147469751"/>
            <ac:spMk id="8" creationId="{6CAD64A1-CCAE-6AAD-7AB3-E29D3517F64D}"/>
          </ac:spMkLst>
        </pc:spChg>
        <pc:spChg chg="mod">
          <ac:chgData name="Tom Stevenson" userId="dd6efce6-88cf-423b-a876-a04a2192b7c0" providerId="ADAL" clId="{0CAC3065-982C-426B-A0F3-1DF3B5A190AF}" dt="2024-04-23T10:02:44.480" v="172"/>
          <ac:spMkLst>
            <pc:docMk/>
            <pc:sldMk cId="3460280606" sldId="2147469751"/>
            <ac:spMk id="10" creationId="{B27A892D-6A81-9377-75C8-6B25633A4523}"/>
          </ac:spMkLst>
        </pc:spChg>
      </pc:sldChg>
      <pc:sldChg chg="modSp">
        <pc:chgData name="Tom Stevenson" userId="dd6efce6-88cf-423b-a876-a04a2192b7c0" providerId="ADAL" clId="{0CAC3065-982C-426B-A0F3-1DF3B5A190AF}" dt="2024-04-23T10:01:08.590" v="103" actId="20577"/>
        <pc:sldMkLst>
          <pc:docMk/>
          <pc:sldMk cId="1086453705" sldId="2147469758"/>
        </pc:sldMkLst>
        <pc:spChg chg="mod">
          <ac:chgData name="Tom Stevenson" userId="dd6efce6-88cf-423b-a876-a04a2192b7c0" providerId="ADAL" clId="{0CAC3065-982C-426B-A0F3-1DF3B5A190AF}" dt="2024-04-23T10:00:27.377" v="83" actId="20577"/>
          <ac:spMkLst>
            <pc:docMk/>
            <pc:sldMk cId="1086453705" sldId="2147469758"/>
            <ac:spMk id="4" creationId="{8C30395A-5C18-50E3-6758-A4B896925405}"/>
          </ac:spMkLst>
        </pc:spChg>
        <pc:spChg chg="mod">
          <ac:chgData name="Tom Stevenson" userId="dd6efce6-88cf-423b-a876-a04a2192b7c0" providerId="ADAL" clId="{0CAC3065-982C-426B-A0F3-1DF3B5A190AF}" dt="2024-04-23T10:01:08.590" v="103" actId="20577"/>
          <ac:spMkLst>
            <pc:docMk/>
            <pc:sldMk cId="1086453705" sldId="2147469758"/>
            <ac:spMk id="6" creationId="{BBC8FF22-BA39-BEDF-AA1B-6EE7A6053170}"/>
          </ac:spMkLst>
        </pc:spChg>
      </pc:sldChg>
      <pc:sldChg chg="del">
        <pc:chgData name="Tom Stevenson" userId="dd6efce6-88cf-423b-a876-a04a2192b7c0" providerId="ADAL" clId="{0CAC3065-982C-426B-A0F3-1DF3B5A190AF}" dt="2024-04-23T09:27:53.638" v="5" actId="47"/>
        <pc:sldMkLst>
          <pc:docMk/>
          <pc:sldMk cId="2686211983" sldId="2147469759"/>
        </pc:sldMkLst>
      </pc:sldChg>
      <pc:sldChg chg="modSp mod">
        <pc:chgData name="Tom Stevenson" userId="dd6efce6-88cf-423b-a876-a04a2192b7c0" providerId="ADAL" clId="{0CAC3065-982C-426B-A0F3-1DF3B5A190AF}" dt="2024-04-23T09:29:38.542" v="9" actId="20577"/>
        <pc:sldMkLst>
          <pc:docMk/>
          <pc:sldMk cId="1332186958" sldId="2147469762"/>
        </pc:sldMkLst>
        <pc:spChg chg="mod">
          <ac:chgData name="Tom Stevenson" userId="dd6efce6-88cf-423b-a876-a04a2192b7c0" providerId="ADAL" clId="{0CAC3065-982C-426B-A0F3-1DF3B5A190AF}" dt="2024-04-23T09:29:38.542" v="9" actId="20577"/>
          <ac:spMkLst>
            <pc:docMk/>
            <pc:sldMk cId="1332186958" sldId="2147469762"/>
            <ac:spMk id="16" creationId="{2366A14A-E910-4446-8991-8BF8E2E6F834}"/>
          </ac:spMkLst>
        </pc:spChg>
      </pc:sldChg>
    </pc:docChg>
  </pc:docChgLst>
  <pc:docChgLst>
    <pc:chgData name="Trinity Seenath" userId="e2c9180b-0947-4fc1-b739-8e5acc7c91e5" providerId="ADAL" clId="{B1D43686-2411-45F5-BA09-11F25D9ECE84}"/>
    <pc:docChg chg="undo custSel modSld">
      <pc:chgData name="Trinity Seenath" userId="e2c9180b-0947-4fc1-b739-8e5acc7c91e5" providerId="ADAL" clId="{B1D43686-2411-45F5-BA09-11F25D9ECE84}" dt="2024-01-26T11:39:54.695" v="69" actId="20577"/>
      <pc:docMkLst>
        <pc:docMk/>
      </pc:docMkLst>
      <pc:sldChg chg="modSp mod">
        <pc:chgData name="Trinity Seenath" userId="e2c9180b-0947-4fc1-b739-8e5acc7c91e5" providerId="ADAL" clId="{B1D43686-2411-45F5-BA09-11F25D9ECE84}" dt="2024-01-26T11:37:08.922" v="16" actId="1076"/>
        <pc:sldMkLst>
          <pc:docMk/>
          <pc:sldMk cId="1260664448" sldId="2143187566"/>
        </pc:sldMkLst>
        <pc:spChg chg="mod">
          <ac:chgData name="Trinity Seenath" userId="e2c9180b-0947-4fc1-b739-8e5acc7c91e5" providerId="ADAL" clId="{B1D43686-2411-45F5-BA09-11F25D9ECE84}" dt="2024-01-26T11:35:51.725" v="8" actId="14100"/>
          <ac:spMkLst>
            <pc:docMk/>
            <pc:sldMk cId="1260664448" sldId="2143187566"/>
            <ac:spMk id="13" creationId="{00000000-0000-0000-0000-000000000000}"/>
          </ac:spMkLst>
        </pc:spChg>
        <pc:spChg chg="mod">
          <ac:chgData name="Trinity Seenath" userId="e2c9180b-0947-4fc1-b739-8e5acc7c91e5" providerId="ADAL" clId="{B1D43686-2411-45F5-BA09-11F25D9ECE84}" dt="2024-01-26T11:37:02.442" v="15" actId="1076"/>
          <ac:spMkLst>
            <pc:docMk/>
            <pc:sldMk cId="1260664448" sldId="2143187566"/>
            <ac:spMk id="25" creationId="{613E8038-FC05-47C0-9525-38E5867A99EB}"/>
          </ac:spMkLst>
        </pc:spChg>
        <pc:spChg chg="mod">
          <ac:chgData name="Trinity Seenath" userId="e2c9180b-0947-4fc1-b739-8e5acc7c91e5" providerId="ADAL" clId="{B1D43686-2411-45F5-BA09-11F25D9ECE84}" dt="2024-01-26T11:36:54.342" v="14" actId="1076"/>
          <ac:spMkLst>
            <pc:docMk/>
            <pc:sldMk cId="1260664448" sldId="2143187566"/>
            <ac:spMk id="26" creationId="{0481294E-5AD9-46AB-9C9F-C56CC3A794D8}"/>
          </ac:spMkLst>
        </pc:spChg>
        <pc:spChg chg="mod">
          <ac:chgData name="Trinity Seenath" userId="e2c9180b-0947-4fc1-b739-8e5acc7c91e5" providerId="ADAL" clId="{B1D43686-2411-45F5-BA09-11F25D9ECE84}" dt="2024-01-26T11:37:08.922" v="16" actId="1076"/>
          <ac:spMkLst>
            <pc:docMk/>
            <pc:sldMk cId="1260664448" sldId="2143187566"/>
            <ac:spMk id="27" creationId="{684FB99F-63C7-4C69-A827-80EB6DF63D8A}"/>
          </ac:spMkLst>
        </pc:spChg>
        <pc:spChg chg="mod">
          <ac:chgData name="Trinity Seenath" userId="e2c9180b-0947-4fc1-b739-8e5acc7c91e5" providerId="ADAL" clId="{B1D43686-2411-45F5-BA09-11F25D9ECE84}" dt="2024-01-26T11:36:28.953" v="12" actId="1076"/>
          <ac:spMkLst>
            <pc:docMk/>
            <pc:sldMk cId="1260664448" sldId="2143187566"/>
            <ac:spMk id="28" creationId="{1C389C82-EB65-4522-B3DF-F5D91A39F0AF}"/>
          </ac:spMkLst>
        </pc:spChg>
        <pc:grpChg chg="mod">
          <ac:chgData name="Trinity Seenath" userId="e2c9180b-0947-4fc1-b739-8e5acc7c91e5" providerId="ADAL" clId="{B1D43686-2411-45F5-BA09-11F25D9ECE84}" dt="2024-01-26T11:35:14.198" v="1" actId="14100"/>
          <ac:grpSpMkLst>
            <pc:docMk/>
            <pc:sldMk cId="1260664448" sldId="2143187566"/>
            <ac:grpSpMk id="32" creationId="{00000000-0000-0000-0000-000000000000}"/>
          </ac:grpSpMkLst>
        </pc:grpChg>
        <pc:picChg chg="mod">
          <ac:chgData name="Trinity Seenath" userId="e2c9180b-0947-4fc1-b739-8e5acc7c91e5" providerId="ADAL" clId="{B1D43686-2411-45F5-BA09-11F25D9ECE84}" dt="2024-01-26T11:36:08.187" v="10" actId="14100"/>
          <ac:picMkLst>
            <pc:docMk/>
            <pc:sldMk cId="1260664448" sldId="2143187566"/>
            <ac:picMk id="14" creationId="{00000000-0000-0000-0000-000000000000}"/>
          </ac:picMkLst>
        </pc:picChg>
        <pc:picChg chg="mod">
          <ac:chgData name="Trinity Seenath" userId="e2c9180b-0947-4fc1-b739-8e5acc7c91e5" providerId="ADAL" clId="{B1D43686-2411-45F5-BA09-11F25D9ECE84}" dt="2024-01-26T11:36:15.061" v="11" actId="1076"/>
          <ac:picMkLst>
            <pc:docMk/>
            <pc:sldMk cId="1260664448" sldId="2143187566"/>
            <ac:picMk id="15" creationId="{00000000-0000-0000-0000-000000000000}"/>
          </ac:picMkLst>
        </pc:picChg>
      </pc:sldChg>
      <pc:sldChg chg="modSp mod">
        <pc:chgData name="Trinity Seenath" userId="e2c9180b-0947-4fc1-b739-8e5acc7c91e5" providerId="ADAL" clId="{B1D43686-2411-45F5-BA09-11F25D9ECE84}" dt="2024-01-26T11:39:54.695" v="69" actId="20577"/>
        <pc:sldMkLst>
          <pc:docMk/>
          <pc:sldMk cId="2264094326" sldId="2143187642"/>
        </pc:sldMkLst>
        <pc:spChg chg="mod">
          <ac:chgData name="Trinity Seenath" userId="e2c9180b-0947-4fc1-b739-8e5acc7c91e5" providerId="ADAL" clId="{B1D43686-2411-45F5-BA09-11F25D9ECE84}" dt="2024-01-26T11:39:54.695" v="69" actId="20577"/>
          <ac:spMkLst>
            <pc:docMk/>
            <pc:sldMk cId="2264094326" sldId="2143187642"/>
            <ac:spMk id="2" creationId="{E7B232AC-5B11-64E1-3397-261F29B88182}"/>
          </ac:spMkLst>
        </pc:spChg>
      </pc:sldChg>
    </pc:docChg>
  </pc:docChgLst>
  <pc:docChgLst>
    <pc:chgData name="Viktoria Pfeff" userId="64b38e73-835a-44e8-927a-4958e3c1077d" providerId="ADAL" clId="{64E9E3EA-62FA-4440-8EE2-4DEC5816969F}"/>
    <pc:docChg chg="custSel addSld modSld">
      <pc:chgData name="Viktoria Pfeff" userId="64b38e73-835a-44e8-927a-4958e3c1077d" providerId="ADAL" clId="{64E9E3EA-62FA-4440-8EE2-4DEC5816969F}" dt="2024-07-16T11:31:08.779" v="15"/>
      <pc:docMkLst>
        <pc:docMk/>
      </pc:docMkLst>
      <pc:sldChg chg="addCm">
        <pc:chgData name="Viktoria Pfeff" userId="64b38e73-835a-44e8-927a-4958e3c1077d" providerId="ADAL" clId="{64E9E3EA-62FA-4440-8EE2-4DEC5816969F}" dt="2024-07-16T11:31:08.779" v="15"/>
        <pc:sldMkLst>
          <pc:docMk/>
          <pc:sldMk cId="2264094326" sldId="2143187642"/>
        </pc:sldMkLst>
        <pc:extLst>
          <p:ext xmlns:p="http://schemas.openxmlformats.org/presentationml/2006/main" uri="{D6D511B9-2390-475A-947B-AFAB55BFBCF1}">
            <pc226:cmChg xmlns:pc226="http://schemas.microsoft.com/office/powerpoint/2022/06/main/command" chg="add">
              <pc226:chgData name="Viktoria Pfeff" userId="64b38e73-835a-44e8-927a-4958e3c1077d" providerId="ADAL" clId="{64E9E3EA-62FA-4440-8EE2-4DEC5816969F}" dt="2024-07-16T11:31:08.779" v="15"/>
              <pc2:cmMkLst xmlns:pc2="http://schemas.microsoft.com/office/powerpoint/2019/9/main/command">
                <pc:docMk/>
                <pc:sldMk cId="2264094326" sldId="2143187642"/>
                <pc2:cmMk id="{48FDA31B-2668-412E-A4B5-1029BF1FF400}"/>
              </pc2:cmMkLst>
            </pc226:cmChg>
          </p:ext>
        </pc:extLst>
      </pc:sldChg>
      <pc:sldChg chg="modSp mod modAnim">
        <pc:chgData name="Viktoria Pfeff" userId="64b38e73-835a-44e8-927a-4958e3c1077d" providerId="ADAL" clId="{64E9E3EA-62FA-4440-8EE2-4DEC5816969F}" dt="2024-07-16T11:30:34.907" v="10"/>
        <pc:sldMkLst>
          <pc:docMk/>
          <pc:sldMk cId="1991602936" sldId="2147469764"/>
        </pc:sldMkLst>
        <pc:spChg chg="mod">
          <ac:chgData name="Viktoria Pfeff" userId="64b38e73-835a-44e8-927a-4958e3c1077d" providerId="ADAL" clId="{64E9E3EA-62FA-4440-8EE2-4DEC5816969F}" dt="2024-07-15T10:14:19.089" v="3" actId="12788"/>
          <ac:spMkLst>
            <pc:docMk/>
            <pc:sldMk cId="1991602936" sldId="2147469764"/>
            <ac:spMk id="3" creationId="{CE483F22-04A9-8C2F-7DDA-3E8BD1E6D6F9}"/>
          </ac:spMkLst>
        </pc:spChg>
        <pc:graphicFrameChg chg="mod modGraphic">
          <ac:chgData name="Viktoria Pfeff" userId="64b38e73-835a-44e8-927a-4958e3c1077d" providerId="ADAL" clId="{64E9E3EA-62FA-4440-8EE2-4DEC5816969F}" dt="2024-07-15T10:14:48.096" v="6" actId="122"/>
          <ac:graphicFrameMkLst>
            <pc:docMk/>
            <pc:sldMk cId="1991602936" sldId="2147469764"/>
            <ac:graphicFrameMk id="2" creationId="{F61150EE-4538-2283-87DB-0472B6C4428A}"/>
          </ac:graphicFrameMkLst>
        </pc:graphicFrameChg>
      </pc:sldChg>
      <pc:sldChg chg="add modAnim">
        <pc:chgData name="Viktoria Pfeff" userId="64b38e73-835a-44e8-927a-4958e3c1077d" providerId="ADAL" clId="{64E9E3EA-62FA-4440-8EE2-4DEC5816969F}" dt="2024-07-16T11:30:40.730" v="14"/>
        <pc:sldMkLst>
          <pc:docMk/>
          <pc:sldMk cId="3796247303" sldId="2147469765"/>
        </pc:sldMkLst>
      </pc:sldChg>
    </pc:docChg>
  </pc:docChgLst>
</pc:chgInfo>
</file>

<file path=ppt/comments/modernComment_7FBE72BA_86F35676.xml><?xml version="1.0" encoding="utf-8"?>
<p188:cmLst xmlns:a="http://schemas.openxmlformats.org/drawingml/2006/main" xmlns:r="http://schemas.openxmlformats.org/officeDocument/2006/relationships" xmlns:p188="http://schemas.microsoft.com/office/powerpoint/2018/8/main">
  <p188:cm id="{48FDA31B-2668-412E-A4B5-1029BF1FF400}" authorId="{AACD02E7-60B1-186E-EF1A-0619EC7667B9}" created="2024-07-16T11:31:08.718" startDate="2024-07-16T11:31:08.718" dueDate="2024-07-16T11:31:08.718" assignedTo="{D62D6C0D-0D20-241B-0B4A-F4E26011B75E}" title="@Trinity Seenath please review this one as well">
    <pc:sldMkLst xmlns:pc="http://schemas.microsoft.com/office/powerpoint/2013/main/command">
      <pc:docMk/>
      <pc:sldMk cId="2264094326" sldId="2143187642"/>
    </pc:sldMkLst>
    <p188:txBody>
      <a:bodyPr/>
      <a:lstStyle/>
      <a:p>
        <a:r>
          <a:rPr lang="en-GB"/>
          <a:t>[@Trinity Seenath] please review this one as well</a:t>
        </a:r>
      </a:p>
    </p188:txBody>
    <p188:extLst>
      <p:ext xmlns:p="http://schemas.openxmlformats.org/presentationml/2006/main" uri="{5BB2D875-25FF-4072-B9AC-8F64D62656EB}">
        <p228:taskDetails xmlns:p228="http://schemas.microsoft.com/office/powerpoint/2022/08/main">
          <p228:history>
            <p228:event time="2024-07-16T11:31:08.718" id="{F4AF2FC4-0AC8-406E-989B-2078FE4570C8}">
              <p228:atrbtn authorId="{AACD02E7-60B1-186E-EF1A-0619EC7667B9}"/>
              <p228:anchr>
                <p228:comment id="{48FDA31B-2668-412E-A4B5-1029BF1FF400}"/>
              </p228:anchr>
              <p228:add/>
            </p228:event>
            <p228:event time="2024-07-16T11:31:08.718" id="{40E2C8BC-EA45-4F28-BB58-6CE660945474}">
              <p228:atrbtn authorId="{AACD02E7-60B1-186E-EF1A-0619EC7667B9}"/>
              <p228:anchr>
                <p228:comment id="{48FDA31B-2668-412E-A4B5-1029BF1FF400}"/>
              </p228:anchr>
              <p228:asgn authorId="{D62D6C0D-0D20-241B-0B4A-F4E26011B75E}"/>
            </p228:event>
            <p228:event time="2024-07-16T11:31:08.718" id="{19F8754F-F05A-4F75-9806-6E9E4F0E3070}">
              <p228:atrbtn authorId="{AACD02E7-60B1-186E-EF1A-0619EC7667B9}"/>
              <p228:anchr>
                <p228:comment id="{48FDA31B-2668-412E-A4B5-1029BF1FF400}"/>
              </p228:anchr>
              <p228:title val="@Trinity Seenath please review this one as well"/>
            </p228:event>
            <p228:event time="2024-07-16T11:31:08.718" id="{3CB2FB5F-9DF4-409B-B9E1-31D650E6049D}">
              <p228:atrbtn authorId="{AACD02E7-60B1-186E-EF1A-0619EC7667B9}"/>
              <p228:anchr>
                <p228:comment id="{48FDA31B-2668-412E-A4B5-1029BF1FF400}"/>
              </p228:anchr>
              <p228:date stDt="2024-07-16T11:31:08.718" endDt="2024-07-16T11:31:08.718"/>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Helvetica" pitchFamily="2"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Helvetica" pitchFamily="2" charset="0"/>
              </a:defRPr>
            </a:lvl1pPr>
          </a:lstStyle>
          <a:p>
            <a:fld id="{7DBA810B-DEC7-4747-8DEE-C29B71197D5C}" type="datetimeFigureOut">
              <a:rPr lang="en-GB" smtClean="0"/>
              <a:pPr/>
              <a:t>10/09/2024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Helvetica"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Helvetica" pitchFamily="2" charset="0"/>
              </a:defRPr>
            </a:lvl1pPr>
          </a:lstStyle>
          <a:p>
            <a:fld id="{86E4DE8A-6D9C-4261-B1A7-A6BAB7D2CF09}" type="slidenum">
              <a:rPr lang="en-GB" smtClean="0"/>
              <a:pPr/>
              <a:t>‹#›</a:t>
            </a:fld>
            <a:endParaRPr lang="en-GB" dirty="0"/>
          </a:p>
        </p:txBody>
      </p:sp>
    </p:spTree>
    <p:extLst>
      <p:ext uri="{BB962C8B-B14F-4D97-AF65-F5344CB8AC3E}">
        <p14:creationId xmlns:p14="http://schemas.microsoft.com/office/powerpoint/2010/main" val="3343742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Helvetica" pitchFamily="2" charset="0"/>
        <a:ea typeface="+mn-ea"/>
        <a:cs typeface="+mn-cs"/>
      </a:defRPr>
    </a:lvl1pPr>
    <a:lvl2pPr marL="457200" algn="l" defTabSz="914400" rtl="0" eaLnBrk="1" latinLnBrk="0" hangingPunct="1">
      <a:defRPr sz="1200" kern="1200">
        <a:solidFill>
          <a:schemeClr val="tx1"/>
        </a:solidFill>
        <a:latin typeface="Helvetica" pitchFamily="2" charset="0"/>
        <a:ea typeface="+mn-ea"/>
        <a:cs typeface="+mn-cs"/>
      </a:defRPr>
    </a:lvl2pPr>
    <a:lvl3pPr marL="914400" algn="l" defTabSz="914400" rtl="0" eaLnBrk="1" latinLnBrk="0" hangingPunct="1">
      <a:defRPr sz="1200" kern="1200">
        <a:solidFill>
          <a:schemeClr val="tx1"/>
        </a:solidFill>
        <a:latin typeface="Helvetica" pitchFamily="2" charset="0"/>
        <a:ea typeface="+mn-ea"/>
        <a:cs typeface="+mn-cs"/>
      </a:defRPr>
    </a:lvl3pPr>
    <a:lvl4pPr marL="1371600" algn="l" defTabSz="914400" rtl="0" eaLnBrk="1" latinLnBrk="0" hangingPunct="1">
      <a:defRPr sz="1200" kern="1200">
        <a:solidFill>
          <a:schemeClr val="tx1"/>
        </a:solidFill>
        <a:latin typeface="Helvetica" pitchFamily="2" charset="0"/>
        <a:ea typeface="+mn-ea"/>
        <a:cs typeface="+mn-cs"/>
      </a:defRPr>
    </a:lvl4pPr>
    <a:lvl5pPr marL="1828800" algn="l" defTabSz="914400" rtl="0" eaLnBrk="1" latinLnBrk="0" hangingPunct="1">
      <a:defRPr sz="1200" kern="1200">
        <a:solidFill>
          <a:schemeClr val="tx1"/>
        </a:solidFill>
        <a:latin typeface="Helvetica"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Imagine your house or the building you work in</a:t>
            </a:r>
          </a:p>
          <a:p>
            <a:r>
              <a:rPr lang="en-GB" dirty="0"/>
              <a:t>- Consider that the CCTV / Fence / Warning signs are your firewall</a:t>
            </a:r>
          </a:p>
          <a:p>
            <a:r>
              <a:rPr lang="en-GB" dirty="0"/>
              <a:t>- The SIEM offers</a:t>
            </a:r>
          </a:p>
          <a:p>
            <a:r>
              <a:rPr lang="en-GB" dirty="0"/>
              <a:t>    - Identification – This is equivalent to unknown person entering and triggering alarm</a:t>
            </a:r>
          </a:p>
          <a:p>
            <a:r>
              <a:rPr lang="en-GB" dirty="0"/>
              <a:t>    - Containment – Shutters come down to protect the building – stop the intruder</a:t>
            </a:r>
          </a:p>
          <a:p>
            <a:r>
              <a:rPr lang="en-GB" dirty="0"/>
              <a:t>    - Eradication – Police arrest the individual – threat is blocked and taken away</a:t>
            </a:r>
          </a:p>
          <a:p>
            <a:r>
              <a:rPr lang="en-GB" dirty="0"/>
              <a:t>    - Recovery – System reverts to steady state, alarms come off and shutters up</a:t>
            </a:r>
          </a:p>
          <a:p>
            <a:r>
              <a:rPr lang="en-GB" dirty="0"/>
              <a:t>    - Lessons learned – Analyse reports and investigate weaknesses.  Improve security</a:t>
            </a:r>
          </a:p>
        </p:txBody>
      </p:sp>
      <p:sp>
        <p:nvSpPr>
          <p:cNvPr id="4" name="Slide Number Placeholder 3"/>
          <p:cNvSpPr>
            <a:spLocks noGrp="1"/>
          </p:cNvSpPr>
          <p:nvPr>
            <p:ph type="sldNum" sz="quarter" idx="5"/>
          </p:nvPr>
        </p:nvSpPr>
        <p:spPr/>
        <p:txBody>
          <a:bodyPr/>
          <a:lstStyle/>
          <a:p>
            <a:fld id="{86E4DE8A-6D9C-4261-B1A7-A6BAB7D2CF09}" type="slidenum">
              <a:rPr lang="en-GB" smtClean="0"/>
              <a:pPr/>
              <a:t>3</a:t>
            </a:fld>
            <a:endParaRPr lang="en-GB" dirty="0"/>
          </a:p>
        </p:txBody>
      </p:sp>
    </p:spTree>
    <p:extLst>
      <p:ext uri="{BB962C8B-B14F-4D97-AF65-F5344CB8AC3E}">
        <p14:creationId xmlns:p14="http://schemas.microsoft.com/office/powerpoint/2010/main" val="1913276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4DE8A-6D9C-4261-B1A7-A6BAB7D2CF09}"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975806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3656B-0037-4FE6-5819-4439A24992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E43C26-2458-7A1C-5F11-8F7F6A95D1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8D548F-FFC7-49AF-E691-9B659FA9B88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F2AE16F-95C8-79B8-1FDA-C52C6C33A5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4DE8A-6D9C-4261-B1A7-A6BAB7D2CF09}" type="slidenum">
              <a:rPr kumimoji="0" lang="en-GB" sz="1200" b="0" i="0" u="none" strike="noStrike" kern="1200" cap="none" spc="0" normalizeH="0" baseline="0" noProof="0" smtClean="0">
                <a:ln>
                  <a:noFill/>
                </a:ln>
                <a:solidFill>
                  <a:prstClr val="black"/>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Tree>
    <p:extLst>
      <p:ext uri="{BB962C8B-B14F-4D97-AF65-F5344CB8AC3E}">
        <p14:creationId xmlns:p14="http://schemas.microsoft.com/office/powerpoint/2010/main" val="1531790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Need to add in Cyber Recovery/ Ransomware Defender</a:t>
            </a:r>
          </a:p>
          <a:p>
            <a:endParaRPr lang="en-GB" dirty="0"/>
          </a:p>
          <a:p>
            <a:r>
              <a:rPr lang="en-GB" dirty="0"/>
              <a:t>Add another pop up box with Data Services</a:t>
            </a:r>
          </a:p>
          <a:p>
            <a:endParaRPr lang="en-GB" dirty="0"/>
          </a:p>
          <a:p>
            <a:r>
              <a:rPr lang="en-GB" dirty="0"/>
              <a:t>ECS/</a:t>
            </a:r>
            <a:r>
              <a:rPr lang="en-GB" dirty="0" err="1"/>
              <a:t>Powerscale</a:t>
            </a:r>
            <a:r>
              <a:rPr lang="en-GB" dirty="0"/>
              <a:t>/HDFS/Cyber Recovery Vault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4DE8A-6D9C-4261-B1A7-A6BAB7D2CF09}"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181245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Hoping that Marketing can make each section dynamic.  For example, when you click the box that says Margin rich and high revenue opportunity then the box flips to the bigger description shown in slide 8</a:t>
            </a:r>
          </a:p>
          <a:p>
            <a:endParaRPr lang="en-GB" dirty="0"/>
          </a:p>
        </p:txBody>
      </p:sp>
      <p:sp>
        <p:nvSpPr>
          <p:cNvPr id="4" name="Slide Number Placeholder 3"/>
          <p:cNvSpPr>
            <a:spLocks noGrp="1"/>
          </p:cNvSpPr>
          <p:nvPr>
            <p:ph type="sldNum" sz="quarter" idx="5"/>
          </p:nvPr>
        </p:nvSpPr>
        <p:spPr/>
        <p:txBody>
          <a:bodyPr/>
          <a:lstStyle/>
          <a:p>
            <a:fld id="{86E4DE8A-6D9C-4261-B1A7-A6BAB7D2CF09}" type="slidenum">
              <a:rPr lang="en-GB" smtClean="0"/>
              <a:pPr/>
              <a:t>11</a:t>
            </a:fld>
            <a:endParaRPr lang="en-GB" dirty="0"/>
          </a:p>
        </p:txBody>
      </p:sp>
    </p:spTree>
    <p:extLst>
      <p:ext uri="{BB962C8B-B14F-4D97-AF65-F5344CB8AC3E}">
        <p14:creationId xmlns:p14="http://schemas.microsoft.com/office/powerpoint/2010/main" val="2706237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Slide">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306803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in Slide - Light">
    <p:bg>
      <p:bgPr>
        <a:solidFill>
          <a:srgbClr val="E7E8F1"/>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 pitchFamily="2" charset="0"/>
                <a:ea typeface="+mj-ea"/>
                <a:cs typeface="Helvetica" pitchFamily="2" charset="0"/>
              </a:defRPr>
            </a:lvl1pPr>
          </a:lstStyle>
          <a:p>
            <a:r>
              <a:rPr lang="en-US" dirty="0"/>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rgbClr val="1A1C2B"/>
                </a:solidFill>
                <a:latin typeface="Helvetica" pitchFamily="2" charset="0"/>
                <a:ea typeface="Helvetica" pitchFamily="2" charset="0"/>
                <a:cs typeface="Helvetica" pitchFamily="2" charset="0"/>
              </a:defRPr>
            </a:lvl1pPr>
            <a:lvl2pPr>
              <a:spcBef>
                <a:spcPts val="600"/>
              </a:spcBef>
              <a:spcAft>
                <a:spcPts val="600"/>
              </a:spcAft>
              <a:defRPr sz="1600">
                <a:solidFill>
                  <a:srgbClr val="1A1C2B"/>
                </a:solidFill>
                <a:latin typeface="Helvetica" pitchFamily="2" charset="0"/>
                <a:ea typeface="Helvetica" pitchFamily="2" charset="0"/>
                <a:cs typeface="Helvetica" pitchFamily="2" charset="0"/>
              </a:defRPr>
            </a:lvl2pPr>
            <a:lvl3pPr>
              <a:spcBef>
                <a:spcPts val="600"/>
              </a:spcBef>
              <a:spcAft>
                <a:spcPts val="600"/>
              </a:spcAft>
              <a:defRPr sz="1600">
                <a:solidFill>
                  <a:srgbClr val="1A1C2B"/>
                </a:solidFill>
                <a:latin typeface="Helvetica" pitchFamily="2" charset="0"/>
                <a:ea typeface="Helvetica" pitchFamily="2" charset="0"/>
                <a:cs typeface="Helvetica" pitchFamily="2" charset="0"/>
              </a:defRPr>
            </a:lvl3pPr>
            <a:lvl4pPr>
              <a:spcBef>
                <a:spcPts val="600"/>
              </a:spcBef>
              <a:spcAft>
                <a:spcPts val="600"/>
              </a:spcAft>
              <a:defRPr sz="1600">
                <a:solidFill>
                  <a:srgbClr val="1A1C2B"/>
                </a:solidFill>
                <a:latin typeface="Helvetica" pitchFamily="2" charset="0"/>
                <a:ea typeface="Helvetica" pitchFamily="2" charset="0"/>
                <a:cs typeface="Helvetica" pitchFamily="2" charset="0"/>
              </a:defRPr>
            </a:lvl4pPr>
            <a:lvl5pPr>
              <a:spcBef>
                <a:spcPts val="600"/>
              </a:spcBef>
              <a:spcAft>
                <a:spcPts val="600"/>
              </a:spcAft>
              <a:defRPr sz="1600">
                <a:solidFill>
                  <a:srgbClr val="1A1C2B"/>
                </a:solidFill>
                <a:latin typeface="Helvetica" pitchFamily="2" charset="0"/>
                <a:ea typeface="Helvetica" pitchFamily="2" charset="0"/>
                <a:cs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rgbClr val="12274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1A1C2B"/>
                  </a:solidFill>
                  <a:latin typeface="Helvetica" pitchFamily="2" charset="0"/>
                  <a:ea typeface="+mn-ea"/>
                  <a:cs typeface="HelveticaNowDisplay Bold" panose="020B0804030202020204" pitchFamily="34" charset="0"/>
                </a:rPr>
                <a:t>Be Unstoppable.</a:t>
              </a:r>
              <a:r>
                <a:rPr lang="en-GB" sz="1200" b="1" kern="1200" dirty="0">
                  <a:solidFill>
                    <a:srgbClr val="1A1C2B"/>
                  </a:solidFill>
                  <a:latin typeface="Helvetica" pitchFamily="2" charset="0"/>
                  <a:ea typeface="+mn-ea"/>
                  <a:cs typeface="HelveticaNowDisplay Bold" panose="020B0804030202020204" pitchFamily="34" charset="0"/>
                </a:rPr>
                <a:t> </a:t>
              </a:r>
              <a:r>
                <a:rPr lang="en-GB" sz="1200" b="1" dirty="0">
                  <a:solidFill>
                    <a:srgbClr val="1A1C2B"/>
                  </a:solidFill>
                  <a:latin typeface="Helvetica" pitchFamily="2" charset="0"/>
                  <a:cs typeface="HelveticaNowDisplay Bold" panose="020B0804030202020204" pitchFamily="34" charset="0"/>
                </a:rPr>
                <a:t>The Exponential-e Group </a:t>
              </a:r>
              <a:r>
                <a:rPr lang="en-GB" sz="1200" dirty="0">
                  <a:solidFill>
                    <a:srgbClr val="1A1C2B"/>
                  </a:solidFill>
                  <a:latin typeface="Helvetica" pitchFamily="2"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2"/>
                  </a:solidFill>
                  <a:latin typeface="Helvetica" pitchFamily="2" charset="0"/>
                  <a:ea typeface="+mn-ea"/>
                  <a:cs typeface="HelveticaNowText Regular" panose="020B0504030202020204" pitchFamily="34" charset="0"/>
                </a:rPr>
                <a:t>www.expo-e.uk    |    </a:t>
              </a:r>
              <a:r>
                <a:rPr lang="en-GB" sz="1200" b="0" kern="1200" dirty="0">
                  <a:solidFill>
                    <a:schemeClr val="tx2"/>
                  </a:solidFill>
                  <a:latin typeface="Helvetica" pitchFamily="2"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tx1"/>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Tree>
    <p:extLst>
      <p:ext uri="{BB962C8B-B14F-4D97-AF65-F5344CB8AC3E}">
        <p14:creationId xmlns:p14="http://schemas.microsoft.com/office/powerpoint/2010/main" val="253483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Dark Backing - Option A">
    <p:bg>
      <p:bgPr>
        <a:solidFill>
          <a:srgbClr val="F2F2F2"/>
        </a:solidFill>
        <a:effectLst/>
      </p:bgPr>
    </p:bg>
    <p:spTree>
      <p:nvGrpSpPr>
        <p:cNvPr id="1" name=""/>
        <p:cNvGrpSpPr/>
        <p:nvPr/>
      </p:nvGrpSpPr>
      <p:grpSpPr>
        <a:xfrm>
          <a:off x="0" y="0"/>
          <a:ext cx="0" cy="0"/>
          <a:chOff x="0" y="0"/>
          <a:chExt cx="0" cy="0"/>
        </a:xfrm>
      </p:grpSpPr>
      <p:sp>
        <p:nvSpPr>
          <p:cNvPr id="2" name="Title 23">
            <a:extLst>
              <a:ext uri="{FF2B5EF4-FFF2-40B4-BE49-F238E27FC236}">
                <a16:creationId xmlns:a16="http://schemas.microsoft.com/office/drawing/2014/main" id="{6D5EBDED-4ED4-5DD1-F32D-88362A0DD111}"/>
              </a:ext>
            </a:extLst>
          </p:cNvPr>
          <p:cNvSpPr>
            <a:spLocks noGrp="1"/>
          </p:cNvSpPr>
          <p:nvPr>
            <p:ph type="title" hasCustomPrompt="1"/>
          </p:nvPr>
        </p:nvSpPr>
        <p:spPr>
          <a:xfrm>
            <a:off x="2806700" y="6875"/>
            <a:ext cx="8928100" cy="749300"/>
          </a:xfrm>
          <a:prstGeom prst="rect">
            <a:avLst/>
          </a:prstGeom>
          <a:ln>
            <a:noFill/>
          </a:ln>
        </p:spPr>
        <p:txBody>
          <a:bodyPr vert="horz" anchor="ctr"/>
          <a:lstStyle>
            <a:lvl1pPr marL="0" algn="r" defTabSz="609585" rtl="0" eaLnBrk="1" latinLnBrk="0" hangingPunct="1">
              <a:spcBef>
                <a:spcPct val="0"/>
              </a:spcBef>
              <a:buNone/>
              <a:defRPr lang="en-US" sz="2400" b="0" i="0" kern="0" spc="0" dirty="0">
                <a:solidFill>
                  <a:srgbClr val="081A2F"/>
                </a:solidFill>
                <a:latin typeface="Helvetica" pitchFamily="2" charset="0"/>
                <a:ea typeface="+mj-ea"/>
                <a:cs typeface="+mj-cs"/>
              </a:defRPr>
            </a:lvl1pPr>
          </a:lstStyle>
          <a:p>
            <a:r>
              <a:rPr lang="en-US" dirty="0"/>
              <a:t>Presentation Title Slide Here</a:t>
            </a:r>
          </a:p>
        </p:txBody>
      </p:sp>
    </p:spTree>
    <p:extLst>
      <p:ext uri="{BB962C8B-B14F-4D97-AF65-F5344CB8AC3E}">
        <p14:creationId xmlns:p14="http://schemas.microsoft.com/office/powerpoint/2010/main" val="23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in Slide - Dark">
    <p:bg>
      <p:bgPr>
        <a:solidFill>
          <a:srgbClr val="1A1C2B"/>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chemeClr val="bg1"/>
                </a:solidFill>
                <a:latin typeface="Helvetica" pitchFamily="2" charset="0"/>
                <a:ea typeface="+mj-ea"/>
                <a:cs typeface="Helvetica" pitchFamily="2" charset="0"/>
              </a:defRPr>
            </a:lvl1pPr>
          </a:lstStyle>
          <a:p>
            <a:r>
              <a:rPr lang="en-US" dirty="0"/>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chemeClr val="bg1"/>
                </a:solidFill>
                <a:latin typeface="Helvetica" pitchFamily="2" charset="0"/>
                <a:ea typeface="Helvetica" pitchFamily="2" charset="0"/>
                <a:cs typeface="Helvetica" pitchFamily="2" charset="0"/>
              </a:defRPr>
            </a:lvl1pPr>
            <a:lvl2pPr>
              <a:spcBef>
                <a:spcPts val="600"/>
              </a:spcBef>
              <a:spcAft>
                <a:spcPts val="600"/>
              </a:spcAft>
              <a:defRPr sz="1600">
                <a:solidFill>
                  <a:schemeClr val="bg1"/>
                </a:solidFill>
                <a:latin typeface="Helvetica" pitchFamily="2" charset="0"/>
                <a:ea typeface="Helvetica" pitchFamily="2" charset="0"/>
                <a:cs typeface="Helvetica" pitchFamily="2" charset="0"/>
              </a:defRPr>
            </a:lvl2pPr>
            <a:lvl3pPr>
              <a:spcBef>
                <a:spcPts val="600"/>
              </a:spcBef>
              <a:spcAft>
                <a:spcPts val="600"/>
              </a:spcAft>
              <a:defRPr sz="1600">
                <a:solidFill>
                  <a:schemeClr val="bg1"/>
                </a:solidFill>
                <a:latin typeface="Helvetica" pitchFamily="2" charset="0"/>
                <a:ea typeface="Helvetica" pitchFamily="2" charset="0"/>
                <a:cs typeface="Helvetica" pitchFamily="2" charset="0"/>
              </a:defRPr>
            </a:lvl3pPr>
            <a:lvl4pPr>
              <a:spcBef>
                <a:spcPts val="600"/>
              </a:spcBef>
              <a:spcAft>
                <a:spcPts val="600"/>
              </a:spcAft>
              <a:defRPr sz="1600">
                <a:solidFill>
                  <a:schemeClr val="bg1"/>
                </a:solidFill>
                <a:latin typeface="Helvetica" pitchFamily="2" charset="0"/>
                <a:ea typeface="Helvetica" pitchFamily="2" charset="0"/>
                <a:cs typeface="Helvetica" pitchFamily="2" charset="0"/>
              </a:defRPr>
            </a:lvl4pPr>
            <a:lvl5pPr>
              <a:spcBef>
                <a:spcPts val="600"/>
              </a:spcBef>
              <a:spcAft>
                <a:spcPts val="600"/>
              </a:spcAft>
              <a:defRPr sz="1600">
                <a:solidFill>
                  <a:schemeClr val="bg1"/>
                </a:solidFill>
                <a:latin typeface="Helvetica" pitchFamily="2" charset="0"/>
                <a:ea typeface="Helvetica" pitchFamily="2" charset="0"/>
                <a:cs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a:solidFill>
            <a:srgbClr val="1A1C2B"/>
          </a:solidFill>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1A1C2B"/>
                  </a:solidFill>
                  <a:latin typeface="Helvetica" pitchFamily="2" charset="0"/>
                  <a:ea typeface="+mn-ea"/>
                  <a:cs typeface="HelveticaNowDisplay Bold" panose="020B0804030202020204" pitchFamily="34" charset="0"/>
                </a:rPr>
                <a:t>Be Unstoppable.</a:t>
              </a:r>
              <a:r>
                <a:rPr lang="en-GB" sz="1200" b="1" kern="1200" dirty="0">
                  <a:solidFill>
                    <a:srgbClr val="1A1C2B"/>
                  </a:solidFill>
                  <a:latin typeface="Helvetica" pitchFamily="2" charset="0"/>
                  <a:ea typeface="+mn-ea"/>
                  <a:cs typeface="HelveticaNowDisplay Bold" panose="020B0804030202020204" pitchFamily="34" charset="0"/>
                </a:rPr>
                <a:t> </a:t>
              </a:r>
              <a:r>
                <a:rPr lang="en-GB" sz="1200" b="1" dirty="0">
                  <a:solidFill>
                    <a:srgbClr val="1A1C2B"/>
                  </a:solidFill>
                  <a:latin typeface="Helvetica" pitchFamily="2" charset="0"/>
                  <a:cs typeface="HelveticaNowDisplay Bold" panose="020B0804030202020204" pitchFamily="34" charset="0"/>
                </a:rPr>
                <a:t>The Exponential-e Group </a:t>
              </a:r>
              <a:r>
                <a:rPr lang="en-GB" sz="1200" dirty="0">
                  <a:solidFill>
                    <a:srgbClr val="1A1C2B"/>
                  </a:solidFill>
                  <a:latin typeface="Helvetica" pitchFamily="2"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2"/>
                  </a:solidFill>
                  <a:latin typeface="Helvetica" pitchFamily="2" charset="0"/>
                  <a:ea typeface="+mn-ea"/>
                  <a:cs typeface="HelveticaNowText Regular" panose="020B0504030202020204" pitchFamily="34" charset="0"/>
                </a:rPr>
                <a:t>www.expo-e.uk    |    </a:t>
              </a:r>
              <a:r>
                <a:rPr lang="en-GB" sz="1200" b="0" kern="1200" dirty="0">
                  <a:solidFill>
                    <a:schemeClr val="tx2"/>
                  </a:solidFill>
                  <a:latin typeface="Helvetica" pitchFamily="2"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bg2"/>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Tree>
    <p:extLst>
      <p:ext uri="{BB962C8B-B14F-4D97-AF65-F5344CB8AC3E}">
        <p14:creationId xmlns:p14="http://schemas.microsoft.com/office/powerpoint/2010/main" val="10844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in Slide - Light">
    <p:bg>
      <p:bgPr>
        <a:solidFill>
          <a:srgbClr val="E7E8F1"/>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 pitchFamily="2" charset="0"/>
                <a:ea typeface="+mj-ea"/>
                <a:cs typeface="Helvetica" pitchFamily="2" charset="0"/>
              </a:defRPr>
            </a:lvl1pPr>
          </a:lstStyle>
          <a:p>
            <a:r>
              <a:rPr lang="en-US" dirty="0"/>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rgbClr val="1A1C2B"/>
                </a:solidFill>
                <a:latin typeface="Helvetica" pitchFamily="2" charset="0"/>
                <a:ea typeface="Helvetica" pitchFamily="2" charset="0"/>
                <a:cs typeface="Helvetica" pitchFamily="2" charset="0"/>
              </a:defRPr>
            </a:lvl1pPr>
            <a:lvl2pPr>
              <a:spcBef>
                <a:spcPts val="600"/>
              </a:spcBef>
              <a:spcAft>
                <a:spcPts val="600"/>
              </a:spcAft>
              <a:defRPr sz="1600">
                <a:solidFill>
                  <a:srgbClr val="1A1C2B"/>
                </a:solidFill>
                <a:latin typeface="Helvetica" pitchFamily="2" charset="0"/>
                <a:ea typeface="Helvetica" pitchFamily="2" charset="0"/>
                <a:cs typeface="Helvetica" pitchFamily="2" charset="0"/>
              </a:defRPr>
            </a:lvl2pPr>
            <a:lvl3pPr>
              <a:spcBef>
                <a:spcPts val="600"/>
              </a:spcBef>
              <a:spcAft>
                <a:spcPts val="600"/>
              </a:spcAft>
              <a:defRPr sz="1600">
                <a:solidFill>
                  <a:srgbClr val="1A1C2B"/>
                </a:solidFill>
                <a:latin typeface="Helvetica" pitchFamily="2" charset="0"/>
                <a:ea typeface="Helvetica" pitchFamily="2" charset="0"/>
                <a:cs typeface="Helvetica" pitchFamily="2" charset="0"/>
              </a:defRPr>
            </a:lvl3pPr>
            <a:lvl4pPr>
              <a:spcBef>
                <a:spcPts val="600"/>
              </a:spcBef>
              <a:spcAft>
                <a:spcPts val="600"/>
              </a:spcAft>
              <a:defRPr sz="1600">
                <a:solidFill>
                  <a:srgbClr val="1A1C2B"/>
                </a:solidFill>
                <a:latin typeface="Helvetica" pitchFamily="2" charset="0"/>
                <a:ea typeface="Helvetica" pitchFamily="2" charset="0"/>
                <a:cs typeface="Helvetica" pitchFamily="2" charset="0"/>
              </a:defRPr>
            </a:lvl4pPr>
            <a:lvl5pPr>
              <a:spcBef>
                <a:spcPts val="600"/>
              </a:spcBef>
              <a:spcAft>
                <a:spcPts val="600"/>
              </a:spcAft>
              <a:defRPr sz="1600">
                <a:solidFill>
                  <a:srgbClr val="1A1C2B"/>
                </a:solidFill>
                <a:latin typeface="Helvetica" pitchFamily="2" charset="0"/>
                <a:ea typeface="Helvetica" pitchFamily="2" charset="0"/>
                <a:cs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rgbClr val="12274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1A1C2B"/>
                  </a:solidFill>
                  <a:latin typeface="Helvetica" pitchFamily="2" charset="0"/>
                  <a:ea typeface="+mn-ea"/>
                  <a:cs typeface="HelveticaNowDisplay Bold" panose="020B0804030202020204" pitchFamily="34" charset="0"/>
                </a:rPr>
                <a:t>Be Unstoppable.</a:t>
              </a:r>
              <a:r>
                <a:rPr lang="en-GB" sz="1200" b="1" kern="1200" dirty="0">
                  <a:solidFill>
                    <a:srgbClr val="1A1C2B"/>
                  </a:solidFill>
                  <a:latin typeface="Helvetica" pitchFamily="2" charset="0"/>
                  <a:ea typeface="+mn-ea"/>
                  <a:cs typeface="HelveticaNowDisplay Bold" panose="020B0804030202020204" pitchFamily="34" charset="0"/>
                </a:rPr>
                <a:t> </a:t>
              </a:r>
              <a:r>
                <a:rPr lang="en-GB" sz="1200" b="1" dirty="0">
                  <a:solidFill>
                    <a:srgbClr val="1A1C2B"/>
                  </a:solidFill>
                  <a:latin typeface="Helvetica" pitchFamily="2" charset="0"/>
                  <a:cs typeface="HelveticaNowDisplay Bold" panose="020B0804030202020204" pitchFamily="34" charset="0"/>
                </a:rPr>
                <a:t>The Exponential-e Group </a:t>
              </a:r>
              <a:r>
                <a:rPr lang="en-GB" sz="1200" dirty="0">
                  <a:solidFill>
                    <a:srgbClr val="1A1C2B"/>
                  </a:solidFill>
                  <a:latin typeface="Helvetica" pitchFamily="2"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2"/>
                  </a:solidFill>
                  <a:latin typeface="Helvetica" pitchFamily="2" charset="0"/>
                  <a:ea typeface="+mn-ea"/>
                  <a:cs typeface="HelveticaNowText Regular" panose="020B0504030202020204" pitchFamily="34" charset="0"/>
                </a:rPr>
                <a:t>www.expo-e.uk    |    </a:t>
              </a:r>
              <a:r>
                <a:rPr lang="en-GB" sz="1200" b="0" kern="1200" dirty="0">
                  <a:solidFill>
                    <a:schemeClr val="tx2"/>
                  </a:solidFill>
                  <a:latin typeface="Helvetica" pitchFamily="2"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tx1"/>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Tree>
    <p:extLst>
      <p:ext uri="{BB962C8B-B14F-4D97-AF65-F5344CB8AC3E}">
        <p14:creationId xmlns:p14="http://schemas.microsoft.com/office/powerpoint/2010/main" val="97226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REMOVE16">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8151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no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tx1"/>
                  </a:solidFill>
                  <a:latin typeface="Helvetica" pitchFamily="2" charset="0"/>
                  <a:cs typeface="HelveticaNowDisplay Bold" panose="020B0804030202020204" pitchFamily="34" charset="0"/>
                </a:rPr>
                <a:t>The Exponential-e Group </a:t>
              </a:r>
              <a:r>
                <a:rPr lang="en-GB" sz="1200" dirty="0">
                  <a:solidFill>
                    <a:schemeClr val="tx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2"/>
                  </a:solidFill>
                  <a:latin typeface="Helvetica" pitchFamily="2" charset="0"/>
                  <a:ea typeface="+mn-ea"/>
                  <a:cs typeface="HelveticaNowText Regular" panose="020B0504030202020204" pitchFamily="34" charset="0"/>
                </a:rPr>
                <a:t>www.expo-e.uk    |    </a:t>
              </a:r>
              <a:r>
                <a:rPr lang="en-GB" sz="1200" b="0" kern="1200" dirty="0">
                  <a:solidFill>
                    <a:schemeClr val="tx2"/>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tx1"/>
                </a:solidFill>
                <a:latin typeface="Helvetica" pitchFamily="2" charset="0"/>
                <a:ea typeface="+mn-ea"/>
                <a:cs typeface="HelveticaNowDisplay Bold" panose="020B0804030202020204" pitchFamily="34" charset="0"/>
              </a:rPr>
              <a:t>Be unstoppable.</a:t>
            </a:r>
            <a:endParaRPr lang="en-GB" sz="1500" b="1" kern="1200" dirty="0">
              <a:solidFill>
                <a:schemeClr val="tx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tx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solidFill>
                  <a:schemeClr val="bg1"/>
                </a:solidFill>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166128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REMOVE30">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215185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REMOVE32">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336554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in Slide - Light">
    <p:bg>
      <p:bgPr>
        <a:solidFill>
          <a:srgbClr val="E7E8F1"/>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 pitchFamily="2" charset="0"/>
                <a:ea typeface="+mj-ea"/>
                <a:cs typeface="Helvetica" pitchFamily="2" charset="0"/>
              </a:defRPr>
            </a:lvl1pPr>
          </a:lstStyle>
          <a:p>
            <a:r>
              <a:rPr lang="en-US" dirty="0"/>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rgbClr val="1A1C2B"/>
                </a:solidFill>
                <a:latin typeface="Helvetica" pitchFamily="2" charset="0"/>
                <a:ea typeface="Helvetica" pitchFamily="2" charset="0"/>
                <a:cs typeface="Helvetica" pitchFamily="2" charset="0"/>
              </a:defRPr>
            </a:lvl1pPr>
            <a:lvl2pPr>
              <a:spcBef>
                <a:spcPts val="600"/>
              </a:spcBef>
              <a:spcAft>
                <a:spcPts val="600"/>
              </a:spcAft>
              <a:defRPr sz="1600">
                <a:solidFill>
                  <a:srgbClr val="1A1C2B"/>
                </a:solidFill>
                <a:latin typeface="Helvetica" pitchFamily="2" charset="0"/>
                <a:ea typeface="Helvetica" pitchFamily="2" charset="0"/>
                <a:cs typeface="Helvetica" pitchFamily="2" charset="0"/>
              </a:defRPr>
            </a:lvl2pPr>
            <a:lvl3pPr>
              <a:spcBef>
                <a:spcPts val="600"/>
              </a:spcBef>
              <a:spcAft>
                <a:spcPts val="600"/>
              </a:spcAft>
              <a:defRPr sz="1600">
                <a:solidFill>
                  <a:srgbClr val="1A1C2B"/>
                </a:solidFill>
                <a:latin typeface="Helvetica" pitchFamily="2" charset="0"/>
                <a:ea typeface="Helvetica" pitchFamily="2" charset="0"/>
                <a:cs typeface="Helvetica" pitchFamily="2" charset="0"/>
              </a:defRPr>
            </a:lvl3pPr>
            <a:lvl4pPr>
              <a:spcBef>
                <a:spcPts val="600"/>
              </a:spcBef>
              <a:spcAft>
                <a:spcPts val="600"/>
              </a:spcAft>
              <a:defRPr sz="1600">
                <a:solidFill>
                  <a:srgbClr val="1A1C2B"/>
                </a:solidFill>
                <a:latin typeface="Helvetica" pitchFamily="2" charset="0"/>
                <a:ea typeface="Helvetica" pitchFamily="2" charset="0"/>
                <a:cs typeface="Helvetica" pitchFamily="2" charset="0"/>
              </a:defRPr>
            </a:lvl4pPr>
            <a:lvl5pPr>
              <a:spcBef>
                <a:spcPts val="600"/>
              </a:spcBef>
              <a:spcAft>
                <a:spcPts val="600"/>
              </a:spcAft>
              <a:defRPr sz="1600">
                <a:solidFill>
                  <a:srgbClr val="1A1C2B"/>
                </a:solidFill>
                <a:latin typeface="Helvetica" pitchFamily="2" charset="0"/>
                <a:ea typeface="Helvetica" pitchFamily="2" charset="0"/>
                <a:cs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rgbClr val="12274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1A1C2B"/>
                  </a:solidFill>
                  <a:latin typeface="Helvetica" pitchFamily="2" charset="0"/>
                  <a:ea typeface="+mn-ea"/>
                  <a:cs typeface="HelveticaNowDisplay Bold" panose="020B0804030202020204" pitchFamily="34" charset="0"/>
                </a:rPr>
                <a:t>Be Unstoppable.</a:t>
              </a:r>
              <a:r>
                <a:rPr lang="en-GB" sz="1200" b="1" kern="1200" dirty="0">
                  <a:solidFill>
                    <a:srgbClr val="1A1C2B"/>
                  </a:solidFill>
                  <a:latin typeface="Helvetica" pitchFamily="2" charset="0"/>
                  <a:ea typeface="+mn-ea"/>
                  <a:cs typeface="HelveticaNowDisplay Bold" panose="020B0804030202020204" pitchFamily="34" charset="0"/>
                </a:rPr>
                <a:t> </a:t>
              </a:r>
              <a:r>
                <a:rPr lang="en-GB" sz="1200" b="1" dirty="0">
                  <a:solidFill>
                    <a:srgbClr val="1A1C2B"/>
                  </a:solidFill>
                  <a:latin typeface="Helvetica" pitchFamily="2" charset="0"/>
                  <a:cs typeface="HelveticaNowDisplay Bold" panose="020B0804030202020204" pitchFamily="34" charset="0"/>
                </a:rPr>
                <a:t>The Exponential-e Group </a:t>
              </a:r>
              <a:r>
                <a:rPr lang="en-GB" sz="1200" dirty="0">
                  <a:solidFill>
                    <a:srgbClr val="1A1C2B"/>
                  </a:solidFill>
                  <a:latin typeface="Helvetica" pitchFamily="2"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2"/>
                  </a:solidFill>
                  <a:latin typeface="Helvetica" pitchFamily="2" charset="0"/>
                  <a:ea typeface="+mn-ea"/>
                  <a:cs typeface="HelveticaNowText Regular" panose="020B0504030202020204" pitchFamily="34" charset="0"/>
                </a:rPr>
                <a:t>www.expo-e.uk    |    </a:t>
              </a:r>
              <a:r>
                <a:rPr lang="en-GB" sz="1200" b="0" kern="1200" dirty="0">
                  <a:solidFill>
                    <a:schemeClr val="tx2"/>
                  </a:solidFill>
                  <a:latin typeface="Helvetica" pitchFamily="2"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tx1"/>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Tree>
    <p:extLst>
      <p:ext uri="{BB962C8B-B14F-4D97-AF65-F5344CB8AC3E}">
        <p14:creationId xmlns:p14="http://schemas.microsoft.com/office/powerpoint/2010/main" val="55177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Dark Backing - Option A">
    <p:bg>
      <p:bgPr>
        <a:solidFill>
          <a:srgbClr val="F2F2F2"/>
        </a:solidFill>
        <a:effectLst/>
      </p:bgPr>
    </p:bg>
    <p:spTree>
      <p:nvGrpSpPr>
        <p:cNvPr id="1" name=""/>
        <p:cNvGrpSpPr/>
        <p:nvPr/>
      </p:nvGrpSpPr>
      <p:grpSpPr>
        <a:xfrm>
          <a:off x="0" y="0"/>
          <a:ext cx="0" cy="0"/>
          <a:chOff x="0" y="0"/>
          <a:chExt cx="0" cy="0"/>
        </a:xfrm>
      </p:grpSpPr>
      <p:sp>
        <p:nvSpPr>
          <p:cNvPr id="2" name="Title 23">
            <a:extLst>
              <a:ext uri="{FF2B5EF4-FFF2-40B4-BE49-F238E27FC236}">
                <a16:creationId xmlns:a16="http://schemas.microsoft.com/office/drawing/2014/main" id="{6D5EBDED-4ED4-5DD1-F32D-88362A0DD111}"/>
              </a:ext>
            </a:extLst>
          </p:cNvPr>
          <p:cNvSpPr>
            <a:spLocks noGrp="1"/>
          </p:cNvSpPr>
          <p:nvPr>
            <p:ph type="title" hasCustomPrompt="1"/>
          </p:nvPr>
        </p:nvSpPr>
        <p:spPr>
          <a:xfrm>
            <a:off x="2806700" y="6875"/>
            <a:ext cx="8928100" cy="749300"/>
          </a:xfrm>
          <a:prstGeom prst="rect">
            <a:avLst/>
          </a:prstGeom>
          <a:ln>
            <a:noFill/>
          </a:ln>
        </p:spPr>
        <p:txBody>
          <a:bodyPr vert="horz" anchor="ctr"/>
          <a:lstStyle>
            <a:lvl1pPr marL="0" algn="r" defTabSz="609585" rtl="0" eaLnBrk="1" latinLnBrk="0" hangingPunct="1">
              <a:spcBef>
                <a:spcPct val="0"/>
              </a:spcBef>
              <a:buNone/>
              <a:defRPr lang="en-US" sz="2400" b="0" i="0" kern="0" spc="0" dirty="0">
                <a:solidFill>
                  <a:srgbClr val="081A2F"/>
                </a:solidFill>
                <a:latin typeface="Helvetica" pitchFamily="2" charset="0"/>
                <a:ea typeface="+mj-ea"/>
                <a:cs typeface="+mj-cs"/>
              </a:defRPr>
            </a:lvl1pPr>
          </a:lstStyle>
          <a:p>
            <a:r>
              <a:rPr lang="en-US" dirty="0"/>
              <a:t>Presentation Title Slide Here</a:t>
            </a:r>
          </a:p>
        </p:txBody>
      </p:sp>
    </p:spTree>
    <p:extLst>
      <p:ext uri="{BB962C8B-B14F-4D97-AF65-F5344CB8AC3E}">
        <p14:creationId xmlns:p14="http://schemas.microsoft.com/office/powerpoint/2010/main" val="337941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ain Slide - Light">
    <p:bg>
      <p:bgPr>
        <a:solidFill>
          <a:srgbClr val="E7E8F1"/>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 pitchFamily="2" charset="0"/>
                <a:ea typeface="+mj-ea"/>
                <a:cs typeface="Helvetica" pitchFamily="2" charset="0"/>
              </a:defRPr>
            </a:lvl1pPr>
          </a:lstStyle>
          <a:p>
            <a:r>
              <a:rPr lang="en-US" dirty="0"/>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rgbClr val="1A1C2B"/>
                </a:solidFill>
                <a:latin typeface="Helvetica" pitchFamily="2" charset="0"/>
                <a:ea typeface="Helvetica" pitchFamily="2" charset="0"/>
                <a:cs typeface="Helvetica" pitchFamily="2" charset="0"/>
              </a:defRPr>
            </a:lvl1pPr>
            <a:lvl2pPr>
              <a:spcBef>
                <a:spcPts val="600"/>
              </a:spcBef>
              <a:spcAft>
                <a:spcPts val="600"/>
              </a:spcAft>
              <a:defRPr sz="1600">
                <a:solidFill>
                  <a:srgbClr val="1A1C2B"/>
                </a:solidFill>
                <a:latin typeface="Helvetica" pitchFamily="2" charset="0"/>
                <a:ea typeface="Helvetica" pitchFamily="2" charset="0"/>
                <a:cs typeface="Helvetica" pitchFamily="2" charset="0"/>
              </a:defRPr>
            </a:lvl2pPr>
            <a:lvl3pPr>
              <a:spcBef>
                <a:spcPts val="600"/>
              </a:spcBef>
              <a:spcAft>
                <a:spcPts val="600"/>
              </a:spcAft>
              <a:defRPr sz="1600">
                <a:solidFill>
                  <a:srgbClr val="1A1C2B"/>
                </a:solidFill>
                <a:latin typeface="Helvetica" pitchFamily="2" charset="0"/>
                <a:ea typeface="Helvetica" pitchFamily="2" charset="0"/>
                <a:cs typeface="Helvetica" pitchFamily="2" charset="0"/>
              </a:defRPr>
            </a:lvl3pPr>
            <a:lvl4pPr>
              <a:spcBef>
                <a:spcPts val="600"/>
              </a:spcBef>
              <a:spcAft>
                <a:spcPts val="600"/>
              </a:spcAft>
              <a:defRPr sz="1600">
                <a:solidFill>
                  <a:srgbClr val="1A1C2B"/>
                </a:solidFill>
                <a:latin typeface="Helvetica" pitchFamily="2" charset="0"/>
                <a:ea typeface="Helvetica" pitchFamily="2" charset="0"/>
                <a:cs typeface="Helvetica" pitchFamily="2" charset="0"/>
              </a:defRPr>
            </a:lvl4pPr>
            <a:lvl5pPr>
              <a:spcBef>
                <a:spcPts val="600"/>
              </a:spcBef>
              <a:spcAft>
                <a:spcPts val="600"/>
              </a:spcAft>
              <a:defRPr sz="1600">
                <a:solidFill>
                  <a:srgbClr val="1A1C2B"/>
                </a:solidFill>
                <a:latin typeface="Helvetica" pitchFamily="2" charset="0"/>
                <a:ea typeface="Helvetica" pitchFamily="2" charset="0"/>
                <a:cs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rgbClr val="12274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1A1C2B"/>
                  </a:solidFill>
                  <a:latin typeface="Helvetica" pitchFamily="2" charset="0"/>
                  <a:ea typeface="+mn-ea"/>
                  <a:cs typeface="HelveticaNowDisplay Bold" panose="020B0804030202020204" pitchFamily="34" charset="0"/>
                </a:rPr>
                <a:t>Be Unstoppable.</a:t>
              </a:r>
              <a:r>
                <a:rPr lang="en-GB" sz="1200" b="1" kern="1200" dirty="0">
                  <a:solidFill>
                    <a:srgbClr val="1A1C2B"/>
                  </a:solidFill>
                  <a:latin typeface="Helvetica" pitchFamily="2" charset="0"/>
                  <a:ea typeface="+mn-ea"/>
                  <a:cs typeface="HelveticaNowDisplay Bold" panose="020B0804030202020204" pitchFamily="34" charset="0"/>
                </a:rPr>
                <a:t> </a:t>
              </a:r>
              <a:r>
                <a:rPr lang="en-GB" sz="1200" b="1" dirty="0">
                  <a:solidFill>
                    <a:srgbClr val="1A1C2B"/>
                  </a:solidFill>
                  <a:latin typeface="Helvetica" pitchFamily="2" charset="0"/>
                  <a:cs typeface="HelveticaNowDisplay Bold" panose="020B0804030202020204" pitchFamily="34" charset="0"/>
                </a:rPr>
                <a:t>The Exponential-e Group </a:t>
              </a:r>
              <a:r>
                <a:rPr lang="en-GB" sz="1200" dirty="0">
                  <a:solidFill>
                    <a:srgbClr val="1A1C2B"/>
                  </a:solidFill>
                  <a:latin typeface="Helvetica" pitchFamily="2"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2"/>
                  </a:solidFill>
                  <a:latin typeface="Helvetica" pitchFamily="2" charset="0"/>
                  <a:ea typeface="+mn-ea"/>
                  <a:cs typeface="HelveticaNowText Regular" panose="020B0504030202020204" pitchFamily="34" charset="0"/>
                </a:rPr>
                <a:t>www.expo-e.uk    |    </a:t>
              </a:r>
              <a:r>
                <a:rPr lang="en-GB" sz="1200" b="0" kern="1200" dirty="0">
                  <a:solidFill>
                    <a:schemeClr val="tx2"/>
                  </a:solidFill>
                  <a:latin typeface="Helvetica" pitchFamily="2"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tx1"/>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Tree>
    <p:extLst>
      <p:ext uri="{BB962C8B-B14F-4D97-AF65-F5344CB8AC3E}">
        <p14:creationId xmlns:p14="http://schemas.microsoft.com/office/powerpoint/2010/main" val="332300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Main Title Slide B">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34221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Main Title Slide C">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59408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Main Title Slide D">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257128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Main Title Slide E">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107054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Main Title Slide F">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427268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Main Title Slide G">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167014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no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tx1"/>
                  </a:solidFill>
                  <a:latin typeface="Helvetica" pitchFamily="2" charset="0"/>
                  <a:cs typeface="HelveticaNowDisplay Bold" panose="020B0804030202020204" pitchFamily="34" charset="0"/>
                </a:rPr>
                <a:t>The Exponential-e Group </a:t>
              </a:r>
              <a:r>
                <a:rPr lang="en-GB" sz="1200" dirty="0">
                  <a:solidFill>
                    <a:schemeClr val="tx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2"/>
                  </a:solidFill>
                  <a:latin typeface="Helvetica" pitchFamily="2" charset="0"/>
                  <a:ea typeface="+mn-ea"/>
                  <a:cs typeface="HelveticaNowText Regular" panose="020B0504030202020204" pitchFamily="34" charset="0"/>
                </a:rPr>
                <a:t>www.expo-e.uk    |    </a:t>
              </a:r>
              <a:r>
                <a:rPr lang="en-GB" sz="1200" b="0" kern="1200" dirty="0">
                  <a:solidFill>
                    <a:schemeClr val="tx2"/>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tx1"/>
                </a:solidFill>
                <a:latin typeface="Helvetica" pitchFamily="2" charset="0"/>
                <a:ea typeface="+mn-ea"/>
                <a:cs typeface="HelveticaNowDisplay Bold" panose="020B0804030202020204" pitchFamily="34" charset="0"/>
              </a:rPr>
              <a:t>Be Unstoppable.</a:t>
            </a:r>
            <a:endParaRPr lang="en-GB" sz="1500" b="1" kern="1200" dirty="0">
              <a:solidFill>
                <a:schemeClr val="tx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tx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solidFill>
                  <a:schemeClr val="bg1"/>
                </a:solidFill>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120654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1.xml"/><Relationship Id="rId1" Type="http://schemas.openxmlformats.org/officeDocument/2006/relationships/slideLayout" Target="../slideLayouts/slideLayout14.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5.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3.xml"/><Relationship Id="rId1" Type="http://schemas.openxmlformats.org/officeDocument/2006/relationships/slideLayout" Target="../slideLayouts/slideLayout16.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4.xml"/><Relationship Id="rId1" Type="http://schemas.openxmlformats.org/officeDocument/2006/relationships/slideLayout" Target="../slideLayouts/slideLayout17.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descr="A picture containing projector&#10;&#10;Description automatically generated">
            <a:extLst>
              <a:ext uri="{FF2B5EF4-FFF2-40B4-BE49-F238E27FC236}">
                <a16:creationId xmlns:a16="http://schemas.microsoft.com/office/drawing/2014/main" id="{C3D84F75-2FD0-C8DA-30D0-5CDBEB3CD7E6}"/>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CE18D715-8383-CE3F-0D4E-15D27BF28351}"/>
              </a:ext>
            </a:extLst>
          </p:cNvPr>
          <p:cNvSpPr/>
          <p:nvPr userDrawn="1"/>
        </p:nvSpPr>
        <p:spPr>
          <a:xfrm>
            <a:off x="0" y="0"/>
            <a:ext cx="12192000" cy="6858000"/>
          </a:xfrm>
          <a:prstGeom prst="rect">
            <a:avLst/>
          </a:prstGeom>
          <a:gradFill flip="none" rotWithShape="1">
            <a:gsLst>
              <a:gs pos="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691638846"/>
      </p:ext>
    </p:extLst>
  </p:cSld>
  <p:clrMap bg1="lt1" tx1="dk1" bg2="lt2" tx2="dk2" accent1="accent1" accent2="accent2" accent3="accent3" accent4="accent4" accent5="accent5" accent6="accent6" hlink="hlink" folHlink="folHlink"/>
  <p:sldLayoutIdLst>
    <p:sldLayoutId id="2147483803" r:id="rId1"/>
    <p:sldLayoutId id="2147483877"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6" presetClass="emph" presetSubtype="0" autoRev="1" fill="hold" nodeType="withEffect">
                                  <p:stCondLst>
                                    <p:cond delay="0"/>
                                  </p:stCondLst>
                                  <p:childTnLst>
                                    <p:animScale>
                                      <p:cBhvr>
                                        <p:cTn id="9" dur="4000" fill="hold"/>
                                        <p:tgtEl>
                                          <p:spTgt spid="20"/>
                                        </p:tgtEl>
                                      </p:cBhvr>
                                      <p:by x="110000" y="110000"/>
                                    </p:animScale>
                                  </p:childTnLst>
                                </p:cTn>
                              </p:par>
                              <p:par>
                                <p:cTn id="10" presetID="10" presetClass="entr" presetSubtype="0" fill="hold" grpId="0" nodeType="withEffect">
                                  <p:stCondLst>
                                    <p:cond delay="25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845397"/>
      </p:ext>
    </p:extLst>
  </p:cSld>
  <p:clrMap bg1="lt1" tx1="dk1" bg2="lt2" tx2="dk2" accent1="accent1" accent2="accent2" accent3="accent3" accent4="accent4" accent5="accent5" accent6="accent6" hlink="hlink" folHlink="folHlink"/>
  <p:sldLayoutIdLst>
    <p:sldLayoutId id="2147483819" r:id="rId1"/>
    <p:sldLayoutId id="2147483879" r:id="rId2"/>
  </p:sldLayoutIdLst>
  <p:hf sldNum="0"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D08CC54C-2080-DEE5-B34F-5E926759A231}"/>
              </a:ext>
            </a:extLst>
          </p:cNvPr>
          <p:cNvSpPr/>
          <p:nvPr userDrawn="1"/>
        </p:nvSpPr>
        <p:spPr>
          <a:xfrm>
            <a:off x="0" y="0"/>
            <a:ext cx="12192000" cy="6858000"/>
          </a:xfrm>
          <a:prstGeom prst="rect">
            <a:avLst/>
          </a:prstGeom>
          <a:gradFill flip="none" rotWithShape="1">
            <a:gsLst>
              <a:gs pos="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499144740"/>
      </p:ext>
    </p:extLst>
  </p:cSld>
  <p:clrMap bg1="lt1" tx1="dk1" bg2="lt2" tx2="dk2" accent1="accent1" accent2="accent2" accent3="accent3" accent4="accent4" accent5="accent5" accent6="accent6" hlink="hlink" folHlink="folHlink"/>
  <p:sldLayoutIdLst>
    <p:sldLayoutId id="2147483844"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6" presetClass="emph" presetSubtype="0" autoRev="1" fill="hold" nodeType="withEffect">
                                  <p:stCondLst>
                                    <p:cond delay="0"/>
                                  </p:stCondLst>
                                  <p:childTnLst>
                                    <p:animScale>
                                      <p:cBhvr>
                                        <p:cTn id="9" dur="4000" fill="hold"/>
                                        <p:tgtEl>
                                          <p:spTgt spid="20"/>
                                        </p:tgtEl>
                                      </p:cBhvr>
                                      <p:by x="110000" y="110000"/>
                                    </p:animScale>
                                  </p:childTnLst>
                                </p:cTn>
                              </p:par>
                              <p:par>
                                <p:cTn id="10" presetID="10"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461867"/>
      </p:ext>
    </p:extLst>
  </p:cSld>
  <p:clrMap bg1="lt1" tx1="dk1" bg2="lt2" tx2="dk2" accent1="accent1" accent2="accent2" accent3="accent3" accent4="accent4" accent5="accent5" accent6="accent6" hlink="hlink" folHlink="folHlink"/>
  <p:sldLayoutIdLst>
    <p:sldLayoutId id="214748384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C152017-49AC-A7F9-AC53-D0114EB172C0}"/>
              </a:ext>
            </a:extLst>
          </p:cNvPr>
          <p:cNvSpPr/>
          <p:nvPr userDrawn="1"/>
        </p:nvSpPr>
        <p:spPr>
          <a:xfrm>
            <a:off x="0" y="0"/>
            <a:ext cx="12192000" cy="6858000"/>
          </a:xfrm>
          <a:prstGeom prst="rect">
            <a:avLst/>
          </a:prstGeom>
          <a:gradFill flip="none" rotWithShape="1">
            <a:gsLst>
              <a:gs pos="94000">
                <a:schemeClr val="accent6"/>
              </a:gs>
              <a:gs pos="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2304685531"/>
      </p:ext>
    </p:extLst>
  </p:cSld>
  <p:clrMap bg1="lt1" tx1="dk1" bg2="lt2" tx2="dk2" accent1="accent1" accent2="accent2" accent3="accent3" accent4="accent4" accent5="accent5" accent6="accent6" hlink="hlink" folHlink="folHlink"/>
  <p:sldLayoutIdLst>
    <p:sldLayoutId id="2147483872"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A784438-C3A9-5EF6-910A-33F38151A9D7}"/>
              </a:ext>
            </a:extLst>
          </p:cNvPr>
          <p:cNvSpPr/>
          <p:nvPr userDrawn="1"/>
        </p:nvSpPr>
        <p:spPr>
          <a:xfrm>
            <a:off x="0" y="0"/>
            <a:ext cx="12192000" cy="6858000"/>
          </a:xfrm>
          <a:prstGeom prst="rect">
            <a:avLst/>
          </a:prstGeom>
          <a:gradFill flip="none" rotWithShape="1">
            <a:gsLst>
              <a:gs pos="2300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1028414886"/>
      </p:ext>
    </p:extLst>
  </p:cSld>
  <p:clrMap bg1="lt1" tx1="dk1" bg2="lt2" tx2="dk2" accent1="accent1" accent2="accent2" accent3="accent3" accent4="accent4" accent5="accent5" accent6="accent6" hlink="hlink" folHlink="folHlink"/>
  <p:sldLayoutIdLst>
    <p:sldLayoutId id="2147483874"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E7E8F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0825843"/>
      </p:ext>
    </p:extLst>
  </p:cSld>
  <p:clrMap bg1="lt1" tx1="dk1" bg2="lt2" tx2="dk2" accent1="accent1" accent2="accent2" accent3="accent3" accent4="accent4" accent5="accent5" accent6="accent6" hlink="hlink" folHlink="folHlink"/>
  <p:sldLayoutIdLst>
    <p:sldLayoutId id="2147483881" r:id="rId1"/>
    <p:sldLayoutId id="2147483882" r:id="rId2"/>
  </p:sldLayoutIdLst>
  <p:hf sldNum="0"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D08CC54C-2080-DEE5-B34F-5E926759A231}"/>
              </a:ext>
            </a:extLst>
          </p:cNvPr>
          <p:cNvSpPr/>
          <p:nvPr userDrawn="1"/>
        </p:nvSpPr>
        <p:spPr>
          <a:xfrm>
            <a:off x="0" y="0"/>
            <a:ext cx="12192000" cy="6858000"/>
          </a:xfrm>
          <a:prstGeom prst="rect">
            <a:avLst/>
          </a:prstGeom>
          <a:gradFill flip="none" rotWithShape="1">
            <a:gsLst>
              <a:gs pos="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1127948843"/>
      </p:ext>
    </p:extLst>
  </p:cSld>
  <p:clrMap bg1="lt1" tx1="dk1" bg2="lt2" tx2="dk2" accent1="accent1" accent2="accent2" accent3="accent3" accent4="accent4" accent5="accent5" accent6="accent6" hlink="hlink" folHlink="folHlink"/>
  <p:sldLayoutIdLst>
    <p:sldLayoutId id="2147483805"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6" presetClass="emph" presetSubtype="0" autoRev="1" fill="hold" nodeType="withEffect">
                                  <p:stCondLst>
                                    <p:cond delay="0"/>
                                  </p:stCondLst>
                                  <p:childTnLst>
                                    <p:animScale>
                                      <p:cBhvr>
                                        <p:cTn id="9" dur="4000" fill="hold"/>
                                        <p:tgtEl>
                                          <p:spTgt spid="20"/>
                                        </p:tgtEl>
                                      </p:cBhvr>
                                      <p:by x="110000" y="110000"/>
                                    </p:animScale>
                                  </p:childTnLst>
                                </p:cTn>
                              </p:par>
                              <p:par>
                                <p:cTn id="10" presetID="10"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C152017-49AC-A7F9-AC53-D0114EB172C0}"/>
              </a:ext>
            </a:extLst>
          </p:cNvPr>
          <p:cNvSpPr/>
          <p:nvPr userDrawn="1"/>
        </p:nvSpPr>
        <p:spPr>
          <a:xfrm>
            <a:off x="0" y="0"/>
            <a:ext cx="12192000" cy="6858000"/>
          </a:xfrm>
          <a:prstGeom prst="rect">
            <a:avLst/>
          </a:prstGeom>
          <a:gradFill flip="none" rotWithShape="1">
            <a:gsLst>
              <a:gs pos="94000">
                <a:schemeClr val="accent6"/>
              </a:gs>
              <a:gs pos="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2220043174"/>
      </p:ext>
    </p:extLst>
  </p:cSld>
  <p:clrMap bg1="lt1" tx1="dk1" bg2="lt2" tx2="dk2" accent1="accent1" accent2="accent2" accent3="accent3" accent4="accent4" accent5="accent5" accent6="accent6" hlink="hlink" folHlink="folHlink"/>
  <p:sldLayoutIdLst>
    <p:sldLayoutId id="2147483807"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A784438-C3A9-5EF6-910A-33F38151A9D7}"/>
              </a:ext>
            </a:extLst>
          </p:cNvPr>
          <p:cNvSpPr/>
          <p:nvPr userDrawn="1"/>
        </p:nvSpPr>
        <p:spPr>
          <a:xfrm>
            <a:off x="0" y="0"/>
            <a:ext cx="12192000" cy="6858000"/>
          </a:xfrm>
          <a:prstGeom prst="rect">
            <a:avLst/>
          </a:prstGeom>
          <a:gradFill flip="none" rotWithShape="1">
            <a:gsLst>
              <a:gs pos="2300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1019877866"/>
      </p:ext>
    </p:extLst>
  </p:cSld>
  <p:clrMap bg1="lt1" tx1="dk1" bg2="lt2" tx2="dk2" accent1="accent1" accent2="accent2" accent3="accent3" accent4="accent4" accent5="accent5" accent6="accent6" hlink="hlink" folHlink="folHlink"/>
  <p:sldLayoutIdLst>
    <p:sldLayoutId id="2147483809"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C726616F-5CBD-0EE8-1304-C044CC925041}"/>
              </a:ext>
            </a:extLst>
          </p:cNvPr>
          <p:cNvSpPr/>
          <p:nvPr userDrawn="1"/>
        </p:nvSpPr>
        <p:spPr>
          <a:xfrm>
            <a:off x="0" y="0"/>
            <a:ext cx="12192000" cy="6858000"/>
          </a:xfrm>
          <a:prstGeom prst="rect">
            <a:avLst/>
          </a:prstGeom>
          <a:gradFill flip="none" rotWithShape="1">
            <a:gsLst>
              <a:gs pos="2000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3609254251"/>
      </p:ext>
    </p:extLst>
  </p:cSld>
  <p:clrMap bg1="lt1" tx1="dk1" bg2="lt2" tx2="dk2" accent1="accent1" accent2="accent2" accent3="accent3" accent4="accent4" accent5="accent5" accent6="accent6" hlink="hlink" folHlink="folHlink"/>
  <p:sldLayoutIdLst>
    <p:sldLayoutId id="2147483811"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28873140"/>
      </p:ext>
    </p:extLst>
  </p:cSld>
  <p:clrMap bg1="lt1" tx1="dk1" bg2="lt2" tx2="dk2" accent1="accent1" accent2="accent2" accent3="accent3" accent4="accent4" accent5="accent5" accent6="accent6" hlink="hlink" folHlink="folHlink"/>
  <p:sldLayoutIdLst>
    <p:sldLayoutId id="214748381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6" presetClass="emph" presetSubtype="0" autoRev="1" fill="hold" nodeType="withEffect">
                                  <p:stCondLst>
                                    <p:cond delay="0"/>
                                  </p:stCondLst>
                                  <p:childTnLst>
                                    <p:animScale>
                                      <p:cBhvr>
                                        <p:cTn id="9"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B34F355-6487-95EE-403B-99CCD8EB04EC}"/>
              </a:ext>
            </a:extLst>
          </p:cNvPr>
          <p:cNvSpPr/>
          <p:nvPr userDrawn="1"/>
        </p:nvSpPr>
        <p:spPr>
          <a:xfrm>
            <a:off x="0" y="0"/>
            <a:ext cx="12192000" cy="6858000"/>
          </a:xfrm>
          <a:prstGeom prst="rect">
            <a:avLst/>
          </a:prstGeom>
          <a:gradFill flip="none" rotWithShape="1">
            <a:gsLst>
              <a:gs pos="28000">
                <a:schemeClr val="accent6"/>
              </a:gs>
              <a:gs pos="100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2695176668"/>
      </p:ext>
    </p:extLst>
  </p:cSld>
  <p:clrMap bg1="lt1" tx1="dk1" bg2="lt2" tx2="dk2" accent1="accent1" accent2="accent2" accent3="accent3" accent4="accent4" accent5="accent5" accent6="accent6" hlink="hlink" folHlink="folHlink"/>
  <p:sldLayoutIdLst>
    <p:sldLayoutId id="2147483815"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388217"/>
      </p:ext>
    </p:extLst>
  </p:cSld>
  <p:clrMap bg1="lt1" tx1="dk1" bg2="lt2" tx2="dk2" accent1="accent1" accent2="accent2" accent3="accent3" accent4="accent4" accent5="accent5" accent6="accent6" hlink="hlink" folHlink="folHlink"/>
  <p:sldLayoutIdLst>
    <p:sldLayoutId id="21474838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E7E8F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818685"/>
      </p:ext>
    </p:extLst>
  </p:cSld>
  <p:clrMap bg1="lt1" tx1="dk1" bg2="lt2" tx2="dk2" accent1="accent1" accent2="accent2" accent3="accent3" accent4="accent4" accent5="accent5" accent6="accent6" hlink="hlink" folHlink="folHlink"/>
  <p:sldLayoutIdLst>
    <p:sldLayoutId id="2147483772" r:id="rId1"/>
    <p:sldLayoutId id="2147483878" r:id="rId2"/>
  </p:sldLayoutIdLst>
  <p:hf sldNum="0"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microsoft.com/office/2018/10/relationships/comments" Target="../comments/modernComment_7FBE72BA_86F35676.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hyperlink" Target="https://expo-e.uk/partner-login" TargetMode="External"/><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hyperlink" Target="https://expo-e.uk/partner-login" TargetMode="External"/><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10.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notesSlide" Target="../notesSlides/notesSlide1.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11.svg"/><Relationship Id="rId11" Type="http://schemas.openxmlformats.org/officeDocument/2006/relationships/image" Target="../media/image16.svg"/><Relationship Id="rId5" Type="http://schemas.openxmlformats.org/officeDocument/2006/relationships/image" Target="../media/image10.png"/><Relationship Id="rId15" Type="http://schemas.openxmlformats.org/officeDocument/2006/relationships/image" Target="../media/image20.svg"/><Relationship Id="rId10" Type="http://schemas.openxmlformats.org/officeDocument/2006/relationships/image" Target="../media/image15.png"/><Relationship Id="rId19" Type="http://schemas.openxmlformats.org/officeDocument/2006/relationships/image" Target="../media/image24.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sv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28.pn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3" Type="http://schemas.openxmlformats.org/officeDocument/2006/relationships/image" Target="../media/image40.svg"/><Relationship Id="rId7" Type="http://schemas.openxmlformats.org/officeDocument/2006/relationships/image" Target="../media/image44.sv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5" Type="http://schemas.openxmlformats.org/officeDocument/2006/relationships/image" Target="../media/image52.sv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7B232AC-5B11-64E1-3397-261F29B88182}"/>
              </a:ext>
            </a:extLst>
          </p:cNvPr>
          <p:cNvSpPr>
            <a:spLocks noGrp="1"/>
          </p:cNvSpPr>
          <p:nvPr>
            <p:ph type="subTitle" idx="1"/>
          </p:nvPr>
        </p:nvSpPr>
        <p:spPr/>
        <p:txBody>
          <a:bodyPr/>
          <a:lstStyle/>
          <a:p>
            <a:r>
              <a:rPr lang="en-GB" dirty="0"/>
              <a:t>Military-grade Cyber Security with EXPO.e</a:t>
            </a:r>
          </a:p>
        </p:txBody>
      </p:sp>
      <p:sp>
        <p:nvSpPr>
          <p:cNvPr id="3" name="Title 2">
            <a:extLst>
              <a:ext uri="{FF2B5EF4-FFF2-40B4-BE49-F238E27FC236}">
                <a16:creationId xmlns:a16="http://schemas.microsoft.com/office/drawing/2014/main" id="{2C13F5EC-7064-2264-DB23-E4D4D9FDDB23}"/>
              </a:ext>
            </a:extLst>
          </p:cNvPr>
          <p:cNvSpPr>
            <a:spLocks noGrp="1"/>
          </p:cNvSpPr>
          <p:nvPr>
            <p:ph type="ctrTitle"/>
          </p:nvPr>
        </p:nvSpPr>
        <p:spPr/>
        <p:txBody>
          <a:bodyPr/>
          <a:lstStyle/>
          <a:p>
            <a:r>
              <a:rPr lang="en-GB" b="1" dirty="0"/>
              <a:t>EXPO.e CSOC &amp; Cyber Security</a:t>
            </a:r>
          </a:p>
        </p:txBody>
      </p:sp>
    </p:spTree>
    <p:extLst>
      <p:ext uri="{BB962C8B-B14F-4D97-AF65-F5344CB8AC3E}">
        <p14:creationId xmlns:p14="http://schemas.microsoft.com/office/powerpoint/2010/main" val="2264094326"/>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6F00E76-04AF-61BB-216A-2B5A39B1FE81}"/>
              </a:ext>
            </a:extLst>
          </p:cNvPr>
          <p:cNvGrpSpPr/>
          <p:nvPr/>
        </p:nvGrpSpPr>
        <p:grpSpPr>
          <a:xfrm>
            <a:off x="1603676" y="681449"/>
            <a:ext cx="10563600" cy="802640"/>
            <a:chOff x="1603676" y="681449"/>
            <a:chExt cx="10563600" cy="802640"/>
          </a:xfrm>
        </p:grpSpPr>
        <p:sp>
          <p:nvSpPr>
            <p:cNvPr id="21" name="Security Services, Governance and Management"/>
            <p:cNvSpPr/>
            <p:nvPr/>
          </p:nvSpPr>
          <p:spPr>
            <a:xfrm>
              <a:off x="1603676" y="681449"/>
              <a:ext cx="10563600" cy="802640"/>
            </a:xfrm>
            <a:prstGeom prst="roundRect">
              <a:avLst>
                <a:gd name="adj" fmla="val 0"/>
              </a:avLst>
            </a:prstGeom>
          </p:spPr>
          <p:style>
            <a:lnRef idx="2">
              <a:schemeClr val="accent6">
                <a:shade val="50000"/>
              </a:schemeClr>
            </a:lnRef>
            <a:fillRef idx="1">
              <a:schemeClr val="accent6"/>
            </a:fillRef>
            <a:effectRef idx="0">
              <a:schemeClr val="accent6"/>
            </a:effectRef>
            <a:fontRef idx="minor">
              <a:schemeClr val="lt1"/>
            </a:fontRef>
          </p:style>
          <p:txBody>
            <a:bodyPr lIns="3348000" tIns="180000" rIns="180000" bIns="180000" rtlCol="0" anchor="ctr"/>
            <a:lstStyle/>
            <a:p>
              <a:pPr lvl="0" algn="just">
                <a:defRPr/>
              </a:pPr>
              <a:endParaRPr lang="en-GB" sz="1400" b="1" kern="0" spc="-50" dirty="0">
                <a:solidFill>
                  <a:prstClr val="white"/>
                </a:solidFill>
                <a:latin typeface="Helvetica" pitchFamily="2" charset="0"/>
              </a:endParaRPr>
            </a:p>
          </p:txBody>
        </p:sp>
        <p:sp>
          <p:nvSpPr>
            <p:cNvPr id="4" name="TextBox 3">
              <a:extLst>
                <a:ext uri="{FF2B5EF4-FFF2-40B4-BE49-F238E27FC236}">
                  <a16:creationId xmlns:a16="http://schemas.microsoft.com/office/drawing/2014/main" id="{E2E91F64-592B-2EDA-CF82-841A8431FFBA}"/>
                </a:ext>
              </a:extLst>
            </p:cNvPr>
            <p:cNvSpPr txBox="1"/>
            <p:nvPr/>
          </p:nvSpPr>
          <p:spPr>
            <a:xfrm>
              <a:off x="2330624" y="681449"/>
              <a:ext cx="9759776" cy="738664"/>
            </a:xfrm>
            <a:prstGeom prst="rect">
              <a:avLst/>
            </a:prstGeom>
            <a:noFill/>
          </p:spPr>
          <p:txBody>
            <a:bodyPr wrap="square" rtlCol="0" anchor="ctr">
              <a:spAutoFit/>
            </a:bodyPr>
            <a:lstStyle/>
            <a:p>
              <a:r>
                <a:rPr lang="en-GB" sz="1400" b="1" strike="noStrike" baseline="0" dirty="0">
                  <a:solidFill>
                    <a:schemeClr val="bg1"/>
                  </a:solidFill>
                  <a:latin typeface="Helvetica" pitchFamily="2" charset="0"/>
                  <a:cs typeface="Helvetica" panose="020B0604020202020204" pitchFamily="34" charset="0"/>
                </a:rPr>
                <a:t>Conversation starters</a:t>
              </a:r>
              <a:r>
                <a:rPr lang="en-GB" sz="1400" b="0" i="0" u="none" strike="noStrike" baseline="0" dirty="0">
                  <a:solidFill>
                    <a:schemeClr val="bg1"/>
                  </a:solidFill>
                  <a:latin typeface="Helvetica" pitchFamily="2" charset="0"/>
                  <a:cs typeface="Helvetica" panose="020B0604020202020204" pitchFamily="34" charset="0"/>
                </a:rPr>
                <a:t>: What is your cyber security strategy? Who is responsible for cyber security? </a:t>
              </a:r>
              <a:br>
                <a:rPr lang="en-GB" sz="1400" b="0" i="0" u="none" strike="noStrike" baseline="0" dirty="0">
                  <a:solidFill>
                    <a:schemeClr val="bg1"/>
                  </a:solidFill>
                  <a:latin typeface="Helvetica" pitchFamily="2" charset="0"/>
                  <a:cs typeface="Helvetica" panose="020B0604020202020204" pitchFamily="34" charset="0"/>
                </a:rPr>
              </a:br>
              <a:r>
                <a:rPr lang="en-GB" sz="1400" b="0" i="0" u="none" strike="noStrike" baseline="0" dirty="0">
                  <a:solidFill>
                    <a:schemeClr val="bg1"/>
                  </a:solidFill>
                  <a:latin typeface="Helvetica" pitchFamily="2" charset="0"/>
                  <a:cs typeface="Helvetica" panose="020B0604020202020204" pitchFamily="34" charset="0"/>
                </a:rPr>
                <a:t>Do you have cyber insurance? Have you created a</a:t>
              </a:r>
              <a:r>
                <a:rPr lang="en-GB" sz="1400" dirty="0">
                  <a:solidFill>
                    <a:schemeClr val="bg1"/>
                  </a:solidFill>
                  <a:latin typeface="Helvetica" pitchFamily="2" charset="0"/>
                  <a:cs typeface="Helvetica" panose="020B0604020202020204" pitchFamily="34" charset="0"/>
                </a:rPr>
                <a:t>n incident response plan? Are you regularly scanning </a:t>
              </a:r>
              <a:br>
                <a:rPr lang="en-GB" sz="1400" dirty="0">
                  <a:solidFill>
                    <a:schemeClr val="bg1"/>
                  </a:solidFill>
                  <a:latin typeface="Helvetica" pitchFamily="2" charset="0"/>
                  <a:cs typeface="Helvetica" panose="020B0604020202020204" pitchFamily="34" charset="0"/>
                </a:rPr>
              </a:br>
              <a:r>
                <a:rPr lang="en-GB" sz="1400" dirty="0">
                  <a:solidFill>
                    <a:schemeClr val="bg1"/>
                  </a:solidFill>
                  <a:latin typeface="Helvetica" pitchFamily="2" charset="0"/>
                  <a:cs typeface="Helvetica" panose="020B0604020202020204" pitchFamily="34" charset="0"/>
                </a:rPr>
                <a:t>your network for malware? Our </a:t>
              </a:r>
              <a:r>
                <a:rPr lang="en-GB" sz="1400" b="1" dirty="0">
                  <a:solidFill>
                    <a:schemeClr val="bg1"/>
                  </a:solidFill>
                  <a:latin typeface="Helvetica" pitchFamily="2" charset="0"/>
                  <a:cs typeface="Helvetica" panose="020B0604020202020204" pitchFamily="34" charset="0"/>
                </a:rPr>
                <a:t>Partner Positioning </a:t>
              </a:r>
              <a:r>
                <a:rPr lang="en-GB" sz="1400" dirty="0">
                  <a:solidFill>
                    <a:schemeClr val="bg1"/>
                  </a:solidFill>
                  <a:latin typeface="Helvetica" pitchFamily="2" charset="0"/>
                  <a:cs typeface="Helvetica" panose="020B0604020202020204" pitchFamily="34" charset="0"/>
                </a:rPr>
                <a:t>document on our </a:t>
              </a:r>
              <a:r>
                <a:rPr lang="en-GB" sz="1400" b="1" dirty="0">
                  <a:solidFill>
                    <a:schemeClr val="bg1"/>
                  </a:solidFill>
                  <a:latin typeface="Helvetica" pitchFamily="2" charset="0"/>
                  <a:hlinkClick r:id="rId3">
                    <a:extLst>
                      <a:ext uri="{A12FA001-AC4F-418D-AE19-62706E023703}">
                        <ahyp:hlinkClr xmlns:ahyp="http://schemas.microsoft.com/office/drawing/2018/hyperlinkcolor" val="tx"/>
                      </a:ext>
                    </a:extLst>
                  </a:hlinkClick>
                </a:rPr>
                <a:t>Partner Hub</a:t>
              </a:r>
              <a:r>
                <a:rPr lang="en-GB" sz="1400" b="1" dirty="0">
                  <a:solidFill>
                    <a:schemeClr val="bg1"/>
                  </a:solidFill>
                  <a:latin typeface="Helvetica" pitchFamily="2" charset="0"/>
                </a:rPr>
                <a:t> </a:t>
              </a:r>
              <a:r>
                <a:rPr lang="en-GB" sz="1400" dirty="0">
                  <a:solidFill>
                    <a:schemeClr val="bg1"/>
                  </a:solidFill>
                  <a:latin typeface="Helvetica" pitchFamily="2" charset="0"/>
                  <a:cs typeface="Helvetica" panose="020B0604020202020204" pitchFamily="34" charset="0"/>
                </a:rPr>
                <a:t>offers great insights.</a:t>
              </a:r>
              <a:endParaRPr lang="en-GB" sz="1400" i="1" u="sng" dirty="0">
                <a:solidFill>
                  <a:schemeClr val="bg1"/>
                </a:solidFill>
                <a:latin typeface="Helvetica" pitchFamily="2" charset="0"/>
                <a:cs typeface="Helvetica" panose="020B0604020202020204" pitchFamily="34" charset="0"/>
              </a:endParaRPr>
            </a:p>
          </p:txBody>
        </p:sp>
      </p:grpSp>
      <p:grpSp>
        <p:nvGrpSpPr>
          <p:cNvPr id="13" name="Group 12">
            <a:extLst>
              <a:ext uri="{FF2B5EF4-FFF2-40B4-BE49-F238E27FC236}">
                <a16:creationId xmlns:a16="http://schemas.microsoft.com/office/drawing/2014/main" id="{49919893-48FA-B1C2-2057-D741D7C9C084}"/>
              </a:ext>
            </a:extLst>
          </p:cNvPr>
          <p:cNvGrpSpPr/>
          <p:nvPr/>
        </p:nvGrpSpPr>
        <p:grpSpPr>
          <a:xfrm>
            <a:off x="954920" y="1630065"/>
            <a:ext cx="11237080" cy="808905"/>
            <a:chOff x="954920" y="1630065"/>
            <a:chExt cx="11237080" cy="808905"/>
          </a:xfrm>
        </p:grpSpPr>
        <p:sp>
          <p:nvSpPr>
            <p:cNvPr id="20" name="Managed and Professional Services"/>
            <p:cNvSpPr/>
            <p:nvPr/>
          </p:nvSpPr>
          <p:spPr>
            <a:xfrm>
              <a:off x="954920" y="1630065"/>
              <a:ext cx="11237080" cy="808905"/>
            </a:xfrm>
            <a:prstGeom prst="roundRect">
              <a:avLst>
                <a:gd name="adj" fmla="val 0"/>
              </a:avLst>
            </a:prstGeom>
          </p:spPr>
          <p:style>
            <a:lnRef idx="2">
              <a:schemeClr val="accent5">
                <a:shade val="50000"/>
              </a:schemeClr>
            </a:lnRef>
            <a:fillRef idx="1">
              <a:schemeClr val="accent5"/>
            </a:fillRef>
            <a:effectRef idx="0">
              <a:schemeClr val="accent5"/>
            </a:effectRef>
            <a:fontRef idx="minor">
              <a:schemeClr val="lt1"/>
            </a:fontRef>
          </p:style>
          <p:txBody>
            <a:bodyPr lIns="2700000" tIns="180000" rIns="180000" bIns="180000" rtlCol="0" anchor="ctr"/>
            <a:lstStyle/>
            <a:p>
              <a:pPr lvl="0">
                <a:defRPr/>
              </a:pPr>
              <a:endParaRPr kumimoji="0" lang="en-GB" sz="1400" b="1" i="0" u="none" strike="noStrike" kern="0" cap="none" spc="-50" normalizeH="0" baseline="0" noProof="0" dirty="0">
                <a:ln>
                  <a:noFill/>
                </a:ln>
                <a:solidFill>
                  <a:schemeClr val="tx1"/>
                </a:solidFill>
                <a:effectLst/>
                <a:uLnTx/>
                <a:uFillTx/>
                <a:latin typeface="Helvetica" pitchFamily="2" charset="0"/>
              </a:endParaRPr>
            </a:p>
          </p:txBody>
        </p:sp>
        <p:sp>
          <p:nvSpPr>
            <p:cNvPr id="5" name="TextBox 4">
              <a:extLst>
                <a:ext uri="{FF2B5EF4-FFF2-40B4-BE49-F238E27FC236}">
                  <a16:creationId xmlns:a16="http://schemas.microsoft.com/office/drawing/2014/main" id="{0132495C-3795-A68E-0A0B-3D4DD8DE08F7}"/>
                </a:ext>
              </a:extLst>
            </p:cNvPr>
            <p:cNvSpPr txBox="1"/>
            <p:nvPr/>
          </p:nvSpPr>
          <p:spPr>
            <a:xfrm>
              <a:off x="1620956" y="1793205"/>
              <a:ext cx="10251380" cy="523220"/>
            </a:xfrm>
            <a:prstGeom prst="rect">
              <a:avLst/>
            </a:prstGeom>
            <a:noFill/>
          </p:spPr>
          <p:txBody>
            <a:bodyPr wrap="square" rtlCol="0" anchor="ctr">
              <a:spAutoFit/>
            </a:bodyPr>
            <a:lstStyle/>
            <a:p>
              <a:r>
                <a:rPr lang="en-GB" sz="1400" b="1" i="0" u="none" strike="noStrike" baseline="0" dirty="0">
                  <a:solidFill>
                    <a:schemeClr val="bg1"/>
                  </a:solidFill>
                  <a:latin typeface="Helvetica" pitchFamily="2" charset="0"/>
                  <a:cs typeface="Helvetica" panose="020B0604020202020204" pitchFamily="34" charset="0"/>
                </a:rPr>
                <a:t>Low-cost/no-cost, high-value offerings</a:t>
              </a:r>
              <a:r>
                <a:rPr lang="en-GB" sz="1400" b="0" i="0" u="none" strike="noStrike" baseline="0" dirty="0">
                  <a:solidFill>
                    <a:schemeClr val="bg1"/>
                  </a:solidFill>
                  <a:latin typeface="Helvetica" pitchFamily="2" charset="0"/>
                  <a:cs typeface="Helvetica" panose="020B0604020202020204" pitchFamily="34" charset="0"/>
                </a:rPr>
                <a:t>, such as: free external vulnerability scanning (with cyber security analyst follow-up call), no obligation PEN </a:t>
              </a:r>
              <a:r>
                <a:rPr lang="en-GB" sz="1400" dirty="0">
                  <a:solidFill>
                    <a:schemeClr val="bg1"/>
                  </a:solidFill>
                  <a:latin typeface="Helvetica" pitchFamily="2" charset="0"/>
                  <a:cs typeface="Helvetica" panose="020B0604020202020204" pitchFamily="34" charset="0"/>
                </a:rPr>
                <a:t>T</a:t>
              </a:r>
              <a:r>
                <a:rPr lang="en-GB" sz="1400" b="0" i="0" u="none" strike="noStrike" baseline="0" dirty="0">
                  <a:solidFill>
                    <a:schemeClr val="bg1"/>
                  </a:solidFill>
                  <a:latin typeface="Helvetica" pitchFamily="2" charset="0"/>
                  <a:cs typeface="Helvetica" panose="020B0604020202020204" pitchFamily="34" charset="0"/>
                </a:rPr>
                <a:t>esting to help find </a:t>
              </a:r>
              <a:r>
                <a:rPr lang="en-GB" sz="1400" dirty="0">
                  <a:solidFill>
                    <a:schemeClr val="bg1"/>
                  </a:solidFill>
                  <a:latin typeface="Helvetica" pitchFamily="2" charset="0"/>
                  <a:cs typeface="Helvetica" panose="020B0604020202020204" pitchFamily="34" charset="0"/>
                </a:rPr>
                <a:t>security gaps and fix them.</a:t>
              </a:r>
            </a:p>
          </p:txBody>
        </p:sp>
      </p:grpSp>
      <p:grpSp>
        <p:nvGrpSpPr>
          <p:cNvPr id="17" name="Group 16">
            <a:extLst>
              <a:ext uri="{FF2B5EF4-FFF2-40B4-BE49-F238E27FC236}">
                <a16:creationId xmlns:a16="http://schemas.microsoft.com/office/drawing/2014/main" id="{243A7DDC-4EA0-25B3-86C9-6E9148732DB7}"/>
              </a:ext>
            </a:extLst>
          </p:cNvPr>
          <p:cNvGrpSpPr/>
          <p:nvPr/>
        </p:nvGrpSpPr>
        <p:grpSpPr>
          <a:xfrm>
            <a:off x="646759" y="2594080"/>
            <a:ext cx="11545241" cy="786884"/>
            <a:chOff x="646759" y="2594080"/>
            <a:chExt cx="11545241" cy="786884"/>
          </a:xfrm>
        </p:grpSpPr>
        <p:sp>
          <p:nvSpPr>
            <p:cNvPr id="19" name="Virtualised Apps or Containers"/>
            <p:cNvSpPr/>
            <p:nvPr/>
          </p:nvSpPr>
          <p:spPr>
            <a:xfrm>
              <a:off x="646759" y="2594080"/>
              <a:ext cx="11545241" cy="786884"/>
            </a:xfrm>
            <a:prstGeom prst="roundRect">
              <a:avLst>
                <a:gd name="adj" fmla="val 0"/>
              </a:avLst>
            </a:prstGeom>
          </p:spPr>
          <p:style>
            <a:lnRef idx="2">
              <a:schemeClr val="accent4">
                <a:shade val="50000"/>
              </a:schemeClr>
            </a:lnRef>
            <a:fillRef idx="1">
              <a:schemeClr val="accent4"/>
            </a:fillRef>
            <a:effectRef idx="0">
              <a:schemeClr val="accent4"/>
            </a:effectRef>
            <a:fontRef idx="minor">
              <a:schemeClr val="lt1"/>
            </a:fontRef>
          </p:style>
          <p:txBody>
            <a:bodyPr lIns="2268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50" normalizeH="0" baseline="0" noProof="0" dirty="0">
                <a:ln>
                  <a:noFill/>
                </a:ln>
                <a:solidFill>
                  <a:prstClr val="white"/>
                </a:solidFill>
                <a:effectLst/>
                <a:uLnTx/>
                <a:uFillTx/>
                <a:latin typeface="Helvetica" pitchFamily="2" charset="0"/>
                <a:ea typeface="+mn-ea"/>
                <a:cs typeface="+mn-cs"/>
              </a:endParaRPr>
            </a:p>
          </p:txBody>
        </p:sp>
        <p:sp>
          <p:nvSpPr>
            <p:cNvPr id="6" name="TextBox 5">
              <a:extLst>
                <a:ext uri="{FF2B5EF4-FFF2-40B4-BE49-F238E27FC236}">
                  <a16:creationId xmlns:a16="http://schemas.microsoft.com/office/drawing/2014/main" id="{A2E03F78-562A-AF75-6A5F-8FB8827D1055}"/>
                </a:ext>
              </a:extLst>
            </p:cNvPr>
            <p:cNvSpPr txBox="1"/>
            <p:nvPr/>
          </p:nvSpPr>
          <p:spPr>
            <a:xfrm>
              <a:off x="1262477" y="2725912"/>
              <a:ext cx="10929523" cy="523220"/>
            </a:xfrm>
            <a:prstGeom prst="rect">
              <a:avLst/>
            </a:prstGeom>
            <a:noFill/>
          </p:spPr>
          <p:txBody>
            <a:bodyPr wrap="square" rtlCol="0" anchor="ctr">
              <a:spAutoFit/>
            </a:bodyPr>
            <a:lstStyle/>
            <a:p>
              <a:r>
                <a:rPr lang="en-GB" sz="1400" b="1" i="0" u="none" strike="noStrike" baseline="0" dirty="0">
                  <a:solidFill>
                    <a:schemeClr val="bg1"/>
                  </a:solidFill>
                  <a:latin typeface="Helvetica" pitchFamily="2" charset="0"/>
                  <a:cs typeface="Helvetica" panose="020B0604020202020204" pitchFamily="34" charset="0"/>
                </a:rPr>
                <a:t>Ransomware or Cyberattacks:</a:t>
              </a:r>
              <a:r>
                <a:rPr lang="en-GB" sz="1400" i="0" u="none" strike="noStrike" baseline="0" dirty="0">
                  <a:solidFill>
                    <a:schemeClr val="bg1"/>
                  </a:solidFill>
                  <a:latin typeface="Helvetica" pitchFamily="2" charset="0"/>
                  <a:cs typeface="Helvetica" panose="020B0604020202020204" pitchFamily="34" charset="0"/>
                </a:rPr>
                <a:t> </a:t>
              </a:r>
              <a:r>
                <a:rPr lang="en-GB" sz="1400" dirty="0">
                  <a:solidFill>
                    <a:schemeClr val="bg1"/>
                  </a:solidFill>
                  <a:latin typeface="Helvetica" pitchFamily="2" charset="0"/>
                  <a:cs typeface="Helvetica" panose="020B0604020202020204" pitchFamily="34" charset="0"/>
                </a:rPr>
                <a:t>T</a:t>
              </a:r>
              <a:r>
                <a:rPr lang="en-GB" sz="1400" i="0" u="none" strike="noStrike" baseline="0" dirty="0">
                  <a:solidFill>
                    <a:schemeClr val="bg1"/>
                  </a:solidFill>
                  <a:latin typeface="Helvetica" pitchFamily="2" charset="0"/>
                  <a:cs typeface="Helvetica" panose="020B0604020202020204" pitchFamily="34" charset="0"/>
                </a:rPr>
                <a:t>hese are on the rise, so </a:t>
              </a:r>
              <a:r>
                <a:rPr lang="en-GB" sz="1400" b="0" i="0" u="none" strike="noStrike" baseline="0" dirty="0">
                  <a:solidFill>
                    <a:schemeClr val="bg1"/>
                  </a:solidFill>
                  <a:latin typeface="Helvetica" pitchFamily="2" charset="0"/>
                  <a:cs typeface="Helvetica" panose="020B0604020202020204" pitchFamily="34" charset="0"/>
                </a:rPr>
                <a:t>customers that have experienced them will need significant and fast support in restoring systems and data. </a:t>
              </a:r>
              <a:r>
                <a:rPr lang="en-GB" sz="1400" dirty="0">
                  <a:solidFill>
                    <a:schemeClr val="bg1"/>
                  </a:solidFill>
                  <a:latin typeface="Helvetica" pitchFamily="2" charset="0"/>
                  <a:cs typeface="Helvetica" panose="020B0604020202020204" pitchFamily="34" charset="0"/>
                </a:rPr>
                <a:t>W</a:t>
              </a:r>
              <a:r>
                <a:rPr lang="en-GB" sz="1400" b="0" i="0" u="none" strike="noStrike" baseline="0" dirty="0">
                  <a:solidFill>
                    <a:schemeClr val="bg1"/>
                  </a:solidFill>
                  <a:latin typeface="Helvetica" pitchFamily="2" charset="0"/>
                  <a:cs typeface="Helvetica" panose="020B0604020202020204" pitchFamily="34" charset="0"/>
                </a:rPr>
                <a:t>e can support these requirements in a multitude of ways.</a:t>
              </a:r>
              <a:endParaRPr lang="en-GB" sz="1400" dirty="0">
                <a:solidFill>
                  <a:schemeClr val="bg1"/>
                </a:solidFill>
                <a:latin typeface="Helvetica" pitchFamily="2" charset="0"/>
                <a:cs typeface="Helvetica" panose="020B0604020202020204" pitchFamily="34" charset="0"/>
              </a:endParaRPr>
            </a:p>
          </p:txBody>
        </p:sp>
      </p:grpSp>
      <p:grpSp>
        <p:nvGrpSpPr>
          <p:cNvPr id="18" name="Group 17">
            <a:extLst>
              <a:ext uri="{FF2B5EF4-FFF2-40B4-BE49-F238E27FC236}">
                <a16:creationId xmlns:a16="http://schemas.microsoft.com/office/drawing/2014/main" id="{1E566C6A-0D35-F12E-11D9-FD8AA683CBD2}"/>
              </a:ext>
            </a:extLst>
          </p:cNvPr>
          <p:cNvGrpSpPr/>
          <p:nvPr/>
        </p:nvGrpSpPr>
        <p:grpSpPr>
          <a:xfrm>
            <a:off x="663482" y="3536073"/>
            <a:ext cx="11528517" cy="808633"/>
            <a:chOff x="663482" y="3536073"/>
            <a:chExt cx="11528517" cy="808633"/>
          </a:xfrm>
        </p:grpSpPr>
        <p:sp>
          <p:nvSpPr>
            <p:cNvPr id="16" name="Cloud Management Platform"/>
            <p:cNvSpPr/>
            <p:nvPr/>
          </p:nvSpPr>
          <p:spPr>
            <a:xfrm>
              <a:off x="663482" y="3536073"/>
              <a:ext cx="11528517" cy="808633"/>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lIns="19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50" normalizeH="0" baseline="0" noProof="0" dirty="0">
                <a:ln>
                  <a:noFill/>
                </a:ln>
                <a:solidFill>
                  <a:srgbClr val="1A1C2B"/>
                </a:solidFill>
                <a:effectLst/>
                <a:uLnTx/>
                <a:uFillTx/>
                <a:latin typeface="Helvetica" pitchFamily="2" charset="0"/>
                <a:ea typeface="+mn-ea"/>
                <a:cs typeface="+mn-cs"/>
              </a:endParaRPr>
            </a:p>
          </p:txBody>
        </p:sp>
        <p:sp>
          <p:nvSpPr>
            <p:cNvPr id="7" name="TextBox 6">
              <a:extLst>
                <a:ext uri="{FF2B5EF4-FFF2-40B4-BE49-F238E27FC236}">
                  <a16:creationId xmlns:a16="http://schemas.microsoft.com/office/drawing/2014/main" id="{27937A2D-702D-FA8F-5679-3EAF298C4EE4}"/>
                </a:ext>
              </a:extLst>
            </p:cNvPr>
            <p:cNvSpPr txBox="1"/>
            <p:nvPr/>
          </p:nvSpPr>
          <p:spPr>
            <a:xfrm>
              <a:off x="1365270" y="3678779"/>
              <a:ext cx="10725130" cy="523220"/>
            </a:xfrm>
            <a:prstGeom prst="rect">
              <a:avLst/>
            </a:prstGeom>
            <a:noFill/>
          </p:spPr>
          <p:txBody>
            <a:bodyPr wrap="square" rtlCol="0" anchor="ctr">
              <a:spAutoFit/>
            </a:bodyPr>
            <a:lstStyle/>
            <a:p>
              <a:r>
                <a:rPr lang="en-GB" sz="1400" b="1" i="0" u="none" strike="noStrike" baseline="0" dirty="0">
                  <a:solidFill>
                    <a:srgbClr val="000000"/>
                  </a:solidFill>
                  <a:latin typeface="Helvetica" pitchFamily="2" charset="0"/>
                  <a:cs typeface="Helvetica" panose="020B0604020202020204" pitchFamily="34" charset="0"/>
                </a:rPr>
                <a:t>Outsourcing Cybersecurity:</a:t>
              </a:r>
              <a:r>
                <a:rPr lang="en-GB" sz="1400" b="0" i="0" u="none" strike="noStrike" baseline="0" dirty="0">
                  <a:solidFill>
                    <a:srgbClr val="000000"/>
                  </a:solidFill>
                  <a:latin typeface="Helvetica" pitchFamily="2" charset="0"/>
                  <a:cs typeface="Helvetica" panose="020B0604020202020204" pitchFamily="34" charset="0"/>
                </a:rPr>
                <a:t> </a:t>
              </a:r>
              <a:r>
                <a:rPr lang="en-GB" sz="1400" dirty="0">
                  <a:solidFill>
                    <a:srgbClr val="000000"/>
                  </a:solidFill>
                  <a:latin typeface="Helvetica" pitchFamily="2" charset="0"/>
                  <a:cs typeface="Helvetica" panose="020B0604020202020204" pitchFamily="34" charset="0"/>
                </a:rPr>
                <a:t>C</a:t>
              </a:r>
              <a:r>
                <a:rPr lang="en-GB" sz="1400" b="0" i="0" u="none" strike="noStrike" baseline="0" dirty="0">
                  <a:solidFill>
                    <a:srgbClr val="000000"/>
                  </a:solidFill>
                  <a:latin typeface="Helvetica" pitchFamily="2" charset="0"/>
                  <a:cs typeface="Helvetica" panose="020B0604020202020204" pitchFamily="34" charset="0"/>
                </a:rPr>
                <a:t>ustomers who wish to fully outsource this, which could be due to lack of in-house expertise or resource constraints we can work with you to deliver a full end-to-end security service.</a:t>
              </a:r>
              <a:endParaRPr lang="en-GB" sz="1400" dirty="0">
                <a:solidFill>
                  <a:schemeClr val="bg1"/>
                </a:solidFill>
                <a:latin typeface="Helvetica" pitchFamily="2" charset="0"/>
                <a:cs typeface="Helvetica" panose="020B0604020202020204" pitchFamily="34" charset="0"/>
              </a:endParaRPr>
            </a:p>
          </p:txBody>
        </p:sp>
      </p:grpSp>
      <p:grpSp>
        <p:nvGrpSpPr>
          <p:cNvPr id="22" name="Group 21">
            <a:extLst>
              <a:ext uri="{FF2B5EF4-FFF2-40B4-BE49-F238E27FC236}">
                <a16:creationId xmlns:a16="http://schemas.microsoft.com/office/drawing/2014/main" id="{CDC0E0A5-5CCE-261C-7B94-2BD50FDEBCD1}"/>
              </a:ext>
            </a:extLst>
          </p:cNvPr>
          <p:cNvGrpSpPr/>
          <p:nvPr/>
        </p:nvGrpSpPr>
        <p:grpSpPr>
          <a:xfrm>
            <a:off x="954920" y="4483821"/>
            <a:ext cx="11237080" cy="815798"/>
            <a:chOff x="954920" y="4483821"/>
            <a:chExt cx="11237080" cy="815798"/>
          </a:xfrm>
        </p:grpSpPr>
        <p:sp>
          <p:nvSpPr>
            <p:cNvPr id="15" name="Secure Data Platforms"/>
            <p:cNvSpPr/>
            <p:nvPr/>
          </p:nvSpPr>
          <p:spPr>
            <a:xfrm>
              <a:off x="954920" y="4483821"/>
              <a:ext cx="11237080" cy="815798"/>
            </a:xfrm>
            <a:prstGeom prst="roundRect">
              <a:avLst>
                <a:gd name="adj" fmla="val 0"/>
              </a:avLst>
            </a:prstGeom>
          </p:spPr>
          <p:style>
            <a:lnRef idx="2">
              <a:schemeClr val="accent2">
                <a:shade val="50000"/>
              </a:schemeClr>
            </a:lnRef>
            <a:fillRef idx="1">
              <a:schemeClr val="accent2"/>
            </a:fillRef>
            <a:effectRef idx="0">
              <a:schemeClr val="accent2"/>
            </a:effectRef>
            <a:fontRef idx="minor">
              <a:schemeClr val="lt1"/>
            </a:fontRef>
          </p:style>
          <p:txBody>
            <a:bodyPr lIns="1836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50" normalizeH="0" baseline="0" noProof="0" dirty="0">
                <a:ln>
                  <a:noFill/>
                </a:ln>
                <a:solidFill>
                  <a:srgbClr val="1A1C2B"/>
                </a:solidFill>
                <a:effectLst/>
                <a:uLnTx/>
                <a:uFillTx/>
                <a:latin typeface="Helvetica" pitchFamily="2" charset="0"/>
                <a:ea typeface="+mn-ea"/>
                <a:cs typeface="+mn-cs"/>
              </a:endParaRPr>
            </a:p>
          </p:txBody>
        </p:sp>
        <p:sp>
          <p:nvSpPr>
            <p:cNvPr id="8" name="TextBox 7">
              <a:extLst>
                <a:ext uri="{FF2B5EF4-FFF2-40B4-BE49-F238E27FC236}">
                  <a16:creationId xmlns:a16="http://schemas.microsoft.com/office/drawing/2014/main" id="{6CAD64A1-CCAE-6AAD-7AB3-E29D3517F64D}"/>
                </a:ext>
              </a:extLst>
            </p:cNvPr>
            <p:cNvSpPr txBox="1"/>
            <p:nvPr/>
          </p:nvSpPr>
          <p:spPr>
            <a:xfrm>
              <a:off x="1712189" y="4630110"/>
              <a:ext cx="9759776" cy="523220"/>
            </a:xfrm>
            <a:prstGeom prst="rect">
              <a:avLst/>
            </a:prstGeom>
            <a:noFill/>
          </p:spPr>
          <p:txBody>
            <a:bodyPr wrap="square" rtlCol="0" anchor="ctr">
              <a:spAutoFit/>
            </a:bodyPr>
            <a:lstStyle/>
            <a:p>
              <a:r>
                <a:rPr lang="en-GB" sz="1400" b="1" dirty="0">
                  <a:solidFill>
                    <a:srgbClr val="000000"/>
                  </a:solidFill>
                  <a:latin typeface="Helvetica" pitchFamily="2" charset="0"/>
                  <a:cs typeface="Helvetica" panose="020B0604020202020204" pitchFamily="34" charset="0"/>
                </a:rPr>
                <a:t>We’ve done the hard miles:</a:t>
              </a:r>
              <a:r>
                <a:rPr lang="en-GB" sz="1400" dirty="0">
                  <a:solidFill>
                    <a:srgbClr val="000000"/>
                  </a:solidFill>
                  <a:latin typeface="Helvetica" pitchFamily="2" charset="0"/>
                  <a:cs typeface="Helvetica" panose="020B0604020202020204" pitchFamily="34" charset="0"/>
                </a:rPr>
                <a:t> We built our in-house cyber experience significantly in the last 3-4 years, so on top of offering a wide cyber portfolio, we can help guide you along your own roadmap to success.</a:t>
              </a:r>
              <a:endParaRPr lang="en-GB" sz="1400" dirty="0">
                <a:solidFill>
                  <a:schemeClr val="bg1"/>
                </a:solidFill>
                <a:latin typeface="Helvetica" pitchFamily="2" charset="0"/>
                <a:cs typeface="Helvetica" panose="020B0604020202020204" pitchFamily="34" charset="0"/>
              </a:endParaRPr>
            </a:p>
          </p:txBody>
        </p:sp>
      </p:grpSp>
      <p:grpSp>
        <p:nvGrpSpPr>
          <p:cNvPr id="23" name="Group 22">
            <a:extLst>
              <a:ext uri="{FF2B5EF4-FFF2-40B4-BE49-F238E27FC236}">
                <a16:creationId xmlns:a16="http://schemas.microsoft.com/office/drawing/2014/main" id="{C2D1D6A8-4F72-AC84-7E74-CB32BE4CDD03}"/>
              </a:ext>
            </a:extLst>
          </p:cNvPr>
          <p:cNvGrpSpPr/>
          <p:nvPr/>
        </p:nvGrpSpPr>
        <p:grpSpPr>
          <a:xfrm>
            <a:off x="1603676" y="5461002"/>
            <a:ext cx="10591372" cy="789248"/>
            <a:chOff x="1603676" y="5441345"/>
            <a:chExt cx="10591372" cy="808905"/>
          </a:xfrm>
        </p:grpSpPr>
        <p:sp>
          <p:nvSpPr>
            <p:cNvPr id="14" name="Sustainable Data Centres"/>
            <p:cNvSpPr/>
            <p:nvPr/>
          </p:nvSpPr>
          <p:spPr>
            <a:xfrm>
              <a:off x="1603676" y="5441345"/>
              <a:ext cx="10591372" cy="808905"/>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lIns="1836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50" normalizeH="0" baseline="0" noProof="0" dirty="0">
                <a:ln>
                  <a:noFill/>
                </a:ln>
                <a:solidFill>
                  <a:srgbClr val="1A1C2B"/>
                </a:solidFill>
                <a:effectLst/>
                <a:uLnTx/>
                <a:uFillTx/>
                <a:latin typeface="Helvetica" pitchFamily="2" charset="0"/>
                <a:ea typeface="+mn-ea"/>
                <a:cs typeface="+mn-cs"/>
              </a:endParaRPr>
            </a:p>
          </p:txBody>
        </p:sp>
        <p:sp>
          <p:nvSpPr>
            <p:cNvPr id="10" name="TextBox 9">
              <a:extLst>
                <a:ext uri="{FF2B5EF4-FFF2-40B4-BE49-F238E27FC236}">
                  <a16:creationId xmlns:a16="http://schemas.microsoft.com/office/drawing/2014/main" id="{B27A892D-6A81-9377-75C8-6B25633A4523}"/>
                </a:ext>
              </a:extLst>
            </p:cNvPr>
            <p:cNvSpPr txBox="1"/>
            <p:nvPr/>
          </p:nvSpPr>
          <p:spPr>
            <a:xfrm>
              <a:off x="2136192" y="5584187"/>
              <a:ext cx="9759776" cy="523220"/>
            </a:xfrm>
            <a:prstGeom prst="rect">
              <a:avLst/>
            </a:prstGeom>
            <a:noFill/>
          </p:spPr>
          <p:txBody>
            <a:bodyPr wrap="square" rtlCol="0" anchor="ctr">
              <a:spAutoFit/>
            </a:bodyPr>
            <a:lstStyle/>
            <a:p>
              <a:r>
                <a:rPr lang="en-GB" sz="1400" b="1" dirty="0">
                  <a:solidFill>
                    <a:srgbClr val="000000"/>
                  </a:solidFill>
                  <a:latin typeface="Helvetica" pitchFamily="2" charset="0"/>
                  <a:cs typeface="Helvetica" panose="020B0604020202020204" pitchFamily="34" charset="0"/>
                </a:rPr>
                <a:t>Channel Partner – Cyber Testing Pack</a:t>
              </a:r>
              <a:r>
                <a:rPr lang="en-GB" sz="1400" dirty="0">
                  <a:solidFill>
                    <a:srgbClr val="000000"/>
                  </a:solidFill>
                  <a:latin typeface="Helvetica" pitchFamily="2" charset="0"/>
                  <a:cs typeface="Helvetica" panose="020B0604020202020204" pitchFamily="34" charset="0"/>
                </a:rPr>
                <a:t>: 1-year vulnerability scanning (up to 20 assets), 3 days PEN testing, 1 phishing campaign (up to 200 users) and Cyber Essentials self-assessment accreditation.</a:t>
              </a:r>
              <a:endParaRPr lang="en-GB" sz="1400" dirty="0">
                <a:solidFill>
                  <a:schemeClr val="bg1"/>
                </a:solidFill>
                <a:latin typeface="Helvetica" pitchFamily="2" charset="0"/>
                <a:cs typeface="Helvetica" panose="020B0604020202020204" pitchFamily="34" charset="0"/>
              </a:endParaRPr>
            </a:p>
          </p:txBody>
        </p:sp>
      </p:grpSp>
      <p:sp>
        <p:nvSpPr>
          <p:cNvPr id="2" name="Title 1"/>
          <p:cNvSpPr>
            <a:spLocks noGrp="1"/>
          </p:cNvSpPr>
          <p:nvPr>
            <p:ph type="title"/>
          </p:nvPr>
        </p:nvSpPr>
        <p:spPr/>
        <p:txBody>
          <a:bodyPr/>
          <a:lstStyle/>
          <a:p>
            <a:r>
              <a:rPr lang="en-GB" dirty="0"/>
              <a:t>Your opportunities / Where are the quick wins</a:t>
            </a:r>
          </a:p>
        </p:txBody>
      </p:sp>
      <p:grpSp>
        <p:nvGrpSpPr>
          <p:cNvPr id="76" name="Sustainable Data Centres - icon"/>
          <p:cNvGrpSpPr/>
          <p:nvPr/>
        </p:nvGrpSpPr>
        <p:grpSpPr>
          <a:xfrm>
            <a:off x="1171093" y="5438733"/>
            <a:ext cx="874190" cy="908150"/>
            <a:chOff x="499013" y="5837910"/>
            <a:chExt cx="1001434" cy="1012609"/>
          </a:xfrm>
        </p:grpSpPr>
        <p:sp>
          <p:nvSpPr>
            <p:cNvPr id="9" name="Oval 8"/>
            <p:cNvSpPr/>
            <p:nvPr/>
          </p:nvSpPr>
          <p:spPr>
            <a:xfrm>
              <a:off x="525284" y="5837910"/>
              <a:ext cx="918839" cy="918839"/>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11" name="Picture 10"/>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99013" y="5862740"/>
              <a:ext cx="1001434" cy="987779"/>
            </a:xfrm>
            <a:prstGeom prst="rect">
              <a:avLst/>
            </a:prstGeom>
          </p:spPr>
        </p:pic>
        <p:pic>
          <p:nvPicPr>
            <p:cNvPr id="70" name="Picture 69"/>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629425" y="6020261"/>
              <a:ext cx="662165" cy="560181"/>
            </a:xfrm>
            <a:prstGeom prst="rect">
              <a:avLst/>
            </a:prstGeom>
          </p:spPr>
        </p:pic>
      </p:grpSp>
      <p:grpSp>
        <p:nvGrpSpPr>
          <p:cNvPr id="77" name="Secure Data Platforms - icon"/>
          <p:cNvGrpSpPr/>
          <p:nvPr/>
        </p:nvGrpSpPr>
        <p:grpSpPr>
          <a:xfrm>
            <a:off x="530775" y="4469311"/>
            <a:ext cx="897966" cy="919556"/>
            <a:chOff x="577018" y="4682210"/>
            <a:chExt cx="1001434" cy="1024226"/>
          </a:xfrm>
        </p:grpSpPr>
        <p:sp>
          <p:nvSpPr>
            <p:cNvPr id="59" name="Oval 58"/>
            <p:cNvSpPr/>
            <p:nvPr/>
          </p:nvSpPr>
          <p:spPr>
            <a:xfrm>
              <a:off x="598944" y="4682210"/>
              <a:ext cx="918839" cy="918839"/>
            </a:xfrm>
            <a:prstGeom prst="ellipse">
              <a:avLst/>
            </a:prstGeom>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64" name="Picture 63"/>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577018" y="4718657"/>
              <a:ext cx="1001434" cy="987779"/>
            </a:xfrm>
            <a:prstGeom prst="rect">
              <a:avLst/>
            </a:prstGeom>
          </p:spPr>
        </p:pic>
        <p:pic>
          <p:nvPicPr>
            <p:cNvPr id="71" name="Picture 70"/>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703576" y="4872182"/>
              <a:ext cx="662165" cy="560181"/>
            </a:xfrm>
            <a:prstGeom prst="rect">
              <a:avLst/>
            </a:prstGeom>
          </p:spPr>
        </p:pic>
      </p:grpSp>
      <p:grpSp>
        <p:nvGrpSpPr>
          <p:cNvPr id="78" name="Cloud Management Platform - icon"/>
          <p:cNvGrpSpPr/>
          <p:nvPr/>
        </p:nvGrpSpPr>
        <p:grpSpPr>
          <a:xfrm>
            <a:off x="252110" y="3528909"/>
            <a:ext cx="912292" cy="930559"/>
            <a:chOff x="698360" y="3529050"/>
            <a:chExt cx="1001434" cy="1015968"/>
          </a:xfrm>
        </p:grpSpPr>
        <p:sp>
          <p:nvSpPr>
            <p:cNvPr id="60" name="Oval 59"/>
            <p:cNvSpPr/>
            <p:nvPr/>
          </p:nvSpPr>
          <p:spPr>
            <a:xfrm>
              <a:off x="718324" y="3529050"/>
              <a:ext cx="918839" cy="918839"/>
            </a:xfrm>
            <a:prstGeom prst="ellipse">
              <a:avLst/>
            </a:prstGeom>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65" name="Picture 64"/>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698360" y="3557239"/>
              <a:ext cx="1001434" cy="987779"/>
            </a:xfrm>
            <a:prstGeom prst="rect">
              <a:avLst/>
            </a:prstGeom>
          </p:spPr>
        </p:pic>
        <p:pic>
          <p:nvPicPr>
            <p:cNvPr id="72" name="Picture 71"/>
            <p:cNvPicPr>
              <a:picLocks noChangeAspect="1"/>
            </p:cNvPicPr>
            <p:nvPr/>
          </p:nvPicPr>
          <p:blipFill rotWithShape="1">
            <a:blip r:embed="rId9" cstate="email">
              <a:extLst>
                <a:ext uri="{28A0092B-C50C-407E-A947-70E740481C1C}">
                  <a14:useLocalDpi xmlns:a14="http://schemas.microsoft.com/office/drawing/2010/main" val="0"/>
                </a:ext>
              </a:extLst>
            </a:blip>
            <a:srcRect/>
            <a:stretch/>
          </p:blipFill>
          <p:spPr>
            <a:xfrm>
              <a:off x="807678" y="3725089"/>
              <a:ext cx="662165" cy="560181"/>
            </a:xfrm>
            <a:prstGeom prst="rect">
              <a:avLst/>
            </a:prstGeom>
          </p:spPr>
        </p:pic>
      </p:grpSp>
      <p:grpSp>
        <p:nvGrpSpPr>
          <p:cNvPr id="79" name="Virtualised Apps or Containers - icon"/>
          <p:cNvGrpSpPr/>
          <p:nvPr/>
        </p:nvGrpSpPr>
        <p:grpSpPr>
          <a:xfrm>
            <a:off x="253784" y="2580510"/>
            <a:ext cx="890538" cy="907799"/>
            <a:chOff x="993048" y="2378430"/>
            <a:chExt cx="1001434" cy="1018171"/>
          </a:xfrm>
        </p:grpSpPr>
        <p:sp>
          <p:nvSpPr>
            <p:cNvPr id="61" name="Oval 60"/>
            <p:cNvSpPr/>
            <p:nvPr/>
          </p:nvSpPr>
          <p:spPr>
            <a:xfrm>
              <a:off x="1002804" y="2378430"/>
              <a:ext cx="918839" cy="918839"/>
            </a:xfrm>
            <a:prstGeom prst="ellipse">
              <a:avLst/>
            </a:prstGeom>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66" name="Picture 65"/>
            <p:cNvPicPr>
              <a:picLocks noChangeAspect="1"/>
            </p:cNvPicPr>
            <p:nvPr/>
          </p:nvPicPr>
          <p:blipFill rotWithShape="1">
            <a:blip r:embed="rId10" cstate="email">
              <a:extLst>
                <a:ext uri="{28A0092B-C50C-407E-A947-70E740481C1C}">
                  <a14:useLocalDpi xmlns:a14="http://schemas.microsoft.com/office/drawing/2010/main" val="0"/>
                </a:ext>
              </a:extLst>
            </a:blip>
            <a:srcRect/>
            <a:stretch/>
          </p:blipFill>
          <p:spPr>
            <a:xfrm>
              <a:off x="993048" y="2408822"/>
              <a:ext cx="1001434" cy="987779"/>
            </a:xfrm>
            <a:prstGeom prst="rect">
              <a:avLst/>
            </a:prstGeom>
          </p:spPr>
        </p:pic>
        <p:pic>
          <p:nvPicPr>
            <p:cNvPr id="73" name="Picture 72"/>
            <p:cNvPicPr>
              <a:picLocks noChangeAspect="1"/>
            </p:cNvPicPr>
            <p:nvPr/>
          </p:nvPicPr>
          <p:blipFill rotWithShape="1">
            <a:blip r:embed="rId11" cstate="email">
              <a:extLst>
                <a:ext uri="{28A0092B-C50C-407E-A947-70E740481C1C}">
                  <a14:useLocalDpi xmlns:a14="http://schemas.microsoft.com/office/drawing/2010/main" val="0"/>
                </a:ext>
              </a:extLst>
            </a:blip>
            <a:srcRect/>
            <a:stretch/>
          </p:blipFill>
          <p:spPr>
            <a:xfrm>
              <a:off x="1151093" y="2612503"/>
              <a:ext cx="560726" cy="474365"/>
            </a:xfrm>
            <a:prstGeom prst="rect">
              <a:avLst/>
            </a:prstGeom>
          </p:spPr>
        </p:pic>
      </p:grpSp>
      <p:grpSp>
        <p:nvGrpSpPr>
          <p:cNvPr id="80" name="Managed and Professional Services - icon"/>
          <p:cNvGrpSpPr/>
          <p:nvPr/>
        </p:nvGrpSpPr>
        <p:grpSpPr>
          <a:xfrm>
            <a:off x="559501" y="1616875"/>
            <a:ext cx="896620" cy="911198"/>
            <a:chOff x="1376379" y="1265910"/>
            <a:chExt cx="1001434" cy="1006422"/>
          </a:xfrm>
        </p:grpSpPr>
        <p:sp>
          <p:nvSpPr>
            <p:cNvPr id="62" name="Oval 61"/>
            <p:cNvSpPr/>
            <p:nvPr/>
          </p:nvSpPr>
          <p:spPr>
            <a:xfrm>
              <a:off x="1386344" y="1265910"/>
              <a:ext cx="918839" cy="918839"/>
            </a:xfrm>
            <a:prstGeom prst="ellipse">
              <a:avLst/>
            </a:prstGeom>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67" name="Picture 66"/>
            <p:cNvPicPr>
              <a:picLocks noChangeAspect="1"/>
            </p:cNvPicPr>
            <p:nvPr/>
          </p:nvPicPr>
          <p:blipFill rotWithShape="1">
            <a:blip r:embed="rId12" cstate="email">
              <a:extLst>
                <a:ext uri="{28A0092B-C50C-407E-A947-70E740481C1C}">
                  <a14:useLocalDpi xmlns:a14="http://schemas.microsoft.com/office/drawing/2010/main" val="0"/>
                </a:ext>
              </a:extLst>
            </a:blip>
            <a:srcRect/>
            <a:stretch/>
          </p:blipFill>
          <p:spPr>
            <a:xfrm>
              <a:off x="1376379" y="1284553"/>
              <a:ext cx="1001434" cy="987779"/>
            </a:xfrm>
            <a:prstGeom prst="rect">
              <a:avLst/>
            </a:prstGeom>
          </p:spPr>
        </p:pic>
        <p:pic>
          <p:nvPicPr>
            <p:cNvPr id="74" name="Picture 73"/>
            <p:cNvPicPr>
              <a:picLocks noChangeAspect="1"/>
            </p:cNvPicPr>
            <p:nvPr/>
          </p:nvPicPr>
          <p:blipFill rotWithShape="1">
            <a:blip r:embed="rId13" cstate="email">
              <a:extLst>
                <a:ext uri="{28A0092B-C50C-407E-A947-70E740481C1C}">
                  <a14:useLocalDpi xmlns:a14="http://schemas.microsoft.com/office/drawing/2010/main" val="0"/>
                </a:ext>
              </a:extLst>
            </a:blip>
            <a:srcRect/>
            <a:stretch/>
          </p:blipFill>
          <p:spPr>
            <a:xfrm>
              <a:off x="1492516" y="1479539"/>
              <a:ext cx="614888" cy="520185"/>
            </a:xfrm>
            <a:prstGeom prst="rect">
              <a:avLst/>
            </a:prstGeom>
          </p:spPr>
        </p:pic>
      </p:grpSp>
      <p:grpSp>
        <p:nvGrpSpPr>
          <p:cNvPr id="81" name="Security Services, Governance and Management - icon"/>
          <p:cNvGrpSpPr/>
          <p:nvPr/>
        </p:nvGrpSpPr>
        <p:grpSpPr>
          <a:xfrm>
            <a:off x="1148080" y="666354"/>
            <a:ext cx="909840" cy="929591"/>
            <a:chOff x="1981119" y="119100"/>
            <a:chExt cx="1001434" cy="1019669"/>
          </a:xfrm>
        </p:grpSpPr>
        <p:sp>
          <p:nvSpPr>
            <p:cNvPr id="63" name="Oval 62"/>
            <p:cNvSpPr/>
            <p:nvPr/>
          </p:nvSpPr>
          <p:spPr>
            <a:xfrm>
              <a:off x="1988324" y="119100"/>
              <a:ext cx="918839" cy="918839"/>
            </a:xfrm>
            <a:prstGeom prst="ellipse">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68" name="Picture 67"/>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1981119" y="150990"/>
              <a:ext cx="1001434" cy="987779"/>
            </a:xfrm>
            <a:prstGeom prst="rect">
              <a:avLst/>
            </a:prstGeom>
          </p:spPr>
        </p:pic>
        <p:pic>
          <p:nvPicPr>
            <p:cNvPr id="75" name="Picture 74"/>
            <p:cNvPicPr>
              <a:picLocks noChangeAspect="1"/>
            </p:cNvPicPr>
            <p:nvPr/>
          </p:nvPicPr>
          <p:blipFill rotWithShape="1">
            <a:blip r:embed="rId14" cstate="email">
              <a:extLst>
                <a:ext uri="{28A0092B-C50C-407E-A947-70E740481C1C}">
                  <a14:useLocalDpi xmlns:a14="http://schemas.microsoft.com/office/drawing/2010/main" val="0"/>
                </a:ext>
              </a:extLst>
            </a:blip>
            <a:srcRect/>
            <a:stretch/>
          </p:blipFill>
          <p:spPr>
            <a:xfrm>
              <a:off x="2107032" y="313277"/>
              <a:ext cx="614888" cy="520185"/>
            </a:xfrm>
            <a:prstGeom prst="rect">
              <a:avLst/>
            </a:prstGeom>
          </p:spPr>
        </p:pic>
      </p:grpSp>
    </p:spTree>
    <p:extLst>
      <p:ext uri="{BB962C8B-B14F-4D97-AF65-F5344CB8AC3E}">
        <p14:creationId xmlns:p14="http://schemas.microsoft.com/office/powerpoint/2010/main" val="346028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Effect transition="in" filter="fade">
                                      <p:cBhvr>
                                        <p:cTn id="9" dur="500"/>
                                        <p:tgtEl>
                                          <p:spTgt spid="81"/>
                                        </p:tgtEl>
                                      </p:cBhvr>
                                    </p:animEffect>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80"/>
                                        </p:tgtEl>
                                        <p:attrNameLst>
                                          <p:attrName>style.visibility</p:attrName>
                                        </p:attrNameLst>
                                      </p:cBhvr>
                                      <p:to>
                                        <p:strVal val="visible"/>
                                      </p:to>
                                    </p:set>
                                    <p:anim calcmode="lin" valueType="num">
                                      <p:cBhvr>
                                        <p:cTn id="16" dur="500" fill="hold"/>
                                        <p:tgtEl>
                                          <p:spTgt spid="80"/>
                                        </p:tgtEl>
                                        <p:attrNameLst>
                                          <p:attrName>ppt_w</p:attrName>
                                        </p:attrNameLst>
                                      </p:cBhvr>
                                      <p:tavLst>
                                        <p:tav tm="0">
                                          <p:val>
                                            <p:fltVal val="0"/>
                                          </p:val>
                                        </p:tav>
                                        <p:tav tm="100000">
                                          <p:val>
                                            <p:strVal val="#ppt_w"/>
                                          </p:val>
                                        </p:tav>
                                      </p:tavLst>
                                    </p:anim>
                                    <p:anim calcmode="lin" valueType="num">
                                      <p:cBhvr>
                                        <p:cTn id="17" dur="500" fill="hold"/>
                                        <p:tgtEl>
                                          <p:spTgt spid="80"/>
                                        </p:tgtEl>
                                        <p:attrNameLst>
                                          <p:attrName>ppt_h</p:attrName>
                                        </p:attrNameLst>
                                      </p:cBhvr>
                                      <p:tavLst>
                                        <p:tav tm="0">
                                          <p:val>
                                            <p:fltVal val="0"/>
                                          </p:val>
                                        </p:tav>
                                        <p:tav tm="100000">
                                          <p:val>
                                            <p:strVal val="#ppt_h"/>
                                          </p:val>
                                        </p:tav>
                                      </p:tavLst>
                                    </p:anim>
                                    <p:animEffect transition="in" filter="fade">
                                      <p:cBhvr>
                                        <p:cTn id="18" dur="500"/>
                                        <p:tgtEl>
                                          <p:spTgt spid="80"/>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79"/>
                                        </p:tgtEl>
                                        <p:attrNameLst>
                                          <p:attrName>style.visibility</p:attrName>
                                        </p:attrNameLst>
                                      </p:cBhvr>
                                      <p:to>
                                        <p:strVal val="visible"/>
                                      </p:to>
                                    </p:set>
                                    <p:anim calcmode="lin" valueType="num">
                                      <p:cBhvr>
                                        <p:cTn id="25" dur="500" fill="hold"/>
                                        <p:tgtEl>
                                          <p:spTgt spid="79"/>
                                        </p:tgtEl>
                                        <p:attrNameLst>
                                          <p:attrName>ppt_w</p:attrName>
                                        </p:attrNameLst>
                                      </p:cBhvr>
                                      <p:tavLst>
                                        <p:tav tm="0">
                                          <p:val>
                                            <p:fltVal val="0"/>
                                          </p:val>
                                        </p:tav>
                                        <p:tav tm="100000">
                                          <p:val>
                                            <p:strVal val="#ppt_w"/>
                                          </p:val>
                                        </p:tav>
                                      </p:tavLst>
                                    </p:anim>
                                    <p:anim calcmode="lin" valueType="num">
                                      <p:cBhvr>
                                        <p:cTn id="26" dur="500" fill="hold"/>
                                        <p:tgtEl>
                                          <p:spTgt spid="79"/>
                                        </p:tgtEl>
                                        <p:attrNameLst>
                                          <p:attrName>ppt_h</p:attrName>
                                        </p:attrNameLst>
                                      </p:cBhvr>
                                      <p:tavLst>
                                        <p:tav tm="0">
                                          <p:val>
                                            <p:fltVal val="0"/>
                                          </p:val>
                                        </p:tav>
                                        <p:tav tm="100000">
                                          <p:val>
                                            <p:strVal val="#ppt_h"/>
                                          </p:val>
                                        </p:tav>
                                      </p:tavLst>
                                    </p:anim>
                                    <p:animEffect transition="in" filter="fade">
                                      <p:cBhvr>
                                        <p:cTn id="27" dur="500"/>
                                        <p:tgtEl>
                                          <p:spTgt spid="79"/>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78"/>
                                        </p:tgtEl>
                                        <p:attrNameLst>
                                          <p:attrName>style.visibility</p:attrName>
                                        </p:attrNameLst>
                                      </p:cBhvr>
                                      <p:to>
                                        <p:strVal val="visible"/>
                                      </p:to>
                                    </p:set>
                                    <p:anim calcmode="lin" valueType="num">
                                      <p:cBhvr>
                                        <p:cTn id="34" dur="500" fill="hold"/>
                                        <p:tgtEl>
                                          <p:spTgt spid="78"/>
                                        </p:tgtEl>
                                        <p:attrNameLst>
                                          <p:attrName>ppt_w</p:attrName>
                                        </p:attrNameLst>
                                      </p:cBhvr>
                                      <p:tavLst>
                                        <p:tav tm="0">
                                          <p:val>
                                            <p:fltVal val="0"/>
                                          </p:val>
                                        </p:tav>
                                        <p:tav tm="100000">
                                          <p:val>
                                            <p:strVal val="#ppt_w"/>
                                          </p:val>
                                        </p:tav>
                                      </p:tavLst>
                                    </p:anim>
                                    <p:anim calcmode="lin" valueType="num">
                                      <p:cBhvr>
                                        <p:cTn id="35" dur="500" fill="hold"/>
                                        <p:tgtEl>
                                          <p:spTgt spid="78"/>
                                        </p:tgtEl>
                                        <p:attrNameLst>
                                          <p:attrName>ppt_h</p:attrName>
                                        </p:attrNameLst>
                                      </p:cBhvr>
                                      <p:tavLst>
                                        <p:tav tm="0">
                                          <p:val>
                                            <p:fltVal val="0"/>
                                          </p:val>
                                        </p:tav>
                                        <p:tav tm="100000">
                                          <p:val>
                                            <p:strVal val="#ppt_h"/>
                                          </p:val>
                                        </p:tav>
                                      </p:tavLst>
                                    </p:anim>
                                    <p:animEffect transition="in" filter="fade">
                                      <p:cBhvr>
                                        <p:cTn id="36" dur="500"/>
                                        <p:tgtEl>
                                          <p:spTgt spid="78"/>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 calcmode="lin" valueType="num">
                                      <p:cBhvr>
                                        <p:cTn id="43" dur="500" fill="hold"/>
                                        <p:tgtEl>
                                          <p:spTgt spid="77"/>
                                        </p:tgtEl>
                                        <p:attrNameLst>
                                          <p:attrName>ppt_w</p:attrName>
                                        </p:attrNameLst>
                                      </p:cBhvr>
                                      <p:tavLst>
                                        <p:tav tm="0">
                                          <p:val>
                                            <p:fltVal val="0"/>
                                          </p:val>
                                        </p:tav>
                                        <p:tav tm="100000">
                                          <p:val>
                                            <p:strVal val="#ppt_w"/>
                                          </p:val>
                                        </p:tav>
                                      </p:tavLst>
                                    </p:anim>
                                    <p:anim calcmode="lin" valueType="num">
                                      <p:cBhvr>
                                        <p:cTn id="44" dur="500" fill="hold"/>
                                        <p:tgtEl>
                                          <p:spTgt spid="77"/>
                                        </p:tgtEl>
                                        <p:attrNameLst>
                                          <p:attrName>ppt_h</p:attrName>
                                        </p:attrNameLst>
                                      </p:cBhvr>
                                      <p:tavLst>
                                        <p:tav tm="0">
                                          <p:val>
                                            <p:fltVal val="0"/>
                                          </p:val>
                                        </p:tav>
                                        <p:tav tm="100000">
                                          <p:val>
                                            <p:strVal val="#ppt_h"/>
                                          </p:val>
                                        </p:tav>
                                      </p:tavLst>
                                    </p:anim>
                                    <p:animEffect transition="in" filter="fade">
                                      <p:cBhvr>
                                        <p:cTn id="45" dur="500"/>
                                        <p:tgtEl>
                                          <p:spTgt spid="77"/>
                                        </p:tgtEl>
                                      </p:cBhvr>
                                    </p:animEffect>
                                  </p:childTnLst>
                                </p:cTn>
                              </p:par>
                              <p:par>
                                <p:cTn id="46" presetID="10" presetClass="entr" presetSubtype="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par>
                          <p:cTn id="49" fill="hold">
                            <p:stCondLst>
                              <p:cond delay="3000"/>
                            </p:stCondLst>
                            <p:childTnLst>
                              <p:par>
                                <p:cTn id="50" presetID="53" presetClass="entr" presetSubtype="16" fill="hold" nodeType="afterEffect">
                                  <p:stCondLst>
                                    <p:cond delay="0"/>
                                  </p:stCondLst>
                                  <p:childTnLst>
                                    <p:set>
                                      <p:cBhvr>
                                        <p:cTn id="51" dur="1" fill="hold">
                                          <p:stCondLst>
                                            <p:cond delay="0"/>
                                          </p:stCondLst>
                                        </p:cTn>
                                        <p:tgtEl>
                                          <p:spTgt spid="76"/>
                                        </p:tgtEl>
                                        <p:attrNameLst>
                                          <p:attrName>style.visibility</p:attrName>
                                        </p:attrNameLst>
                                      </p:cBhvr>
                                      <p:to>
                                        <p:strVal val="visible"/>
                                      </p:to>
                                    </p:set>
                                    <p:anim calcmode="lin" valueType="num">
                                      <p:cBhvr>
                                        <p:cTn id="52" dur="500" fill="hold"/>
                                        <p:tgtEl>
                                          <p:spTgt spid="76"/>
                                        </p:tgtEl>
                                        <p:attrNameLst>
                                          <p:attrName>ppt_w</p:attrName>
                                        </p:attrNameLst>
                                      </p:cBhvr>
                                      <p:tavLst>
                                        <p:tav tm="0">
                                          <p:val>
                                            <p:fltVal val="0"/>
                                          </p:val>
                                        </p:tav>
                                        <p:tav tm="100000">
                                          <p:val>
                                            <p:strVal val="#ppt_w"/>
                                          </p:val>
                                        </p:tav>
                                      </p:tavLst>
                                    </p:anim>
                                    <p:anim calcmode="lin" valueType="num">
                                      <p:cBhvr>
                                        <p:cTn id="53" dur="500" fill="hold"/>
                                        <p:tgtEl>
                                          <p:spTgt spid="76"/>
                                        </p:tgtEl>
                                        <p:attrNameLst>
                                          <p:attrName>ppt_h</p:attrName>
                                        </p:attrNameLst>
                                      </p:cBhvr>
                                      <p:tavLst>
                                        <p:tav tm="0">
                                          <p:val>
                                            <p:fltVal val="0"/>
                                          </p:val>
                                        </p:tav>
                                        <p:tav tm="100000">
                                          <p:val>
                                            <p:strVal val="#ppt_h"/>
                                          </p:val>
                                        </p:tav>
                                      </p:tavLst>
                                    </p:anim>
                                    <p:animEffect transition="in" filter="fade">
                                      <p:cBhvr>
                                        <p:cTn id="54" dur="500"/>
                                        <p:tgtEl>
                                          <p:spTgt spid="76"/>
                                        </p:tgtEl>
                                      </p:cBhvr>
                                    </p:animEffect>
                                  </p:childTnLst>
                                </p:cTn>
                              </p:par>
                              <p:par>
                                <p:cTn id="55" presetID="10"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aphic 9">
            <a:extLst>
              <a:ext uri="{FF2B5EF4-FFF2-40B4-BE49-F238E27FC236}">
                <a16:creationId xmlns:a16="http://schemas.microsoft.com/office/drawing/2014/main" id="{7456F42F-47DE-F741-8714-2E287773983A}"/>
              </a:ext>
            </a:extLst>
          </p:cNvPr>
          <p:cNvGrpSpPr/>
          <p:nvPr/>
        </p:nvGrpSpPr>
        <p:grpSpPr>
          <a:xfrm>
            <a:off x="3190114" y="263007"/>
            <a:ext cx="5811772" cy="5843503"/>
            <a:chOff x="3386021" y="841075"/>
            <a:chExt cx="5422439" cy="5410833"/>
          </a:xfrm>
        </p:grpSpPr>
        <p:sp>
          <p:nvSpPr>
            <p:cNvPr id="13" name="Freeform: Shape 12">
              <a:extLst>
                <a:ext uri="{FF2B5EF4-FFF2-40B4-BE49-F238E27FC236}">
                  <a16:creationId xmlns:a16="http://schemas.microsoft.com/office/drawing/2014/main" id="{C13776F3-48C2-8B20-2420-A6811C268A1F}"/>
                </a:ext>
              </a:extLst>
            </p:cNvPr>
            <p:cNvSpPr/>
            <p:nvPr/>
          </p:nvSpPr>
          <p:spPr>
            <a:xfrm rot="-2700000">
              <a:off x="4748775" y="2205196"/>
              <a:ext cx="2692523" cy="2692523"/>
            </a:xfrm>
            <a:custGeom>
              <a:avLst/>
              <a:gdLst>
                <a:gd name="connsiteX0" fmla="*/ 2692524 w 2692523"/>
                <a:gd name="connsiteY0" fmla="*/ 1346262 h 2692523"/>
                <a:gd name="connsiteX1" fmla="*/ 1346262 w 2692523"/>
                <a:gd name="connsiteY1" fmla="*/ 2692524 h 2692523"/>
                <a:gd name="connsiteX2" fmla="*/ 0 w 2692523"/>
                <a:gd name="connsiteY2" fmla="*/ 1346262 h 2692523"/>
                <a:gd name="connsiteX3" fmla="*/ 1346262 w 2692523"/>
                <a:gd name="connsiteY3" fmla="*/ 0 h 2692523"/>
                <a:gd name="connsiteX4" fmla="*/ 2692524 w 2692523"/>
                <a:gd name="connsiteY4" fmla="*/ 1346262 h 2692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2523" h="2692523">
                  <a:moveTo>
                    <a:pt x="2692524" y="1346262"/>
                  </a:moveTo>
                  <a:cubicBezTo>
                    <a:pt x="2692524" y="2089782"/>
                    <a:pt x="2089782" y="2692524"/>
                    <a:pt x="1346262" y="2692524"/>
                  </a:cubicBezTo>
                  <a:cubicBezTo>
                    <a:pt x="602742" y="2692524"/>
                    <a:pt x="0" y="2089782"/>
                    <a:pt x="0" y="1346262"/>
                  </a:cubicBezTo>
                  <a:cubicBezTo>
                    <a:pt x="0" y="602742"/>
                    <a:pt x="602742" y="0"/>
                    <a:pt x="1346262" y="0"/>
                  </a:cubicBezTo>
                  <a:cubicBezTo>
                    <a:pt x="2089782" y="0"/>
                    <a:pt x="2692524" y="602742"/>
                    <a:pt x="2692524" y="1346262"/>
                  </a:cubicBezTo>
                  <a:close/>
                </a:path>
              </a:pathLst>
            </a:custGeom>
            <a:solidFill>
              <a:srgbClr val="C4CBCE"/>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5" name="Freeform: Shape 14">
              <a:extLst>
                <a:ext uri="{FF2B5EF4-FFF2-40B4-BE49-F238E27FC236}">
                  <a16:creationId xmlns:a16="http://schemas.microsoft.com/office/drawing/2014/main" id="{37865F00-EBBC-AB33-EDB4-38D949D8F1E4}"/>
                </a:ext>
              </a:extLst>
            </p:cNvPr>
            <p:cNvSpPr/>
            <p:nvPr/>
          </p:nvSpPr>
          <p:spPr>
            <a:xfrm>
              <a:off x="3519253" y="2713760"/>
              <a:ext cx="319592" cy="213179"/>
            </a:xfrm>
            <a:custGeom>
              <a:avLst/>
              <a:gdLst>
                <a:gd name="connsiteX0" fmla="*/ 284051 w 319592"/>
                <a:gd name="connsiteY0" fmla="*/ 213180 h 213179"/>
                <a:gd name="connsiteX1" fmla="*/ 319593 w 319592"/>
                <a:gd name="connsiteY1" fmla="*/ 103788 h 213179"/>
                <a:gd name="connsiteX2" fmla="*/ 0 w 319592"/>
                <a:gd name="connsiteY2" fmla="*/ 0 h 213179"/>
                <a:gd name="connsiteX3" fmla="*/ 284051 w 319592"/>
                <a:gd name="connsiteY3" fmla="*/ 213180 h 213179"/>
              </a:gdLst>
              <a:ahLst/>
              <a:cxnLst>
                <a:cxn ang="0">
                  <a:pos x="connsiteX0" y="connsiteY0"/>
                </a:cxn>
                <a:cxn ang="0">
                  <a:pos x="connsiteX1" y="connsiteY1"/>
                </a:cxn>
                <a:cxn ang="0">
                  <a:pos x="connsiteX2" y="connsiteY2"/>
                </a:cxn>
                <a:cxn ang="0">
                  <a:pos x="connsiteX3" y="connsiteY3"/>
                </a:cxn>
              </a:cxnLst>
              <a:rect l="l" t="t" r="r" b="b"/>
              <a:pathLst>
                <a:path w="319592" h="213179">
                  <a:moveTo>
                    <a:pt x="284051" y="213180"/>
                  </a:moveTo>
                  <a:lnTo>
                    <a:pt x="319593" y="103788"/>
                  </a:lnTo>
                  <a:lnTo>
                    <a:pt x="0" y="0"/>
                  </a:lnTo>
                  <a:lnTo>
                    <a:pt x="284051" y="213180"/>
                  </a:lnTo>
                  <a:close/>
                </a:path>
              </a:pathLst>
            </a:custGeom>
            <a:solidFill>
              <a:srgbClr val="3E766F"/>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6" name="Freeform: Shape 15">
              <a:extLst>
                <a:ext uri="{FF2B5EF4-FFF2-40B4-BE49-F238E27FC236}">
                  <a16:creationId xmlns:a16="http://schemas.microsoft.com/office/drawing/2014/main" id="{1B34D98C-6134-03D6-D63E-967327BC9CA5}"/>
                </a:ext>
              </a:extLst>
            </p:cNvPr>
            <p:cNvSpPr/>
            <p:nvPr/>
          </p:nvSpPr>
          <p:spPr>
            <a:xfrm>
              <a:off x="3519253" y="2713760"/>
              <a:ext cx="319592" cy="213179"/>
            </a:xfrm>
            <a:custGeom>
              <a:avLst/>
              <a:gdLst>
                <a:gd name="connsiteX0" fmla="*/ 284051 w 319592"/>
                <a:gd name="connsiteY0" fmla="*/ 213180 h 213179"/>
                <a:gd name="connsiteX1" fmla="*/ 319593 w 319592"/>
                <a:gd name="connsiteY1" fmla="*/ 103788 h 213179"/>
                <a:gd name="connsiteX2" fmla="*/ 0 w 319592"/>
                <a:gd name="connsiteY2" fmla="*/ 0 h 213179"/>
                <a:gd name="connsiteX3" fmla="*/ 284051 w 319592"/>
                <a:gd name="connsiteY3" fmla="*/ 213180 h 213179"/>
              </a:gdLst>
              <a:ahLst/>
              <a:cxnLst>
                <a:cxn ang="0">
                  <a:pos x="connsiteX0" y="connsiteY0"/>
                </a:cxn>
                <a:cxn ang="0">
                  <a:pos x="connsiteX1" y="connsiteY1"/>
                </a:cxn>
                <a:cxn ang="0">
                  <a:pos x="connsiteX2" y="connsiteY2"/>
                </a:cxn>
                <a:cxn ang="0">
                  <a:pos x="connsiteX3" y="connsiteY3"/>
                </a:cxn>
              </a:cxnLst>
              <a:rect l="l" t="t" r="r" b="b"/>
              <a:pathLst>
                <a:path w="319592" h="213179">
                  <a:moveTo>
                    <a:pt x="284051" y="213180"/>
                  </a:moveTo>
                  <a:lnTo>
                    <a:pt x="319593" y="103788"/>
                  </a:lnTo>
                  <a:lnTo>
                    <a:pt x="0" y="0"/>
                  </a:lnTo>
                  <a:lnTo>
                    <a:pt x="284051" y="213180"/>
                  </a:lnTo>
                  <a:close/>
                </a:path>
              </a:pathLst>
            </a:custGeom>
            <a:gradFill>
              <a:gsLst>
                <a:gs pos="46000">
                  <a:srgbClr val="FFFFFF"/>
                </a:gs>
                <a:gs pos="54000">
                  <a:srgbClr val="EFEFEF"/>
                </a:gs>
                <a:gs pos="69000">
                  <a:srgbClr val="C7C7C7"/>
                </a:gs>
                <a:gs pos="90000">
                  <a:srgbClr val="868686"/>
                </a:gs>
                <a:gs pos="100000">
                  <a:srgbClr val="666666"/>
                </a:gs>
              </a:gsLst>
              <a:lin ang="118806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7" name="Freeform: Shape 16">
              <a:extLst>
                <a:ext uri="{FF2B5EF4-FFF2-40B4-BE49-F238E27FC236}">
                  <a16:creationId xmlns:a16="http://schemas.microsoft.com/office/drawing/2014/main" id="{EC55751C-DD35-61DC-B6B7-47A727D6FE00}"/>
                </a:ext>
              </a:extLst>
            </p:cNvPr>
            <p:cNvSpPr/>
            <p:nvPr/>
          </p:nvSpPr>
          <p:spPr>
            <a:xfrm>
              <a:off x="3411138" y="3118766"/>
              <a:ext cx="348394" cy="113932"/>
            </a:xfrm>
            <a:custGeom>
              <a:avLst/>
              <a:gdLst>
                <a:gd name="connsiteX0" fmla="*/ 348395 w 348394"/>
                <a:gd name="connsiteY0" fmla="*/ 0 h 113932"/>
                <a:gd name="connsiteX1" fmla="*/ 332930 w 348394"/>
                <a:gd name="connsiteY1" fmla="*/ 113932 h 113932"/>
                <a:gd name="connsiteX2" fmla="*/ 0 w 348394"/>
                <a:gd name="connsiteY2" fmla="*/ 68884 h 113932"/>
                <a:gd name="connsiteX3" fmla="*/ 348395 w 348394"/>
                <a:gd name="connsiteY3" fmla="*/ 0 h 113932"/>
              </a:gdLst>
              <a:ahLst/>
              <a:cxnLst>
                <a:cxn ang="0">
                  <a:pos x="connsiteX0" y="connsiteY0"/>
                </a:cxn>
                <a:cxn ang="0">
                  <a:pos x="connsiteX1" y="connsiteY1"/>
                </a:cxn>
                <a:cxn ang="0">
                  <a:pos x="connsiteX2" y="connsiteY2"/>
                </a:cxn>
                <a:cxn ang="0">
                  <a:pos x="connsiteX3" y="connsiteY3"/>
                </a:cxn>
              </a:cxnLst>
              <a:rect l="l" t="t" r="r" b="b"/>
              <a:pathLst>
                <a:path w="348394" h="113932">
                  <a:moveTo>
                    <a:pt x="348395" y="0"/>
                  </a:moveTo>
                  <a:lnTo>
                    <a:pt x="332930" y="113932"/>
                  </a:lnTo>
                  <a:lnTo>
                    <a:pt x="0" y="68884"/>
                  </a:lnTo>
                  <a:lnTo>
                    <a:pt x="348395" y="0"/>
                  </a:lnTo>
                  <a:close/>
                </a:path>
              </a:pathLst>
            </a:custGeom>
            <a:solidFill>
              <a:srgbClr val="477D71"/>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9" name="Freeform: Shape 18">
              <a:extLst>
                <a:ext uri="{FF2B5EF4-FFF2-40B4-BE49-F238E27FC236}">
                  <a16:creationId xmlns:a16="http://schemas.microsoft.com/office/drawing/2014/main" id="{48B85892-47F1-D847-911F-9FE56676A189}"/>
                </a:ext>
              </a:extLst>
            </p:cNvPr>
            <p:cNvSpPr/>
            <p:nvPr/>
          </p:nvSpPr>
          <p:spPr>
            <a:xfrm>
              <a:off x="3411138" y="3118766"/>
              <a:ext cx="348394" cy="113932"/>
            </a:xfrm>
            <a:custGeom>
              <a:avLst/>
              <a:gdLst>
                <a:gd name="connsiteX0" fmla="*/ 348395 w 348394"/>
                <a:gd name="connsiteY0" fmla="*/ 0 h 113932"/>
                <a:gd name="connsiteX1" fmla="*/ 332930 w 348394"/>
                <a:gd name="connsiteY1" fmla="*/ 113932 h 113932"/>
                <a:gd name="connsiteX2" fmla="*/ 0 w 348394"/>
                <a:gd name="connsiteY2" fmla="*/ 68884 h 113932"/>
                <a:gd name="connsiteX3" fmla="*/ 348395 w 348394"/>
                <a:gd name="connsiteY3" fmla="*/ 0 h 113932"/>
              </a:gdLst>
              <a:ahLst/>
              <a:cxnLst>
                <a:cxn ang="0">
                  <a:pos x="connsiteX0" y="connsiteY0"/>
                </a:cxn>
                <a:cxn ang="0">
                  <a:pos x="connsiteX1" y="connsiteY1"/>
                </a:cxn>
                <a:cxn ang="0">
                  <a:pos x="connsiteX2" y="connsiteY2"/>
                </a:cxn>
                <a:cxn ang="0">
                  <a:pos x="connsiteX3" y="connsiteY3"/>
                </a:cxn>
              </a:cxnLst>
              <a:rect l="l" t="t" r="r" b="b"/>
              <a:pathLst>
                <a:path w="348394" h="113932">
                  <a:moveTo>
                    <a:pt x="348395" y="0"/>
                  </a:moveTo>
                  <a:lnTo>
                    <a:pt x="332930" y="113932"/>
                  </a:lnTo>
                  <a:lnTo>
                    <a:pt x="0" y="68884"/>
                  </a:lnTo>
                  <a:lnTo>
                    <a:pt x="348395" y="0"/>
                  </a:lnTo>
                  <a:close/>
                </a:path>
              </a:pathLst>
            </a:custGeom>
            <a:gradFill>
              <a:gsLst>
                <a:gs pos="0">
                  <a:srgbClr val="666666"/>
                </a:gs>
                <a:gs pos="10000">
                  <a:srgbClr val="868686"/>
                </a:gs>
                <a:gs pos="31000">
                  <a:srgbClr val="C7C7C7"/>
                </a:gs>
                <a:gs pos="46000">
                  <a:srgbClr val="EFEFEF"/>
                </a:gs>
                <a:gs pos="54000">
                  <a:srgbClr val="FFFFFF"/>
                </a:gs>
              </a:gsLst>
              <a:lin ang="462599"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20" name="Freeform: Shape 19">
              <a:extLst>
                <a:ext uri="{FF2B5EF4-FFF2-40B4-BE49-F238E27FC236}">
                  <a16:creationId xmlns:a16="http://schemas.microsoft.com/office/drawing/2014/main" id="{1CF651FF-19D1-A982-8FEB-7ACE1D802BF5}"/>
                </a:ext>
              </a:extLst>
            </p:cNvPr>
            <p:cNvSpPr/>
            <p:nvPr/>
          </p:nvSpPr>
          <p:spPr>
            <a:xfrm>
              <a:off x="4657797" y="3095284"/>
              <a:ext cx="355134" cy="109392"/>
            </a:xfrm>
            <a:custGeom>
              <a:avLst/>
              <a:gdLst>
                <a:gd name="connsiteX0" fmla="*/ 0 w 355134"/>
                <a:gd name="connsiteY0" fmla="*/ 109392 h 109392"/>
                <a:gd name="connsiteX1" fmla="*/ 35542 w 355134"/>
                <a:gd name="connsiteY1" fmla="*/ 0 h 109392"/>
                <a:gd name="connsiteX2" fmla="*/ 355134 w 355134"/>
                <a:gd name="connsiteY2" fmla="*/ 103859 h 109392"/>
                <a:gd name="connsiteX3" fmla="*/ 0 w 355134"/>
                <a:gd name="connsiteY3" fmla="*/ 109392 h 109392"/>
              </a:gdLst>
              <a:ahLst/>
              <a:cxnLst>
                <a:cxn ang="0">
                  <a:pos x="connsiteX0" y="connsiteY0"/>
                </a:cxn>
                <a:cxn ang="0">
                  <a:pos x="connsiteX1" y="connsiteY1"/>
                </a:cxn>
                <a:cxn ang="0">
                  <a:pos x="connsiteX2" y="connsiteY2"/>
                </a:cxn>
                <a:cxn ang="0">
                  <a:pos x="connsiteX3" y="connsiteY3"/>
                </a:cxn>
              </a:cxnLst>
              <a:rect l="l" t="t" r="r" b="b"/>
              <a:pathLst>
                <a:path w="355134" h="109392">
                  <a:moveTo>
                    <a:pt x="0" y="109392"/>
                  </a:moveTo>
                  <a:lnTo>
                    <a:pt x="35542" y="0"/>
                  </a:lnTo>
                  <a:lnTo>
                    <a:pt x="355134" y="103859"/>
                  </a:lnTo>
                  <a:lnTo>
                    <a:pt x="0" y="109392"/>
                  </a:lnTo>
                  <a:close/>
                </a:path>
              </a:pathLst>
            </a:custGeom>
            <a:solidFill>
              <a:srgbClr val="3E766F"/>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22" name="Freeform: Shape 21">
              <a:extLst>
                <a:ext uri="{FF2B5EF4-FFF2-40B4-BE49-F238E27FC236}">
                  <a16:creationId xmlns:a16="http://schemas.microsoft.com/office/drawing/2014/main" id="{F17CB43F-F0C5-D7A2-73F2-7018D0CFAE68}"/>
                </a:ext>
              </a:extLst>
            </p:cNvPr>
            <p:cNvSpPr/>
            <p:nvPr/>
          </p:nvSpPr>
          <p:spPr>
            <a:xfrm>
              <a:off x="4657797" y="3095284"/>
              <a:ext cx="355134" cy="109392"/>
            </a:xfrm>
            <a:custGeom>
              <a:avLst/>
              <a:gdLst>
                <a:gd name="connsiteX0" fmla="*/ 0 w 355134"/>
                <a:gd name="connsiteY0" fmla="*/ 109392 h 109392"/>
                <a:gd name="connsiteX1" fmla="*/ 35542 w 355134"/>
                <a:gd name="connsiteY1" fmla="*/ 0 h 109392"/>
                <a:gd name="connsiteX2" fmla="*/ 355134 w 355134"/>
                <a:gd name="connsiteY2" fmla="*/ 103859 h 109392"/>
                <a:gd name="connsiteX3" fmla="*/ 0 w 355134"/>
                <a:gd name="connsiteY3" fmla="*/ 109392 h 109392"/>
              </a:gdLst>
              <a:ahLst/>
              <a:cxnLst>
                <a:cxn ang="0">
                  <a:pos x="connsiteX0" y="connsiteY0"/>
                </a:cxn>
                <a:cxn ang="0">
                  <a:pos x="connsiteX1" y="connsiteY1"/>
                </a:cxn>
                <a:cxn ang="0">
                  <a:pos x="connsiteX2" y="connsiteY2"/>
                </a:cxn>
                <a:cxn ang="0">
                  <a:pos x="connsiteX3" y="connsiteY3"/>
                </a:cxn>
              </a:cxnLst>
              <a:rect l="l" t="t" r="r" b="b"/>
              <a:pathLst>
                <a:path w="355134" h="109392">
                  <a:moveTo>
                    <a:pt x="0" y="109392"/>
                  </a:moveTo>
                  <a:lnTo>
                    <a:pt x="35542" y="0"/>
                  </a:lnTo>
                  <a:lnTo>
                    <a:pt x="355134" y="103859"/>
                  </a:lnTo>
                  <a:lnTo>
                    <a:pt x="0" y="109392"/>
                  </a:lnTo>
                  <a:close/>
                </a:path>
              </a:pathLst>
            </a:custGeom>
            <a:gradFill>
              <a:gsLst>
                <a:gs pos="0">
                  <a:srgbClr val="666666"/>
                </a:gs>
                <a:gs pos="10000">
                  <a:srgbClr val="868686"/>
                </a:gs>
                <a:gs pos="31000">
                  <a:srgbClr val="C7C7C7"/>
                </a:gs>
                <a:gs pos="46000">
                  <a:srgbClr val="EFEFEF"/>
                </a:gs>
                <a:gs pos="54000">
                  <a:srgbClr val="FFFFFF"/>
                </a:gs>
              </a:gsLst>
              <a:lin ang="118806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30" name="Freeform: Shape 29">
              <a:extLst>
                <a:ext uri="{FF2B5EF4-FFF2-40B4-BE49-F238E27FC236}">
                  <a16:creationId xmlns:a16="http://schemas.microsoft.com/office/drawing/2014/main" id="{409B1314-668E-D961-B4C1-2D002E3F5498}"/>
                </a:ext>
              </a:extLst>
            </p:cNvPr>
            <p:cNvSpPr/>
            <p:nvPr/>
          </p:nvSpPr>
          <p:spPr>
            <a:xfrm>
              <a:off x="4634457" y="3239367"/>
              <a:ext cx="333000" cy="159051"/>
            </a:xfrm>
            <a:custGeom>
              <a:avLst/>
              <a:gdLst>
                <a:gd name="connsiteX0" fmla="*/ 15465 w 333000"/>
                <a:gd name="connsiteY0" fmla="*/ 0 h 159051"/>
                <a:gd name="connsiteX1" fmla="*/ 0 w 333000"/>
                <a:gd name="connsiteY1" fmla="*/ 113932 h 159051"/>
                <a:gd name="connsiteX2" fmla="*/ 333001 w 333000"/>
                <a:gd name="connsiteY2" fmla="*/ 159051 h 159051"/>
                <a:gd name="connsiteX3" fmla="*/ 15465 w 333000"/>
                <a:gd name="connsiteY3" fmla="*/ 0 h 159051"/>
              </a:gdLst>
              <a:ahLst/>
              <a:cxnLst>
                <a:cxn ang="0">
                  <a:pos x="connsiteX0" y="connsiteY0"/>
                </a:cxn>
                <a:cxn ang="0">
                  <a:pos x="connsiteX1" y="connsiteY1"/>
                </a:cxn>
                <a:cxn ang="0">
                  <a:pos x="connsiteX2" y="connsiteY2"/>
                </a:cxn>
                <a:cxn ang="0">
                  <a:pos x="connsiteX3" y="connsiteY3"/>
                </a:cxn>
              </a:cxnLst>
              <a:rect l="l" t="t" r="r" b="b"/>
              <a:pathLst>
                <a:path w="333000" h="159051">
                  <a:moveTo>
                    <a:pt x="15465" y="0"/>
                  </a:moveTo>
                  <a:lnTo>
                    <a:pt x="0" y="113932"/>
                  </a:lnTo>
                  <a:lnTo>
                    <a:pt x="333001" y="159051"/>
                  </a:lnTo>
                  <a:lnTo>
                    <a:pt x="15465" y="0"/>
                  </a:lnTo>
                  <a:close/>
                </a:path>
              </a:pathLst>
            </a:custGeom>
            <a:solidFill>
              <a:srgbClr val="477D71"/>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31" name="Freeform: Shape 30">
              <a:extLst>
                <a:ext uri="{FF2B5EF4-FFF2-40B4-BE49-F238E27FC236}">
                  <a16:creationId xmlns:a16="http://schemas.microsoft.com/office/drawing/2014/main" id="{FBF92FB1-4E89-9007-4AA0-85B5B4821A96}"/>
                </a:ext>
              </a:extLst>
            </p:cNvPr>
            <p:cNvSpPr/>
            <p:nvPr/>
          </p:nvSpPr>
          <p:spPr>
            <a:xfrm>
              <a:off x="4634457" y="3239367"/>
              <a:ext cx="333000" cy="159051"/>
            </a:xfrm>
            <a:custGeom>
              <a:avLst/>
              <a:gdLst>
                <a:gd name="connsiteX0" fmla="*/ 15465 w 333000"/>
                <a:gd name="connsiteY0" fmla="*/ 0 h 159051"/>
                <a:gd name="connsiteX1" fmla="*/ 0 w 333000"/>
                <a:gd name="connsiteY1" fmla="*/ 113932 h 159051"/>
                <a:gd name="connsiteX2" fmla="*/ 333001 w 333000"/>
                <a:gd name="connsiteY2" fmla="*/ 159051 h 159051"/>
                <a:gd name="connsiteX3" fmla="*/ 15465 w 333000"/>
                <a:gd name="connsiteY3" fmla="*/ 0 h 159051"/>
              </a:gdLst>
              <a:ahLst/>
              <a:cxnLst>
                <a:cxn ang="0">
                  <a:pos x="connsiteX0" y="connsiteY0"/>
                </a:cxn>
                <a:cxn ang="0">
                  <a:pos x="connsiteX1" y="connsiteY1"/>
                </a:cxn>
                <a:cxn ang="0">
                  <a:pos x="connsiteX2" y="connsiteY2"/>
                </a:cxn>
                <a:cxn ang="0">
                  <a:pos x="connsiteX3" y="connsiteY3"/>
                </a:cxn>
              </a:cxnLst>
              <a:rect l="l" t="t" r="r" b="b"/>
              <a:pathLst>
                <a:path w="333000" h="159051">
                  <a:moveTo>
                    <a:pt x="15465" y="0"/>
                  </a:moveTo>
                  <a:lnTo>
                    <a:pt x="0" y="113932"/>
                  </a:lnTo>
                  <a:lnTo>
                    <a:pt x="333001" y="159051"/>
                  </a:lnTo>
                  <a:lnTo>
                    <a:pt x="15465" y="0"/>
                  </a:lnTo>
                  <a:close/>
                </a:path>
              </a:pathLst>
            </a:custGeom>
            <a:gradFill>
              <a:gsLst>
                <a:gs pos="0">
                  <a:srgbClr val="666666"/>
                </a:gs>
                <a:gs pos="10000">
                  <a:srgbClr val="868686"/>
                </a:gs>
                <a:gs pos="31000">
                  <a:srgbClr val="C7C7C7"/>
                </a:gs>
                <a:gs pos="46000">
                  <a:srgbClr val="EFEFEF"/>
                </a:gs>
                <a:gs pos="54000">
                  <a:srgbClr val="FFFFFF"/>
                </a:gs>
              </a:gsLst>
              <a:lin ang="11262599"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32" name="Freeform: Shape 31">
              <a:extLst>
                <a:ext uri="{FF2B5EF4-FFF2-40B4-BE49-F238E27FC236}">
                  <a16:creationId xmlns:a16="http://schemas.microsoft.com/office/drawing/2014/main" id="{B27D796C-5B9E-E469-6B14-49CD31DE4026}"/>
                </a:ext>
              </a:extLst>
            </p:cNvPr>
            <p:cNvSpPr/>
            <p:nvPr/>
          </p:nvSpPr>
          <p:spPr>
            <a:xfrm>
              <a:off x="5144883" y="1013641"/>
              <a:ext cx="118047" cy="354992"/>
            </a:xfrm>
            <a:custGeom>
              <a:avLst/>
              <a:gdLst>
                <a:gd name="connsiteX0" fmla="*/ 10358 w 118047"/>
                <a:gd name="connsiteY0" fmla="*/ 354993 h 354992"/>
                <a:gd name="connsiteX1" fmla="*/ 118047 w 118047"/>
                <a:gd name="connsiteY1" fmla="*/ 314556 h 354992"/>
                <a:gd name="connsiteX2" fmla="*/ 0 w 118047"/>
                <a:gd name="connsiteY2" fmla="*/ 0 h 354992"/>
                <a:gd name="connsiteX3" fmla="*/ 10358 w 118047"/>
                <a:gd name="connsiteY3" fmla="*/ 354993 h 354992"/>
              </a:gdLst>
              <a:ahLst/>
              <a:cxnLst>
                <a:cxn ang="0">
                  <a:pos x="connsiteX0" y="connsiteY0"/>
                </a:cxn>
                <a:cxn ang="0">
                  <a:pos x="connsiteX1" y="connsiteY1"/>
                </a:cxn>
                <a:cxn ang="0">
                  <a:pos x="connsiteX2" y="connsiteY2"/>
                </a:cxn>
                <a:cxn ang="0">
                  <a:pos x="connsiteX3" y="connsiteY3"/>
                </a:cxn>
              </a:cxnLst>
              <a:rect l="l" t="t" r="r" b="b"/>
              <a:pathLst>
                <a:path w="118047" h="354992">
                  <a:moveTo>
                    <a:pt x="10358" y="354993"/>
                  </a:moveTo>
                  <a:lnTo>
                    <a:pt x="118047" y="314556"/>
                  </a:lnTo>
                  <a:lnTo>
                    <a:pt x="0" y="0"/>
                  </a:lnTo>
                  <a:lnTo>
                    <a:pt x="10358" y="354993"/>
                  </a:lnTo>
                  <a:close/>
                </a:path>
              </a:pathLst>
            </a:custGeom>
            <a:solidFill>
              <a:srgbClr val="2F656B"/>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33" name="Freeform: Shape 32">
              <a:extLst>
                <a:ext uri="{FF2B5EF4-FFF2-40B4-BE49-F238E27FC236}">
                  <a16:creationId xmlns:a16="http://schemas.microsoft.com/office/drawing/2014/main" id="{D8337937-C293-9F72-D529-3918DC100691}"/>
                </a:ext>
              </a:extLst>
            </p:cNvPr>
            <p:cNvSpPr/>
            <p:nvPr/>
          </p:nvSpPr>
          <p:spPr>
            <a:xfrm>
              <a:off x="5144883" y="1013641"/>
              <a:ext cx="118047" cy="354992"/>
            </a:xfrm>
            <a:custGeom>
              <a:avLst/>
              <a:gdLst>
                <a:gd name="connsiteX0" fmla="*/ 10358 w 118047"/>
                <a:gd name="connsiteY0" fmla="*/ 354993 h 354992"/>
                <a:gd name="connsiteX1" fmla="*/ 118047 w 118047"/>
                <a:gd name="connsiteY1" fmla="*/ 314556 h 354992"/>
                <a:gd name="connsiteX2" fmla="*/ 0 w 118047"/>
                <a:gd name="connsiteY2" fmla="*/ 0 h 354992"/>
                <a:gd name="connsiteX3" fmla="*/ 10358 w 118047"/>
                <a:gd name="connsiteY3" fmla="*/ 354993 h 354992"/>
              </a:gdLst>
              <a:ahLst/>
              <a:cxnLst>
                <a:cxn ang="0">
                  <a:pos x="connsiteX0" y="connsiteY0"/>
                </a:cxn>
                <a:cxn ang="0">
                  <a:pos x="connsiteX1" y="connsiteY1"/>
                </a:cxn>
                <a:cxn ang="0">
                  <a:pos x="connsiteX2" y="connsiteY2"/>
                </a:cxn>
                <a:cxn ang="0">
                  <a:pos x="connsiteX3" y="connsiteY3"/>
                </a:cxn>
              </a:cxnLst>
              <a:rect l="l" t="t" r="r" b="b"/>
              <a:pathLst>
                <a:path w="118047" h="354992">
                  <a:moveTo>
                    <a:pt x="10358" y="354993"/>
                  </a:moveTo>
                  <a:lnTo>
                    <a:pt x="118047" y="314556"/>
                  </a:lnTo>
                  <a:lnTo>
                    <a:pt x="0" y="0"/>
                  </a:lnTo>
                  <a:lnTo>
                    <a:pt x="10358" y="354993"/>
                  </a:lnTo>
                  <a:close/>
                </a:path>
              </a:pathLst>
            </a:custGeom>
            <a:gradFill>
              <a:gsLst>
                <a:gs pos="46000">
                  <a:srgbClr val="FFFFFF"/>
                </a:gs>
                <a:gs pos="54000">
                  <a:srgbClr val="EFEFEF"/>
                </a:gs>
                <a:gs pos="69000">
                  <a:srgbClr val="C7C7C7"/>
                </a:gs>
                <a:gs pos="90000">
                  <a:srgbClr val="868686"/>
                </a:gs>
                <a:gs pos="100000">
                  <a:srgbClr val="666666"/>
                </a:gs>
              </a:gsLst>
              <a:lin ang="14965801"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34" name="Freeform: Shape 33">
              <a:extLst>
                <a:ext uri="{FF2B5EF4-FFF2-40B4-BE49-F238E27FC236}">
                  <a16:creationId xmlns:a16="http://schemas.microsoft.com/office/drawing/2014/main" id="{B29768F7-EBA0-F257-F7D1-88F0556EDC0C}"/>
                </a:ext>
              </a:extLst>
            </p:cNvPr>
            <p:cNvSpPr/>
            <p:nvPr/>
          </p:nvSpPr>
          <p:spPr>
            <a:xfrm>
              <a:off x="5470931" y="2169423"/>
              <a:ext cx="225736" cy="314626"/>
            </a:xfrm>
            <a:custGeom>
              <a:avLst/>
              <a:gdLst>
                <a:gd name="connsiteX0" fmla="*/ 0 w 225736"/>
                <a:gd name="connsiteY0" fmla="*/ 40437 h 314626"/>
                <a:gd name="connsiteX1" fmla="*/ 107690 w 225736"/>
                <a:gd name="connsiteY1" fmla="*/ 0 h 314626"/>
                <a:gd name="connsiteX2" fmla="*/ 225736 w 225736"/>
                <a:gd name="connsiteY2" fmla="*/ 314627 h 314626"/>
                <a:gd name="connsiteX3" fmla="*/ 0 w 225736"/>
                <a:gd name="connsiteY3" fmla="*/ 40437 h 314626"/>
              </a:gdLst>
              <a:ahLst/>
              <a:cxnLst>
                <a:cxn ang="0">
                  <a:pos x="connsiteX0" y="connsiteY0"/>
                </a:cxn>
                <a:cxn ang="0">
                  <a:pos x="connsiteX1" y="connsiteY1"/>
                </a:cxn>
                <a:cxn ang="0">
                  <a:pos x="connsiteX2" y="connsiteY2"/>
                </a:cxn>
                <a:cxn ang="0">
                  <a:pos x="connsiteX3" y="connsiteY3"/>
                </a:cxn>
              </a:cxnLst>
              <a:rect l="l" t="t" r="r" b="b"/>
              <a:pathLst>
                <a:path w="225736" h="314626">
                  <a:moveTo>
                    <a:pt x="0" y="40437"/>
                  </a:moveTo>
                  <a:lnTo>
                    <a:pt x="107690" y="0"/>
                  </a:lnTo>
                  <a:lnTo>
                    <a:pt x="225736" y="314627"/>
                  </a:lnTo>
                  <a:lnTo>
                    <a:pt x="0" y="40437"/>
                  </a:lnTo>
                  <a:close/>
                </a:path>
              </a:pathLst>
            </a:custGeom>
            <a:solidFill>
              <a:srgbClr val="2F656B"/>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35" name="Freeform: Shape 34">
              <a:extLst>
                <a:ext uri="{FF2B5EF4-FFF2-40B4-BE49-F238E27FC236}">
                  <a16:creationId xmlns:a16="http://schemas.microsoft.com/office/drawing/2014/main" id="{DEA7FBFD-79BD-A177-173E-15C8F5A0F5D0}"/>
                </a:ext>
              </a:extLst>
            </p:cNvPr>
            <p:cNvSpPr/>
            <p:nvPr/>
          </p:nvSpPr>
          <p:spPr>
            <a:xfrm>
              <a:off x="5470931" y="2169423"/>
              <a:ext cx="225736" cy="314626"/>
            </a:xfrm>
            <a:custGeom>
              <a:avLst/>
              <a:gdLst>
                <a:gd name="connsiteX0" fmla="*/ 0 w 225736"/>
                <a:gd name="connsiteY0" fmla="*/ 40437 h 314626"/>
                <a:gd name="connsiteX1" fmla="*/ 107690 w 225736"/>
                <a:gd name="connsiteY1" fmla="*/ 0 h 314626"/>
                <a:gd name="connsiteX2" fmla="*/ 225736 w 225736"/>
                <a:gd name="connsiteY2" fmla="*/ 314627 h 314626"/>
                <a:gd name="connsiteX3" fmla="*/ 0 w 225736"/>
                <a:gd name="connsiteY3" fmla="*/ 40437 h 314626"/>
              </a:gdLst>
              <a:ahLst/>
              <a:cxnLst>
                <a:cxn ang="0">
                  <a:pos x="connsiteX0" y="connsiteY0"/>
                </a:cxn>
                <a:cxn ang="0">
                  <a:pos x="connsiteX1" y="connsiteY1"/>
                </a:cxn>
                <a:cxn ang="0">
                  <a:pos x="connsiteX2" y="connsiteY2"/>
                </a:cxn>
                <a:cxn ang="0">
                  <a:pos x="connsiteX3" y="connsiteY3"/>
                </a:cxn>
              </a:cxnLst>
              <a:rect l="l" t="t" r="r" b="b"/>
              <a:pathLst>
                <a:path w="225736" h="314626">
                  <a:moveTo>
                    <a:pt x="0" y="40437"/>
                  </a:moveTo>
                  <a:lnTo>
                    <a:pt x="107690" y="0"/>
                  </a:lnTo>
                  <a:lnTo>
                    <a:pt x="225736" y="314627"/>
                  </a:lnTo>
                  <a:lnTo>
                    <a:pt x="0" y="40437"/>
                  </a:lnTo>
                  <a:close/>
                </a:path>
              </a:pathLst>
            </a:custGeom>
            <a:gradFill>
              <a:gsLst>
                <a:gs pos="0">
                  <a:srgbClr val="666666"/>
                </a:gs>
                <a:gs pos="10000">
                  <a:srgbClr val="868686"/>
                </a:gs>
                <a:gs pos="31000">
                  <a:srgbClr val="C7C7C7"/>
                </a:gs>
                <a:gs pos="46000">
                  <a:srgbClr val="EFEFEF"/>
                </a:gs>
                <a:gs pos="54000">
                  <a:srgbClr val="FFFFFF"/>
                </a:gs>
              </a:gsLst>
              <a:lin ang="14965801"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36" name="Freeform: Shape 35">
              <a:extLst>
                <a:ext uri="{FF2B5EF4-FFF2-40B4-BE49-F238E27FC236}">
                  <a16:creationId xmlns:a16="http://schemas.microsoft.com/office/drawing/2014/main" id="{AAA279E7-995A-28F9-9692-2078096B9D90}"/>
                </a:ext>
              </a:extLst>
            </p:cNvPr>
            <p:cNvSpPr/>
            <p:nvPr/>
          </p:nvSpPr>
          <p:spPr>
            <a:xfrm>
              <a:off x="6931622" y="1013641"/>
              <a:ext cx="118046" cy="354992"/>
            </a:xfrm>
            <a:custGeom>
              <a:avLst/>
              <a:gdLst>
                <a:gd name="connsiteX0" fmla="*/ 107619 w 118046"/>
                <a:gd name="connsiteY0" fmla="*/ 354993 h 354992"/>
                <a:gd name="connsiteX1" fmla="*/ 0 w 118046"/>
                <a:gd name="connsiteY1" fmla="*/ 314556 h 354992"/>
                <a:gd name="connsiteX2" fmla="*/ 118047 w 118046"/>
                <a:gd name="connsiteY2" fmla="*/ 0 h 354992"/>
                <a:gd name="connsiteX3" fmla="*/ 107619 w 118046"/>
                <a:gd name="connsiteY3" fmla="*/ 354993 h 354992"/>
              </a:gdLst>
              <a:ahLst/>
              <a:cxnLst>
                <a:cxn ang="0">
                  <a:pos x="connsiteX0" y="connsiteY0"/>
                </a:cxn>
                <a:cxn ang="0">
                  <a:pos x="connsiteX1" y="connsiteY1"/>
                </a:cxn>
                <a:cxn ang="0">
                  <a:pos x="connsiteX2" y="connsiteY2"/>
                </a:cxn>
                <a:cxn ang="0">
                  <a:pos x="connsiteX3" y="connsiteY3"/>
                </a:cxn>
              </a:cxnLst>
              <a:rect l="l" t="t" r="r" b="b"/>
              <a:pathLst>
                <a:path w="118046" h="354992">
                  <a:moveTo>
                    <a:pt x="107619" y="354993"/>
                  </a:moveTo>
                  <a:lnTo>
                    <a:pt x="0" y="314556"/>
                  </a:lnTo>
                  <a:lnTo>
                    <a:pt x="118047" y="0"/>
                  </a:lnTo>
                  <a:lnTo>
                    <a:pt x="107619" y="354993"/>
                  </a:lnTo>
                  <a:close/>
                </a:path>
              </a:pathLst>
            </a:custGeom>
            <a:solidFill>
              <a:srgbClr val="2F656B"/>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37" name="Freeform: Shape 36">
              <a:extLst>
                <a:ext uri="{FF2B5EF4-FFF2-40B4-BE49-F238E27FC236}">
                  <a16:creationId xmlns:a16="http://schemas.microsoft.com/office/drawing/2014/main" id="{76FAE307-A19D-0D58-2CE8-8206531BE886}"/>
                </a:ext>
              </a:extLst>
            </p:cNvPr>
            <p:cNvSpPr/>
            <p:nvPr/>
          </p:nvSpPr>
          <p:spPr>
            <a:xfrm>
              <a:off x="6931622" y="1013641"/>
              <a:ext cx="118046" cy="354992"/>
            </a:xfrm>
            <a:custGeom>
              <a:avLst/>
              <a:gdLst>
                <a:gd name="connsiteX0" fmla="*/ 107619 w 118046"/>
                <a:gd name="connsiteY0" fmla="*/ 354993 h 354992"/>
                <a:gd name="connsiteX1" fmla="*/ 0 w 118046"/>
                <a:gd name="connsiteY1" fmla="*/ 314556 h 354992"/>
                <a:gd name="connsiteX2" fmla="*/ 118047 w 118046"/>
                <a:gd name="connsiteY2" fmla="*/ 0 h 354992"/>
                <a:gd name="connsiteX3" fmla="*/ 107619 w 118046"/>
                <a:gd name="connsiteY3" fmla="*/ 354993 h 354992"/>
              </a:gdLst>
              <a:ahLst/>
              <a:cxnLst>
                <a:cxn ang="0">
                  <a:pos x="connsiteX0" y="connsiteY0"/>
                </a:cxn>
                <a:cxn ang="0">
                  <a:pos x="connsiteX1" y="connsiteY1"/>
                </a:cxn>
                <a:cxn ang="0">
                  <a:pos x="connsiteX2" y="connsiteY2"/>
                </a:cxn>
                <a:cxn ang="0">
                  <a:pos x="connsiteX3" y="connsiteY3"/>
                </a:cxn>
              </a:cxnLst>
              <a:rect l="l" t="t" r="r" b="b"/>
              <a:pathLst>
                <a:path w="118046" h="354992">
                  <a:moveTo>
                    <a:pt x="107619" y="354993"/>
                  </a:moveTo>
                  <a:lnTo>
                    <a:pt x="0" y="314556"/>
                  </a:lnTo>
                  <a:lnTo>
                    <a:pt x="118047" y="0"/>
                  </a:lnTo>
                  <a:lnTo>
                    <a:pt x="107619" y="354993"/>
                  </a:lnTo>
                  <a:close/>
                </a:path>
              </a:pathLst>
            </a:custGeom>
            <a:gradFill>
              <a:gsLst>
                <a:gs pos="0">
                  <a:srgbClr val="666666"/>
                </a:gs>
                <a:gs pos="10000">
                  <a:srgbClr val="868686"/>
                </a:gs>
                <a:gs pos="31000">
                  <a:srgbClr val="C7C7C7"/>
                </a:gs>
                <a:gs pos="46000">
                  <a:srgbClr val="EFEFEF"/>
                </a:gs>
                <a:gs pos="54000">
                  <a:srgbClr val="FFFFFF"/>
                </a:gs>
              </a:gsLst>
              <a:lin ang="6634198"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38" name="Freeform: Shape 37">
              <a:extLst>
                <a:ext uri="{FF2B5EF4-FFF2-40B4-BE49-F238E27FC236}">
                  <a16:creationId xmlns:a16="http://schemas.microsoft.com/office/drawing/2014/main" id="{AED11BE4-92EB-E970-D5FB-FD396F34C7DC}"/>
                </a:ext>
              </a:extLst>
            </p:cNvPr>
            <p:cNvSpPr/>
            <p:nvPr/>
          </p:nvSpPr>
          <p:spPr>
            <a:xfrm>
              <a:off x="6497884" y="2169423"/>
              <a:ext cx="225736" cy="314626"/>
            </a:xfrm>
            <a:custGeom>
              <a:avLst/>
              <a:gdLst>
                <a:gd name="connsiteX0" fmla="*/ 225737 w 225736"/>
                <a:gd name="connsiteY0" fmla="*/ 40437 h 314626"/>
                <a:gd name="connsiteX1" fmla="*/ 118047 w 225736"/>
                <a:gd name="connsiteY1" fmla="*/ 0 h 314626"/>
                <a:gd name="connsiteX2" fmla="*/ 0 w 225736"/>
                <a:gd name="connsiteY2" fmla="*/ 314627 h 314626"/>
                <a:gd name="connsiteX3" fmla="*/ 225737 w 225736"/>
                <a:gd name="connsiteY3" fmla="*/ 40437 h 314626"/>
              </a:gdLst>
              <a:ahLst/>
              <a:cxnLst>
                <a:cxn ang="0">
                  <a:pos x="connsiteX0" y="connsiteY0"/>
                </a:cxn>
                <a:cxn ang="0">
                  <a:pos x="connsiteX1" y="connsiteY1"/>
                </a:cxn>
                <a:cxn ang="0">
                  <a:pos x="connsiteX2" y="connsiteY2"/>
                </a:cxn>
                <a:cxn ang="0">
                  <a:pos x="connsiteX3" y="connsiteY3"/>
                </a:cxn>
              </a:cxnLst>
              <a:rect l="l" t="t" r="r" b="b"/>
              <a:pathLst>
                <a:path w="225736" h="314626">
                  <a:moveTo>
                    <a:pt x="225737" y="40437"/>
                  </a:moveTo>
                  <a:lnTo>
                    <a:pt x="118047" y="0"/>
                  </a:lnTo>
                  <a:lnTo>
                    <a:pt x="0" y="314627"/>
                  </a:lnTo>
                  <a:lnTo>
                    <a:pt x="225737" y="40437"/>
                  </a:lnTo>
                  <a:close/>
                </a:path>
              </a:pathLst>
            </a:custGeom>
            <a:solidFill>
              <a:srgbClr val="2F656B"/>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39" name="Freeform: Shape 38">
              <a:extLst>
                <a:ext uri="{FF2B5EF4-FFF2-40B4-BE49-F238E27FC236}">
                  <a16:creationId xmlns:a16="http://schemas.microsoft.com/office/drawing/2014/main" id="{6C275259-CF7C-777D-3C02-74B2306DF81B}"/>
                </a:ext>
              </a:extLst>
            </p:cNvPr>
            <p:cNvSpPr/>
            <p:nvPr/>
          </p:nvSpPr>
          <p:spPr>
            <a:xfrm>
              <a:off x="6497884" y="2169423"/>
              <a:ext cx="225736" cy="314626"/>
            </a:xfrm>
            <a:custGeom>
              <a:avLst/>
              <a:gdLst>
                <a:gd name="connsiteX0" fmla="*/ 225737 w 225736"/>
                <a:gd name="connsiteY0" fmla="*/ 40437 h 314626"/>
                <a:gd name="connsiteX1" fmla="*/ 118047 w 225736"/>
                <a:gd name="connsiteY1" fmla="*/ 0 h 314626"/>
                <a:gd name="connsiteX2" fmla="*/ 0 w 225736"/>
                <a:gd name="connsiteY2" fmla="*/ 314627 h 314626"/>
                <a:gd name="connsiteX3" fmla="*/ 225737 w 225736"/>
                <a:gd name="connsiteY3" fmla="*/ 40437 h 314626"/>
              </a:gdLst>
              <a:ahLst/>
              <a:cxnLst>
                <a:cxn ang="0">
                  <a:pos x="connsiteX0" y="connsiteY0"/>
                </a:cxn>
                <a:cxn ang="0">
                  <a:pos x="connsiteX1" y="connsiteY1"/>
                </a:cxn>
                <a:cxn ang="0">
                  <a:pos x="connsiteX2" y="connsiteY2"/>
                </a:cxn>
                <a:cxn ang="0">
                  <a:pos x="connsiteX3" y="connsiteY3"/>
                </a:cxn>
              </a:cxnLst>
              <a:rect l="l" t="t" r="r" b="b"/>
              <a:pathLst>
                <a:path w="225736" h="314626">
                  <a:moveTo>
                    <a:pt x="225737" y="40437"/>
                  </a:moveTo>
                  <a:lnTo>
                    <a:pt x="118047" y="0"/>
                  </a:lnTo>
                  <a:lnTo>
                    <a:pt x="0" y="314627"/>
                  </a:lnTo>
                  <a:lnTo>
                    <a:pt x="225737" y="40437"/>
                  </a:lnTo>
                  <a:close/>
                </a:path>
              </a:pathLst>
            </a:custGeom>
            <a:gradFill>
              <a:gsLst>
                <a:gs pos="0">
                  <a:srgbClr val="666666"/>
                </a:gs>
                <a:gs pos="10000">
                  <a:srgbClr val="868686"/>
                </a:gs>
                <a:gs pos="31000">
                  <a:srgbClr val="C7C7C7"/>
                </a:gs>
                <a:gs pos="46000">
                  <a:srgbClr val="EFEFEF"/>
                </a:gs>
                <a:gs pos="54000">
                  <a:srgbClr val="FFFFFF"/>
                </a:gs>
              </a:gsLst>
              <a:lin ang="17434199"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40" name="Freeform: Shape 39">
              <a:extLst>
                <a:ext uri="{FF2B5EF4-FFF2-40B4-BE49-F238E27FC236}">
                  <a16:creationId xmlns:a16="http://schemas.microsoft.com/office/drawing/2014/main" id="{E278B499-3D4C-B520-9F8D-D9663F66A761}"/>
                </a:ext>
              </a:extLst>
            </p:cNvPr>
            <p:cNvSpPr/>
            <p:nvPr/>
          </p:nvSpPr>
          <p:spPr>
            <a:xfrm>
              <a:off x="4706889" y="1224550"/>
              <a:ext cx="271068" cy="288378"/>
            </a:xfrm>
            <a:custGeom>
              <a:avLst/>
              <a:gdLst>
                <a:gd name="connsiteX0" fmla="*/ 271068 w 271068"/>
                <a:gd name="connsiteY0" fmla="*/ 229426 h 288378"/>
                <a:gd name="connsiteX1" fmla="*/ 172388 w 271068"/>
                <a:gd name="connsiteY1" fmla="*/ 288378 h 288378"/>
                <a:gd name="connsiteX2" fmla="*/ 0 w 271068"/>
                <a:gd name="connsiteY2" fmla="*/ 0 h 288378"/>
                <a:gd name="connsiteX3" fmla="*/ 271068 w 271068"/>
                <a:gd name="connsiteY3" fmla="*/ 229426 h 288378"/>
              </a:gdLst>
              <a:ahLst/>
              <a:cxnLst>
                <a:cxn ang="0">
                  <a:pos x="connsiteX0" y="connsiteY0"/>
                </a:cxn>
                <a:cxn ang="0">
                  <a:pos x="connsiteX1" y="connsiteY1"/>
                </a:cxn>
                <a:cxn ang="0">
                  <a:pos x="connsiteX2" y="connsiteY2"/>
                </a:cxn>
                <a:cxn ang="0">
                  <a:pos x="connsiteX3" y="connsiteY3"/>
                </a:cxn>
              </a:cxnLst>
              <a:rect l="l" t="t" r="r" b="b"/>
              <a:pathLst>
                <a:path w="271068" h="288378">
                  <a:moveTo>
                    <a:pt x="271068" y="229426"/>
                  </a:moveTo>
                  <a:lnTo>
                    <a:pt x="172388" y="288378"/>
                  </a:lnTo>
                  <a:lnTo>
                    <a:pt x="0" y="0"/>
                  </a:lnTo>
                  <a:lnTo>
                    <a:pt x="271068" y="229426"/>
                  </a:lnTo>
                  <a:close/>
                </a:path>
              </a:pathLst>
            </a:custGeom>
            <a:solidFill>
              <a:srgbClr val="3E766F"/>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41" name="Freeform: Shape 40">
              <a:extLst>
                <a:ext uri="{FF2B5EF4-FFF2-40B4-BE49-F238E27FC236}">
                  <a16:creationId xmlns:a16="http://schemas.microsoft.com/office/drawing/2014/main" id="{03ACF5D1-678E-CC3E-A92E-730A544E7C35}"/>
                </a:ext>
              </a:extLst>
            </p:cNvPr>
            <p:cNvSpPr/>
            <p:nvPr/>
          </p:nvSpPr>
          <p:spPr>
            <a:xfrm>
              <a:off x="4706889" y="1224550"/>
              <a:ext cx="271068" cy="288378"/>
            </a:xfrm>
            <a:custGeom>
              <a:avLst/>
              <a:gdLst>
                <a:gd name="connsiteX0" fmla="*/ 271068 w 271068"/>
                <a:gd name="connsiteY0" fmla="*/ 229426 h 288378"/>
                <a:gd name="connsiteX1" fmla="*/ 172388 w 271068"/>
                <a:gd name="connsiteY1" fmla="*/ 288378 h 288378"/>
                <a:gd name="connsiteX2" fmla="*/ 0 w 271068"/>
                <a:gd name="connsiteY2" fmla="*/ 0 h 288378"/>
                <a:gd name="connsiteX3" fmla="*/ 271068 w 271068"/>
                <a:gd name="connsiteY3" fmla="*/ 229426 h 288378"/>
              </a:gdLst>
              <a:ahLst/>
              <a:cxnLst>
                <a:cxn ang="0">
                  <a:pos x="connsiteX0" y="connsiteY0"/>
                </a:cxn>
                <a:cxn ang="0">
                  <a:pos x="connsiteX1" y="connsiteY1"/>
                </a:cxn>
                <a:cxn ang="0">
                  <a:pos x="connsiteX2" y="connsiteY2"/>
                </a:cxn>
                <a:cxn ang="0">
                  <a:pos x="connsiteX3" y="connsiteY3"/>
                </a:cxn>
              </a:cxnLst>
              <a:rect l="l" t="t" r="r" b="b"/>
              <a:pathLst>
                <a:path w="271068" h="288378">
                  <a:moveTo>
                    <a:pt x="271068" y="229426"/>
                  </a:moveTo>
                  <a:lnTo>
                    <a:pt x="172388" y="288378"/>
                  </a:lnTo>
                  <a:lnTo>
                    <a:pt x="0" y="0"/>
                  </a:lnTo>
                  <a:lnTo>
                    <a:pt x="271068" y="229426"/>
                  </a:lnTo>
                  <a:close/>
                </a:path>
              </a:pathLst>
            </a:custGeom>
            <a:gradFill>
              <a:gsLst>
                <a:gs pos="0">
                  <a:srgbClr val="666666"/>
                </a:gs>
                <a:gs pos="10000">
                  <a:srgbClr val="868686"/>
                </a:gs>
                <a:gs pos="31000">
                  <a:srgbClr val="C7C7C7"/>
                </a:gs>
                <a:gs pos="46000">
                  <a:srgbClr val="EFEFEF"/>
                </a:gs>
                <a:gs pos="54000">
                  <a:srgbClr val="FFFFFF"/>
                </a:gs>
              </a:gsLst>
              <a:lin ang="35484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42" name="Freeform: Shape 41">
              <a:extLst>
                <a:ext uri="{FF2B5EF4-FFF2-40B4-BE49-F238E27FC236}">
                  <a16:creationId xmlns:a16="http://schemas.microsoft.com/office/drawing/2014/main" id="{3DDF9562-5ECC-ABB4-70E6-0916163884E1}"/>
                </a:ext>
              </a:extLst>
            </p:cNvPr>
            <p:cNvSpPr/>
            <p:nvPr/>
          </p:nvSpPr>
          <p:spPr>
            <a:xfrm>
              <a:off x="5340115" y="2225326"/>
              <a:ext cx="172388" cy="347401"/>
            </a:xfrm>
            <a:custGeom>
              <a:avLst/>
              <a:gdLst>
                <a:gd name="connsiteX0" fmla="*/ 98751 w 172388"/>
                <a:gd name="connsiteY0" fmla="*/ 0 h 347401"/>
                <a:gd name="connsiteX1" fmla="*/ 0 w 172388"/>
                <a:gd name="connsiteY1" fmla="*/ 58953 h 347401"/>
                <a:gd name="connsiteX2" fmla="*/ 172388 w 172388"/>
                <a:gd name="connsiteY2" fmla="*/ 347402 h 347401"/>
                <a:gd name="connsiteX3" fmla="*/ 98751 w 172388"/>
                <a:gd name="connsiteY3" fmla="*/ 0 h 347401"/>
              </a:gdLst>
              <a:ahLst/>
              <a:cxnLst>
                <a:cxn ang="0">
                  <a:pos x="connsiteX0" y="connsiteY0"/>
                </a:cxn>
                <a:cxn ang="0">
                  <a:pos x="connsiteX1" y="connsiteY1"/>
                </a:cxn>
                <a:cxn ang="0">
                  <a:pos x="connsiteX2" y="connsiteY2"/>
                </a:cxn>
                <a:cxn ang="0">
                  <a:pos x="connsiteX3" y="connsiteY3"/>
                </a:cxn>
              </a:cxnLst>
              <a:rect l="l" t="t" r="r" b="b"/>
              <a:pathLst>
                <a:path w="172388" h="347401">
                  <a:moveTo>
                    <a:pt x="98751" y="0"/>
                  </a:moveTo>
                  <a:lnTo>
                    <a:pt x="0" y="58953"/>
                  </a:lnTo>
                  <a:lnTo>
                    <a:pt x="172388" y="347402"/>
                  </a:lnTo>
                  <a:lnTo>
                    <a:pt x="98751" y="0"/>
                  </a:lnTo>
                  <a:close/>
                </a:path>
              </a:pathLst>
            </a:custGeom>
            <a:solidFill>
              <a:srgbClr val="3E766F"/>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43" name="Freeform: Shape 42">
              <a:extLst>
                <a:ext uri="{FF2B5EF4-FFF2-40B4-BE49-F238E27FC236}">
                  <a16:creationId xmlns:a16="http://schemas.microsoft.com/office/drawing/2014/main" id="{A925911D-C502-9495-ECB3-4F39FCA37891}"/>
                </a:ext>
              </a:extLst>
            </p:cNvPr>
            <p:cNvSpPr/>
            <p:nvPr/>
          </p:nvSpPr>
          <p:spPr>
            <a:xfrm>
              <a:off x="5340115" y="2225326"/>
              <a:ext cx="172388" cy="347401"/>
            </a:xfrm>
            <a:custGeom>
              <a:avLst/>
              <a:gdLst>
                <a:gd name="connsiteX0" fmla="*/ 98751 w 172388"/>
                <a:gd name="connsiteY0" fmla="*/ 0 h 347401"/>
                <a:gd name="connsiteX1" fmla="*/ 0 w 172388"/>
                <a:gd name="connsiteY1" fmla="*/ 58953 h 347401"/>
                <a:gd name="connsiteX2" fmla="*/ 172388 w 172388"/>
                <a:gd name="connsiteY2" fmla="*/ 347402 h 347401"/>
                <a:gd name="connsiteX3" fmla="*/ 98751 w 172388"/>
                <a:gd name="connsiteY3" fmla="*/ 0 h 347401"/>
              </a:gdLst>
              <a:ahLst/>
              <a:cxnLst>
                <a:cxn ang="0">
                  <a:pos x="connsiteX0" y="connsiteY0"/>
                </a:cxn>
                <a:cxn ang="0">
                  <a:pos x="connsiteX1" y="connsiteY1"/>
                </a:cxn>
                <a:cxn ang="0">
                  <a:pos x="connsiteX2" y="connsiteY2"/>
                </a:cxn>
                <a:cxn ang="0">
                  <a:pos x="connsiteX3" y="connsiteY3"/>
                </a:cxn>
              </a:cxnLst>
              <a:rect l="l" t="t" r="r" b="b"/>
              <a:pathLst>
                <a:path w="172388" h="347401">
                  <a:moveTo>
                    <a:pt x="98751" y="0"/>
                  </a:moveTo>
                  <a:lnTo>
                    <a:pt x="0" y="58953"/>
                  </a:lnTo>
                  <a:lnTo>
                    <a:pt x="172388" y="347402"/>
                  </a:lnTo>
                  <a:lnTo>
                    <a:pt x="98751" y="0"/>
                  </a:lnTo>
                  <a:close/>
                </a:path>
              </a:pathLst>
            </a:custGeom>
            <a:gradFill>
              <a:gsLst>
                <a:gs pos="0">
                  <a:srgbClr val="666666"/>
                </a:gs>
                <a:gs pos="10000">
                  <a:srgbClr val="868686"/>
                </a:gs>
                <a:gs pos="31000">
                  <a:srgbClr val="C7C7C7"/>
                </a:gs>
                <a:gs pos="46000">
                  <a:srgbClr val="EFEFEF"/>
                </a:gs>
                <a:gs pos="54000">
                  <a:srgbClr val="FFFFFF"/>
                </a:gs>
              </a:gsLst>
              <a:lin ang="143484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44" name="Freeform: Shape 43">
              <a:extLst>
                <a:ext uri="{FF2B5EF4-FFF2-40B4-BE49-F238E27FC236}">
                  <a16:creationId xmlns:a16="http://schemas.microsoft.com/office/drawing/2014/main" id="{B58A08DA-42C7-FC14-18B2-846782151C70}"/>
                </a:ext>
              </a:extLst>
            </p:cNvPr>
            <p:cNvSpPr/>
            <p:nvPr/>
          </p:nvSpPr>
          <p:spPr>
            <a:xfrm>
              <a:off x="3834944" y="4859605"/>
              <a:ext cx="343783" cy="185087"/>
            </a:xfrm>
            <a:custGeom>
              <a:avLst/>
              <a:gdLst>
                <a:gd name="connsiteX0" fmla="*/ 343784 w 343783"/>
                <a:gd name="connsiteY0" fmla="*/ 95984 h 185087"/>
                <a:gd name="connsiteX1" fmla="*/ 280433 w 343783"/>
                <a:gd name="connsiteY1" fmla="*/ 0 h 185087"/>
                <a:gd name="connsiteX2" fmla="*/ 0 w 343783"/>
                <a:gd name="connsiteY2" fmla="*/ 185087 h 185087"/>
                <a:gd name="connsiteX3" fmla="*/ 343784 w 343783"/>
                <a:gd name="connsiteY3" fmla="*/ 95984 h 185087"/>
              </a:gdLst>
              <a:ahLst/>
              <a:cxnLst>
                <a:cxn ang="0">
                  <a:pos x="connsiteX0" y="connsiteY0"/>
                </a:cxn>
                <a:cxn ang="0">
                  <a:pos x="connsiteX1" y="connsiteY1"/>
                </a:cxn>
                <a:cxn ang="0">
                  <a:pos x="connsiteX2" y="connsiteY2"/>
                </a:cxn>
                <a:cxn ang="0">
                  <a:pos x="connsiteX3" y="connsiteY3"/>
                </a:cxn>
              </a:cxnLst>
              <a:rect l="l" t="t" r="r" b="b"/>
              <a:pathLst>
                <a:path w="343783" h="185087">
                  <a:moveTo>
                    <a:pt x="343784" y="95984"/>
                  </a:moveTo>
                  <a:lnTo>
                    <a:pt x="280433" y="0"/>
                  </a:lnTo>
                  <a:lnTo>
                    <a:pt x="0" y="185087"/>
                  </a:lnTo>
                  <a:lnTo>
                    <a:pt x="343784" y="95984"/>
                  </a:lnTo>
                  <a:close/>
                </a:path>
              </a:pathLst>
            </a:custGeom>
            <a:solidFill>
              <a:srgbClr val="477D71"/>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45" name="Freeform: Shape 44">
              <a:extLst>
                <a:ext uri="{FF2B5EF4-FFF2-40B4-BE49-F238E27FC236}">
                  <a16:creationId xmlns:a16="http://schemas.microsoft.com/office/drawing/2014/main" id="{763E783A-E0FC-3DE5-27C5-3729AE6FF151}"/>
                </a:ext>
              </a:extLst>
            </p:cNvPr>
            <p:cNvSpPr/>
            <p:nvPr/>
          </p:nvSpPr>
          <p:spPr>
            <a:xfrm>
              <a:off x="3834944" y="4859605"/>
              <a:ext cx="343783" cy="185087"/>
            </a:xfrm>
            <a:custGeom>
              <a:avLst/>
              <a:gdLst>
                <a:gd name="connsiteX0" fmla="*/ 343784 w 343783"/>
                <a:gd name="connsiteY0" fmla="*/ 95984 h 185087"/>
                <a:gd name="connsiteX1" fmla="*/ 280433 w 343783"/>
                <a:gd name="connsiteY1" fmla="*/ 0 h 185087"/>
                <a:gd name="connsiteX2" fmla="*/ 0 w 343783"/>
                <a:gd name="connsiteY2" fmla="*/ 185087 h 185087"/>
                <a:gd name="connsiteX3" fmla="*/ 343784 w 343783"/>
                <a:gd name="connsiteY3" fmla="*/ 95984 h 185087"/>
              </a:gdLst>
              <a:ahLst/>
              <a:cxnLst>
                <a:cxn ang="0">
                  <a:pos x="connsiteX0" y="connsiteY0"/>
                </a:cxn>
                <a:cxn ang="0">
                  <a:pos x="connsiteX1" y="connsiteY1"/>
                </a:cxn>
                <a:cxn ang="0">
                  <a:pos x="connsiteX2" y="connsiteY2"/>
                </a:cxn>
                <a:cxn ang="0">
                  <a:pos x="connsiteX3" y="connsiteY3"/>
                </a:cxn>
              </a:cxnLst>
              <a:rect l="l" t="t" r="r" b="b"/>
              <a:pathLst>
                <a:path w="343783" h="185087">
                  <a:moveTo>
                    <a:pt x="343784" y="95984"/>
                  </a:moveTo>
                  <a:lnTo>
                    <a:pt x="280433" y="0"/>
                  </a:lnTo>
                  <a:lnTo>
                    <a:pt x="0" y="185087"/>
                  </a:lnTo>
                  <a:lnTo>
                    <a:pt x="343784" y="95984"/>
                  </a:lnTo>
                  <a:close/>
                </a:path>
              </a:pathLst>
            </a:custGeom>
            <a:gradFill>
              <a:gsLst>
                <a:gs pos="46000">
                  <a:srgbClr val="FFFFFF"/>
                </a:gs>
                <a:gs pos="54000">
                  <a:srgbClr val="EFEFEF"/>
                </a:gs>
                <a:gs pos="69000">
                  <a:srgbClr val="C7C7C7"/>
                </a:gs>
                <a:gs pos="90000">
                  <a:srgbClr val="868686"/>
                </a:gs>
                <a:gs pos="100000">
                  <a:srgbClr val="666666"/>
                </a:gs>
              </a:gsLst>
              <a:lin ang="87942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46" name="Freeform: Shape 45">
              <a:extLst>
                <a:ext uri="{FF2B5EF4-FFF2-40B4-BE49-F238E27FC236}">
                  <a16:creationId xmlns:a16="http://schemas.microsoft.com/office/drawing/2014/main" id="{963023D1-3E08-37E3-A3BB-41FC2E3C5938}"/>
                </a:ext>
              </a:extLst>
            </p:cNvPr>
            <p:cNvSpPr/>
            <p:nvPr/>
          </p:nvSpPr>
          <p:spPr>
            <a:xfrm>
              <a:off x="4865302" y="4179558"/>
              <a:ext cx="280432" cy="281071"/>
            </a:xfrm>
            <a:custGeom>
              <a:avLst/>
              <a:gdLst>
                <a:gd name="connsiteX0" fmla="*/ 63351 w 280432"/>
                <a:gd name="connsiteY0" fmla="*/ 281071 h 281071"/>
                <a:gd name="connsiteX1" fmla="*/ 0 w 280432"/>
                <a:gd name="connsiteY1" fmla="*/ 185087 h 281071"/>
                <a:gd name="connsiteX2" fmla="*/ 280433 w 280432"/>
                <a:gd name="connsiteY2" fmla="*/ 0 h 281071"/>
                <a:gd name="connsiteX3" fmla="*/ 63351 w 280432"/>
                <a:gd name="connsiteY3" fmla="*/ 281071 h 281071"/>
              </a:gdLst>
              <a:ahLst/>
              <a:cxnLst>
                <a:cxn ang="0">
                  <a:pos x="connsiteX0" y="connsiteY0"/>
                </a:cxn>
                <a:cxn ang="0">
                  <a:pos x="connsiteX1" y="connsiteY1"/>
                </a:cxn>
                <a:cxn ang="0">
                  <a:pos x="connsiteX2" y="connsiteY2"/>
                </a:cxn>
                <a:cxn ang="0">
                  <a:pos x="connsiteX3" y="connsiteY3"/>
                </a:cxn>
              </a:cxnLst>
              <a:rect l="l" t="t" r="r" b="b"/>
              <a:pathLst>
                <a:path w="280432" h="281071">
                  <a:moveTo>
                    <a:pt x="63351" y="281071"/>
                  </a:moveTo>
                  <a:lnTo>
                    <a:pt x="0" y="185087"/>
                  </a:lnTo>
                  <a:lnTo>
                    <a:pt x="280433" y="0"/>
                  </a:lnTo>
                  <a:lnTo>
                    <a:pt x="63351" y="281071"/>
                  </a:lnTo>
                  <a:close/>
                </a:path>
              </a:pathLst>
            </a:custGeom>
            <a:solidFill>
              <a:srgbClr val="477D71"/>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47" name="Freeform: Shape 46">
              <a:extLst>
                <a:ext uri="{FF2B5EF4-FFF2-40B4-BE49-F238E27FC236}">
                  <a16:creationId xmlns:a16="http://schemas.microsoft.com/office/drawing/2014/main" id="{57311E6E-331B-4541-AF17-557C0B9B20CC}"/>
                </a:ext>
              </a:extLst>
            </p:cNvPr>
            <p:cNvSpPr/>
            <p:nvPr/>
          </p:nvSpPr>
          <p:spPr>
            <a:xfrm>
              <a:off x="4865302" y="4179558"/>
              <a:ext cx="280432" cy="281071"/>
            </a:xfrm>
            <a:custGeom>
              <a:avLst/>
              <a:gdLst>
                <a:gd name="connsiteX0" fmla="*/ 63351 w 280432"/>
                <a:gd name="connsiteY0" fmla="*/ 281071 h 281071"/>
                <a:gd name="connsiteX1" fmla="*/ 0 w 280432"/>
                <a:gd name="connsiteY1" fmla="*/ 185087 h 281071"/>
                <a:gd name="connsiteX2" fmla="*/ 280433 w 280432"/>
                <a:gd name="connsiteY2" fmla="*/ 0 h 281071"/>
                <a:gd name="connsiteX3" fmla="*/ 63351 w 280432"/>
                <a:gd name="connsiteY3" fmla="*/ 281071 h 281071"/>
              </a:gdLst>
              <a:ahLst/>
              <a:cxnLst>
                <a:cxn ang="0">
                  <a:pos x="connsiteX0" y="connsiteY0"/>
                </a:cxn>
                <a:cxn ang="0">
                  <a:pos x="connsiteX1" y="connsiteY1"/>
                </a:cxn>
                <a:cxn ang="0">
                  <a:pos x="connsiteX2" y="connsiteY2"/>
                </a:cxn>
                <a:cxn ang="0">
                  <a:pos x="connsiteX3" y="connsiteY3"/>
                </a:cxn>
              </a:cxnLst>
              <a:rect l="l" t="t" r="r" b="b"/>
              <a:pathLst>
                <a:path w="280432" h="281071">
                  <a:moveTo>
                    <a:pt x="63351" y="281071"/>
                  </a:moveTo>
                  <a:lnTo>
                    <a:pt x="0" y="185087"/>
                  </a:lnTo>
                  <a:lnTo>
                    <a:pt x="280433" y="0"/>
                  </a:lnTo>
                  <a:lnTo>
                    <a:pt x="63351" y="281071"/>
                  </a:lnTo>
                  <a:close/>
                </a:path>
              </a:pathLst>
            </a:custGeom>
            <a:gradFill>
              <a:gsLst>
                <a:gs pos="0">
                  <a:srgbClr val="666666"/>
                </a:gs>
                <a:gs pos="10000">
                  <a:srgbClr val="868686"/>
                </a:gs>
                <a:gs pos="31000">
                  <a:srgbClr val="C7C7C7"/>
                </a:gs>
                <a:gs pos="46000">
                  <a:srgbClr val="EFEFEF"/>
                </a:gs>
                <a:gs pos="54000">
                  <a:srgbClr val="FFFFFF"/>
                </a:gs>
              </a:gsLst>
              <a:lin ang="87942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48" name="Freeform: Shape 47">
              <a:extLst>
                <a:ext uri="{FF2B5EF4-FFF2-40B4-BE49-F238E27FC236}">
                  <a16:creationId xmlns:a16="http://schemas.microsoft.com/office/drawing/2014/main" id="{BFDBDAA3-C90F-724D-0664-EC80D485F409}"/>
                </a:ext>
              </a:extLst>
            </p:cNvPr>
            <p:cNvSpPr/>
            <p:nvPr/>
          </p:nvSpPr>
          <p:spPr>
            <a:xfrm>
              <a:off x="5854088" y="5916566"/>
              <a:ext cx="144721" cy="334632"/>
            </a:xfrm>
            <a:custGeom>
              <a:avLst/>
              <a:gdLst>
                <a:gd name="connsiteX0" fmla="*/ 144721 w 144721"/>
                <a:gd name="connsiteY0" fmla="*/ 10358 h 334632"/>
                <a:gd name="connsiteX1" fmla="*/ 30150 w 144721"/>
                <a:gd name="connsiteY1" fmla="*/ 0 h 334632"/>
                <a:gd name="connsiteX2" fmla="*/ 0 w 144721"/>
                <a:gd name="connsiteY2" fmla="*/ 334633 h 334632"/>
                <a:gd name="connsiteX3" fmla="*/ 144721 w 144721"/>
                <a:gd name="connsiteY3" fmla="*/ 10358 h 334632"/>
              </a:gdLst>
              <a:ahLst/>
              <a:cxnLst>
                <a:cxn ang="0">
                  <a:pos x="connsiteX0" y="connsiteY0"/>
                </a:cxn>
                <a:cxn ang="0">
                  <a:pos x="connsiteX1" y="connsiteY1"/>
                </a:cxn>
                <a:cxn ang="0">
                  <a:pos x="connsiteX2" y="connsiteY2"/>
                </a:cxn>
                <a:cxn ang="0">
                  <a:pos x="connsiteX3" y="connsiteY3"/>
                </a:cxn>
              </a:cxnLst>
              <a:rect l="l" t="t" r="r" b="b"/>
              <a:pathLst>
                <a:path w="144721" h="334632">
                  <a:moveTo>
                    <a:pt x="144721" y="10358"/>
                  </a:moveTo>
                  <a:lnTo>
                    <a:pt x="30150" y="0"/>
                  </a:lnTo>
                  <a:lnTo>
                    <a:pt x="0" y="334633"/>
                  </a:lnTo>
                  <a:lnTo>
                    <a:pt x="144721" y="10358"/>
                  </a:lnTo>
                  <a:close/>
                </a:path>
              </a:pathLst>
            </a:custGeom>
            <a:solidFill>
              <a:srgbClr val="4E8573"/>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49" name="Freeform: Shape 48">
              <a:extLst>
                <a:ext uri="{FF2B5EF4-FFF2-40B4-BE49-F238E27FC236}">
                  <a16:creationId xmlns:a16="http://schemas.microsoft.com/office/drawing/2014/main" id="{6E430BC3-B6E9-47CA-079D-D75D19ECE750}"/>
                </a:ext>
              </a:extLst>
            </p:cNvPr>
            <p:cNvSpPr/>
            <p:nvPr/>
          </p:nvSpPr>
          <p:spPr>
            <a:xfrm>
              <a:off x="5854088" y="5916566"/>
              <a:ext cx="144721" cy="334632"/>
            </a:xfrm>
            <a:custGeom>
              <a:avLst/>
              <a:gdLst>
                <a:gd name="connsiteX0" fmla="*/ 144721 w 144721"/>
                <a:gd name="connsiteY0" fmla="*/ 10358 h 334632"/>
                <a:gd name="connsiteX1" fmla="*/ 30150 w 144721"/>
                <a:gd name="connsiteY1" fmla="*/ 0 h 334632"/>
                <a:gd name="connsiteX2" fmla="*/ 0 w 144721"/>
                <a:gd name="connsiteY2" fmla="*/ 334633 h 334632"/>
                <a:gd name="connsiteX3" fmla="*/ 144721 w 144721"/>
                <a:gd name="connsiteY3" fmla="*/ 10358 h 334632"/>
              </a:gdLst>
              <a:ahLst/>
              <a:cxnLst>
                <a:cxn ang="0">
                  <a:pos x="connsiteX0" y="connsiteY0"/>
                </a:cxn>
                <a:cxn ang="0">
                  <a:pos x="connsiteX1" y="connsiteY1"/>
                </a:cxn>
                <a:cxn ang="0">
                  <a:pos x="connsiteX2" y="connsiteY2"/>
                </a:cxn>
                <a:cxn ang="0">
                  <a:pos x="connsiteX3" y="connsiteY3"/>
                </a:cxn>
              </a:cxnLst>
              <a:rect l="l" t="t" r="r" b="b"/>
              <a:pathLst>
                <a:path w="144721" h="334632">
                  <a:moveTo>
                    <a:pt x="144721" y="10358"/>
                  </a:moveTo>
                  <a:lnTo>
                    <a:pt x="30150" y="0"/>
                  </a:lnTo>
                  <a:lnTo>
                    <a:pt x="0" y="334633"/>
                  </a:lnTo>
                  <a:lnTo>
                    <a:pt x="144721" y="10358"/>
                  </a:lnTo>
                  <a:close/>
                </a:path>
              </a:pathLst>
            </a:custGeom>
            <a:gradFill>
              <a:gsLst>
                <a:gs pos="46000">
                  <a:srgbClr val="FFFFFF"/>
                </a:gs>
                <a:gs pos="54000">
                  <a:srgbClr val="EFEFEF"/>
                </a:gs>
                <a:gs pos="69000">
                  <a:srgbClr val="C7C7C7"/>
                </a:gs>
                <a:gs pos="90000">
                  <a:srgbClr val="868686"/>
                </a:gs>
                <a:gs pos="100000">
                  <a:srgbClr val="666666"/>
                </a:gs>
              </a:gsLst>
              <a:lin ang="57090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50" name="Freeform: Shape 49">
              <a:extLst>
                <a:ext uri="{FF2B5EF4-FFF2-40B4-BE49-F238E27FC236}">
                  <a16:creationId xmlns:a16="http://schemas.microsoft.com/office/drawing/2014/main" id="{15171DBE-24FC-DCFE-677E-3F0CFF6B560E}"/>
                </a:ext>
              </a:extLst>
            </p:cNvPr>
            <p:cNvSpPr/>
            <p:nvPr/>
          </p:nvSpPr>
          <p:spPr>
            <a:xfrm>
              <a:off x="5964899" y="4687004"/>
              <a:ext cx="114500" cy="344989"/>
            </a:xfrm>
            <a:custGeom>
              <a:avLst/>
              <a:gdLst>
                <a:gd name="connsiteX0" fmla="*/ 114500 w 114500"/>
                <a:gd name="connsiteY0" fmla="*/ 344990 h 344989"/>
                <a:gd name="connsiteX1" fmla="*/ 0 w 114500"/>
                <a:gd name="connsiteY1" fmla="*/ 334704 h 344989"/>
                <a:gd name="connsiteX2" fmla="*/ 30150 w 114500"/>
                <a:gd name="connsiteY2" fmla="*/ 0 h 344989"/>
                <a:gd name="connsiteX3" fmla="*/ 114500 w 114500"/>
                <a:gd name="connsiteY3" fmla="*/ 344990 h 344989"/>
              </a:gdLst>
              <a:ahLst/>
              <a:cxnLst>
                <a:cxn ang="0">
                  <a:pos x="connsiteX0" y="connsiteY0"/>
                </a:cxn>
                <a:cxn ang="0">
                  <a:pos x="connsiteX1" y="connsiteY1"/>
                </a:cxn>
                <a:cxn ang="0">
                  <a:pos x="connsiteX2" y="connsiteY2"/>
                </a:cxn>
                <a:cxn ang="0">
                  <a:pos x="connsiteX3" y="connsiteY3"/>
                </a:cxn>
              </a:cxnLst>
              <a:rect l="l" t="t" r="r" b="b"/>
              <a:pathLst>
                <a:path w="114500" h="344989">
                  <a:moveTo>
                    <a:pt x="114500" y="344990"/>
                  </a:moveTo>
                  <a:lnTo>
                    <a:pt x="0" y="334704"/>
                  </a:lnTo>
                  <a:lnTo>
                    <a:pt x="30150" y="0"/>
                  </a:lnTo>
                  <a:lnTo>
                    <a:pt x="114500" y="344990"/>
                  </a:lnTo>
                  <a:close/>
                </a:path>
              </a:pathLst>
            </a:custGeom>
            <a:solidFill>
              <a:srgbClr val="4E8573"/>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51" name="Freeform: Shape 50">
              <a:extLst>
                <a:ext uri="{FF2B5EF4-FFF2-40B4-BE49-F238E27FC236}">
                  <a16:creationId xmlns:a16="http://schemas.microsoft.com/office/drawing/2014/main" id="{0E0A86BB-7DF4-68D3-A89F-25EE5E3371A8}"/>
                </a:ext>
              </a:extLst>
            </p:cNvPr>
            <p:cNvSpPr/>
            <p:nvPr/>
          </p:nvSpPr>
          <p:spPr>
            <a:xfrm>
              <a:off x="5964899" y="4687004"/>
              <a:ext cx="114500" cy="344989"/>
            </a:xfrm>
            <a:custGeom>
              <a:avLst/>
              <a:gdLst>
                <a:gd name="connsiteX0" fmla="*/ 114500 w 114500"/>
                <a:gd name="connsiteY0" fmla="*/ 344990 h 344989"/>
                <a:gd name="connsiteX1" fmla="*/ 0 w 114500"/>
                <a:gd name="connsiteY1" fmla="*/ 334704 h 344989"/>
                <a:gd name="connsiteX2" fmla="*/ 30150 w 114500"/>
                <a:gd name="connsiteY2" fmla="*/ 0 h 344989"/>
                <a:gd name="connsiteX3" fmla="*/ 114500 w 114500"/>
                <a:gd name="connsiteY3" fmla="*/ 344990 h 344989"/>
              </a:gdLst>
              <a:ahLst/>
              <a:cxnLst>
                <a:cxn ang="0">
                  <a:pos x="connsiteX0" y="connsiteY0"/>
                </a:cxn>
                <a:cxn ang="0">
                  <a:pos x="connsiteX1" y="connsiteY1"/>
                </a:cxn>
                <a:cxn ang="0">
                  <a:pos x="connsiteX2" y="connsiteY2"/>
                </a:cxn>
                <a:cxn ang="0">
                  <a:pos x="connsiteX3" y="connsiteY3"/>
                </a:cxn>
              </a:cxnLst>
              <a:rect l="l" t="t" r="r" b="b"/>
              <a:pathLst>
                <a:path w="114500" h="344989">
                  <a:moveTo>
                    <a:pt x="114500" y="344990"/>
                  </a:moveTo>
                  <a:lnTo>
                    <a:pt x="0" y="334704"/>
                  </a:lnTo>
                  <a:lnTo>
                    <a:pt x="30150" y="0"/>
                  </a:lnTo>
                  <a:lnTo>
                    <a:pt x="114500" y="344990"/>
                  </a:lnTo>
                  <a:close/>
                </a:path>
              </a:pathLst>
            </a:custGeom>
            <a:gradFill>
              <a:gsLst>
                <a:gs pos="0">
                  <a:srgbClr val="666666"/>
                </a:gs>
                <a:gs pos="10000">
                  <a:srgbClr val="868686"/>
                </a:gs>
                <a:gs pos="31000">
                  <a:srgbClr val="C7C7C7"/>
                </a:gs>
                <a:gs pos="46000">
                  <a:srgbClr val="EFEFEF"/>
                </a:gs>
                <a:gs pos="54000">
                  <a:srgbClr val="FFFFFF"/>
                </a:gs>
              </a:gsLst>
              <a:lin ang="57090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52" name="Freeform: Shape 51">
              <a:extLst>
                <a:ext uri="{FF2B5EF4-FFF2-40B4-BE49-F238E27FC236}">
                  <a16:creationId xmlns:a16="http://schemas.microsoft.com/office/drawing/2014/main" id="{4E8F387B-181B-03BC-A513-D78375E71FBD}"/>
                </a:ext>
              </a:extLst>
            </p:cNvPr>
            <p:cNvSpPr/>
            <p:nvPr/>
          </p:nvSpPr>
          <p:spPr>
            <a:xfrm>
              <a:off x="4138007" y="5109391"/>
              <a:ext cx="242833" cy="315336"/>
            </a:xfrm>
            <a:custGeom>
              <a:avLst/>
              <a:gdLst>
                <a:gd name="connsiteX0" fmla="*/ 163379 w 242833"/>
                <a:gd name="connsiteY0" fmla="*/ 0 h 315336"/>
                <a:gd name="connsiteX1" fmla="*/ 242834 w 242833"/>
                <a:gd name="connsiteY1" fmla="*/ 83144 h 315336"/>
                <a:gd name="connsiteX2" fmla="*/ 0 w 242833"/>
                <a:gd name="connsiteY2" fmla="*/ 315336 h 315336"/>
                <a:gd name="connsiteX3" fmla="*/ 163379 w 242833"/>
                <a:gd name="connsiteY3" fmla="*/ 0 h 315336"/>
              </a:gdLst>
              <a:ahLst/>
              <a:cxnLst>
                <a:cxn ang="0">
                  <a:pos x="connsiteX0" y="connsiteY0"/>
                </a:cxn>
                <a:cxn ang="0">
                  <a:pos x="connsiteX1" y="connsiteY1"/>
                </a:cxn>
                <a:cxn ang="0">
                  <a:pos x="connsiteX2" y="connsiteY2"/>
                </a:cxn>
                <a:cxn ang="0">
                  <a:pos x="connsiteX3" y="connsiteY3"/>
                </a:cxn>
              </a:cxnLst>
              <a:rect l="l" t="t" r="r" b="b"/>
              <a:pathLst>
                <a:path w="242833" h="315336">
                  <a:moveTo>
                    <a:pt x="163379" y="0"/>
                  </a:moveTo>
                  <a:lnTo>
                    <a:pt x="242834" y="83144"/>
                  </a:lnTo>
                  <a:lnTo>
                    <a:pt x="0" y="315336"/>
                  </a:lnTo>
                  <a:lnTo>
                    <a:pt x="163379" y="0"/>
                  </a:lnTo>
                  <a:close/>
                </a:path>
              </a:pathLst>
            </a:custGeom>
            <a:solidFill>
              <a:srgbClr val="4E8573"/>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53" name="Freeform: Shape 52">
              <a:extLst>
                <a:ext uri="{FF2B5EF4-FFF2-40B4-BE49-F238E27FC236}">
                  <a16:creationId xmlns:a16="http://schemas.microsoft.com/office/drawing/2014/main" id="{E32D0184-4AEB-E61F-8C53-CF86B9A32FA7}"/>
                </a:ext>
              </a:extLst>
            </p:cNvPr>
            <p:cNvSpPr/>
            <p:nvPr/>
          </p:nvSpPr>
          <p:spPr>
            <a:xfrm>
              <a:off x="4138007" y="5109391"/>
              <a:ext cx="242833" cy="315336"/>
            </a:xfrm>
            <a:custGeom>
              <a:avLst/>
              <a:gdLst>
                <a:gd name="connsiteX0" fmla="*/ 163379 w 242833"/>
                <a:gd name="connsiteY0" fmla="*/ 0 h 315336"/>
                <a:gd name="connsiteX1" fmla="*/ 242834 w 242833"/>
                <a:gd name="connsiteY1" fmla="*/ 83144 h 315336"/>
                <a:gd name="connsiteX2" fmla="*/ 0 w 242833"/>
                <a:gd name="connsiteY2" fmla="*/ 315336 h 315336"/>
                <a:gd name="connsiteX3" fmla="*/ 163379 w 242833"/>
                <a:gd name="connsiteY3" fmla="*/ 0 h 315336"/>
              </a:gdLst>
              <a:ahLst/>
              <a:cxnLst>
                <a:cxn ang="0">
                  <a:pos x="connsiteX0" y="connsiteY0"/>
                </a:cxn>
                <a:cxn ang="0">
                  <a:pos x="connsiteX1" y="connsiteY1"/>
                </a:cxn>
                <a:cxn ang="0">
                  <a:pos x="connsiteX2" y="connsiteY2"/>
                </a:cxn>
                <a:cxn ang="0">
                  <a:pos x="connsiteX3" y="connsiteY3"/>
                </a:cxn>
              </a:cxnLst>
              <a:rect l="l" t="t" r="r" b="b"/>
              <a:pathLst>
                <a:path w="242833" h="315336">
                  <a:moveTo>
                    <a:pt x="163379" y="0"/>
                  </a:moveTo>
                  <a:lnTo>
                    <a:pt x="242834" y="83144"/>
                  </a:lnTo>
                  <a:lnTo>
                    <a:pt x="0" y="315336"/>
                  </a:lnTo>
                  <a:lnTo>
                    <a:pt x="163379" y="0"/>
                  </a:lnTo>
                  <a:close/>
                </a:path>
              </a:pathLst>
            </a:custGeom>
            <a:gradFill>
              <a:gsLst>
                <a:gs pos="0">
                  <a:srgbClr val="666666"/>
                </a:gs>
                <a:gs pos="10000">
                  <a:srgbClr val="868686"/>
                </a:gs>
                <a:gs pos="31000">
                  <a:srgbClr val="C7C7C7"/>
                </a:gs>
                <a:gs pos="46000">
                  <a:srgbClr val="EFEFEF"/>
                </a:gs>
                <a:gs pos="54000">
                  <a:srgbClr val="FFFFFF"/>
                </a:gs>
              </a:gsLst>
              <a:lin ang="189768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54" name="Freeform: Shape 53">
              <a:extLst>
                <a:ext uri="{FF2B5EF4-FFF2-40B4-BE49-F238E27FC236}">
                  <a16:creationId xmlns:a16="http://schemas.microsoft.com/office/drawing/2014/main" id="{CECCF451-F8D8-21C6-FAFD-76F3D13C29C3}"/>
                </a:ext>
              </a:extLst>
            </p:cNvPr>
            <p:cNvSpPr/>
            <p:nvPr/>
          </p:nvSpPr>
          <p:spPr>
            <a:xfrm>
              <a:off x="4950787" y="4339390"/>
              <a:ext cx="322359" cy="232192"/>
            </a:xfrm>
            <a:custGeom>
              <a:avLst/>
              <a:gdLst>
                <a:gd name="connsiteX0" fmla="*/ 0 w 322359"/>
                <a:gd name="connsiteY0" fmla="*/ 149048 h 232192"/>
                <a:gd name="connsiteX1" fmla="*/ 79455 w 322359"/>
                <a:gd name="connsiteY1" fmla="*/ 232192 h 232192"/>
                <a:gd name="connsiteX2" fmla="*/ 322359 w 322359"/>
                <a:gd name="connsiteY2" fmla="*/ 0 h 232192"/>
                <a:gd name="connsiteX3" fmla="*/ 0 w 322359"/>
                <a:gd name="connsiteY3" fmla="*/ 149048 h 232192"/>
              </a:gdLst>
              <a:ahLst/>
              <a:cxnLst>
                <a:cxn ang="0">
                  <a:pos x="connsiteX0" y="connsiteY0"/>
                </a:cxn>
                <a:cxn ang="0">
                  <a:pos x="connsiteX1" y="connsiteY1"/>
                </a:cxn>
                <a:cxn ang="0">
                  <a:pos x="connsiteX2" y="connsiteY2"/>
                </a:cxn>
                <a:cxn ang="0">
                  <a:pos x="connsiteX3" y="connsiteY3"/>
                </a:cxn>
              </a:cxnLst>
              <a:rect l="l" t="t" r="r" b="b"/>
              <a:pathLst>
                <a:path w="322359" h="232192">
                  <a:moveTo>
                    <a:pt x="0" y="149048"/>
                  </a:moveTo>
                  <a:lnTo>
                    <a:pt x="79455" y="232192"/>
                  </a:lnTo>
                  <a:lnTo>
                    <a:pt x="322359" y="0"/>
                  </a:lnTo>
                  <a:lnTo>
                    <a:pt x="0" y="149048"/>
                  </a:lnTo>
                  <a:close/>
                </a:path>
              </a:pathLst>
            </a:custGeom>
            <a:solidFill>
              <a:srgbClr val="4E8573"/>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55" name="Freeform: Shape 54">
              <a:extLst>
                <a:ext uri="{FF2B5EF4-FFF2-40B4-BE49-F238E27FC236}">
                  <a16:creationId xmlns:a16="http://schemas.microsoft.com/office/drawing/2014/main" id="{98419E66-903F-41CE-0094-A1AF4DC3E9B0}"/>
                </a:ext>
              </a:extLst>
            </p:cNvPr>
            <p:cNvSpPr/>
            <p:nvPr/>
          </p:nvSpPr>
          <p:spPr>
            <a:xfrm>
              <a:off x="4950787" y="4339390"/>
              <a:ext cx="322359" cy="232192"/>
            </a:xfrm>
            <a:custGeom>
              <a:avLst/>
              <a:gdLst>
                <a:gd name="connsiteX0" fmla="*/ 0 w 322359"/>
                <a:gd name="connsiteY0" fmla="*/ 149048 h 232192"/>
                <a:gd name="connsiteX1" fmla="*/ 79455 w 322359"/>
                <a:gd name="connsiteY1" fmla="*/ 232192 h 232192"/>
                <a:gd name="connsiteX2" fmla="*/ 322359 w 322359"/>
                <a:gd name="connsiteY2" fmla="*/ 0 h 232192"/>
                <a:gd name="connsiteX3" fmla="*/ 0 w 322359"/>
                <a:gd name="connsiteY3" fmla="*/ 149048 h 232192"/>
              </a:gdLst>
              <a:ahLst/>
              <a:cxnLst>
                <a:cxn ang="0">
                  <a:pos x="connsiteX0" y="connsiteY0"/>
                </a:cxn>
                <a:cxn ang="0">
                  <a:pos x="connsiteX1" y="connsiteY1"/>
                </a:cxn>
                <a:cxn ang="0">
                  <a:pos x="connsiteX2" y="connsiteY2"/>
                </a:cxn>
                <a:cxn ang="0">
                  <a:pos x="connsiteX3" y="connsiteY3"/>
                </a:cxn>
              </a:cxnLst>
              <a:rect l="l" t="t" r="r" b="b"/>
              <a:pathLst>
                <a:path w="322359" h="232192">
                  <a:moveTo>
                    <a:pt x="0" y="149048"/>
                  </a:moveTo>
                  <a:lnTo>
                    <a:pt x="79455" y="232192"/>
                  </a:lnTo>
                  <a:lnTo>
                    <a:pt x="322359" y="0"/>
                  </a:lnTo>
                  <a:lnTo>
                    <a:pt x="0" y="149048"/>
                  </a:lnTo>
                  <a:close/>
                </a:path>
              </a:pathLst>
            </a:custGeom>
            <a:gradFill>
              <a:gsLst>
                <a:gs pos="0">
                  <a:srgbClr val="666666"/>
                </a:gs>
                <a:gs pos="10000">
                  <a:srgbClr val="868686"/>
                </a:gs>
                <a:gs pos="31000">
                  <a:srgbClr val="C7C7C7"/>
                </a:gs>
                <a:gs pos="46000">
                  <a:srgbClr val="EFEFEF"/>
                </a:gs>
                <a:gs pos="54000">
                  <a:srgbClr val="FFFFFF"/>
                </a:gs>
              </a:gsLst>
              <a:lin ang="81768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56" name="Freeform: Shape 55">
              <a:extLst>
                <a:ext uri="{FF2B5EF4-FFF2-40B4-BE49-F238E27FC236}">
                  <a16:creationId xmlns:a16="http://schemas.microsoft.com/office/drawing/2014/main" id="{A69275DC-C358-9FFA-9A68-CF7E1BE79B74}"/>
                </a:ext>
              </a:extLst>
            </p:cNvPr>
            <p:cNvSpPr/>
            <p:nvPr/>
          </p:nvSpPr>
          <p:spPr>
            <a:xfrm>
              <a:off x="7813569" y="5109533"/>
              <a:ext cx="242833" cy="315336"/>
            </a:xfrm>
            <a:custGeom>
              <a:avLst/>
              <a:gdLst>
                <a:gd name="connsiteX0" fmla="*/ 79455 w 242833"/>
                <a:gd name="connsiteY0" fmla="*/ 0 h 315336"/>
                <a:gd name="connsiteX1" fmla="*/ 0 w 242833"/>
                <a:gd name="connsiteY1" fmla="*/ 83073 h 315336"/>
                <a:gd name="connsiteX2" fmla="*/ 242834 w 242833"/>
                <a:gd name="connsiteY2" fmla="*/ 315336 h 315336"/>
                <a:gd name="connsiteX3" fmla="*/ 79455 w 242833"/>
                <a:gd name="connsiteY3" fmla="*/ 0 h 315336"/>
              </a:gdLst>
              <a:ahLst/>
              <a:cxnLst>
                <a:cxn ang="0">
                  <a:pos x="connsiteX0" y="connsiteY0"/>
                </a:cxn>
                <a:cxn ang="0">
                  <a:pos x="connsiteX1" y="connsiteY1"/>
                </a:cxn>
                <a:cxn ang="0">
                  <a:pos x="connsiteX2" y="connsiteY2"/>
                </a:cxn>
                <a:cxn ang="0">
                  <a:pos x="connsiteX3" y="connsiteY3"/>
                </a:cxn>
              </a:cxnLst>
              <a:rect l="l" t="t" r="r" b="b"/>
              <a:pathLst>
                <a:path w="242833" h="315336">
                  <a:moveTo>
                    <a:pt x="79455" y="0"/>
                  </a:moveTo>
                  <a:lnTo>
                    <a:pt x="0" y="83073"/>
                  </a:lnTo>
                  <a:lnTo>
                    <a:pt x="242834" y="315336"/>
                  </a:lnTo>
                  <a:lnTo>
                    <a:pt x="79455" y="0"/>
                  </a:lnTo>
                  <a:close/>
                </a:path>
              </a:pathLst>
            </a:custGeom>
            <a:solidFill>
              <a:srgbClr val="5D8662"/>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57" name="Freeform: Shape 56">
              <a:extLst>
                <a:ext uri="{FF2B5EF4-FFF2-40B4-BE49-F238E27FC236}">
                  <a16:creationId xmlns:a16="http://schemas.microsoft.com/office/drawing/2014/main" id="{98CAEC79-39D4-6FBF-5D31-4CAED79CCCDC}"/>
                </a:ext>
              </a:extLst>
            </p:cNvPr>
            <p:cNvSpPr/>
            <p:nvPr/>
          </p:nvSpPr>
          <p:spPr>
            <a:xfrm>
              <a:off x="7813569" y="5109533"/>
              <a:ext cx="242833" cy="315336"/>
            </a:xfrm>
            <a:custGeom>
              <a:avLst/>
              <a:gdLst>
                <a:gd name="connsiteX0" fmla="*/ 79455 w 242833"/>
                <a:gd name="connsiteY0" fmla="*/ 0 h 315336"/>
                <a:gd name="connsiteX1" fmla="*/ 0 w 242833"/>
                <a:gd name="connsiteY1" fmla="*/ 83073 h 315336"/>
                <a:gd name="connsiteX2" fmla="*/ 242834 w 242833"/>
                <a:gd name="connsiteY2" fmla="*/ 315336 h 315336"/>
                <a:gd name="connsiteX3" fmla="*/ 79455 w 242833"/>
                <a:gd name="connsiteY3" fmla="*/ 0 h 315336"/>
              </a:gdLst>
              <a:ahLst/>
              <a:cxnLst>
                <a:cxn ang="0">
                  <a:pos x="connsiteX0" y="connsiteY0"/>
                </a:cxn>
                <a:cxn ang="0">
                  <a:pos x="connsiteX1" y="connsiteY1"/>
                </a:cxn>
                <a:cxn ang="0">
                  <a:pos x="connsiteX2" y="connsiteY2"/>
                </a:cxn>
                <a:cxn ang="0">
                  <a:pos x="connsiteX3" y="connsiteY3"/>
                </a:cxn>
              </a:cxnLst>
              <a:rect l="l" t="t" r="r" b="b"/>
              <a:pathLst>
                <a:path w="242833" h="315336">
                  <a:moveTo>
                    <a:pt x="79455" y="0"/>
                  </a:moveTo>
                  <a:lnTo>
                    <a:pt x="0" y="83073"/>
                  </a:lnTo>
                  <a:lnTo>
                    <a:pt x="242834" y="315336"/>
                  </a:lnTo>
                  <a:lnTo>
                    <a:pt x="79455" y="0"/>
                  </a:lnTo>
                  <a:close/>
                </a:path>
              </a:pathLst>
            </a:custGeom>
            <a:gradFill>
              <a:gsLst>
                <a:gs pos="46000">
                  <a:srgbClr val="FFFFFF"/>
                </a:gs>
                <a:gs pos="54000">
                  <a:srgbClr val="EFEFEF"/>
                </a:gs>
                <a:gs pos="69000">
                  <a:srgbClr val="C7C7C7"/>
                </a:gs>
                <a:gs pos="90000">
                  <a:srgbClr val="868686"/>
                </a:gs>
                <a:gs pos="100000">
                  <a:srgbClr val="666666"/>
                </a:gs>
              </a:gsLst>
              <a:lin ang="2623201"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58" name="Freeform: Shape 57">
              <a:extLst>
                <a:ext uri="{FF2B5EF4-FFF2-40B4-BE49-F238E27FC236}">
                  <a16:creationId xmlns:a16="http://schemas.microsoft.com/office/drawing/2014/main" id="{3937E7B5-ECD2-5BDE-31E1-8C09E04D3B97}"/>
                </a:ext>
              </a:extLst>
            </p:cNvPr>
            <p:cNvSpPr/>
            <p:nvPr/>
          </p:nvSpPr>
          <p:spPr>
            <a:xfrm>
              <a:off x="6921335" y="4339461"/>
              <a:ext cx="322288" cy="232192"/>
            </a:xfrm>
            <a:custGeom>
              <a:avLst/>
              <a:gdLst>
                <a:gd name="connsiteX0" fmla="*/ 322289 w 322288"/>
                <a:gd name="connsiteY0" fmla="*/ 149048 h 232192"/>
                <a:gd name="connsiteX1" fmla="*/ 242834 w 322288"/>
                <a:gd name="connsiteY1" fmla="*/ 232192 h 232192"/>
                <a:gd name="connsiteX2" fmla="*/ 0 w 322288"/>
                <a:gd name="connsiteY2" fmla="*/ 0 h 232192"/>
                <a:gd name="connsiteX3" fmla="*/ 322289 w 322288"/>
                <a:gd name="connsiteY3" fmla="*/ 149048 h 232192"/>
              </a:gdLst>
              <a:ahLst/>
              <a:cxnLst>
                <a:cxn ang="0">
                  <a:pos x="connsiteX0" y="connsiteY0"/>
                </a:cxn>
                <a:cxn ang="0">
                  <a:pos x="connsiteX1" y="connsiteY1"/>
                </a:cxn>
                <a:cxn ang="0">
                  <a:pos x="connsiteX2" y="connsiteY2"/>
                </a:cxn>
                <a:cxn ang="0">
                  <a:pos x="connsiteX3" y="connsiteY3"/>
                </a:cxn>
              </a:cxnLst>
              <a:rect l="l" t="t" r="r" b="b"/>
              <a:pathLst>
                <a:path w="322288" h="232192">
                  <a:moveTo>
                    <a:pt x="322289" y="149048"/>
                  </a:moveTo>
                  <a:lnTo>
                    <a:pt x="242834" y="232192"/>
                  </a:lnTo>
                  <a:lnTo>
                    <a:pt x="0" y="0"/>
                  </a:lnTo>
                  <a:lnTo>
                    <a:pt x="322289" y="149048"/>
                  </a:lnTo>
                  <a:close/>
                </a:path>
              </a:pathLst>
            </a:custGeom>
            <a:solidFill>
              <a:srgbClr val="5D8662"/>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59" name="Freeform: Shape 58">
              <a:extLst>
                <a:ext uri="{FF2B5EF4-FFF2-40B4-BE49-F238E27FC236}">
                  <a16:creationId xmlns:a16="http://schemas.microsoft.com/office/drawing/2014/main" id="{77662A88-7768-9C08-627D-14DFF1631411}"/>
                </a:ext>
              </a:extLst>
            </p:cNvPr>
            <p:cNvSpPr/>
            <p:nvPr/>
          </p:nvSpPr>
          <p:spPr>
            <a:xfrm>
              <a:off x="6921335" y="4339461"/>
              <a:ext cx="322288" cy="232192"/>
            </a:xfrm>
            <a:custGeom>
              <a:avLst/>
              <a:gdLst>
                <a:gd name="connsiteX0" fmla="*/ 322289 w 322288"/>
                <a:gd name="connsiteY0" fmla="*/ 149048 h 232192"/>
                <a:gd name="connsiteX1" fmla="*/ 242834 w 322288"/>
                <a:gd name="connsiteY1" fmla="*/ 232192 h 232192"/>
                <a:gd name="connsiteX2" fmla="*/ 0 w 322288"/>
                <a:gd name="connsiteY2" fmla="*/ 0 h 232192"/>
                <a:gd name="connsiteX3" fmla="*/ 322289 w 322288"/>
                <a:gd name="connsiteY3" fmla="*/ 149048 h 232192"/>
              </a:gdLst>
              <a:ahLst/>
              <a:cxnLst>
                <a:cxn ang="0">
                  <a:pos x="connsiteX0" y="connsiteY0"/>
                </a:cxn>
                <a:cxn ang="0">
                  <a:pos x="connsiteX1" y="connsiteY1"/>
                </a:cxn>
                <a:cxn ang="0">
                  <a:pos x="connsiteX2" y="connsiteY2"/>
                </a:cxn>
                <a:cxn ang="0">
                  <a:pos x="connsiteX3" y="connsiteY3"/>
                </a:cxn>
              </a:cxnLst>
              <a:rect l="l" t="t" r="r" b="b"/>
              <a:pathLst>
                <a:path w="322288" h="232192">
                  <a:moveTo>
                    <a:pt x="322289" y="149048"/>
                  </a:moveTo>
                  <a:lnTo>
                    <a:pt x="242834" y="232192"/>
                  </a:lnTo>
                  <a:lnTo>
                    <a:pt x="0" y="0"/>
                  </a:lnTo>
                  <a:lnTo>
                    <a:pt x="322289" y="149048"/>
                  </a:lnTo>
                  <a:close/>
                </a:path>
              </a:pathLst>
            </a:custGeom>
            <a:gradFill>
              <a:gsLst>
                <a:gs pos="0">
                  <a:srgbClr val="666666"/>
                </a:gs>
                <a:gs pos="10000">
                  <a:srgbClr val="868686"/>
                </a:gs>
                <a:gs pos="31000">
                  <a:srgbClr val="C7C7C7"/>
                </a:gs>
                <a:gs pos="46000">
                  <a:srgbClr val="EFEFEF"/>
                </a:gs>
                <a:gs pos="54000">
                  <a:srgbClr val="FFFFFF"/>
                </a:gs>
              </a:gsLst>
              <a:lin ang="2623201"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60" name="Freeform: Shape 59">
              <a:extLst>
                <a:ext uri="{FF2B5EF4-FFF2-40B4-BE49-F238E27FC236}">
                  <a16:creationId xmlns:a16="http://schemas.microsoft.com/office/drawing/2014/main" id="{A3A799A7-C3DA-AE04-C155-2ABAEB9924D0}"/>
                </a:ext>
              </a:extLst>
            </p:cNvPr>
            <p:cNvSpPr/>
            <p:nvPr/>
          </p:nvSpPr>
          <p:spPr>
            <a:xfrm>
              <a:off x="6195530" y="5916566"/>
              <a:ext cx="144650" cy="334703"/>
            </a:xfrm>
            <a:custGeom>
              <a:avLst/>
              <a:gdLst>
                <a:gd name="connsiteX0" fmla="*/ 0 w 144650"/>
                <a:gd name="connsiteY0" fmla="*/ 10358 h 334703"/>
                <a:gd name="connsiteX1" fmla="*/ 114571 w 144650"/>
                <a:gd name="connsiteY1" fmla="*/ 0 h 334703"/>
                <a:gd name="connsiteX2" fmla="*/ 144650 w 144650"/>
                <a:gd name="connsiteY2" fmla="*/ 334703 h 334703"/>
                <a:gd name="connsiteX3" fmla="*/ 0 w 144650"/>
                <a:gd name="connsiteY3" fmla="*/ 10358 h 334703"/>
              </a:gdLst>
              <a:ahLst/>
              <a:cxnLst>
                <a:cxn ang="0">
                  <a:pos x="connsiteX0" y="connsiteY0"/>
                </a:cxn>
                <a:cxn ang="0">
                  <a:pos x="connsiteX1" y="connsiteY1"/>
                </a:cxn>
                <a:cxn ang="0">
                  <a:pos x="connsiteX2" y="connsiteY2"/>
                </a:cxn>
                <a:cxn ang="0">
                  <a:pos x="connsiteX3" y="connsiteY3"/>
                </a:cxn>
              </a:cxnLst>
              <a:rect l="l" t="t" r="r" b="b"/>
              <a:pathLst>
                <a:path w="144650" h="334703">
                  <a:moveTo>
                    <a:pt x="0" y="10358"/>
                  </a:moveTo>
                  <a:lnTo>
                    <a:pt x="114571" y="0"/>
                  </a:lnTo>
                  <a:lnTo>
                    <a:pt x="144650" y="334703"/>
                  </a:lnTo>
                  <a:lnTo>
                    <a:pt x="0" y="10358"/>
                  </a:lnTo>
                  <a:close/>
                </a:path>
              </a:pathLst>
            </a:custGeom>
            <a:solidFill>
              <a:srgbClr val="5D8662"/>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61" name="Freeform: Shape 60">
              <a:extLst>
                <a:ext uri="{FF2B5EF4-FFF2-40B4-BE49-F238E27FC236}">
                  <a16:creationId xmlns:a16="http://schemas.microsoft.com/office/drawing/2014/main" id="{13EEFC27-8430-4009-A429-9028F91A9F99}"/>
                </a:ext>
              </a:extLst>
            </p:cNvPr>
            <p:cNvSpPr/>
            <p:nvPr/>
          </p:nvSpPr>
          <p:spPr>
            <a:xfrm>
              <a:off x="6195530" y="5916566"/>
              <a:ext cx="144650" cy="334703"/>
            </a:xfrm>
            <a:custGeom>
              <a:avLst/>
              <a:gdLst>
                <a:gd name="connsiteX0" fmla="*/ 0 w 144650"/>
                <a:gd name="connsiteY0" fmla="*/ 10358 h 334703"/>
                <a:gd name="connsiteX1" fmla="*/ 114571 w 144650"/>
                <a:gd name="connsiteY1" fmla="*/ 0 h 334703"/>
                <a:gd name="connsiteX2" fmla="*/ 144650 w 144650"/>
                <a:gd name="connsiteY2" fmla="*/ 334703 h 334703"/>
                <a:gd name="connsiteX3" fmla="*/ 0 w 144650"/>
                <a:gd name="connsiteY3" fmla="*/ 10358 h 334703"/>
              </a:gdLst>
              <a:ahLst/>
              <a:cxnLst>
                <a:cxn ang="0">
                  <a:pos x="connsiteX0" y="connsiteY0"/>
                </a:cxn>
                <a:cxn ang="0">
                  <a:pos x="connsiteX1" y="connsiteY1"/>
                </a:cxn>
                <a:cxn ang="0">
                  <a:pos x="connsiteX2" y="connsiteY2"/>
                </a:cxn>
                <a:cxn ang="0">
                  <a:pos x="connsiteX3" y="connsiteY3"/>
                </a:cxn>
              </a:cxnLst>
              <a:rect l="l" t="t" r="r" b="b"/>
              <a:pathLst>
                <a:path w="144650" h="334703">
                  <a:moveTo>
                    <a:pt x="0" y="10358"/>
                  </a:moveTo>
                  <a:lnTo>
                    <a:pt x="114571" y="0"/>
                  </a:lnTo>
                  <a:lnTo>
                    <a:pt x="144650" y="334703"/>
                  </a:lnTo>
                  <a:lnTo>
                    <a:pt x="0" y="10358"/>
                  </a:lnTo>
                  <a:close/>
                </a:path>
              </a:pathLst>
            </a:custGeom>
            <a:gradFill>
              <a:gsLst>
                <a:gs pos="0">
                  <a:srgbClr val="666666"/>
                </a:gs>
                <a:gs pos="10000">
                  <a:srgbClr val="868686"/>
                </a:gs>
                <a:gs pos="31000">
                  <a:srgbClr val="C7C7C7"/>
                </a:gs>
                <a:gs pos="46000">
                  <a:srgbClr val="EFEFEF"/>
                </a:gs>
                <a:gs pos="54000">
                  <a:srgbClr val="FFFFFF"/>
                </a:gs>
              </a:gsLst>
              <a:lin ang="15891599"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62" name="Freeform: Shape 61">
              <a:extLst>
                <a:ext uri="{FF2B5EF4-FFF2-40B4-BE49-F238E27FC236}">
                  <a16:creationId xmlns:a16="http://schemas.microsoft.com/office/drawing/2014/main" id="{470CEFBD-8E0D-1E6E-D8E7-6048F3A84F1C}"/>
                </a:ext>
              </a:extLst>
            </p:cNvPr>
            <p:cNvSpPr/>
            <p:nvPr/>
          </p:nvSpPr>
          <p:spPr>
            <a:xfrm>
              <a:off x="6115011" y="4687075"/>
              <a:ext cx="114500" cy="344918"/>
            </a:xfrm>
            <a:custGeom>
              <a:avLst/>
              <a:gdLst>
                <a:gd name="connsiteX0" fmla="*/ 0 w 114500"/>
                <a:gd name="connsiteY0" fmla="*/ 344919 h 344918"/>
                <a:gd name="connsiteX1" fmla="*/ 114500 w 114500"/>
                <a:gd name="connsiteY1" fmla="*/ 334633 h 344918"/>
                <a:gd name="connsiteX2" fmla="*/ 84421 w 114500"/>
                <a:gd name="connsiteY2" fmla="*/ 0 h 344918"/>
                <a:gd name="connsiteX3" fmla="*/ 0 w 114500"/>
                <a:gd name="connsiteY3" fmla="*/ 344919 h 344918"/>
              </a:gdLst>
              <a:ahLst/>
              <a:cxnLst>
                <a:cxn ang="0">
                  <a:pos x="connsiteX0" y="connsiteY0"/>
                </a:cxn>
                <a:cxn ang="0">
                  <a:pos x="connsiteX1" y="connsiteY1"/>
                </a:cxn>
                <a:cxn ang="0">
                  <a:pos x="connsiteX2" y="connsiteY2"/>
                </a:cxn>
                <a:cxn ang="0">
                  <a:pos x="connsiteX3" y="connsiteY3"/>
                </a:cxn>
              </a:cxnLst>
              <a:rect l="l" t="t" r="r" b="b"/>
              <a:pathLst>
                <a:path w="114500" h="344918">
                  <a:moveTo>
                    <a:pt x="0" y="344919"/>
                  </a:moveTo>
                  <a:lnTo>
                    <a:pt x="114500" y="334633"/>
                  </a:lnTo>
                  <a:lnTo>
                    <a:pt x="84421" y="0"/>
                  </a:lnTo>
                  <a:lnTo>
                    <a:pt x="0" y="344919"/>
                  </a:lnTo>
                  <a:close/>
                </a:path>
              </a:pathLst>
            </a:custGeom>
            <a:solidFill>
              <a:srgbClr val="5D8662"/>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63" name="Freeform: Shape 62">
              <a:extLst>
                <a:ext uri="{FF2B5EF4-FFF2-40B4-BE49-F238E27FC236}">
                  <a16:creationId xmlns:a16="http://schemas.microsoft.com/office/drawing/2014/main" id="{6A414CE4-8991-8436-ED31-FFD31100D98D}"/>
                </a:ext>
              </a:extLst>
            </p:cNvPr>
            <p:cNvSpPr/>
            <p:nvPr/>
          </p:nvSpPr>
          <p:spPr>
            <a:xfrm>
              <a:off x="6115011" y="4687075"/>
              <a:ext cx="114500" cy="344918"/>
            </a:xfrm>
            <a:custGeom>
              <a:avLst/>
              <a:gdLst>
                <a:gd name="connsiteX0" fmla="*/ 0 w 114500"/>
                <a:gd name="connsiteY0" fmla="*/ 344919 h 344918"/>
                <a:gd name="connsiteX1" fmla="*/ 114500 w 114500"/>
                <a:gd name="connsiteY1" fmla="*/ 334633 h 344918"/>
                <a:gd name="connsiteX2" fmla="*/ 84421 w 114500"/>
                <a:gd name="connsiteY2" fmla="*/ 0 h 344918"/>
                <a:gd name="connsiteX3" fmla="*/ 0 w 114500"/>
                <a:gd name="connsiteY3" fmla="*/ 344919 h 344918"/>
              </a:gdLst>
              <a:ahLst/>
              <a:cxnLst>
                <a:cxn ang="0">
                  <a:pos x="connsiteX0" y="connsiteY0"/>
                </a:cxn>
                <a:cxn ang="0">
                  <a:pos x="connsiteX1" y="connsiteY1"/>
                </a:cxn>
                <a:cxn ang="0">
                  <a:pos x="connsiteX2" y="connsiteY2"/>
                </a:cxn>
                <a:cxn ang="0">
                  <a:pos x="connsiteX3" y="connsiteY3"/>
                </a:cxn>
              </a:cxnLst>
              <a:rect l="l" t="t" r="r" b="b"/>
              <a:pathLst>
                <a:path w="114500" h="344918">
                  <a:moveTo>
                    <a:pt x="0" y="344919"/>
                  </a:moveTo>
                  <a:lnTo>
                    <a:pt x="114500" y="334633"/>
                  </a:lnTo>
                  <a:lnTo>
                    <a:pt x="84421" y="0"/>
                  </a:lnTo>
                  <a:lnTo>
                    <a:pt x="0" y="344919"/>
                  </a:lnTo>
                  <a:close/>
                </a:path>
              </a:pathLst>
            </a:custGeom>
            <a:gradFill>
              <a:gsLst>
                <a:gs pos="0">
                  <a:srgbClr val="666666"/>
                </a:gs>
                <a:gs pos="10000">
                  <a:srgbClr val="868686"/>
                </a:gs>
                <a:gs pos="31000">
                  <a:srgbClr val="C7C7C7"/>
                </a:gs>
                <a:gs pos="46000">
                  <a:srgbClr val="EFEFEF"/>
                </a:gs>
                <a:gs pos="54000">
                  <a:srgbClr val="FFFFFF"/>
                </a:gs>
              </a:gsLst>
              <a:lin ang="50916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64" name="Freeform: Shape 63">
              <a:extLst>
                <a:ext uri="{FF2B5EF4-FFF2-40B4-BE49-F238E27FC236}">
                  <a16:creationId xmlns:a16="http://schemas.microsoft.com/office/drawing/2014/main" id="{17130417-C2ED-733E-A128-D0E2FF4404FE}"/>
                </a:ext>
              </a:extLst>
            </p:cNvPr>
            <p:cNvSpPr/>
            <p:nvPr/>
          </p:nvSpPr>
          <p:spPr>
            <a:xfrm>
              <a:off x="8435019" y="3118908"/>
              <a:ext cx="348394" cy="114003"/>
            </a:xfrm>
            <a:custGeom>
              <a:avLst/>
              <a:gdLst>
                <a:gd name="connsiteX0" fmla="*/ 0 w 348394"/>
                <a:gd name="connsiteY0" fmla="*/ 0 h 114003"/>
                <a:gd name="connsiteX1" fmla="*/ 15465 w 348394"/>
                <a:gd name="connsiteY1" fmla="*/ 114003 h 114003"/>
                <a:gd name="connsiteX2" fmla="*/ 348395 w 348394"/>
                <a:gd name="connsiteY2" fmla="*/ 68884 h 114003"/>
                <a:gd name="connsiteX3" fmla="*/ 0 w 348394"/>
                <a:gd name="connsiteY3" fmla="*/ 0 h 114003"/>
              </a:gdLst>
              <a:ahLst/>
              <a:cxnLst>
                <a:cxn ang="0">
                  <a:pos x="connsiteX0" y="connsiteY0"/>
                </a:cxn>
                <a:cxn ang="0">
                  <a:pos x="connsiteX1" y="connsiteY1"/>
                </a:cxn>
                <a:cxn ang="0">
                  <a:pos x="connsiteX2" y="connsiteY2"/>
                </a:cxn>
                <a:cxn ang="0">
                  <a:pos x="connsiteX3" y="connsiteY3"/>
                </a:cxn>
              </a:cxnLst>
              <a:rect l="l" t="t" r="r" b="b"/>
              <a:pathLst>
                <a:path w="348394" h="114003">
                  <a:moveTo>
                    <a:pt x="0" y="0"/>
                  </a:moveTo>
                  <a:lnTo>
                    <a:pt x="15465" y="114003"/>
                  </a:lnTo>
                  <a:lnTo>
                    <a:pt x="348395" y="68884"/>
                  </a:lnTo>
                  <a:lnTo>
                    <a:pt x="0" y="0"/>
                  </a:lnTo>
                  <a:close/>
                </a:path>
              </a:pathLst>
            </a:custGeom>
            <a:solidFill>
              <a:srgbClr val="648759"/>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65" name="Freeform: Shape 64">
              <a:extLst>
                <a:ext uri="{FF2B5EF4-FFF2-40B4-BE49-F238E27FC236}">
                  <a16:creationId xmlns:a16="http://schemas.microsoft.com/office/drawing/2014/main" id="{B19108DE-9D76-1375-85C1-B158169B377C}"/>
                </a:ext>
              </a:extLst>
            </p:cNvPr>
            <p:cNvSpPr/>
            <p:nvPr/>
          </p:nvSpPr>
          <p:spPr>
            <a:xfrm>
              <a:off x="8435019" y="3118908"/>
              <a:ext cx="348394" cy="114003"/>
            </a:xfrm>
            <a:custGeom>
              <a:avLst/>
              <a:gdLst>
                <a:gd name="connsiteX0" fmla="*/ 0 w 348394"/>
                <a:gd name="connsiteY0" fmla="*/ 0 h 114003"/>
                <a:gd name="connsiteX1" fmla="*/ 15465 w 348394"/>
                <a:gd name="connsiteY1" fmla="*/ 114003 h 114003"/>
                <a:gd name="connsiteX2" fmla="*/ 348395 w 348394"/>
                <a:gd name="connsiteY2" fmla="*/ 68884 h 114003"/>
                <a:gd name="connsiteX3" fmla="*/ 0 w 348394"/>
                <a:gd name="connsiteY3" fmla="*/ 0 h 114003"/>
              </a:gdLst>
              <a:ahLst/>
              <a:cxnLst>
                <a:cxn ang="0">
                  <a:pos x="connsiteX0" y="connsiteY0"/>
                </a:cxn>
                <a:cxn ang="0">
                  <a:pos x="connsiteX1" y="connsiteY1"/>
                </a:cxn>
                <a:cxn ang="0">
                  <a:pos x="connsiteX2" y="connsiteY2"/>
                </a:cxn>
                <a:cxn ang="0">
                  <a:pos x="connsiteX3" y="connsiteY3"/>
                </a:cxn>
              </a:cxnLst>
              <a:rect l="l" t="t" r="r" b="b"/>
              <a:pathLst>
                <a:path w="348394" h="114003">
                  <a:moveTo>
                    <a:pt x="0" y="0"/>
                  </a:moveTo>
                  <a:lnTo>
                    <a:pt x="15465" y="114003"/>
                  </a:lnTo>
                  <a:lnTo>
                    <a:pt x="348395" y="68884"/>
                  </a:lnTo>
                  <a:lnTo>
                    <a:pt x="0" y="0"/>
                  </a:lnTo>
                  <a:close/>
                </a:path>
              </a:pathLst>
            </a:custGeom>
            <a:gradFill>
              <a:gsLst>
                <a:gs pos="46000">
                  <a:srgbClr val="FFFFFF"/>
                </a:gs>
                <a:gs pos="54000">
                  <a:srgbClr val="EFEFEF"/>
                </a:gs>
                <a:gs pos="69000">
                  <a:srgbClr val="C7C7C7"/>
                </a:gs>
                <a:gs pos="90000">
                  <a:srgbClr val="868686"/>
                </a:gs>
                <a:gs pos="100000">
                  <a:srgbClr val="666666"/>
                </a:gs>
              </a:gsLst>
              <a:lin ang="21137401"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66" name="Freeform: Shape 65">
              <a:extLst>
                <a:ext uri="{FF2B5EF4-FFF2-40B4-BE49-F238E27FC236}">
                  <a16:creationId xmlns:a16="http://schemas.microsoft.com/office/drawing/2014/main" id="{410A5BB8-C85F-A152-F5AD-CA006ED1C03F}"/>
                </a:ext>
              </a:extLst>
            </p:cNvPr>
            <p:cNvSpPr/>
            <p:nvPr/>
          </p:nvSpPr>
          <p:spPr>
            <a:xfrm>
              <a:off x="7227094" y="3239438"/>
              <a:ext cx="332929" cy="159051"/>
            </a:xfrm>
            <a:custGeom>
              <a:avLst/>
              <a:gdLst>
                <a:gd name="connsiteX0" fmla="*/ 317535 w 332929"/>
                <a:gd name="connsiteY0" fmla="*/ 0 h 159051"/>
                <a:gd name="connsiteX1" fmla="*/ 332930 w 332929"/>
                <a:gd name="connsiteY1" fmla="*/ 114003 h 159051"/>
                <a:gd name="connsiteX2" fmla="*/ 0 w 332929"/>
                <a:gd name="connsiteY2" fmla="*/ 159051 h 159051"/>
                <a:gd name="connsiteX3" fmla="*/ 317535 w 332929"/>
                <a:gd name="connsiteY3" fmla="*/ 0 h 159051"/>
              </a:gdLst>
              <a:ahLst/>
              <a:cxnLst>
                <a:cxn ang="0">
                  <a:pos x="connsiteX0" y="connsiteY0"/>
                </a:cxn>
                <a:cxn ang="0">
                  <a:pos x="connsiteX1" y="connsiteY1"/>
                </a:cxn>
                <a:cxn ang="0">
                  <a:pos x="connsiteX2" y="connsiteY2"/>
                </a:cxn>
                <a:cxn ang="0">
                  <a:pos x="connsiteX3" y="connsiteY3"/>
                </a:cxn>
              </a:cxnLst>
              <a:rect l="l" t="t" r="r" b="b"/>
              <a:pathLst>
                <a:path w="332929" h="159051">
                  <a:moveTo>
                    <a:pt x="317535" y="0"/>
                  </a:moveTo>
                  <a:lnTo>
                    <a:pt x="332930" y="114003"/>
                  </a:lnTo>
                  <a:lnTo>
                    <a:pt x="0" y="159051"/>
                  </a:lnTo>
                  <a:lnTo>
                    <a:pt x="317535" y="0"/>
                  </a:lnTo>
                  <a:close/>
                </a:path>
              </a:pathLst>
            </a:custGeom>
            <a:solidFill>
              <a:srgbClr val="648759"/>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67" name="Freeform: Shape 66">
              <a:extLst>
                <a:ext uri="{FF2B5EF4-FFF2-40B4-BE49-F238E27FC236}">
                  <a16:creationId xmlns:a16="http://schemas.microsoft.com/office/drawing/2014/main" id="{C35254CB-5EB6-D924-366F-59C1597E3D6F}"/>
                </a:ext>
              </a:extLst>
            </p:cNvPr>
            <p:cNvSpPr/>
            <p:nvPr/>
          </p:nvSpPr>
          <p:spPr>
            <a:xfrm>
              <a:off x="7227094" y="3239438"/>
              <a:ext cx="332929" cy="159051"/>
            </a:xfrm>
            <a:custGeom>
              <a:avLst/>
              <a:gdLst>
                <a:gd name="connsiteX0" fmla="*/ 317535 w 332929"/>
                <a:gd name="connsiteY0" fmla="*/ 0 h 159051"/>
                <a:gd name="connsiteX1" fmla="*/ 332930 w 332929"/>
                <a:gd name="connsiteY1" fmla="*/ 114003 h 159051"/>
                <a:gd name="connsiteX2" fmla="*/ 0 w 332929"/>
                <a:gd name="connsiteY2" fmla="*/ 159051 h 159051"/>
                <a:gd name="connsiteX3" fmla="*/ 317535 w 332929"/>
                <a:gd name="connsiteY3" fmla="*/ 0 h 159051"/>
              </a:gdLst>
              <a:ahLst/>
              <a:cxnLst>
                <a:cxn ang="0">
                  <a:pos x="connsiteX0" y="connsiteY0"/>
                </a:cxn>
                <a:cxn ang="0">
                  <a:pos x="connsiteX1" y="connsiteY1"/>
                </a:cxn>
                <a:cxn ang="0">
                  <a:pos x="connsiteX2" y="connsiteY2"/>
                </a:cxn>
                <a:cxn ang="0">
                  <a:pos x="connsiteX3" y="connsiteY3"/>
                </a:cxn>
              </a:cxnLst>
              <a:rect l="l" t="t" r="r" b="b"/>
              <a:pathLst>
                <a:path w="332929" h="159051">
                  <a:moveTo>
                    <a:pt x="317535" y="0"/>
                  </a:moveTo>
                  <a:lnTo>
                    <a:pt x="332930" y="114003"/>
                  </a:lnTo>
                  <a:lnTo>
                    <a:pt x="0" y="159051"/>
                  </a:lnTo>
                  <a:lnTo>
                    <a:pt x="317535" y="0"/>
                  </a:lnTo>
                  <a:close/>
                </a:path>
              </a:pathLst>
            </a:custGeom>
            <a:gradFill>
              <a:gsLst>
                <a:gs pos="0">
                  <a:srgbClr val="666666"/>
                </a:gs>
                <a:gs pos="10000">
                  <a:srgbClr val="868686"/>
                </a:gs>
                <a:gs pos="31000">
                  <a:srgbClr val="C7C7C7"/>
                </a:gs>
                <a:gs pos="46000">
                  <a:srgbClr val="EFEFEF"/>
                </a:gs>
                <a:gs pos="54000">
                  <a:srgbClr val="FFFFFF"/>
                </a:gs>
              </a:gsLst>
              <a:lin ang="21137401"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68" name="Freeform: Shape 67">
              <a:extLst>
                <a:ext uri="{FF2B5EF4-FFF2-40B4-BE49-F238E27FC236}">
                  <a16:creationId xmlns:a16="http://schemas.microsoft.com/office/drawing/2014/main" id="{93CD02D4-9C37-DDD0-434B-3F098325BF7D}"/>
                </a:ext>
              </a:extLst>
            </p:cNvPr>
            <p:cNvSpPr/>
            <p:nvPr/>
          </p:nvSpPr>
          <p:spPr>
            <a:xfrm>
              <a:off x="8015682" y="4859747"/>
              <a:ext cx="343783" cy="185086"/>
            </a:xfrm>
            <a:custGeom>
              <a:avLst/>
              <a:gdLst>
                <a:gd name="connsiteX0" fmla="*/ 0 w 343783"/>
                <a:gd name="connsiteY0" fmla="*/ 95984 h 185086"/>
                <a:gd name="connsiteX1" fmla="*/ 63351 w 343783"/>
                <a:gd name="connsiteY1" fmla="*/ 0 h 185086"/>
                <a:gd name="connsiteX2" fmla="*/ 343784 w 343783"/>
                <a:gd name="connsiteY2" fmla="*/ 185087 h 185086"/>
                <a:gd name="connsiteX3" fmla="*/ 0 w 343783"/>
                <a:gd name="connsiteY3" fmla="*/ 95984 h 185086"/>
              </a:gdLst>
              <a:ahLst/>
              <a:cxnLst>
                <a:cxn ang="0">
                  <a:pos x="connsiteX0" y="connsiteY0"/>
                </a:cxn>
                <a:cxn ang="0">
                  <a:pos x="connsiteX1" y="connsiteY1"/>
                </a:cxn>
                <a:cxn ang="0">
                  <a:pos x="connsiteX2" y="connsiteY2"/>
                </a:cxn>
                <a:cxn ang="0">
                  <a:pos x="connsiteX3" y="connsiteY3"/>
                </a:cxn>
              </a:cxnLst>
              <a:rect l="l" t="t" r="r" b="b"/>
              <a:pathLst>
                <a:path w="343783" h="185086">
                  <a:moveTo>
                    <a:pt x="0" y="95984"/>
                  </a:moveTo>
                  <a:lnTo>
                    <a:pt x="63351" y="0"/>
                  </a:lnTo>
                  <a:lnTo>
                    <a:pt x="343784" y="185087"/>
                  </a:lnTo>
                  <a:lnTo>
                    <a:pt x="0" y="95984"/>
                  </a:lnTo>
                  <a:close/>
                </a:path>
              </a:pathLst>
            </a:custGeom>
            <a:solidFill>
              <a:srgbClr val="648759"/>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69" name="Freeform: Shape 68">
              <a:extLst>
                <a:ext uri="{FF2B5EF4-FFF2-40B4-BE49-F238E27FC236}">
                  <a16:creationId xmlns:a16="http://schemas.microsoft.com/office/drawing/2014/main" id="{620B7A11-C770-BC4F-BCA5-F6BFF8EB0187}"/>
                </a:ext>
              </a:extLst>
            </p:cNvPr>
            <p:cNvSpPr/>
            <p:nvPr/>
          </p:nvSpPr>
          <p:spPr>
            <a:xfrm>
              <a:off x="8015682" y="4859747"/>
              <a:ext cx="343783" cy="185086"/>
            </a:xfrm>
            <a:custGeom>
              <a:avLst/>
              <a:gdLst>
                <a:gd name="connsiteX0" fmla="*/ 0 w 343783"/>
                <a:gd name="connsiteY0" fmla="*/ 95984 h 185086"/>
                <a:gd name="connsiteX1" fmla="*/ 63351 w 343783"/>
                <a:gd name="connsiteY1" fmla="*/ 0 h 185086"/>
                <a:gd name="connsiteX2" fmla="*/ 343784 w 343783"/>
                <a:gd name="connsiteY2" fmla="*/ 185087 h 185086"/>
                <a:gd name="connsiteX3" fmla="*/ 0 w 343783"/>
                <a:gd name="connsiteY3" fmla="*/ 95984 h 185086"/>
              </a:gdLst>
              <a:ahLst/>
              <a:cxnLst>
                <a:cxn ang="0">
                  <a:pos x="connsiteX0" y="connsiteY0"/>
                </a:cxn>
                <a:cxn ang="0">
                  <a:pos x="connsiteX1" y="connsiteY1"/>
                </a:cxn>
                <a:cxn ang="0">
                  <a:pos x="connsiteX2" y="connsiteY2"/>
                </a:cxn>
                <a:cxn ang="0">
                  <a:pos x="connsiteX3" y="connsiteY3"/>
                </a:cxn>
              </a:cxnLst>
              <a:rect l="l" t="t" r="r" b="b"/>
              <a:pathLst>
                <a:path w="343783" h="185086">
                  <a:moveTo>
                    <a:pt x="0" y="95984"/>
                  </a:moveTo>
                  <a:lnTo>
                    <a:pt x="63351" y="0"/>
                  </a:lnTo>
                  <a:lnTo>
                    <a:pt x="343784" y="185087"/>
                  </a:lnTo>
                  <a:lnTo>
                    <a:pt x="0" y="95984"/>
                  </a:lnTo>
                  <a:close/>
                </a:path>
              </a:pathLst>
            </a:custGeom>
            <a:gradFill>
              <a:gsLst>
                <a:gs pos="0">
                  <a:srgbClr val="666666"/>
                </a:gs>
                <a:gs pos="10000">
                  <a:srgbClr val="868686"/>
                </a:gs>
                <a:gs pos="31000">
                  <a:srgbClr val="C7C7C7"/>
                </a:gs>
                <a:gs pos="46000">
                  <a:srgbClr val="EFEFEF"/>
                </a:gs>
                <a:gs pos="54000">
                  <a:srgbClr val="FFFFFF"/>
                </a:gs>
              </a:gsLst>
              <a:lin ang="128058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70" name="Freeform: Shape 69">
              <a:extLst>
                <a:ext uri="{FF2B5EF4-FFF2-40B4-BE49-F238E27FC236}">
                  <a16:creationId xmlns:a16="http://schemas.microsoft.com/office/drawing/2014/main" id="{09748C18-3AB9-7BC5-F322-5A80BBE1BB8A}"/>
                </a:ext>
              </a:extLst>
            </p:cNvPr>
            <p:cNvSpPr/>
            <p:nvPr/>
          </p:nvSpPr>
          <p:spPr>
            <a:xfrm>
              <a:off x="7048746" y="4179629"/>
              <a:ext cx="280432" cy="281071"/>
            </a:xfrm>
            <a:custGeom>
              <a:avLst/>
              <a:gdLst>
                <a:gd name="connsiteX0" fmla="*/ 217082 w 280432"/>
                <a:gd name="connsiteY0" fmla="*/ 281071 h 281071"/>
                <a:gd name="connsiteX1" fmla="*/ 280433 w 280432"/>
                <a:gd name="connsiteY1" fmla="*/ 185087 h 281071"/>
                <a:gd name="connsiteX2" fmla="*/ 0 w 280432"/>
                <a:gd name="connsiteY2" fmla="*/ 0 h 281071"/>
                <a:gd name="connsiteX3" fmla="*/ 217082 w 280432"/>
                <a:gd name="connsiteY3" fmla="*/ 281071 h 281071"/>
              </a:gdLst>
              <a:ahLst/>
              <a:cxnLst>
                <a:cxn ang="0">
                  <a:pos x="connsiteX0" y="connsiteY0"/>
                </a:cxn>
                <a:cxn ang="0">
                  <a:pos x="connsiteX1" y="connsiteY1"/>
                </a:cxn>
                <a:cxn ang="0">
                  <a:pos x="connsiteX2" y="connsiteY2"/>
                </a:cxn>
                <a:cxn ang="0">
                  <a:pos x="connsiteX3" y="connsiteY3"/>
                </a:cxn>
              </a:cxnLst>
              <a:rect l="l" t="t" r="r" b="b"/>
              <a:pathLst>
                <a:path w="280432" h="281071">
                  <a:moveTo>
                    <a:pt x="217082" y="281071"/>
                  </a:moveTo>
                  <a:lnTo>
                    <a:pt x="280433" y="185087"/>
                  </a:lnTo>
                  <a:lnTo>
                    <a:pt x="0" y="0"/>
                  </a:lnTo>
                  <a:lnTo>
                    <a:pt x="217082" y="281071"/>
                  </a:lnTo>
                  <a:close/>
                </a:path>
              </a:pathLst>
            </a:custGeom>
            <a:solidFill>
              <a:srgbClr val="648759"/>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71" name="Freeform: Shape 70">
              <a:extLst>
                <a:ext uri="{FF2B5EF4-FFF2-40B4-BE49-F238E27FC236}">
                  <a16:creationId xmlns:a16="http://schemas.microsoft.com/office/drawing/2014/main" id="{469FAB11-B7E9-8B22-4474-1DC774F96E6E}"/>
                </a:ext>
              </a:extLst>
            </p:cNvPr>
            <p:cNvSpPr/>
            <p:nvPr/>
          </p:nvSpPr>
          <p:spPr>
            <a:xfrm>
              <a:off x="7048746" y="4179629"/>
              <a:ext cx="280432" cy="281071"/>
            </a:xfrm>
            <a:custGeom>
              <a:avLst/>
              <a:gdLst>
                <a:gd name="connsiteX0" fmla="*/ 217082 w 280432"/>
                <a:gd name="connsiteY0" fmla="*/ 281071 h 281071"/>
                <a:gd name="connsiteX1" fmla="*/ 280433 w 280432"/>
                <a:gd name="connsiteY1" fmla="*/ 185087 h 281071"/>
                <a:gd name="connsiteX2" fmla="*/ 0 w 280432"/>
                <a:gd name="connsiteY2" fmla="*/ 0 h 281071"/>
                <a:gd name="connsiteX3" fmla="*/ 217082 w 280432"/>
                <a:gd name="connsiteY3" fmla="*/ 281071 h 281071"/>
              </a:gdLst>
              <a:ahLst/>
              <a:cxnLst>
                <a:cxn ang="0">
                  <a:pos x="connsiteX0" y="connsiteY0"/>
                </a:cxn>
                <a:cxn ang="0">
                  <a:pos x="connsiteX1" y="connsiteY1"/>
                </a:cxn>
                <a:cxn ang="0">
                  <a:pos x="connsiteX2" y="connsiteY2"/>
                </a:cxn>
                <a:cxn ang="0">
                  <a:pos x="connsiteX3" y="connsiteY3"/>
                </a:cxn>
              </a:cxnLst>
              <a:rect l="l" t="t" r="r" b="b"/>
              <a:pathLst>
                <a:path w="280432" h="281071">
                  <a:moveTo>
                    <a:pt x="217082" y="281071"/>
                  </a:moveTo>
                  <a:lnTo>
                    <a:pt x="280433" y="185087"/>
                  </a:lnTo>
                  <a:lnTo>
                    <a:pt x="0" y="0"/>
                  </a:lnTo>
                  <a:lnTo>
                    <a:pt x="217082" y="281071"/>
                  </a:lnTo>
                  <a:close/>
                </a:path>
              </a:pathLst>
            </a:custGeom>
            <a:gradFill>
              <a:gsLst>
                <a:gs pos="0">
                  <a:srgbClr val="666666"/>
                </a:gs>
                <a:gs pos="10000">
                  <a:srgbClr val="868686"/>
                </a:gs>
                <a:gs pos="31000">
                  <a:srgbClr val="C7C7C7"/>
                </a:gs>
                <a:gs pos="46000">
                  <a:srgbClr val="EFEFEF"/>
                </a:gs>
                <a:gs pos="54000">
                  <a:srgbClr val="FFFFFF"/>
                </a:gs>
              </a:gsLst>
              <a:lin ang="20058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72" name="Freeform: Shape 71">
              <a:extLst>
                <a:ext uri="{FF2B5EF4-FFF2-40B4-BE49-F238E27FC236}">
                  <a16:creationId xmlns:a16="http://schemas.microsoft.com/office/drawing/2014/main" id="{EB3752D5-0A53-4BEE-DC1D-2F1FD606D07E}"/>
                </a:ext>
              </a:extLst>
            </p:cNvPr>
            <p:cNvSpPr/>
            <p:nvPr/>
          </p:nvSpPr>
          <p:spPr>
            <a:xfrm>
              <a:off x="7216665" y="1224621"/>
              <a:ext cx="271068" cy="288449"/>
            </a:xfrm>
            <a:custGeom>
              <a:avLst/>
              <a:gdLst>
                <a:gd name="connsiteX0" fmla="*/ 0 w 271068"/>
                <a:gd name="connsiteY0" fmla="*/ 229426 h 288449"/>
                <a:gd name="connsiteX1" fmla="*/ 98751 w 271068"/>
                <a:gd name="connsiteY1" fmla="*/ 288449 h 288449"/>
                <a:gd name="connsiteX2" fmla="*/ 271069 w 271068"/>
                <a:gd name="connsiteY2" fmla="*/ 0 h 288449"/>
                <a:gd name="connsiteX3" fmla="*/ 0 w 271068"/>
                <a:gd name="connsiteY3" fmla="*/ 229426 h 288449"/>
              </a:gdLst>
              <a:ahLst/>
              <a:cxnLst>
                <a:cxn ang="0">
                  <a:pos x="connsiteX0" y="connsiteY0"/>
                </a:cxn>
                <a:cxn ang="0">
                  <a:pos x="connsiteX1" y="connsiteY1"/>
                </a:cxn>
                <a:cxn ang="0">
                  <a:pos x="connsiteX2" y="connsiteY2"/>
                </a:cxn>
                <a:cxn ang="0">
                  <a:pos x="connsiteX3" y="connsiteY3"/>
                </a:cxn>
              </a:cxnLst>
              <a:rect l="l" t="t" r="r" b="b"/>
              <a:pathLst>
                <a:path w="271068" h="288449">
                  <a:moveTo>
                    <a:pt x="0" y="229426"/>
                  </a:moveTo>
                  <a:lnTo>
                    <a:pt x="98751" y="288449"/>
                  </a:lnTo>
                  <a:lnTo>
                    <a:pt x="271069" y="0"/>
                  </a:lnTo>
                  <a:lnTo>
                    <a:pt x="0" y="229426"/>
                  </a:lnTo>
                  <a:close/>
                </a:path>
              </a:pathLst>
            </a:custGeom>
            <a:solidFill>
              <a:srgbClr val="6B8850"/>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73" name="Freeform: Shape 72">
              <a:extLst>
                <a:ext uri="{FF2B5EF4-FFF2-40B4-BE49-F238E27FC236}">
                  <a16:creationId xmlns:a16="http://schemas.microsoft.com/office/drawing/2014/main" id="{E3F846F0-4238-E3A9-46D1-D6052B622D32}"/>
                </a:ext>
              </a:extLst>
            </p:cNvPr>
            <p:cNvSpPr/>
            <p:nvPr/>
          </p:nvSpPr>
          <p:spPr>
            <a:xfrm>
              <a:off x="7216665" y="1224621"/>
              <a:ext cx="271068" cy="288449"/>
            </a:xfrm>
            <a:custGeom>
              <a:avLst/>
              <a:gdLst>
                <a:gd name="connsiteX0" fmla="*/ 0 w 271068"/>
                <a:gd name="connsiteY0" fmla="*/ 229426 h 288449"/>
                <a:gd name="connsiteX1" fmla="*/ 98751 w 271068"/>
                <a:gd name="connsiteY1" fmla="*/ 288449 h 288449"/>
                <a:gd name="connsiteX2" fmla="*/ 271069 w 271068"/>
                <a:gd name="connsiteY2" fmla="*/ 0 h 288449"/>
                <a:gd name="connsiteX3" fmla="*/ 0 w 271068"/>
                <a:gd name="connsiteY3" fmla="*/ 229426 h 288449"/>
              </a:gdLst>
              <a:ahLst/>
              <a:cxnLst>
                <a:cxn ang="0">
                  <a:pos x="connsiteX0" y="connsiteY0"/>
                </a:cxn>
                <a:cxn ang="0">
                  <a:pos x="connsiteX1" y="connsiteY1"/>
                </a:cxn>
                <a:cxn ang="0">
                  <a:pos x="connsiteX2" y="connsiteY2"/>
                </a:cxn>
                <a:cxn ang="0">
                  <a:pos x="connsiteX3" y="connsiteY3"/>
                </a:cxn>
              </a:cxnLst>
              <a:rect l="l" t="t" r="r" b="b"/>
              <a:pathLst>
                <a:path w="271068" h="288449">
                  <a:moveTo>
                    <a:pt x="0" y="229426"/>
                  </a:moveTo>
                  <a:lnTo>
                    <a:pt x="98751" y="288449"/>
                  </a:lnTo>
                  <a:lnTo>
                    <a:pt x="271069" y="0"/>
                  </a:lnTo>
                  <a:lnTo>
                    <a:pt x="0" y="229426"/>
                  </a:lnTo>
                  <a:close/>
                </a:path>
              </a:pathLst>
            </a:custGeom>
            <a:gradFill>
              <a:gsLst>
                <a:gs pos="46000">
                  <a:srgbClr val="FFFFFF"/>
                </a:gs>
                <a:gs pos="54000">
                  <a:srgbClr val="EFEFEF"/>
                </a:gs>
                <a:gs pos="69000">
                  <a:srgbClr val="C7C7C7"/>
                </a:gs>
                <a:gs pos="90000">
                  <a:srgbClr val="868686"/>
                </a:gs>
                <a:gs pos="100000">
                  <a:srgbClr val="666666"/>
                </a:gs>
              </a:gsLst>
              <a:lin ang="18051599"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74" name="Freeform: Shape 73">
              <a:extLst>
                <a:ext uri="{FF2B5EF4-FFF2-40B4-BE49-F238E27FC236}">
                  <a16:creationId xmlns:a16="http://schemas.microsoft.com/office/drawing/2014/main" id="{03C73BCF-B7DC-E6D2-9807-79F8C7AC8711}"/>
                </a:ext>
              </a:extLst>
            </p:cNvPr>
            <p:cNvSpPr/>
            <p:nvPr/>
          </p:nvSpPr>
          <p:spPr>
            <a:xfrm>
              <a:off x="6682120" y="2225326"/>
              <a:ext cx="172317" cy="347401"/>
            </a:xfrm>
            <a:custGeom>
              <a:avLst/>
              <a:gdLst>
                <a:gd name="connsiteX0" fmla="*/ 73638 w 172317"/>
                <a:gd name="connsiteY0" fmla="*/ 0 h 347401"/>
                <a:gd name="connsiteX1" fmla="*/ 172318 w 172317"/>
                <a:gd name="connsiteY1" fmla="*/ 59023 h 347401"/>
                <a:gd name="connsiteX2" fmla="*/ 0 w 172317"/>
                <a:gd name="connsiteY2" fmla="*/ 347402 h 347401"/>
                <a:gd name="connsiteX3" fmla="*/ 73638 w 172317"/>
                <a:gd name="connsiteY3" fmla="*/ 0 h 347401"/>
              </a:gdLst>
              <a:ahLst/>
              <a:cxnLst>
                <a:cxn ang="0">
                  <a:pos x="connsiteX0" y="connsiteY0"/>
                </a:cxn>
                <a:cxn ang="0">
                  <a:pos x="connsiteX1" y="connsiteY1"/>
                </a:cxn>
                <a:cxn ang="0">
                  <a:pos x="connsiteX2" y="connsiteY2"/>
                </a:cxn>
                <a:cxn ang="0">
                  <a:pos x="connsiteX3" y="connsiteY3"/>
                </a:cxn>
              </a:cxnLst>
              <a:rect l="l" t="t" r="r" b="b"/>
              <a:pathLst>
                <a:path w="172317" h="347401">
                  <a:moveTo>
                    <a:pt x="73638" y="0"/>
                  </a:moveTo>
                  <a:lnTo>
                    <a:pt x="172318" y="59023"/>
                  </a:lnTo>
                  <a:lnTo>
                    <a:pt x="0" y="347402"/>
                  </a:lnTo>
                  <a:lnTo>
                    <a:pt x="73638" y="0"/>
                  </a:lnTo>
                  <a:close/>
                </a:path>
              </a:pathLst>
            </a:custGeom>
            <a:solidFill>
              <a:srgbClr val="6B8850"/>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75" name="Freeform: Shape 74">
              <a:extLst>
                <a:ext uri="{FF2B5EF4-FFF2-40B4-BE49-F238E27FC236}">
                  <a16:creationId xmlns:a16="http://schemas.microsoft.com/office/drawing/2014/main" id="{775B167F-9531-0211-359C-17B64DA58022}"/>
                </a:ext>
              </a:extLst>
            </p:cNvPr>
            <p:cNvSpPr/>
            <p:nvPr/>
          </p:nvSpPr>
          <p:spPr>
            <a:xfrm>
              <a:off x="6682120" y="2225326"/>
              <a:ext cx="172317" cy="347401"/>
            </a:xfrm>
            <a:custGeom>
              <a:avLst/>
              <a:gdLst>
                <a:gd name="connsiteX0" fmla="*/ 73638 w 172317"/>
                <a:gd name="connsiteY0" fmla="*/ 0 h 347401"/>
                <a:gd name="connsiteX1" fmla="*/ 172318 w 172317"/>
                <a:gd name="connsiteY1" fmla="*/ 59023 h 347401"/>
                <a:gd name="connsiteX2" fmla="*/ 0 w 172317"/>
                <a:gd name="connsiteY2" fmla="*/ 347402 h 347401"/>
                <a:gd name="connsiteX3" fmla="*/ 73638 w 172317"/>
                <a:gd name="connsiteY3" fmla="*/ 0 h 347401"/>
              </a:gdLst>
              <a:ahLst/>
              <a:cxnLst>
                <a:cxn ang="0">
                  <a:pos x="connsiteX0" y="connsiteY0"/>
                </a:cxn>
                <a:cxn ang="0">
                  <a:pos x="connsiteX1" y="connsiteY1"/>
                </a:cxn>
                <a:cxn ang="0">
                  <a:pos x="connsiteX2" y="connsiteY2"/>
                </a:cxn>
                <a:cxn ang="0">
                  <a:pos x="connsiteX3" y="connsiteY3"/>
                </a:cxn>
              </a:cxnLst>
              <a:rect l="l" t="t" r="r" b="b"/>
              <a:pathLst>
                <a:path w="172317" h="347401">
                  <a:moveTo>
                    <a:pt x="73638" y="0"/>
                  </a:moveTo>
                  <a:lnTo>
                    <a:pt x="172318" y="59023"/>
                  </a:lnTo>
                  <a:lnTo>
                    <a:pt x="0" y="347402"/>
                  </a:lnTo>
                  <a:lnTo>
                    <a:pt x="73638" y="0"/>
                  </a:lnTo>
                  <a:close/>
                </a:path>
              </a:pathLst>
            </a:custGeom>
            <a:gradFill>
              <a:gsLst>
                <a:gs pos="0">
                  <a:srgbClr val="666666"/>
                </a:gs>
                <a:gs pos="10000">
                  <a:srgbClr val="868686"/>
                </a:gs>
                <a:gs pos="31000">
                  <a:srgbClr val="C7C7C7"/>
                </a:gs>
                <a:gs pos="46000">
                  <a:srgbClr val="EFEFEF"/>
                </a:gs>
                <a:gs pos="54000">
                  <a:srgbClr val="FFFFFF"/>
                </a:gs>
              </a:gsLst>
              <a:lin ang="18051599"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76" name="Freeform: Shape 75">
              <a:extLst>
                <a:ext uri="{FF2B5EF4-FFF2-40B4-BE49-F238E27FC236}">
                  <a16:creationId xmlns:a16="http://schemas.microsoft.com/office/drawing/2014/main" id="{7AD0DE9D-C4F5-F97D-A343-4CC74B2110C3}"/>
                </a:ext>
              </a:extLst>
            </p:cNvPr>
            <p:cNvSpPr/>
            <p:nvPr/>
          </p:nvSpPr>
          <p:spPr>
            <a:xfrm>
              <a:off x="8355706" y="2713901"/>
              <a:ext cx="319592" cy="213179"/>
            </a:xfrm>
            <a:custGeom>
              <a:avLst/>
              <a:gdLst>
                <a:gd name="connsiteX0" fmla="*/ 35541 w 319592"/>
                <a:gd name="connsiteY0" fmla="*/ 213180 h 213179"/>
                <a:gd name="connsiteX1" fmla="*/ 0 w 319592"/>
                <a:gd name="connsiteY1" fmla="*/ 103859 h 213179"/>
                <a:gd name="connsiteX2" fmla="*/ 319592 w 319592"/>
                <a:gd name="connsiteY2" fmla="*/ 0 h 213179"/>
                <a:gd name="connsiteX3" fmla="*/ 35541 w 319592"/>
                <a:gd name="connsiteY3" fmla="*/ 213180 h 213179"/>
              </a:gdLst>
              <a:ahLst/>
              <a:cxnLst>
                <a:cxn ang="0">
                  <a:pos x="connsiteX0" y="connsiteY0"/>
                </a:cxn>
                <a:cxn ang="0">
                  <a:pos x="connsiteX1" y="connsiteY1"/>
                </a:cxn>
                <a:cxn ang="0">
                  <a:pos x="connsiteX2" y="connsiteY2"/>
                </a:cxn>
                <a:cxn ang="0">
                  <a:pos x="connsiteX3" y="connsiteY3"/>
                </a:cxn>
              </a:cxnLst>
              <a:rect l="l" t="t" r="r" b="b"/>
              <a:pathLst>
                <a:path w="319592" h="213179">
                  <a:moveTo>
                    <a:pt x="35541" y="213180"/>
                  </a:moveTo>
                  <a:lnTo>
                    <a:pt x="0" y="103859"/>
                  </a:lnTo>
                  <a:lnTo>
                    <a:pt x="319592" y="0"/>
                  </a:lnTo>
                  <a:lnTo>
                    <a:pt x="35541" y="213180"/>
                  </a:lnTo>
                  <a:close/>
                </a:path>
              </a:pathLst>
            </a:custGeom>
            <a:solidFill>
              <a:srgbClr val="6B8850"/>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77" name="Freeform: Shape 76">
              <a:extLst>
                <a:ext uri="{FF2B5EF4-FFF2-40B4-BE49-F238E27FC236}">
                  <a16:creationId xmlns:a16="http://schemas.microsoft.com/office/drawing/2014/main" id="{FE5D3D81-58A9-9D01-AFAC-37E60381B731}"/>
                </a:ext>
              </a:extLst>
            </p:cNvPr>
            <p:cNvSpPr/>
            <p:nvPr/>
          </p:nvSpPr>
          <p:spPr>
            <a:xfrm>
              <a:off x="8355706" y="2713901"/>
              <a:ext cx="319592" cy="213179"/>
            </a:xfrm>
            <a:custGeom>
              <a:avLst/>
              <a:gdLst>
                <a:gd name="connsiteX0" fmla="*/ 35541 w 319592"/>
                <a:gd name="connsiteY0" fmla="*/ 213180 h 213179"/>
                <a:gd name="connsiteX1" fmla="*/ 0 w 319592"/>
                <a:gd name="connsiteY1" fmla="*/ 103859 h 213179"/>
                <a:gd name="connsiteX2" fmla="*/ 319592 w 319592"/>
                <a:gd name="connsiteY2" fmla="*/ 0 h 213179"/>
                <a:gd name="connsiteX3" fmla="*/ 35541 w 319592"/>
                <a:gd name="connsiteY3" fmla="*/ 213180 h 213179"/>
              </a:gdLst>
              <a:ahLst/>
              <a:cxnLst>
                <a:cxn ang="0">
                  <a:pos x="connsiteX0" y="connsiteY0"/>
                </a:cxn>
                <a:cxn ang="0">
                  <a:pos x="connsiteX1" y="connsiteY1"/>
                </a:cxn>
                <a:cxn ang="0">
                  <a:pos x="connsiteX2" y="connsiteY2"/>
                </a:cxn>
                <a:cxn ang="0">
                  <a:pos x="connsiteX3" y="connsiteY3"/>
                </a:cxn>
              </a:cxnLst>
              <a:rect l="l" t="t" r="r" b="b"/>
              <a:pathLst>
                <a:path w="319592" h="213179">
                  <a:moveTo>
                    <a:pt x="35541" y="213180"/>
                  </a:moveTo>
                  <a:lnTo>
                    <a:pt x="0" y="103859"/>
                  </a:lnTo>
                  <a:lnTo>
                    <a:pt x="319592" y="0"/>
                  </a:lnTo>
                  <a:lnTo>
                    <a:pt x="35541" y="213180"/>
                  </a:lnTo>
                  <a:close/>
                </a:path>
              </a:pathLst>
            </a:custGeom>
            <a:gradFill>
              <a:gsLst>
                <a:gs pos="0">
                  <a:srgbClr val="666666"/>
                </a:gs>
                <a:gs pos="10000">
                  <a:srgbClr val="868686"/>
                </a:gs>
                <a:gs pos="31000">
                  <a:srgbClr val="C7C7C7"/>
                </a:gs>
                <a:gs pos="46000">
                  <a:srgbClr val="EFEFEF"/>
                </a:gs>
                <a:gs pos="54000">
                  <a:srgbClr val="FFFFFF"/>
                </a:gs>
              </a:gsLst>
              <a:lin ang="9720001"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78" name="Freeform: Shape 77">
              <a:extLst>
                <a:ext uri="{FF2B5EF4-FFF2-40B4-BE49-F238E27FC236}">
                  <a16:creationId xmlns:a16="http://schemas.microsoft.com/office/drawing/2014/main" id="{5A51A862-5A54-B064-C36D-1E283D44A40B}"/>
                </a:ext>
              </a:extLst>
            </p:cNvPr>
            <p:cNvSpPr/>
            <p:nvPr/>
          </p:nvSpPr>
          <p:spPr>
            <a:xfrm>
              <a:off x="7181621" y="3095426"/>
              <a:ext cx="355063" cy="109321"/>
            </a:xfrm>
            <a:custGeom>
              <a:avLst/>
              <a:gdLst>
                <a:gd name="connsiteX0" fmla="*/ 355063 w 355063"/>
                <a:gd name="connsiteY0" fmla="*/ 109321 h 109321"/>
                <a:gd name="connsiteX1" fmla="*/ 319592 w 355063"/>
                <a:gd name="connsiteY1" fmla="*/ 0 h 109321"/>
                <a:gd name="connsiteX2" fmla="*/ 0 w 355063"/>
                <a:gd name="connsiteY2" fmla="*/ 103788 h 109321"/>
                <a:gd name="connsiteX3" fmla="*/ 355063 w 355063"/>
                <a:gd name="connsiteY3" fmla="*/ 109321 h 109321"/>
              </a:gdLst>
              <a:ahLst/>
              <a:cxnLst>
                <a:cxn ang="0">
                  <a:pos x="connsiteX0" y="connsiteY0"/>
                </a:cxn>
                <a:cxn ang="0">
                  <a:pos x="connsiteX1" y="connsiteY1"/>
                </a:cxn>
                <a:cxn ang="0">
                  <a:pos x="connsiteX2" y="connsiteY2"/>
                </a:cxn>
                <a:cxn ang="0">
                  <a:pos x="connsiteX3" y="connsiteY3"/>
                </a:cxn>
              </a:cxnLst>
              <a:rect l="l" t="t" r="r" b="b"/>
              <a:pathLst>
                <a:path w="355063" h="109321">
                  <a:moveTo>
                    <a:pt x="355063" y="109321"/>
                  </a:moveTo>
                  <a:lnTo>
                    <a:pt x="319592" y="0"/>
                  </a:lnTo>
                  <a:lnTo>
                    <a:pt x="0" y="103788"/>
                  </a:lnTo>
                  <a:lnTo>
                    <a:pt x="355063" y="109321"/>
                  </a:lnTo>
                  <a:close/>
                </a:path>
              </a:pathLst>
            </a:custGeom>
            <a:solidFill>
              <a:srgbClr val="6B8850"/>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79" name="Freeform: Shape 78">
              <a:extLst>
                <a:ext uri="{FF2B5EF4-FFF2-40B4-BE49-F238E27FC236}">
                  <a16:creationId xmlns:a16="http://schemas.microsoft.com/office/drawing/2014/main" id="{1F5E42CD-E30E-80F2-45B5-12286C73874B}"/>
                </a:ext>
              </a:extLst>
            </p:cNvPr>
            <p:cNvSpPr/>
            <p:nvPr/>
          </p:nvSpPr>
          <p:spPr>
            <a:xfrm>
              <a:off x="7181621" y="3095426"/>
              <a:ext cx="355063" cy="109321"/>
            </a:xfrm>
            <a:custGeom>
              <a:avLst/>
              <a:gdLst>
                <a:gd name="connsiteX0" fmla="*/ 355063 w 355063"/>
                <a:gd name="connsiteY0" fmla="*/ 109321 h 109321"/>
                <a:gd name="connsiteX1" fmla="*/ 319592 w 355063"/>
                <a:gd name="connsiteY1" fmla="*/ 0 h 109321"/>
                <a:gd name="connsiteX2" fmla="*/ 0 w 355063"/>
                <a:gd name="connsiteY2" fmla="*/ 103788 h 109321"/>
                <a:gd name="connsiteX3" fmla="*/ 355063 w 355063"/>
                <a:gd name="connsiteY3" fmla="*/ 109321 h 109321"/>
              </a:gdLst>
              <a:ahLst/>
              <a:cxnLst>
                <a:cxn ang="0">
                  <a:pos x="connsiteX0" y="connsiteY0"/>
                </a:cxn>
                <a:cxn ang="0">
                  <a:pos x="connsiteX1" y="connsiteY1"/>
                </a:cxn>
                <a:cxn ang="0">
                  <a:pos x="connsiteX2" y="connsiteY2"/>
                </a:cxn>
                <a:cxn ang="0">
                  <a:pos x="connsiteX3" y="connsiteY3"/>
                </a:cxn>
              </a:cxnLst>
              <a:rect l="l" t="t" r="r" b="b"/>
              <a:pathLst>
                <a:path w="355063" h="109321">
                  <a:moveTo>
                    <a:pt x="355063" y="109321"/>
                  </a:moveTo>
                  <a:lnTo>
                    <a:pt x="319592" y="0"/>
                  </a:lnTo>
                  <a:lnTo>
                    <a:pt x="0" y="103788"/>
                  </a:lnTo>
                  <a:lnTo>
                    <a:pt x="355063" y="109321"/>
                  </a:lnTo>
                  <a:close/>
                </a:path>
              </a:pathLst>
            </a:custGeom>
            <a:gradFill>
              <a:gsLst>
                <a:gs pos="0">
                  <a:srgbClr val="666666"/>
                </a:gs>
                <a:gs pos="10000">
                  <a:srgbClr val="868686"/>
                </a:gs>
                <a:gs pos="31000">
                  <a:srgbClr val="C7C7C7"/>
                </a:gs>
                <a:gs pos="46000">
                  <a:srgbClr val="EFEFEF"/>
                </a:gs>
                <a:gs pos="54000">
                  <a:srgbClr val="FFFFFF"/>
                </a:gs>
              </a:gsLst>
              <a:lin ang="205200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0" name="Freeform: Shape 79">
              <a:extLst>
                <a:ext uri="{FF2B5EF4-FFF2-40B4-BE49-F238E27FC236}">
                  <a16:creationId xmlns:a16="http://schemas.microsoft.com/office/drawing/2014/main" id="{FBE559FD-DF06-76D2-54FC-B4968C6001C0}"/>
                </a:ext>
              </a:extLst>
            </p:cNvPr>
            <p:cNvSpPr/>
            <p:nvPr/>
          </p:nvSpPr>
          <p:spPr>
            <a:xfrm>
              <a:off x="3567848" y="1022012"/>
              <a:ext cx="5058926" cy="5058855"/>
            </a:xfrm>
            <a:custGeom>
              <a:avLst/>
              <a:gdLst>
                <a:gd name="connsiteX0" fmla="*/ 3012116 w 5058926"/>
                <a:gd name="connsiteY0" fmla="*/ 45970 h 5058855"/>
                <a:gd name="connsiteX1" fmla="*/ 2529428 w 5058926"/>
                <a:gd name="connsiteY1" fmla="*/ 0 h 5058855"/>
                <a:gd name="connsiteX2" fmla="*/ 0 w 5058926"/>
                <a:gd name="connsiteY2" fmla="*/ 2529428 h 5058855"/>
                <a:gd name="connsiteX3" fmla="*/ 2529428 w 5058926"/>
                <a:gd name="connsiteY3" fmla="*/ 5058856 h 5058855"/>
                <a:gd name="connsiteX4" fmla="*/ 5058927 w 5058926"/>
                <a:gd name="connsiteY4" fmla="*/ 2529428 h 5058855"/>
                <a:gd name="connsiteX5" fmla="*/ 3012187 w 5058926"/>
                <a:gd name="connsiteY5" fmla="*/ 45970 h 5058855"/>
                <a:gd name="connsiteX6" fmla="*/ 2529428 w 5058926"/>
                <a:gd name="connsiteY6" fmla="*/ 3850789 h 5058855"/>
                <a:gd name="connsiteX7" fmla="*/ 1208067 w 5058926"/>
                <a:gd name="connsiteY7" fmla="*/ 2529428 h 5058855"/>
                <a:gd name="connsiteX8" fmla="*/ 2529428 w 5058926"/>
                <a:gd name="connsiteY8" fmla="*/ 1208067 h 5058855"/>
                <a:gd name="connsiteX9" fmla="*/ 2781626 w 5058926"/>
                <a:gd name="connsiteY9" fmla="*/ 1232045 h 5058855"/>
                <a:gd name="connsiteX10" fmla="*/ 3850789 w 5058926"/>
                <a:gd name="connsiteY10" fmla="*/ 2529428 h 5058855"/>
                <a:gd name="connsiteX11" fmla="*/ 2529428 w 5058926"/>
                <a:gd name="connsiteY11" fmla="*/ 3850789 h 505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58926" h="5058855">
                  <a:moveTo>
                    <a:pt x="3012116" y="45970"/>
                  </a:moveTo>
                  <a:cubicBezTo>
                    <a:pt x="2855831" y="15749"/>
                    <a:pt x="2694438" y="0"/>
                    <a:pt x="2529428" y="0"/>
                  </a:cubicBezTo>
                  <a:cubicBezTo>
                    <a:pt x="1132514" y="0"/>
                    <a:pt x="0" y="1132443"/>
                    <a:pt x="0" y="2529428"/>
                  </a:cubicBezTo>
                  <a:cubicBezTo>
                    <a:pt x="0" y="3926413"/>
                    <a:pt x="1132514" y="5058856"/>
                    <a:pt x="2529428" y="5058856"/>
                  </a:cubicBezTo>
                  <a:cubicBezTo>
                    <a:pt x="3926342" y="5058856"/>
                    <a:pt x="5058927" y="3926413"/>
                    <a:pt x="5058927" y="2529428"/>
                  </a:cubicBezTo>
                  <a:cubicBezTo>
                    <a:pt x="5058927" y="1297454"/>
                    <a:pt x="4178327" y="271281"/>
                    <a:pt x="3012187" y="45970"/>
                  </a:cubicBezTo>
                  <a:close/>
                  <a:moveTo>
                    <a:pt x="2529428" y="3850789"/>
                  </a:moveTo>
                  <a:cubicBezTo>
                    <a:pt x="1799650" y="3850789"/>
                    <a:pt x="1208067" y="3259206"/>
                    <a:pt x="1208067" y="2529428"/>
                  </a:cubicBezTo>
                  <a:cubicBezTo>
                    <a:pt x="1208067" y="1799650"/>
                    <a:pt x="1799650" y="1208067"/>
                    <a:pt x="2529428" y="1208067"/>
                  </a:cubicBezTo>
                  <a:cubicBezTo>
                    <a:pt x="2615693" y="1208067"/>
                    <a:pt x="2699972" y="1216296"/>
                    <a:pt x="2781626" y="1232045"/>
                  </a:cubicBezTo>
                  <a:cubicBezTo>
                    <a:pt x="3390732" y="1349738"/>
                    <a:pt x="3850789" y="1885844"/>
                    <a:pt x="3850789" y="2529428"/>
                  </a:cubicBezTo>
                  <a:cubicBezTo>
                    <a:pt x="3850789" y="3259206"/>
                    <a:pt x="3259206" y="3850789"/>
                    <a:pt x="2529428" y="3850789"/>
                  </a:cubicBezTo>
                  <a:close/>
                </a:path>
              </a:pathLst>
            </a:custGeom>
            <a:gradFill>
              <a:gsLst>
                <a:gs pos="0">
                  <a:srgbClr val="F3F8FB"/>
                </a:gs>
                <a:gs pos="12000">
                  <a:srgbClr val="EDF2F5"/>
                </a:gs>
                <a:gs pos="66000">
                  <a:srgbClr val="D6DDE2"/>
                </a:gs>
                <a:gs pos="100000">
                  <a:srgbClr val="CED6DB"/>
                </a:gs>
              </a:gsLst>
              <a:lin ang="27000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1" name="Freeform: Shape 80">
              <a:extLst>
                <a:ext uri="{FF2B5EF4-FFF2-40B4-BE49-F238E27FC236}">
                  <a16:creationId xmlns:a16="http://schemas.microsoft.com/office/drawing/2014/main" id="{9DEFC349-8704-6B0E-AF50-D5AA232E3B0B}"/>
                </a:ext>
              </a:extLst>
            </p:cNvPr>
            <p:cNvSpPr/>
            <p:nvPr/>
          </p:nvSpPr>
          <p:spPr>
            <a:xfrm>
              <a:off x="3581398" y="1033362"/>
              <a:ext cx="5036225" cy="5036225"/>
            </a:xfrm>
            <a:custGeom>
              <a:avLst/>
              <a:gdLst>
                <a:gd name="connsiteX0" fmla="*/ 4298715 w 5036225"/>
                <a:gd name="connsiteY0" fmla="*/ 737510 h 5036225"/>
                <a:gd name="connsiteX1" fmla="*/ 2518148 w 5036225"/>
                <a:gd name="connsiteY1" fmla="*/ 0 h 5036225"/>
                <a:gd name="connsiteX2" fmla="*/ 737581 w 5036225"/>
                <a:gd name="connsiteY2" fmla="*/ 737510 h 5036225"/>
                <a:gd name="connsiteX3" fmla="*/ 0 w 5036225"/>
                <a:gd name="connsiteY3" fmla="*/ 2518148 h 5036225"/>
                <a:gd name="connsiteX4" fmla="*/ 737510 w 5036225"/>
                <a:gd name="connsiteY4" fmla="*/ 4298715 h 5036225"/>
                <a:gd name="connsiteX5" fmla="*/ 2518077 w 5036225"/>
                <a:gd name="connsiteY5" fmla="*/ 5036225 h 5036225"/>
                <a:gd name="connsiteX6" fmla="*/ 4298644 w 5036225"/>
                <a:gd name="connsiteY6" fmla="*/ 4298715 h 5036225"/>
                <a:gd name="connsiteX7" fmla="*/ 5036225 w 5036225"/>
                <a:gd name="connsiteY7" fmla="*/ 2518148 h 5036225"/>
                <a:gd name="connsiteX8" fmla="*/ 4298644 w 5036225"/>
                <a:gd name="connsiteY8" fmla="*/ 737581 h 5036225"/>
                <a:gd name="connsiteX9" fmla="*/ 2518148 w 5036225"/>
                <a:gd name="connsiteY9" fmla="*/ 3850789 h 5036225"/>
                <a:gd name="connsiteX10" fmla="*/ 1185437 w 5036225"/>
                <a:gd name="connsiteY10" fmla="*/ 2518077 h 5036225"/>
                <a:gd name="connsiteX11" fmla="*/ 2518148 w 5036225"/>
                <a:gd name="connsiteY11" fmla="*/ 1185366 h 5036225"/>
                <a:gd name="connsiteX12" fmla="*/ 3850860 w 5036225"/>
                <a:gd name="connsiteY12" fmla="*/ 2518077 h 5036225"/>
                <a:gd name="connsiteX13" fmla="*/ 2518148 w 5036225"/>
                <a:gd name="connsiteY13" fmla="*/ 3850789 h 503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36225" h="5036225">
                  <a:moveTo>
                    <a:pt x="4298715" y="737510"/>
                  </a:moveTo>
                  <a:cubicBezTo>
                    <a:pt x="3823122" y="261917"/>
                    <a:pt x="3190747" y="0"/>
                    <a:pt x="2518148" y="0"/>
                  </a:cubicBezTo>
                  <a:cubicBezTo>
                    <a:pt x="1845549" y="0"/>
                    <a:pt x="1213175" y="261917"/>
                    <a:pt x="737581" y="737510"/>
                  </a:cubicBezTo>
                  <a:cubicBezTo>
                    <a:pt x="261988" y="1213104"/>
                    <a:pt x="0" y="1845479"/>
                    <a:pt x="0" y="2518148"/>
                  </a:cubicBezTo>
                  <a:cubicBezTo>
                    <a:pt x="0" y="3190818"/>
                    <a:pt x="261917" y="3823122"/>
                    <a:pt x="737510" y="4298715"/>
                  </a:cubicBezTo>
                  <a:cubicBezTo>
                    <a:pt x="1213104" y="4774238"/>
                    <a:pt x="1845478" y="5036225"/>
                    <a:pt x="2518077" y="5036225"/>
                  </a:cubicBezTo>
                  <a:cubicBezTo>
                    <a:pt x="3190676" y="5036225"/>
                    <a:pt x="3823051" y="4774238"/>
                    <a:pt x="4298644" y="4298715"/>
                  </a:cubicBezTo>
                  <a:cubicBezTo>
                    <a:pt x="4774238" y="3823122"/>
                    <a:pt x="5036225" y="3190747"/>
                    <a:pt x="5036225" y="2518148"/>
                  </a:cubicBezTo>
                  <a:cubicBezTo>
                    <a:pt x="5036225" y="1845550"/>
                    <a:pt x="4774309" y="1213104"/>
                    <a:pt x="4298644" y="737581"/>
                  </a:cubicBezTo>
                  <a:close/>
                  <a:moveTo>
                    <a:pt x="2518148" y="3850789"/>
                  </a:moveTo>
                  <a:cubicBezTo>
                    <a:pt x="1783334" y="3850789"/>
                    <a:pt x="1185437" y="3252963"/>
                    <a:pt x="1185437" y="2518077"/>
                  </a:cubicBezTo>
                  <a:cubicBezTo>
                    <a:pt x="1185437" y="1783192"/>
                    <a:pt x="1783263" y="1185366"/>
                    <a:pt x="2518148" y="1185366"/>
                  </a:cubicBezTo>
                  <a:cubicBezTo>
                    <a:pt x="3253034" y="1185366"/>
                    <a:pt x="3850860" y="1783121"/>
                    <a:pt x="3850860" y="2518077"/>
                  </a:cubicBezTo>
                  <a:cubicBezTo>
                    <a:pt x="3850860" y="3253034"/>
                    <a:pt x="3253034" y="3850789"/>
                    <a:pt x="2518148" y="3850789"/>
                  </a:cubicBezTo>
                  <a:close/>
                </a:path>
              </a:pathLst>
            </a:custGeom>
            <a:gradFill>
              <a:gsLst>
                <a:gs pos="0">
                  <a:srgbClr val="CED6DB"/>
                </a:gs>
                <a:gs pos="50000">
                  <a:srgbClr val="E0E7EB"/>
                </a:gs>
                <a:gs pos="100000">
                  <a:srgbClr val="F3F8FB"/>
                </a:gs>
              </a:gsLst>
              <a:lin ang="2700034"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2" name="Freeform: Shape 81">
              <a:extLst>
                <a:ext uri="{FF2B5EF4-FFF2-40B4-BE49-F238E27FC236}">
                  <a16:creationId xmlns:a16="http://schemas.microsoft.com/office/drawing/2014/main" id="{3C4A83A3-653F-A1F4-299F-2A47EC976ACB}"/>
                </a:ext>
              </a:extLst>
            </p:cNvPr>
            <p:cNvSpPr/>
            <p:nvPr/>
          </p:nvSpPr>
          <p:spPr>
            <a:xfrm>
              <a:off x="4766835" y="2218799"/>
              <a:ext cx="2665422" cy="2665423"/>
            </a:xfrm>
            <a:custGeom>
              <a:avLst/>
              <a:gdLst>
                <a:gd name="connsiteX0" fmla="*/ 1332712 w 2665422"/>
                <a:gd name="connsiteY0" fmla="*/ 0 h 2665423"/>
                <a:gd name="connsiteX1" fmla="*/ 0 w 2665422"/>
                <a:gd name="connsiteY1" fmla="*/ 1332712 h 2665423"/>
                <a:gd name="connsiteX2" fmla="*/ 1332712 w 2665422"/>
                <a:gd name="connsiteY2" fmla="*/ 2665423 h 2665423"/>
                <a:gd name="connsiteX3" fmla="*/ 2665423 w 2665422"/>
                <a:gd name="connsiteY3" fmla="*/ 1332712 h 2665423"/>
                <a:gd name="connsiteX4" fmla="*/ 1332712 w 2665422"/>
                <a:gd name="connsiteY4" fmla="*/ 0 h 2665423"/>
                <a:gd name="connsiteX5" fmla="*/ 1330441 w 2665422"/>
                <a:gd name="connsiteY5" fmla="*/ 2654072 h 2665423"/>
                <a:gd name="connsiteX6" fmla="*/ 9081 w 2665422"/>
                <a:gd name="connsiteY6" fmla="*/ 1332712 h 2665423"/>
                <a:gd name="connsiteX7" fmla="*/ 1330441 w 2665422"/>
                <a:gd name="connsiteY7" fmla="*/ 11351 h 2665423"/>
                <a:gd name="connsiteX8" fmla="*/ 1582639 w 2665422"/>
                <a:gd name="connsiteY8" fmla="*/ 35329 h 2665423"/>
                <a:gd name="connsiteX9" fmla="*/ 2651802 w 2665422"/>
                <a:gd name="connsiteY9" fmla="*/ 1332712 h 2665423"/>
                <a:gd name="connsiteX10" fmla="*/ 1330441 w 2665422"/>
                <a:gd name="connsiteY10" fmla="*/ 2654072 h 266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5422" h="2665423">
                  <a:moveTo>
                    <a:pt x="1332712" y="0"/>
                  </a:moveTo>
                  <a:cubicBezTo>
                    <a:pt x="597897" y="0"/>
                    <a:pt x="0" y="597755"/>
                    <a:pt x="0" y="1332712"/>
                  </a:cubicBezTo>
                  <a:cubicBezTo>
                    <a:pt x="0" y="2067668"/>
                    <a:pt x="597826" y="2665423"/>
                    <a:pt x="1332712" y="2665423"/>
                  </a:cubicBezTo>
                  <a:cubicBezTo>
                    <a:pt x="2067597" y="2665423"/>
                    <a:pt x="2665423" y="2067597"/>
                    <a:pt x="2665423" y="1332712"/>
                  </a:cubicBezTo>
                  <a:cubicBezTo>
                    <a:pt x="2665423" y="597826"/>
                    <a:pt x="2067597" y="0"/>
                    <a:pt x="1332712" y="0"/>
                  </a:cubicBezTo>
                  <a:close/>
                  <a:moveTo>
                    <a:pt x="1330441" y="2654072"/>
                  </a:moveTo>
                  <a:cubicBezTo>
                    <a:pt x="600664" y="2654072"/>
                    <a:pt x="9081" y="2062489"/>
                    <a:pt x="9081" y="1332712"/>
                  </a:cubicBezTo>
                  <a:cubicBezTo>
                    <a:pt x="9081" y="602934"/>
                    <a:pt x="600664" y="11351"/>
                    <a:pt x="1330441" y="11351"/>
                  </a:cubicBezTo>
                  <a:cubicBezTo>
                    <a:pt x="1416707" y="11351"/>
                    <a:pt x="1500985" y="19580"/>
                    <a:pt x="1582639" y="35329"/>
                  </a:cubicBezTo>
                  <a:cubicBezTo>
                    <a:pt x="2191745" y="153021"/>
                    <a:pt x="2651802" y="689128"/>
                    <a:pt x="2651802" y="1332712"/>
                  </a:cubicBezTo>
                  <a:cubicBezTo>
                    <a:pt x="2651802" y="2062489"/>
                    <a:pt x="2060219" y="2654072"/>
                    <a:pt x="1330441" y="2654072"/>
                  </a:cubicBezTo>
                  <a:close/>
                </a:path>
              </a:pathLst>
            </a:custGeom>
            <a:gradFill>
              <a:gsLst>
                <a:gs pos="0">
                  <a:srgbClr val="AAB1B5"/>
                </a:gs>
                <a:gs pos="13000">
                  <a:srgbClr val="C0C6CA"/>
                </a:gs>
                <a:gs pos="31000">
                  <a:srgbClr val="D6DCDF"/>
                </a:gs>
                <a:gs pos="49000">
                  <a:srgbClr val="E6EBEF"/>
                </a:gs>
                <a:gs pos="71000">
                  <a:srgbClr val="F0F5F8"/>
                </a:gs>
                <a:gs pos="100000">
                  <a:srgbClr val="F3F8FB"/>
                </a:gs>
              </a:gsLst>
              <a:lin ang="2700065"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3" name="Freeform: Shape 82">
              <a:extLst>
                <a:ext uri="{FF2B5EF4-FFF2-40B4-BE49-F238E27FC236}">
                  <a16:creationId xmlns:a16="http://schemas.microsoft.com/office/drawing/2014/main" id="{E4E92ECC-498C-8DD5-37D4-DD79A871924E}"/>
                </a:ext>
              </a:extLst>
            </p:cNvPr>
            <p:cNvSpPr/>
            <p:nvPr/>
          </p:nvSpPr>
          <p:spPr>
            <a:xfrm>
              <a:off x="3567848" y="1022012"/>
              <a:ext cx="5058926" cy="5058926"/>
            </a:xfrm>
            <a:custGeom>
              <a:avLst/>
              <a:gdLst>
                <a:gd name="connsiteX0" fmla="*/ 3012187 w 5058926"/>
                <a:gd name="connsiteY0" fmla="*/ 45970 h 5058926"/>
                <a:gd name="connsiteX1" fmla="*/ 2529499 w 5058926"/>
                <a:gd name="connsiteY1" fmla="*/ 0 h 5058926"/>
                <a:gd name="connsiteX2" fmla="*/ 0 w 5058926"/>
                <a:gd name="connsiteY2" fmla="*/ 2529499 h 5058926"/>
                <a:gd name="connsiteX3" fmla="*/ 2529428 w 5058926"/>
                <a:gd name="connsiteY3" fmla="*/ 5058927 h 5058926"/>
                <a:gd name="connsiteX4" fmla="*/ 5058927 w 5058926"/>
                <a:gd name="connsiteY4" fmla="*/ 2529499 h 5058926"/>
                <a:gd name="connsiteX5" fmla="*/ 3012187 w 5058926"/>
                <a:gd name="connsiteY5" fmla="*/ 46041 h 5058926"/>
                <a:gd name="connsiteX6" fmla="*/ 4312336 w 5058926"/>
                <a:gd name="connsiteY6" fmla="*/ 4310066 h 5058926"/>
                <a:gd name="connsiteX7" fmla="*/ 2531769 w 5058926"/>
                <a:gd name="connsiteY7" fmla="*/ 5047576 h 5058926"/>
                <a:gd name="connsiteX8" fmla="*/ 751202 w 5058926"/>
                <a:gd name="connsiteY8" fmla="*/ 4310066 h 5058926"/>
                <a:gd name="connsiteX9" fmla="*/ 13692 w 5058926"/>
                <a:gd name="connsiteY9" fmla="*/ 2529499 h 5058926"/>
                <a:gd name="connsiteX10" fmla="*/ 751202 w 5058926"/>
                <a:gd name="connsiteY10" fmla="*/ 748932 h 5058926"/>
                <a:gd name="connsiteX11" fmla="*/ 2531698 w 5058926"/>
                <a:gd name="connsiteY11" fmla="*/ 11351 h 5058926"/>
                <a:gd name="connsiteX12" fmla="*/ 4312265 w 5058926"/>
                <a:gd name="connsiteY12" fmla="*/ 748861 h 5058926"/>
                <a:gd name="connsiteX13" fmla="*/ 5049846 w 5058926"/>
                <a:gd name="connsiteY13" fmla="*/ 2529428 h 5058926"/>
                <a:gd name="connsiteX14" fmla="*/ 4312265 w 5058926"/>
                <a:gd name="connsiteY14" fmla="*/ 4309995 h 505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8926" h="5058926">
                  <a:moveTo>
                    <a:pt x="3012187" y="45970"/>
                  </a:moveTo>
                  <a:cubicBezTo>
                    <a:pt x="2855902" y="15749"/>
                    <a:pt x="2694509" y="0"/>
                    <a:pt x="2529499" y="0"/>
                  </a:cubicBezTo>
                  <a:cubicBezTo>
                    <a:pt x="1132514" y="0"/>
                    <a:pt x="0" y="1132443"/>
                    <a:pt x="0" y="2529499"/>
                  </a:cubicBezTo>
                  <a:cubicBezTo>
                    <a:pt x="0" y="3926555"/>
                    <a:pt x="1132514" y="5058927"/>
                    <a:pt x="2529428" y="5058927"/>
                  </a:cubicBezTo>
                  <a:cubicBezTo>
                    <a:pt x="3926342" y="5058927"/>
                    <a:pt x="5058927" y="3926484"/>
                    <a:pt x="5058927" y="2529499"/>
                  </a:cubicBezTo>
                  <a:cubicBezTo>
                    <a:pt x="5058927" y="1297525"/>
                    <a:pt x="4178327" y="271352"/>
                    <a:pt x="3012187" y="46041"/>
                  </a:cubicBezTo>
                  <a:close/>
                  <a:moveTo>
                    <a:pt x="4312336" y="4310066"/>
                  </a:moveTo>
                  <a:cubicBezTo>
                    <a:pt x="3836742" y="4785588"/>
                    <a:pt x="3204368" y="5047576"/>
                    <a:pt x="2531769" y="5047576"/>
                  </a:cubicBezTo>
                  <a:cubicBezTo>
                    <a:pt x="1859170" y="5047576"/>
                    <a:pt x="1226796" y="4785588"/>
                    <a:pt x="751202" y="4310066"/>
                  </a:cubicBezTo>
                  <a:cubicBezTo>
                    <a:pt x="275609" y="3834472"/>
                    <a:pt x="13692" y="3202098"/>
                    <a:pt x="13692" y="2529499"/>
                  </a:cubicBezTo>
                  <a:cubicBezTo>
                    <a:pt x="13692" y="1856900"/>
                    <a:pt x="275609" y="1224455"/>
                    <a:pt x="751202" y="748932"/>
                  </a:cubicBezTo>
                  <a:cubicBezTo>
                    <a:pt x="1226725" y="273268"/>
                    <a:pt x="1859099" y="11351"/>
                    <a:pt x="2531698" y="11351"/>
                  </a:cubicBezTo>
                  <a:cubicBezTo>
                    <a:pt x="3204297" y="11351"/>
                    <a:pt x="3836671" y="273268"/>
                    <a:pt x="4312265" y="748861"/>
                  </a:cubicBezTo>
                  <a:cubicBezTo>
                    <a:pt x="4787859" y="1224384"/>
                    <a:pt x="5049846" y="1856758"/>
                    <a:pt x="5049846" y="2529428"/>
                  </a:cubicBezTo>
                  <a:cubicBezTo>
                    <a:pt x="5049846" y="3202098"/>
                    <a:pt x="4787929" y="3834401"/>
                    <a:pt x="4312265" y="4309995"/>
                  </a:cubicBezTo>
                  <a:close/>
                </a:path>
              </a:pathLst>
            </a:custGeom>
            <a:gradFill>
              <a:gsLst>
                <a:gs pos="0">
                  <a:srgbClr val="F3F8FB"/>
                </a:gs>
                <a:gs pos="50000">
                  <a:srgbClr val="E0E7EB"/>
                </a:gs>
                <a:gs pos="100000">
                  <a:srgbClr val="CED6DB"/>
                </a:gs>
              </a:gsLst>
              <a:lin ang="27000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4" name="Freeform: Shape 83">
              <a:extLst>
                <a:ext uri="{FF2B5EF4-FFF2-40B4-BE49-F238E27FC236}">
                  <a16:creationId xmlns:a16="http://schemas.microsoft.com/office/drawing/2014/main" id="{BD8A84BD-A6D8-BA41-9F65-5A55CC994439}"/>
                </a:ext>
              </a:extLst>
            </p:cNvPr>
            <p:cNvSpPr/>
            <p:nvPr/>
          </p:nvSpPr>
          <p:spPr>
            <a:xfrm rot="-2700000">
              <a:off x="5138411" y="2592615"/>
              <a:ext cx="1917839" cy="1917839"/>
            </a:xfrm>
            <a:custGeom>
              <a:avLst/>
              <a:gdLst>
                <a:gd name="connsiteX0" fmla="*/ 1917840 w 1917839"/>
                <a:gd name="connsiteY0" fmla="*/ 958920 h 1917839"/>
                <a:gd name="connsiteX1" fmla="*/ 958920 w 1917839"/>
                <a:gd name="connsiteY1" fmla="*/ 1917840 h 1917839"/>
                <a:gd name="connsiteX2" fmla="*/ 0 w 1917839"/>
                <a:gd name="connsiteY2" fmla="*/ 958920 h 1917839"/>
                <a:gd name="connsiteX3" fmla="*/ 958920 w 1917839"/>
                <a:gd name="connsiteY3" fmla="*/ 0 h 1917839"/>
                <a:gd name="connsiteX4" fmla="*/ 1917840 w 1917839"/>
                <a:gd name="connsiteY4" fmla="*/ 958920 h 191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839" h="1917839">
                  <a:moveTo>
                    <a:pt x="1917840" y="958920"/>
                  </a:moveTo>
                  <a:cubicBezTo>
                    <a:pt x="1917840" y="1488517"/>
                    <a:pt x="1488516" y="1917840"/>
                    <a:pt x="958920" y="1917840"/>
                  </a:cubicBezTo>
                  <a:cubicBezTo>
                    <a:pt x="429323" y="1917840"/>
                    <a:pt x="0" y="1488517"/>
                    <a:pt x="0" y="958920"/>
                  </a:cubicBezTo>
                  <a:cubicBezTo>
                    <a:pt x="0" y="429323"/>
                    <a:pt x="429323" y="0"/>
                    <a:pt x="958920" y="0"/>
                  </a:cubicBezTo>
                  <a:cubicBezTo>
                    <a:pt x="1488516" y="0"/>
                    <a:pt x="1917840" y="429323"/>
                    <a:pt x="1917840" y="958920"/>
                  </a:cubicBezTo>
                  <a:close/>
                </a:path>
              </a:pathLst>
            </a:custGeom>
            <a:gradFill>
              <a:gsLst>
                <a:gs pos="0">
                  <a:srgbClr val="F3F8FB"/>
                </a:gs>
                <a:gs pos="37000">
                  <a:srgbClr val="E0E6EA"/>
                </a:gs>
                <a:gs pos="82000">
                  <a:srgbClr val="CED6DB"/>
                </a:gs>
              </a:gsLst>
              <a:lin ang="540009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5" name="Freeform: Shape 84">
              <a:extLst>
                <a:ext uri="{FF2B5EF4-FFF2-40B4-BE49-F238E27FC236}">
                  <a16:creationId xmlns:a16="http://schemas.microsoft.com/office/drawing/2014/main" id="{94A88417-8189-A5D8-AED9-513C1A7D6F1E}"/>
                </a:ext>
              </a:extLst>
            </p:cNvPr>
            <p:cNvSpPr/>
            <p:nvPr/>
          </p:nvSpPr>
          <p:spPr>
            <a:xfrm rot="-4603200">
              <a:off x="5149656" y="2603815"/>
              <a:ext cx="1895137" cy="1895137"/>
            </a:xfrm>
            <a:custGeom>
              <a:avLst/>
              <a:gdLst>
                <a:gd name="connsiteX0" fmla="*/ 1895137 w 1895137"/>
                <a:gd name="connsiteY0" fmla="*/ 947569 h 1895137"/>
                <a:gd name="connsiteX1" fmla="*/ 947569 w 1895137"/>
                <a:gd name="connsiteY1" fmla="*/ 1895137 h 1895137"/>
                <a:gd name="connsiteX2" fmla="*/ 0 w 1895137"/>
                <a:gd name="connsiteY2" fmla="*/ 947569 h 1895137"/>
                <a:gd name="connsiteX3" fmla="*/ 947569 w 1895137"/>
                <a:gd name="connsiteY3" fmla="*/ 0 h 1895137"/>
                <a:gd name="connsiteX4" fmla="*/ 1895137 w 1895137"/>
                <a:gd name="connsiteY4" fmla="*/ 947569 h 1895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37" h="1895137">
                  <a:moveTo>
                    <a:pt x="1895137" y="947569"/>
                  </a:moveTo>
                  <a:cubicBezTo>
                    <a:pt x="1895137" y="1470897"/>
                    <a:pt x="1470896" y="1895137"/>
                    <a:pt x="947569" y="1895137"/>
                  </a:cubicBezTo>
                  <a:cubicBezTo>
                    <a:pt x="424241" y="1895137"/>
                    <a:pt x="0" y="1470896"/>
                    <a:pt x="0" y="947569"/>
                  </a:cubicBezTo>
                  <a:cubicBezTo>
                    <a:pt x="0" y="424241"/>
                    <a:pt x="424241" y="0"/>
                    <a:pt x="947569" y="0"/>
                  </a:cubicBezTo>
                  <a:cubicBezTo>
                    <a:pt x="1470896" y="0"/>
                    <a:pt x="1895137" y="424241"/>
                    <a:pt x="1895137" y="947569"/>
                  </a:cubicBezTo>
                  <a:close/>
                </a:path>
              </a:pathLst>
            </a:custGeom>
            <a:gradFill>
              <a:gsLst>
                <a:gs pos="0">
                  <a:srgbClr val="F3F8FB"/>
                </a:gs>
                <a:gs pos="32000">
                  <a:srgbClr val="EEF4F7"/>
                </a:gs>
                <a:gs pos="67000">
                  <a:srgbClr val="E1E8EC"/>
                </a:gs>
                <a:gs pos="100000">
                  <a:srgbClr val="CED6DB"/>
                </a:gs>
              </a:gsLst>
              <a:lin ang="18103109"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6" name="Freeform: Shape 85">
              <a:extLst>
                <a:ext uri="{FF2B5EF4-FFF2-40B4-BE49-F238E27FC236}">
                  <a16:creationId xmlns:a16="http://schemas.microsoft.com/office/drawing/2014/main" id="{681346D3-6C87-4B8E-1119-BEA66223C9DE}"/>
                </a:ext>
              </a:extLst>
            </p:cNvPr>
            <p:cNvSpPr/>
            <p:nvPr/>
          </p:nvSpPr>
          <p:spPr>
            <a:xfrm>
              <a:off x="6561519" y="1183262"/>
              <a:ext cx="860239" cy="1242189"/>
            </a:xfrm>
            <a:custGeom>
              <a:avLst/>
              <a:gdLst>
                <a:gd name="connsiteX0" fmla="*/ 860240 w 860239"/>
                <a:gd name="connsiteY0" fmla="*/ 212683 h 1242189"/>
                <a:gd name="connsiteX1" fmla="*/ 227652 w 860239"/>
                <a:gd name="connsiteY1" fmla="*/ 1242190 h 1242189"/>
                <a:gd name="connsiteX2" fmla="*/ 0 w 860239"/>
                <a:gd name="connsiteY2" fmla="*/ 1131095 h 1242189"/>
                <a:gd name="connsiteX3" fmla="*/ 424445 w 860239"/>
                <a:gd name="connsiteY3" fmla="*/ 0 h 1242189"/>
                <a:gd name="connsiteX4" fmla="*/ 860240 w 860239"/>
                <a:gd name="connsiteY4" fmla="*/ 212683 h 1242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239" h="1242189">
                  <a:moveTo>
                    <a:pt x="860240" y="212683"/>
                  </a:moveTo>
                  <a:lnTo>
                    <a:pt x="227652" y="1242190"/>
                  </a:lnTo>
                  <a:cubicBezTo>
                    <a:pt x="156781" y="1198774"/>
                    <a:pt x="80732" y="1161387"/>
                    <a:pt x="0" y="1131095"/>
                  </a:cubicBezTo>
                  <a:lnTo>
                    <a:pt x="424445" y="0"/>
                  </a:lnTo>
                  <a:cubicBezTo>
                    <a:pt x="578955" y="57959"/>
                    <a:pt x="724528" y="129469"/>
                    <a:pt x="860240" y="212683"/>
                  </a:cubicBezTo>
                  <a:close/>
                </a:path>
              </a:pathLst>
            </a:custGeom>
            <a:gradFill>
              <a:gsLst>
                <a:gs pos="0">
                  <a:srgbClr val="666666"/>
                </a:gs>
                <a:gs pos="7000">
                  <a:srgbClr val="7C7C7C"/>
                </a:gs>
                <a:gs pos="25000">
                  <a:srgbClr val="AAAAAA"/>
                </a:gs>
                <a:gs pos="42000">
                  <a:srgbClr val="CFCFCF"/>
                </a:gs>
                <a:gs pos="57000">
                  <a:srgbClr val="E9E9E9"/>
                </a:gs>
                <a:gs pos="71000">
                  <a:srgbClr val="F9F9F9"/>
                </a:gs>
                <a:gs pos="82000">
                  <a:srgbClr val="FFFFFF"/>
                </a:gs>
              </a:gsLst>
              <a:lin ang="1555373"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7" name="Freeform: Shape 86">
              <a:extLst>
                <a:ext uri="{FF2B5EF4-FFF2-40B4-BE49-F238E27FC236}">
                  <a16:creationId xmlns:a16="http://schemas.microsoft.com/office/drawing/2014/main" id="{8877FEB3-2C2A-1FC7-F876-ED07DA16FA89}"/>
                </a:ext>
              </a:extLst>
            </p:cNvPr>
            <p:cNvSpPr/>
            <p:nvPr/>
          </p:nvSpPr>
          <p:spPr>
            <a:xfrm>
              <a:off x="4799822" y="1171983"/>
              <a:ext cx="848463" cy="1245240"/>
            </a:xfrm>
            <a:custGeom>
              <a:avLst/>
              <a:gdLst>
                <a:gd name="connsiteX0" fmla="*/ 437994 w 848463"/>
                <a:gd name="connsiteY0" fmla="*/ 0 h 1245240"/>
                <a:gd name="connsiteX1" fmla="*/ 848463 w 848463"/>
                <a:gd name="connsiteY1" fmla="*/ 1136487 h 1245240"/>
                <a:gd name="connsiteX2" fmla="*/ 619676 w 848463"/>
                <a:gd name="connsiteY2" fmla="*/ 1245241 h 1245240"/>
                <a:gd name="connsiteX3" fmla="*/ 0 w 848463"/>
                <a:gd name="connsiteY3" fmla="*/ 208143 h 1245240"/>
                <a:gd name="connsiteX4" fmla="*/ 437994 w 848463"/>
                <a:gd name="connsiteY4" fmla="*/ 0 h 124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463" h="1245240">
                  <a:moveTo>
                    <a:pt x="437994" y="0"/>
                  </a:moveTo>
                  <a:lnTo>
                    <a:pt x="848463" y="1136487"/>
                  </a:lnTo>
                  <a:cubicBezTo>
                    <a:pt x="770285" y="1164793"/>
                    <a:pt x="693668" y="1200973"/>
                    <a:pt x="619676" y="1245241"/>
                  </a:cubicBezTo>
                  <a:lnTo>
                    <a:pt x="0" y="208143"/>
                  </a:lnTo>
                  <a:cubicBezTo>
                    <a:pt x="141671" y="123510"/>
                    <a:pt x="288307" y="54270"/>
                    <a:pt x="437994" y="0"/>
                  </a:cubicBezTo>
                  <a:close/>
                </a:path>
              </a:pathLst>
            </a:custGeom>
            <a:gradFill>
              <a:gsLst>
                <a:gs pos="0">
                  <a:srgbClr val="666666"/>
                </a:gs>
                <a:gs pos="7000">
                  <a:srgbClr val="7C7C7C"/>
                </a:gs>
                <a:gs pos="25000">
                  <a:srgbClr val="AAAAAA"/>
                </a:gs>
                <a:gs pos="42000">
                  <a:srgbClr val="CFCFCF"/>
                </a:gs>
                <a:gs pos="57000">
                  <a:srgbClr val="E9E9E9"/>
                </a:gs>
                <a:gs pos="71000">
                  <a:srgbClr val="F9F9F9"/>
                </a:gs>
                <a:gs pos="82000">
                  <a:srgbClr val="FFFFFF"/>
                </a:gs>
              </a:gsLst>
              <a:lin ang="20069114"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8" name="Freeform: Shape 87">
              <a:extLst>
                <a:ext uri="{FF2B5EF4-FFF2-40B4-BE49-F238E27FC236}">
                  <a16:creationId xmlns:a16="http://schemas.microsoft.com/office/drawing/2014/main" id="{F0918865-B05A-7F64-0F52-9E2D8B1E840F}"/>
                </a:ext>
              </a:extLst>
            </p:cNvPr>
            <p:cNvSpPr/>
            <p:nvPr/>
          </p:nvSpPr>
          <p:spPr>
            <a:xfrm>
              <a:off x="3590762" y="2739724"/>
              <a:ext cx="1254746" cy="634360"/>
            </a:xfrm>
            <a:custGeom>
              <a:avLst/>
              <a:gdLst>
                <a:gd name="connsiteX0" fmla="*/ 110314 w 1254746"/>
                <a:gd name="connsiteY0" fmla="*/ 71 h 634360"/>
                <a:gd name="connsiteX1" fmla="*/ 1254747 w 1254746"/>
                <a:gd name="connsiteY1" fmla="*/ 387697 h 634360"/>
                <a:gd name="connsiteX2" fmla="*/ 1197142 w 1254746"/>
                <a:gd name="connsiteY2" fmla="*/ 634361 h 634360"/>
                <a:gd name="connsiteX3" fmla="*/ 0 w 1254746"/>
                <a:gd name="connsiteY3" fmla="*/ 472188 h 634360"/>
                <a:gd name="connsiteX4" fmla="*/ 110385 w 1254746"/>
                <a:gd name="connsiteY4" fmla="*/ 0 h 63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746" h="634360">
                  <a:moveTo>
                    <a:pt x="110314" y="71"/>
                  </a:moveTo>
                  <a:lnTo>
                    <a:pt x="1254747" y="387697"/>
                  </a:lnTo>
                  <a:cubicBezTo>
                    <a:pt x="1228143" y="466442"/>
                    <a:pt x="1208705" y="548947"/>
                    <a:pt x="1197142" y="634361"/>
                  </a:cubicBezTo>
                  <a:lnTo>
                    <a:pt x="0" y="472188"/>
                  </a:lnTo>
                  <a:cubicBezTo>
                    <a:pt x="22134" y="308597"/>
                    <a:pt x="59449" y="150822"/>
                    <a:pt x="110385" y="0"/>
                  </a:cubicBezTo>
                  <a:close/>
                </a:path>
              </a:pathLst>
            </a:custGeom>
            <a:gradFill>
              <a:gsLst>
                <a:gs pos="0">
                  <a:srgbClr val="666666"/>
                </a:gs>
                <a:gs pos="7000">
                  <a:srgbClr val="7C7C7C"/>
                </a:gs>
                <a:gs pos="25000">
                  <a:srgbClr val="AAAAAA"/>
                </a:gs>
                <a:gs pos="42000">
                  <a:srgbClr val="CFCFCF"/>
                </a:gs>
                <a:gs pos="57000">
                  <a:srgbClr val="E9E9E9"/>
                </a:gs>
                <a:gs pos="71000">
                  <a:srgbClr val="F9F9F9"/>
                </a:gs>
                <a:gs pos="82000">
                  <a:srgbClr val="FFFFFF"/>
                </a:gs>
              </a:gsLst>
              <a:lin ang="16983314"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9" name="Freeform: Shape 88">
              <a:extLst>
                <a:ext uri="{FF2B5EF4-FFF2-40B4-BE49-F238E27FC236}">
                  <a16:creationId xmlns:a16="http://schemas.microsoft.com/office/drawing/2014/main" id="{3B6BCB05-A951-7D56-7AA4-C0CCDF749B0D}"/>
                </a:ext>
              </a:extLst>
            </p:cNvPr>
            <p:cNvSpPr/>
            <p:nvPr/>
          </p:nvSpPr>
          <p:spPr>
            <a:xfrm>
              <a:off x="3968598" y="4265681"/>
              <a:ext cx="1173589" cy="1033692"/>
            </a:xfrm>
            <a:custGeom>
              <a:avLst/>
              <a:gdLst>
                <a:gd name="connsiteX0" fmla="*/ 0 w 1173589"/>
                <a:gd name="connsiteY0" fmla="*/ 653090 h 1033692"/>
                <a:gd name="connsiteX1" fmla="*/ 1016666 w 1173589"/>
                <a:gd name="connsiteY1" fmla="*/ 0 h 1033692"/>
                <a:gd name="connsiteX2" fmla="*/ 1173589 w 1173589"/>
                <a:gd name="connsiteY2" fmla="*/ 198850 h 1033692"/>
                <a:gd name="connsiteX3" fmla="*/ 300367 w 1173589"/>
                <a:gd name="connsiteY3" fmla="*/ 1033692 h 1033692"/>
                <a:gd name="connsiteX4" fmla="*/ 0 w 1173589"/>
                <a:gd name="connsiteY4" fmla="*/ 653019 h 103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589" h="1033692">
                  <a:moveTo>
                    <a:pt x="0" y="653090"/>
                  </a:moveTo>
                  <a:lnTo>
                    <a:pt x="1016666" y="0"/>
                  </a:lnTo>
                  <a:cubicBezTo>
                    <a:pt x="1061643" y="69878"/>
                    <a:pt x="1113998" y="136563"/>
                    <a:pt x="1173589" y="198850"/>
                  </a:cubicBezTo>
                  <a:lnTo>
                    <a:pt x="300367" y="1033692"/>
                  </a:lnTo>
                  <a:cubicBezTo>
                    <a:pt x="186293" y="914368"/>
                    <a:pt x="86194" y="786886"/>
                    <a:pt x="0" y="653019"/>
                  </a:cubicBezTo>
                  <a:close/>
                </a:path>
              </a:pathLst>
            </a:custGeom>
            <a:gradFill>
              <a:gsLst>
                <a:gs pos="0">
                  <a:srgbClr val="666666"/>
                </a:gs>
                <a:gs pos="7000">
                  <a:srgbClr val="7C7C7C"/>
                </a:gs>
                <a:gs pos="25000">
                  <a:srgbClr val="AAAAAA"/>
                </a:gs>
                <a:gs pos="42000">
                  <a:srgbClr val="CFCFCF"/>
                </a:gs>
                <a:gs pos="57000">
                  <a:srgbClr val="E9E9E9"/>
                </a:gs>
                <a:gs pos="71000">
                  <a:srgbClr val="F9F9F9"/>
                </a:gs>
                <a:gs pos="82000">
                  <a:srgbClr val="FFFFFF"/>
                </a:gs>
              </a:gsLst>
              <a:lin ang="13897467"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90" name="Freeform: Shape 89">
              <a:extLst>
                <a:ext uri="{FF2B5EF4-FFF2-40B4-BE49-F238E27FC236}">
                  <a16:creationId xmlns:a16="http://schemas.microsoft.com/office/drawing/2014/main" id="{C51C431F-DC7F-1D1B-92C6-33DDD798CE8A}"/>
                </a:ext>
              </a:extLst>
            </p:cNvPr>
            <p:cNvSpPr/>
            <p:nvPr/>
          </p:nvSpPr>
          <p:spPr>
            <a:xfrm>
              <a:off x="5839048" y="4866203"/>
              <a:ext cx="484886" cy="1214886"/>
            </a:xfrm>
            <a:custGeom>
              <a:avLst/>
              <a:gdLst>
                <a:gd name="connsiteX0" fmla="*/ 0 w 484886"/>
                <a:gd name="connsiteY0" fmla="*/ 1202037 h 1214886"/>
                <a:gd name="connsiteX1" fmla="*/ 123297 w 484886"/>
                <a:gd name="connsiteY1" fmla="*/ 0 h 1214886"/>
                <a:gd name="connsiteX2" fmla="*/ 376630 w 484886"/>
                <a:gd name="connsiteY2" fmla="*/ 1277 h 1214886"/>
                <a:gd name="connsiteX3" fmla="*/ 484887 w 484886"/>
                <a:gd name="connsiteY3" fmla="*/ 1204520 h 1214886"/>
                <a:gd name="connsiteX4" fmla="*/ 0 w 484886"/>
                <a:gd name="connsiteY4" fmla="*/ 1201966 h 1214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886" h="1214886">
                  <a:moveTo>
                    <a:pt x="0" y="1202037"/>
                  </a:moveTo>
                  <a:lnTo>
                    <a:pt x="123297" y="0"/>
                  </a:lnTo>
                  <a:cubicBezTo>
                    <a:pt x="206015" y="8371"/>
                    <a:pt x="290719" y="9010"/>
                    <a:pt x="376630" y="1277"/>
                  </a:cubicBezTo>
                  <a:lnTo>
                    <a:pt x="484887" y="1204520"/>
                  </a:lnTo>
                  <a:cubicBezTo>
                    <a:pt x="320515" y="1219347"/>
                    <a:pt x="158342" y="1218070"/>
                    <a:pt x="0" y="1201966"/>
                  </a:cubicBezTo>
                  <a:close/>
                </a:path>
              </a:pathLst>
            </a:custGeom>
            <a:gradFill>
              <a:gsLst>
                <a:gs pos="0">
                  <a:srgbClr val="666666"/>
                </a:gs>
                <a:gs pos="7000">
                  <a:srgbClr val="7C7C7C"/>
                </a:gs>
                <a:gs pos="25000">
                  <a:srgbClr val="AAAAAA"/>
                </a:gs>
                <a:gs pos="42000">
                  <a:srgbClr val="CFCFCF"/>
                </a:gs>
                <a:gs pos="57000">
                  <a:srgbClr val="E9E9E9"/>
                </a:gs>
                <a:gs pos="71000">
                  <a:srgbClr val="F9F9F9"/>
                </a:gs>
                <a:gs pos="82000">
                  <a:srgbClr val="FFFFFF"/>
                </a:gs>
              </a:gsLst>
              <a:lin ang="10812823"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91" name="Freeform: Shape 90">
              <a:extLst>
                <a:ext uri="{FF2B5EF4-FFF2-40B4-BE49-F238E27FC236}">
                  <a16:creationId xmlns:a16="http://schemas.microsoft.com/office/drawing/2014/main" id="{C93DF49C-F19D-9008-20B8-5D4A12744433}"/>
                </a:ext>
              </a:extLst>
            </p:cNvPr>
            <p:cNvSpPr/>
            <p:nvPr/>
          </p:nvSpPr>
          <p:spPr>
            <a:xfrm>
              <a:off x="7041085" y="4279444"/>
              <a:ext cx="1167204" cy="1043056"/>
            </a:xfrm>
            <a:custGeom>
              <a:avLst/>
              <a:gdLst>
                <a:gd name="connsiteX0" fmla="*/ 862864 w 1167204"/>
                <a:gd name="connsiteY0" fmla="*/ 1043056 h 1043056"/>
                <a:gd name="connsiteX1" fmla="*/ 0 w 1167204"/>
                <a:gd name="connsiteY1" fmla="*/ 197218 h 1043056"/>
                <a:gd name="connsiteX2" fmla="*/ 158981 w 1167204"/>
                <a:gd name="connsiteY2" fmla="*/ 0 h 1043056"/>
                <a:gd name="connsiteX3" fmla="*/ 1167205 w 1167204"/>
                <a:gd name="connsiteY3" fmla="*/ 665576 h 1043056"/>
                <a:gd name="connsiteX4" fmla="*/ 862864 w 1167204"/>
                <a:gd name="connsiteY4" fmla="*/ 1043056 h 104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7204" h="1043056">
                  <a:moveTo>
                    <a:pt x="862864" y="1043056"/>
                  </a:moveTo>
                  <a:lnTo>
                    <a:pt x="0" y="197218"/>
                  </a:lnTo>
                  <a:cubicBezTo>
                    <a:pt x="58172" y="137769"/>
                    <a:pt x="111450" y="71935"/>
                    <a:pt x="158981" y="0"/>
                  </a:cubicBezTo>
                  <a:lnTo>
                    <a:pt x="1167205" y="665576"/>
                  </a:lnTo>
                  <a:cubicBezTo>
                    <a:pt x="1076257" y="803344"/>
                    <a:pt x="974243" y="929266"/>
                    <a:pt x="862864" y="1043056"/>
                  </a:cubicBezTo>
                  <a:close/>
                </a:path>
              </a:pathLst>
            </a:custGeom>
            <a:gradFill>
              <a:gsLst>
                <a:gs pos="0">
                  <a:srgbClr val="666666"/>
                </a:gs>
                <a:gs pos="7000">
                  <a:srgbClr val="7C7C7C"/>
                </a:gs>
                <a:gs pos="25000">
                  <a:srgbClr val="AAAAAA"/>
                </a:gs>
                <a:gs pos="42000">
                  <a:srgbClr val="CFCFCF"/>
                </a:gs>
                <a:gs pos="57000">
                  <a:srgbClr val="E9E9E9"/>
                </a:gs>
                <a:gs pos="71000">
                  <a:srgbClr val="F9F9F9"/>
                </a:gs>
                <a:gs pos="82000">
                  <a:srgbClr val="FFFFFF"/>
                </a:gs>
              </a:gsLst>
              <a:lin ang="7726514"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92" name="Freeform: Shape 91">
              <a:extLst>
                <a:ext uri="{FF2B5EF4-FFF2-40B4-BE49-F238E27FC236}">
                  <a16:creationId xmlns:a16="http://schemas.microsoft.com/office/drawing/2014/main" id="{455CEFAA-8A06-8E1E-B7EE-A8CB56E2DF7C}"/>
                </a:ext>
              </a:extLst>
            </p:cNvPr>
            <p:cNvSpPr/>
            <p:nvPr/>
          </p:nvSpPr>
          <p:spPr>
            <a:xfrm>
              <a:off x="7354009" y="2769874"/>
              <a:ext cx="1254391" cy="620598"/>
            </a:xfrm>
            <a:custGeom>
              <a:avLst/>
              <a:gdLst>
                <a:gd name="connsiteX0" fmla="*/ 1254392 w 1254391"/>
                <a:gd name="connsiteY0" fmla="*/ 473323 h 620598"/>
                <a:gd name="connsiteX1" fmla="*/ 55051 w 1254391"/>
                <a:gd name="connsiteY1" fmla="*/ 620598 h 620598"/>
                <a:gd name="connsiteX2" fmla="*/ 0 w 1254391"/>
                <a:gd name="connsiteY2" fmla="*/ 373295 h 620598"/>
                <a:gd name="connsiteX3" fmla="*/ 1148972 w 1254391"/>
                <a:gd name="connsiteY3" fmla="*/ 0 h 620598"/>
                <a:gd name="connsiteX4" fmla="*/ 1254392 w 1254391"/>
                <a:gd name="connsiteY4" fmla="*/ 473323 h 620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391" h="620598">
                  <a:moveTo>
                    <a:pt x="1254392" y="473323"/>
                  </a:moveTo>
                  <a:lnTo>
                    <a:pt x="55051" y="620598"/>
                  </a:lnTo>
                  <a:cubicBezTo>
                    <a:pt x="44835" y="538093"/>
                    <a:pt x="26603" y="455375"/>
                    <a:pt x="0" y="373295"/>
                  </a:cubicBezTo>
                  <a:lnTo>
                    <a:pt x="1148972" y="0"/>
                  </a:lnTo>
                  <a:cubicBezTo>
                    <a:pt x="1199979" y="156994"/>
                    <a:pt x="1234812" y="315336"/>
                    <a:pt x="1254392" y="473323"/>
                  </a:cubicBezTo>
                  <a:close/>
                </a:path>
              </a:pathLst>
            </a:custGeom>
            <a:gradFill>
              <a:gsLst>
                <a:gs pos="0">
                  <a:srgbClr val="666666"/>
                </a:gs>
                <a:gs pos="7000">
                  <a:srgbClr val="7C7C7C"/>
                </a:gs>
                <a:gs pos="25000">
                  <a:srgbClr val="AAAAAA"/>
                </a:gs>
                <a:gs pos="42000">
                  <a:srgbClr val="CFCFCF"/>
                </a:gs>
                <a:gs pos="57000">
                  <a:srgbClr val="E9E9E9"/>
                </a:gs>
                <a:gs pos="71000">
                  <a:srgbClr val="F9F9F9"/>
                </a:gs>
                <a:gs pos="82000">
                  <a:srgbClr val="FFFFFF"/>
                </a:gs>
              </a:gsLst>
              <a:lin ang="4640715"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93" name="Freeform: Shape 92">
              <a:extLst>
                <a:ext uri="{FF2B5EF4-FFF2-40B4-BE49-F238E27FC236}">
                  <a16:creationId xmlns:a16="http://schemas.microsoft.com/office/drawing/2014/main" id="{C5FFA7F6-6697-16F6-2C8B-E39B3FB8E92F}"/>
                </a:ext>
              </a:extLst>
            </p:cNvPr>
            <p:cNvSpPr/>
            <p:nvPr/>
          </p:nvSpPr>
          <p:spPr>
            <a:xfrm>
              <a:off x="5175748" y="841075"/>
              <a:ext cx="1906133" cy="1643010"/>
            </a:xfrm>
            <a:custGeom>
              <a:avLst/>
              <a:gdLst>
                <a:gd name="connsiteX0" fmla="*/ 1906134 w 1906133"/>
                <a:gd name="connsiteY0" fmla="*/ 172318 h 1643010"/>
                <a:gd name="connsiteX1" fmla="*/ 1905708 w 1906133"/>
                <a:gd name="connsiteY1" fmla="*/ 172814 h 1643010"/>
                <a:gd name="connsiteX2" fmla="*/ 1353994 w 1906133"/>
                <a:gd name="connsiteY2" fmla="*/ 1643011 h 1643010"/>
                <a:gd name="connsiteX3" fmla="*/ 953244 w 1906133"/>
                <a:gd name="connsiteY3" fmla="*/ 1570508 h 1643010"/>
                <a:gd name="connsiteX4" fmla="*/ 552636 w 1906133"/>
                <a:gd name="connsiteY4" fmla="*/ 1642940 h 1643010"/>
                <a:gd name="connsiteX5" fmla="*/ 851 w 1906133"/>
                <a:gd name="connsiteY5" fmla="*/ 172743 h 1643010"/>
                <a:gd name="connsiteX6" fmla="*/ 0 w 1906133"/>
                <a:gd name="connsiteY6" fmla="*/ 172388 h 1643010"/>
                <a:gd name="connsiteX7" fmla="*/ 953244 w 1906133"/>
                <a:gd name="connsiteY7" fmla="*/ 0 h 1643010"/>
                <a:gd name="connsiteX8" fmla="*/ 1906134 w 1906133"/>
                <a:gd name="connsiteY8" fmla="*/ 172318 h 164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6133" h="1643010">
                  <a:moveTo>
                    <a:pt x="1906134" y="172318"/>
                  </a:moveTo>
                  <a:lnTo>
                    <a:pt x="1905708" y="172814"/>
                  </a:lnTo>
                  <a:lnTo>
                    <a:pt x="1353994" y="1643011"/>
                  </a:lnTo>
                  <a:cubicBezTo>
                    <a:pt x="1229350" y="1596118"/>
                    <a:pt x="1094347" y="1570508"/>
                    <a:pt x="953244" y="1570508"/>
                  </a:cubicBezTo>
                  <a:cubicBezTo>
                    <a:pt x="812141" y="1570508"/>
                    <a:pt x="677210" y="1596118"/>
                    <a:pt x="552636" y="1642940"/>
                  </a:cubicBezTo>
                  <a:lnTo>
                    <a:pt x="851" y="172743"/>
                  </a:lnTo>
                  <a:lnTo>
                    <a:pt x="0" y="172388"/>
                  </a:lnTo>
                  <a:cubicBezTo>
                    <a:pt x="296536" y="60939"/>
                    <a:pt x="617832" y="0"/>
                    <a:pt x="953244" y="0"/>
                  </a:cubicBezTo>
                  <a:cubicBezTo>
                    <a:pt x="1288657" y="0"/>
                    <a:pt x="1609668" y="60868"/>
                    <a:pt x="1906134" y="172318"/>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94" name="Freeform: Shape 93">
              <a:extLst>
                <a:ext uri="{FF2B5EF4-FFF2-40B4-BE49-F238E27FC236}">
                  <a16:creationId xmlns:a16="http://schemas.microsoft.com/office/drawing/2014/main" id="{2A4D1B13-7F8C-E991-8503-EA959718077F}"/>
                </a:ext>
              </a:extLst>
            </p:cNvPr>
            <p:cNvSpPr/>
            <p:nvPr/>
          </p:nvSpPr>
          <p:spPr>
            <a:xfrm>
              <a:off x="3518402" y="1223841"/>
              <a:ext cx="1993959" cy="1975231"/>
            </a:xfrm>
            <a:custGeom>
              <a:avLst/>
              <a:gdLst>
                <a:gd name="connsiteX0" fmla="*/ 1188416 w 1993959"/>
                <a:gd name="connsiteY0" fmla="*/ 0 h 1975231"/>
                <a:gd name="connsiteX1" fmla="*/ 1188558 w 1993959"/>
                <a:gd name="connsiteY1" fmla="*/ 709 h 1975231"/>
                <a:gd name="connsiteX2" fmla="*/ 1993960 w 1993959"/>
                <a:gd name="connsiteY2" fmla="*/ 1348744 h 1975231"/>
                <a:gd name="connsiteX3" fmla="*/ 1687420 w 1993959"/>
                <a:gd name="connsiteY3" fmla="*/ 1616833 h 1975231"/>
                <a:gd name="connsiteX4" fmla="*/ 1494246 w 1993959"/>
                <a:gd name="connsiteY4" fmla="*/ 1975231 h 1975231"/>
                <a:gd name="connsiteX5" fmla="*/ 851 w 1993959"/>
                <a:gd name="connsiteY5" fmla="*/ 1489848 h 1975231"/>
                <a:gd name="connsiteX6" fmla="*/ 0 w 1993959"/>
                <a:gd name="connsiteY6" fmla="*/ 1490273 h 1975231"/>
                <a:gd name="connsiteX7" fmla="*/ 459561 w 1993959"/>
                <a:gd name="connsiteY7" fmla="*/ 637553 h 1975231"/>
                <a:gd name="connsiteX8" fmla="*/ 1188416 w 1993959"/>
                <a:gd name="connsiteY8" fmla="*/ 0 h 197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59" h="1975231">
                  <a:moveTo>
                    <a:pt x="1188416" y="0"/>
                  </a:moveTo>
                  <a:lnTo>
                    <a:pt x="1188558" y="709"/>
                  </a:lnTo>
                  <a:lnTo>
                    <a:pt x="1993960" y="1348744"/>
                  </a:lnTo>
                  <a:cubicBezTo>
                    <a:pt x="1879601" y="1416990"/>
                    <a:pt x="1775388" y="1506590"/>
                    <a:pt x="1687420" y="1616833"/>
                  </a:cubicBezTo>
                  <a:cubicBezTo>
                    <a:pt x="1599524" y="1727077"/>
                    <a:pt x="1535321" y="1848600"/>
                    <a:pt x="1494246" y="1975231"/>
                  </a:cubicBezTo>
                  <a:lnTo>
                    <a:pt x="851" y="1489848"/>
                  </a:lnTo>
                  <a:lnTo>
                    <a:pt x="0" y="1490273"/>
                  </a:lnTo>
                  <a:cubicBezTo>
                    <a:pt x="97758" y="1188984"/>
                    <a:pt x="250424" y="899754"/>
                    <a:pt x="459561" y="637553"/>
                  </a:cubicBezTo>
                  <a:cubicBezTo>
                    <a:pt x="668626" y="375353"/>
                    <a:pt x="916425" y="162244"/>
                    <a:pt x="1188416" y="0"/>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95" name="Freeform: Shape 94">
              <a:extLst>
                <a:ext uri="{FF2B5EF4-FFF2-40B4-BE49-F238E27FC236}">
                  <a16:creationId xmlns:a16="http://schemas.microsoft.com/office/drawing/2014/main" id="{550B565B-9CAB-2CCE-18F7-5C0050DCE719}"/>
                </a:ext>
              </a:extLst>
            </p:cNvPr>
            <p:cNvSpPr/>
            <p:nvPr/>
          </p:nvSpPr>
          <p:spPr>
            <a:xfrm>
              <a:off x="3386021" y="3187296"/>
              <a:ext cx="1759500" cy="1858319"/>
            </a:xfrm>
            <a:custGeom>
              <a:avLst/>
              <a:gdLst>
                <a:gd name="connsiteX0" fmla="*/ 24479 w 1759500"/>
                <a:gd name="connsiteY0" fmla="*/ 0 h 1858319"/>
                <a:gd name="connsiteX1" fmla="*/ 25117 w 1759500"/>
                <a:gd name="connsiteY1" fmla="*/ 355 h 1858319"/>
                <a:gd name="connsiteX2" fmla="*/ 1581224 w 1759500"/>
                <a:gd name="connsiteY2" fmla="*/ 211122 h 1858319"/>
                <a:gd name="connsiteX3" fmla="*/ 1599740 w 1759500"/>
                <a:gd name="connsiteY3" fmla="*/ 617902 h 1858319"/>
                <a:gd name="connsiteX4" fmla="*/ 1759501 w 1759500"/>
                <a:gd name="connsiteY4" fmla="*/ 992404 h 1858319"/>
                <a:gd name="connsiteX5" fmla="*/ 448923 w 1759500"/>
                <a:gd name="connsiteY5" fmla="*/ 1857397 h 1858319"/>
                <a:gd name="connsiteX6" fmla="*/ 448710 w 1759500"/>
                <a:gd name="connsiteY6" fmla="*/ 1858319 h 1858319"/>
                <a:gd name="connsiteX7" fmla="*/ 68533 w 1759500"/>
                <a:gd name="connsiteY7" fmla="*/ 967362 h 1858319"/>
                <a:gd name="connsiteX8" fmla="*/ 24479 w 1759500"/>
                <a:gd name="connsiteY8" fmla="*/ 0 h 185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500" h="1858319">
                  <a:moveTo>
                    <a:pt x="24479" y="0"/>
                  </a:moveTo>
                  <a:lnTo>
                    <a:pt x="25117" y="355"/>
                  </a:lnTo>
                  <a:lnTo>
                    <a:pt x="1581224" y="211122"/>
                  </a:lnTo>
                  <a:cubicBezTo>
                    <a:pt x="1563276" y="343074"/>
                    <a:pt x="1568313" y="480418"/>
                    <a:pt x="1599740" y="617902"/>
                  </a:cubicBezTo>
                  <a:cubicBezTo>
                    <a:pt x="1631096" y="755317"/>
                    <a:pt x="1686147" y="881309"/>
                    <a:pt x="1759501" y="992404"/>
                  </a:cubicBezTo>
                  <a:lnTo>
                    <a:pt x="448923" y="1857397"/>
                  </a:lnTo>
                  <a:lnTo>
                    <a:pt x="448710" y="1858319"/>
                  </a:lnTo>
                  <a:cubicBezTo>
                    <a:pt x="274052" y="1594061"/>
                    <a:pt x="143164" y="1294332"/>
                    <a:pt x="68533" y="967362"/>
                  </a:cubicBezTo>
                  <a:cubicBezTo>
                    <a:pt x="-6097" y="640391"/>
                    <a:pt x="-18157" y="313775"/>
                    <a:pt x="24479" y="0"/>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96" name="Freeform: Shape 95">
              <a:extLst>
                <a:ext uri="{FF2B5EF4-FFF2-40B4-BE49-F238E27FC236}">
                  <a16:creationId xmlns:a16="http://schemas.microsoft.com/office/drawing/2014/main" id="{0A170547-C672-AFEE-6CAF-2166CD30F8E5}"/>
                </a:ext>
              </a:extLst>
            </p:cNvPr>
            <p:cNvSpPr/>
            <p:nvPr/>
          </p:nvSpPr>
          <p:spPr>
            <a:xfrm>
              <a:off x="4137369" y="4339461"/>
              <a:ext cx="1857609" cy="1912447"/>
            </a:xfrm>
            <a:custGeom>
              <a:avLst/>
              <a:gdLst>
                <a:gd name="connsiteX0" fmla="*/ 0 w 1857609"/>
                <a:gd name="connsiteY0" fmla="*/ 1085480 h 1912447"/>
                <a:gd name="connsiteX1" fmla="*/ 638 w 1857609"/>
                <a:gd name="connsiteY1" fmla="*/ 1085196 h 1912447"/>
                <a:gd name="connsiteX2" fmla="*/ 1135635 w 1857609"/>
                <a:gd name="connsiteY2" fmla="*/ 0 h 1912447"/>
                <a:gd name="connsiteX3" fmla="*/ 1465231 w 1857609"/>
                <a:gd name="connsiteY3" fmla="*/ 239145 h 1912447"/>
                <a:gd name="connsiteX4" fmla="*/ 1857610 w 1857609"/>
                <a:gd name="connsiteY4" fmla="*/ 347756 h 1912447"/>
                <a:gd name="connsiteX5" fmla="*/ 1716790 w 1857609"/>
                <a:gd name="connsiteY5" fmla="*/ 1911738 h 1912447"/>
                <a:gd name="connsiteX6" fmla="*/ 1717358 w 1857609"/>
                <a:gd name="connsiteY6" fmla="*/ 1912447 h 1912447"/>
                <a:gd name="connsiteX7" fmla="*/ 783764 w 1857609"/>
                <a:gd name="connsiteY7" fmla="*/ 1654149 h 1912447"/>
                <a:gd name="connsiteX8" fmla="*/ 0 w 1857609"/>
                <a:gd name="connsiteY8" fmla="*/ 1085409 h 191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609" h="1912447">
                  <a:moveTo>
                    <a:pt x="0" y="1085480"/>
                  </a:moveTo>
                  <a:lnTo>
                    <a:pt x="638" y="1085196"/>
                  </a:lnTo>
                  <a:lnTo>
                    <a:pt x="1135635" y="0"/>
                  </a:lnTo>
                  <a:cubicBezTo>
                    <a:pt x="1227576" y="96339"/>
                    <a:pt x="1338103" y="177993"/>
                    <a:pt x="1465231" y="239145"/>
                  </a:cubicBezTo>
                  <a:cubicBezTo>
                    <a:pt x="1592217" y="300296"/>
                    <a:pt x="1725019" y="335838"/>
                    <a:pt x="1857610" y="347756"/>
                  </a:cubicBezTo>
                  <a:lnTo>
                    <a:pt x="1716790" y="1911738"/>
                  </a:lnTo>
                  <a:lnTo>
                    <a:pt x="1717358" y="1912447"/>
                  </a:lnTo>
                  <a:cubicBezTo>
                    <a:pt x="1401880" y="1884213"/>
                    <a:pt x="1085976" y="1799721"/>
                    <a:pt x="783764" y="1654149"/>
                  </a:cubicBezTo>
                  <a:cubicBezTo>
                    <a:pt x="481623" y="1508647"/>
                    <a:pt x="218713" y="1314480"/>
                    <a:pt x="0" y="1085409"/>
                  </a:cubicBezTo>
                  <a:close/>
                </a:path>
              </a:pathLst>
            </a:custGeom>
            <a:solidFill>
              <a:schemeClr val="tx2">
                <a:lumMod val="90000"/>
                <a:lumOff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97" name="Freeform: Shape 96">
              <a:extLst>
                <a:ext uri="{FF2B5EF4-FFF2-40B4-BE49-F238E27FC236}">
                  <a16:creationId xmlns:a16="http://schemas.microsoft.com/office/drawing/2014/main" id="{BF8593FE-B05C-605E-820B-DF63E6764805}"/>
                </a:ext>
              </a:extLst>
            </p:cNvPr>
            <p:cNvSpPr/>
            <p:nvPr/>
          </p:nvSpPr>
          <p:spPr>
            <a:xfrm>
              <a:off x="6199432" y="4339673"/>
              <a:ext cx="1857893" cy="1912234"/>
            </a:xfrm>
            <a:custGeom>
              <a:avLst/>
              <a:gdLst>
                <a:gd name="connsiteX0" fmla="*/ 140536 w 1857893"/>
                <a:gd name="connsiteY0" fmla="*/ 1912235 h 1912234"/>
                <a:gd name="connsiteX1" fmla="*/ 140749 w 1857893"/>
                <a:gd name="connsiteY1" fmla="*/ 1911596 h 1912234"/>
                <a:gd name="connsiteX2" fmla="*/ 0 w 1857893"/>
                <a:gd name="connsiteY2" fmla="*/ 347615 h 1912234"/>
                <a:gd name="connsiteX3" fmla="*/ 392521 w 1857893"/>
                <a:gd name="connsiteY3" fmla="*/ 239074 h 1912234"/>
                <a:gd name="connsiteX4" fmla="*/ 722045 w 1857893"/>
                <a:gd name="connsiteY4" fmla="*/ 0 h 1912234"/>
                <a:gd name="connsiteX5" fmla="*/ 1856971 w 1857893"/>
                <a:gd name="connsiteY5" fmla="*/ 1085267 h 1912234"/>
                <a:gd name="connsiteX6" fmla="*/ 1857893 w 1857893"/>
                <a:gd name="connsiteY6" fmla="*/ 1085267 h 1912234"/>
                <a:gd name="connsiteX7" fmla="*/ 1073845 w 1857893"/>
                <a:gd name="connsiteY7" fmla="*/ 1654078 h 1912234"/>
                <a:gd name="connsiteX8" fmla="*/ 140536 w 1857893"/>
                <a:gd name="connsiteY8" fmla="*/ 1912235 h 191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893" h="1912234">
                  <a:moveTo>
                    <a:pt x="140536" y="1912235"/>
                  </a:moveTo>
                  <a:lnTo>
                    <a:pt x="140749" y="1911596"/>
                  </a:lnTo>
                  <a:lnTo>
                    <a:pt x="0" y="347615"/>
                  </a:lnTo>
                  <a:cubicBezTo>
                    <a:pt x="132661" y="335767"/>
                    <a:pt x="265393" y="300297"/>
                    <a:pt x="392521" y="239074"/>
                  </a:cubicBezTo>
                  <a:cubicBezTo>
                    <a:pt x="519506" y="177922"/>
                    <a:pt x="630105" y="96268"/>
                    <a:pt x="722045" y="0"/>
                  </a:cubicBezTo>
                  <a:lnTo>
                    <a:pt x="1856971" y="1085267"/>
                  </a:lnTo>
                  <a:lnTo>
                    <a:pt x="1857893" y="1085267"/>
                  </a:lnTo>
                  <a:cubicBezTo>
                    <a:pt x="1639109" y="1314337"/>
                    <a:pt x="1376057" y="1508576"/>
                    <a:pt x="1073845" y="1654078"/>
                  </a:cubicBezTo>
                  <a:cubicBezTo>
                    <a:pt x="771704" y="1799579"/>
                    <a:pt x="456014" y="1884071"/>
                    <a:pt x="140536" y="1912235"/>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98" name="Freeform: Shape 97">
              <a:extLst>
                <a:ext uri="{FF2B5EF4-FFF2-40B4-BE49-F238E27FC236}">
                  <a16:creationId xmlns:a16="http://schemas.microsoft.com/office/drawing/2014/main" id="{B59D9B5D-8B1E-A636-5AA9-F692FDF4971D}"/>
                </a:ext>
              </a:extLst>
            </p:cNvPr>
            <p:cNvSpPr/>
            <p:nvPr/>
          </p:nvSpPr>
          <p:spPr>
            <a:xfrm>
              <a:off x="7048889" y="3187083"/>
              <a:ext cx="1759571" cy="1858318"/>
            </a:xfrm>
            <a:custGeom>
              <a:avLst/>
              <a:gdLst>
                <a:gd name="connsiteX0" fmla="*/ 1310932 w 1759571"/>
                <a:gd name="connsiteY0" fmla="*/ 1858319 h 1858318"/>
                <a:gd name="connsiteX1" fmla="*/ 1310507 w 1759571"/>
                <a:gd name="connsiteY1" fmla="*/ 1857751 h 1858318"/>
                <a:gd name="connsiteX2" fmla="*/ 0 w 1759571"/>
                <a:gd name="connsiteY2" fmla="*/ 992617 h 1858318"/>
                <a:gd name="connsiteX3" fmla="*/ 159832 w 1759571"/>
                <a:gd name="connsiteY3" fmla="*/ 618115 h 1858318"/>
                <a:gd name="connsiteX4" fmla="*/ 178418 w 1759571"/>
                <a:gd name="connsiteY4" fmla="*/ 211406 h 1858318"/>
                <a:gd name="connsiteX5" fmla="*/ 1734526 w 1759571"/>
                <a:gd name="connsiteY5" fmla="*/ 709 h 1858318"/>
                <a:gd name="connsiteX6" fmla="*/ 1735093 w 1759571"/>
                <a:gd name="connsiteY6" fmla="*/ 0 h 1858318"/>
                <a:gd name="connsiteX7" fmla="*/ 1691038 w 1759571"/>
                <a:gd name="connsiteY7" fmla="*/ 967645 h 1858318"/>
                <a:gd name="connsiteX8" fmla="*/ 1310932 w 1759571"/>
                <a:gd name="connsiteY8" fmla="*/ 1858319 h 185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571" h="1858318">
                  <a:moveTo>
                    <a:pt x="1310932" y="1858319"/>
                  </a:moveTo>
                  <a:lnTo>
                    <a:pt x="1310507" y="1857751"/>
                  </a:lnTo>
                  <a:lnTo>
                    <a:pt x="0" y="992617"/>
                  </a:lnTo>
                  <a:cubicBezTo>
                    <a:pt x="73425" y="881522"/>
                    <a:pt x="128475" y="755600"/>
                    <a:pt x="159832" y="618115"/>
                  </a:cubicBezTo>
                  <a:cubicBezTo>
                    <a:pt x="191188" y="480701"/>
                    <a:pt x="196296" y="343287"/>
                    <a:pt x="178418" y="211406"/>
                  </a:cubicBezTo>
                  <a:lnTo>
                    <a:pt x="1734526" y="709"/>
                  </a:lnTo>
                  <a:lnTo>
                    <a:pt x="1735093" y="0"/>
                  </a:lnTo>
                  <a:cubicBezTo>
                    <a:pt x="1777729" y="313917"/>
                    <a:pt x="1765669" y="640675"/>
                    <a:pt x="1691038" y="967645"/>
                  </a:cubicBezTo>
                  <a:cubicBezTo>
                    <a:pt x="1616407" y="1294545"/>
                    <a:pt x="1485591" y="1594061"/>
                    <a:pt x="1310932" y="1858319"/>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99" name="Freeform: Shape 98">
              <a:extLst>
                <a:ext uri="{FF2B5EF4-FFF2-40B4-BE49-F238E27FC236}">
                  <a16:creationId xmlns:a16="http://schemas.microsoft.com/office/drawing/2014/main" id="{A4F1531C-CFAE-5C8B-ACB4-07505560F26E}"/>
                </a:ext>
              </a:extLst>
            </p:cNvPr>
            <p:cNvSpPr/>
            <p:nvPr/>
          </p:nvSpPr>
          <p:spPr>
            <a:xfrm>
              <a:off x="6682262" y="1223770"/>
              <a:ext cx="1993746" cy="1975372"/>
            </a:xfrm>
            <a:custGeom>
              <a:avLst/>
              <a:gdLst>
                <a:gd name="connsiteX0" fmla="*/ 1993747 w 1993746"/>
                <a:gd name="connsiteY0" fmla="*/ 1490202 h 1975372"/>
                <a:gd name="connsiteX1" fmla="*/ 1993037 w 1993746"/>
                <a:gd name="connsiteY1" fmla="*/ 1490202 h 1975372"/>
                <a:gd name="connsiteX2" fmla="*/ 499572 w 1993746"/>
                <a:gd name="connsiteY2" fmla="*/ 1975373 h 1975372"/>
                <a:gd name="connsiteX3" fmla="*/ 306397 w 1993746"/>
                <a:gd name="connsiteY3" fmla="*/ 1616904 h 1975372"/>
                <a:gd name="connsiteX4" fmla="*/ 0 w 1993746"/>
                <a:gd name="connsiteY4" fmla="*/ 1348815 h 1975372"/>
                <a:gd name="connsiteX5" fmla="*/ 805543 w 1993746"/>
                <a:gd name="connsiteY5" fmla="*/ 851 h 1975372"/>
                <a:gd name="connsiteX6" fmla="*/ 805330 w 1993746"/>
                <a:gd name="connsiteY6" fmla="*/ 0 h 1975372"/>
                <a:gd name="connsiteX7" fmla="*/ 1534399 w 1993746"/>
                <a:gd name="connsiteY7" fmla="*/ 637837 h 1975372"/>
                <a:gd name="connsiteX8" fmla="*/ 1993747 w 1993746"/>
                <a:gd name="connsiteY8" fmla="*/ 1490273 h 19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746" h="1975372">
                  <a:moveTo>
                    <a:pt x="1993747" y="1490202"/>
                  </a:moveTo>
                  <a:lnTo>
                    <a:pt x="1993037" y="1490202"/>
                  </a:lnTo>
                  <a:cubicBezTo>
                    <a:pt x="1993037" y="1490202"/>
                    <a:pt x="499572" y="1975373"/>
                    <a:pt x="499572" y="1975373"/>
                  </a:cubicBezTo>
                  <a:cubicBezTo>
                    <a:pt x="458497" y="1848671"/>
                    <a:pt x="394365" y="1727148"/>
                    <a:pt x="306397" y="1616904"/>
                  </a:cubicBezTo>
                  <a:cubicBezTo>
                    <a:pt x="218500" y="1506661"/>
                    <a:pt x="114287" y="1417061"/>
                    <a:pt x="0" y="1348815"/>
                  </a:cubicBezTo>
                  <a:lnTo>
                    <a:pt x="805543" y="851"/>
                  </a:lnTo>
                  <a:lnTo>
                    <a:pt x="805330" y="0"/>
                  </a:lnTo>
                  <a:cubicBezTo>
                    <a:pt x="1077321" y="162386"/>
                    <a:pt x="1325263" y="375566"/>
                    <a:pt x="1534399" y="637837"/>
                  </a:cubicBezTo>
                  <a:cubicBezTo>
                    <a:pt x="1743464" y="900038"/>
                    <a:pt x="1896060" y="1189055"/>
                    <a:pt x="1993747" y="1490273"/>
                  </a:cubicBez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grpSp>
      <p:sp>
        <p:nvSpPr>
          <p:cNvPr id="100" name="Title 4">
            <a:extLst>
              <a:ext uri="{FF2B5EF4-FFF2-40B4-BE49-F238E27FC236}">
                <a16:creationId xmlns:a16="http://schemas.microsoft.com/office/drawing/2014/main" id="{B917F698-D45B-89C3-F58B-EC6209F16BD6}"/>
              </a:ext>
            </a:extLst>
          </p:cNvPr>
          <p:cNvSpPr>
            <a:spLocks noGrp="1"/>
          </p:cNvSpPr>
          <p:nvPr>
            <p:ph type="title"/>
          </p:nvPr>
        </p:nvSpPr>
        <p:spPr/>
        <p:txBody>
          <a:bodyPr/>
          <a:lstStyle/>
          <a:p>
            <a:r>
              <a:rPr lang="en-GB" sz="2000" b="1" dirty="0">
                <a:solidFill>
                  <a:schemeClr val="tx2">
                    <a:lumMod val="90000"/>
                    <a:lumOff val="10000"/>
                  </a:schemeClr>
                </a:solidFill>
              </a:rPr>
              <a:t>Why EXPO.e &amp; CSOC</a:t>
            </a:r>
            <a:br>
              <a:rPr lang="en-GB" sz="2000" b="1" dirty="0">
                <a:solidFill>
                  <a:schemeClr val="tx2">
                    <a:lumMod val="90000"/>
                    <a:lumOff val="10000"/>
                  </a:schemeClr>
                </a:solidFill>
              </a:rPr>
            </a:br>
            <a:r>
              <a:rPr lang="en-GB" sz="1600" b="1" dirty="0">
                <a:solidFill>
                  <a:schemeClr val="tx2">
                    <a:lumMod val="90000"/>
                    <a:lumOff val="10000"/>
                  </a:schemeClr>
                </a:solidFill>
              </a:rPr>
              <a:t>What’s in it for you?</a:t>
            </a:r>
          </a:p>
        </p:txBody>
      </p:sp>
      <p:sp>
        <p:nvSpPr>
          <p:cNvPr id="101" name="Title 4">
            <a:extLst>
              <a:ext uri="{FF2B5EF4-FFF2-40B4-BE49-F238E27FC236}">
                <a16:creationId xmlns:a16="http://schemas.microsoft.com/office/drawing/2014/main" id="{4B33311A-4FDC-4B75-7CCC-06781D4E00A3}"/>
              </a:ext>
            </a:extLst>
          </p:cNvPr>
          <p:cNvSpPr txBox="1">
            <a:spLocks/>
          </p:cNvSpPr>
          <p:nvPr/>
        </p:nvSpPr>
        <p:spPr>
          <a:xfrm>
            <a:off x="5306118" y="639782"/>
            <a:ext cx="1604344" cy="540044"/>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mj-ea"/>
              </a:rPr>
              <a:t>Margin-rich and high-revenue opportunity</a:t>
            </a:r>
          </a:p>
        </p:txBody>
      </p:sp>
      <p:sp>
        <p:nvSpPr>
          <p:cNvPr id="102" name="Title 4">
            <a:extLst>
              <a:ext uri="{FF2B5EF4-FFF2-40B4-BE49-F238E27FC236}">
                <a16:creationId xmlns:a16="http://schemas.microsoft.com/office/drawing/2014/main" id="{E0E68BDE-362A-A381-C9CA-BC0AE81BFA9C}"/>
              </a:ext>
            </a:extLst>
          </p:cNvPr>
          <p:cNvSpPr txBox="1">
            <a:spLocks/>
          </p:cNvSpPr>
          <p:nvPr/>
        </p:nvSpPr>
        <p:spPr>
          <a:xfrm>
            <a:off x="7017045" y="1659241"/>
            <a:ext cx="1675533" cy="540044"/>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Helvetica" pitchFamily="2" charset="0"/>
              </a:rPr>
              <a:t>Strategic partnership </a:t>
            </a:r>
            <a:r>
              <a:rPr lang="en-GB" sz="1200" dirty="0">
                <a:solidFill>
                  <a:prstClr val="white"/>
                </a:solidFill>
                <a:latin typeface="Helvetica" pitchFamily="2" charset="0"/>
              </a:rPr>
              <a:t>with Alien Vault (AT&amp;T), including discounted pricing </a:t>
            </a:r>
            <a:endParaRPr kumimoji="0" lang="en-GB" sz="1200" b="0" i="0" u="none" strike="noStrike" kern="1200" cap="none" spc="0" normalizeH="0" baseline="0" noProof="0" dirty="0">
              <a:ln>
                <a:noFill/>
              </a:ln>
              <a:solidFill>
                <a:prstClr val="white"/>
              </a:solidFill>
              <a:effectLst/>
              <a:uLnTx/>
              <a:uFillTx/>
              <a:latin typeface="Helvetica" pitchFamily="2" charset="0"/>
            </a:endParaRPr>
          </a:p>
        </p:txBody>
      </p:sp>
      <p:sp>
        <p:nvSpPr>
          <p:cNvPr id="103" name="Title 4">
            <a:extLst>
              <a:ext uri="{FF2B5EF4-FFF2-40B4-BE49-F238E27FC236}">
                <a16:creationId xmlns:a16="http://schemas.microsoft.com/office/drawing/2014/main" id="{88C35975-76D2-5517-05CD-65AE1016CC0A}"/>
              </a:ext>
            </a:extLst>
          </p:cNvPr>
          <p:cNvSpPr txBox="1">
            <a:spLocks/>
          </p:cNvSpPr>
          <p:nvPr/>
        </p:nvSpPr>
        <p:spPr>
          <a:xfrm>
            <a:off x="7443032" y="3345341"/>
            <a:ext cx="1500781" cy="540044"/>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lang="en-GB" sz="1200" dirty="0">
                <a:solidFill>
                  <a:schemeClr val="tx1"/>
                </a:solidFill>
                <a:latin typeface="Helvetica" pitchFamily="2" charset="0"/>
              </a:rPr>
              <a:t>High renewal rates at 90%+ YoY</a:t>
            </a:r>
            <a:endParaRPr kumimoji="0" lang="en-GB" sz="1200" b="0" i="0" u="none" strike="noStrike" kern="1200" cap="none" spc="0" normalizeH="0" baseline="0" noProof="0" dirty="0">
              <a:ln>
                <a:noFill/>
              </a:ln>
              <a:solidFill>
                <a:schemeClr val="tx1"/>
              </a:solidFill>
              <a:effectLst/>
              <a:uLnTx/>
              <a:uFillTx/>
              <a:latin typeface="Helvetica" pitchFamily="2" charset="0"/>
            </a:endParaRPr>
          </a:p>
        </p:txBody>
      </p:sp>
      <p:sp>
        <p:nvSpPr>
          <p:cNvPr id="104" name="Title 4">
            <a:extLst>
              <a:ext uri="{FF2B5EF4-FFF2-40B4-BE49-F238E27FC236}">
                <a16:creationId xmlns:a16="http://schemas.microsoft.com/office/drawing/2014/main" id="{CBF50DEA-7CCF-975C-4EA1-57B31E587E3F}"/>
              </a:ext>
            </a:extLst>
          </p:cNvPr>
          <p:cNvSpPr txBox="1">
            <a:spLocks/>
          </p:cNvSpPr>
          <p:nvPr/>
        </p:nvSpPr>
        <p:spPr>
          <a:xfrm>
            <a:off x="6313652" y="4876283"/>
            <a:ext cx="1604344" cy="540044"/>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lang="en-GB" sz="1200" dirty="0">
                <a:solidFill>
                  <a:schemeClr val="tx1"/>
                </a:solidFill>
                <a:latin typeface="Helvetica" pitchFamily="2" charset="0"/>
              </a:rPr>
              <a:t>‘Single pane of glass’ portal, with all security information</a:t>
            </a:r>
            <a:endParaRPr kumimoji="0" lang="en-GB" sz="1200" b="0" i="0" u="none" strike="noStrike" kern="1200" cap="none" spc="0" normalizeH="0" baseline="0" noProof="0" dirty="0">
              <a:ln>
                <a:noFill/>
              </a:ln>
              <a:solidFill>
                <a:schemeClr val="tx1"/>
              </a:solidFill>
              <a:effectLst/>
              <a:uLnTx/>
              <a:uFillTx/>
              <a:latin typeface="Helvetica" pitchFamily="2" charset="0"/>
            </a:endParaRPr>
          </a:p>
        </p:txBody>
      </p:sp>
      <p:sp>
        <p:nvSpPr>
          <p:cNvPr id="105" name="Title 4">
            <a:extLst>
              <a:ext uri="{FF2B5EF4-FFF2-40B4-BE49-F238E27FC236}">
                <a16:creationId xmlns:a16="http://schemas.microsoft.com/office/drawing/2014/main" id="{8A427BA3-BB14-2D3F-C99B-8D5E395C7E3D}"/>
              </a:ext>
            </a:extLst>
          </p:cNvPr>
          <p:cNvSpPr txBox="1">
            <a:spLocks/>
          </p:cNvSpPr>
          <p:nvPr/>
        </p:nvSpPr>
        <p:spPr>
          <a:xfrm>
            <a:off x="4159182" y="4934767"/>
            <a:ext cx="1670878" cy="540044"/>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defTabSz="609585" rtl="0" eaLnBrk="1" fontAlgn="auto" latinLnBrk="0" hangingPunct="1">
              <a:lnSpc>
                <a:spcPct val="100000"/>
              </a:lnSpc>
              <a:spcBef>
                <a:spcPct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Helvetica" pitchFamily="2" charset="0"/>
                <a:ea typeface="+mj-ea"/>
              </a:rPr>
              <a:t>Fully managed, centralised security monitoring solution by EXPO.e</a:t>
            </a:r>
          </a:p>
        </p:txBody>
      </p:sp>
      <p:sp>
        <p:nvSpPr>
          <p:cNvPr id="106" name="Title 4">
            <a:extLst>
              <a:ext uri="{FF2B5EF4-FFF2-40B4-BE49-F238E27FC236}">
                <a16:creationId xmlns:a16="http://schemas.microsoft.com/office/drawing/2014/main" id="{4E1084D2-09B7-DC01-ACB3-1034B837C03C}"/>
              </a:ext>
            </a:extLst>
          </p:cNvPr>
          <p:cNvSpPr txBox="1">
            <a:spLocks/>
          </p:cNvSpPr>
          <p:nvPr/>
        </p:nvSpPr>
        <p:spPr>
          <a:xfrm>
            <a:off x="3135039" y="3377785"/>
            <a:ext cx="1764583" cy="540044"/>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defTabSz="609585" rtl="0" eaLnBrk="1" fontAlgn="auto" latinLnBrk="0" hangingPunct="1">
              <a:lnSpc>
                <a:spcPct val="100000"/>
              </a:lnSpc>
              <a:spcBef>
                <a:spcPct val="0"/>
              </a:spcBef>
              <a:spcAft>
                <a:spcPts val="0"/>
              </a:spcAft>
              <a:buClrTx/>
              <a:buSzTx/>
              <a:buFontTx/>
              <a:buNone/>
              <a:tabLst/>
              <a:defRPr/>
            </a:pPr>
            <a:endParaRPr lang="en-GB" sz="1200" dirty="0">
              <a:solidFill>
                <a:prstClr val="white"/>
              </a:solidFill>
              <a:latin typeface="Helvetica" pitchFamily="2" charset="0"/>
            </a:endParaRPr>
          </a:p>
          <a:p>
            <a:pPr marL="0" marR="0" lvl="0" indent="0" defTabSz="609585" rtl="0" eaLnBrk="1" fontAlgn="auto" latinLnBrk="0" hangingPunct="1">
              <a:lnSpc>
                <a:spcPct val="100000"/>
              </a:lnSpc>
              <a:spcBef>
                <a:spcPct val="0"/>
              </a:spcBef>
              <a:spcAft>
                <a:spcPts val="0"/>
              </a:spcAft>
              <a:buClrTx/>
              <a:buSzTx/>
              <a:buFontTx/>
              <a:buNone/>
              <a:tabLst/>
              <a:defRPr/>
            </a:pPr>
            <a:r>
              <a:rPr lang="en-GB" sz="1200" dirty="0">
                <a:solidFill>
                  <a:prstClr val="white"/>
                </a:solidFill>
                <a:latin typeface="Helvetica" pitchFamily="2" charset="0"/>
              </a:rPr>
              <a:t>Extension of resources to your business and in-house skill set</a:t>
            </a:r>
          </a:p>
          <a:p>
            <a:pPr marL="0" marR="0" lvl="0" indent="0" defTabSz="609585" rtl="0" eaLnBrk="1" fontAlgn="auto" latinLnBrk="0" hangingPunct="1">
              <a:lnSpc>
                <a:spcPct val="100000"/>
              </a:lnSpc>
              <a:spcBef>
                <a:spcPct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Helvetica" pitchFamily="2" charset="0"/>
            </a:endParaRPr>
          </a:p>
          <a:p>
            <a:pPr marL="0" marR="0" lvl="0" indent="0" defTabSz="609585" rtl="0" eaLnBrk="1" fontAlgn="auto" latinLnBrk="0" hangingPunct="1">
              <a:lnSpc>
                <a:spcPct val="100000"/>
              </a:lnSpc>
              <a:spcBef>
                <a:spcPct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Helvetica" pitchFamily="2" charset="0"/>
            </a:endParaRPr>
          </a:p>
        </p:txBody>
      </p:sp>
      <p:sp>
        <p:nvSpPr>
          <p:cNvPr id="107" name="Title 4">
            <a:extLst>
              <a:ext uri="{FF2B5EF4-FFF2-40B4-BE49-F238E27FC236}">
                <a16:creationId xmlns:a16="http://schemas.microsoft.com/office/drawing/2014/main" id="{3BFD77A1-C4ED-C91F-03DA-BEFE4BB06E10}"/>
              </a:ext>
            </a:extLst>
          </p:cNvPr>
          <p:cNvSpPr txBox="1">
            <a:spLocks/>
          </p:cNvSpPr>
          <p:nvPr/>
        </p:nvSpPr>
        <p:spPr>
          <a:xfrm>
            <a:off x="3482633" y="1679946"/>
            <a:ext cx="1604344" cy="540044"/>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defTabSz="609585" rtl="0" eaLnBrk="1" fontAlgn="auto" latinLnBrk="0" hangingPunct="1">
              <a:lnSpc>
                <a:spcPct val="100000"/>
              </a:lnSpc>
              <a:spcBef>
                <a:spcPct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Helvetica" pitchFamily="2" charset="0"/>
                <a:ea typeface="+mj-ea"/>
              </a:rPr>
              <a:t>Lots of upsell opportunities, for continued contract growth</a:t>
            </a:r>
          </a:p>
        </p:txBody>
      </p:sp>
    </p:spTree>
    <p:extLst>
      <p:ext uri="{BB962C8B-B14F-4D97-AF65-F5344CB8AC3E}">
        <p14:creationId xmlns:p14="http://schemas.microsoft.com/office/powerpoint/2010/main" val="199967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fade">
                                      <p:cBhvr>
                                        <p:cTn id="10" dur="500"/>
                                        <p:tgtEl>
                                          <p:spTgt spid="102"/>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03"/>
                                        </p:tgtEl>
                                        <p:attrNameLst>
                                          <p:attrName>style.visibility</p:attrName>
                                        </p:attrNameLst>
                                      </p:cBhvr>
                                      <p:to>
                                        <p:strVal val="visible"/>
                                      </p:to>
                                    </p:set>
                                    <p:animEffect transition="in" filter="fade">
                                      <p:cBhvr>
                                        <p:cTn id="13" dur="500"/>
                                        <p:tgtEl>
                                          <p:spTgt spid="10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4"/>
                                        </p:tgtEl>
                                        <p:attrNameLst>
                                          <p:attrName>style.visibility</p:attrName>
                                        </p:attrNameLst>
                                      </p:cBhvr>
                                      <p:to>
                                        <p:strVal val="visible"/>
                                      </p:to>
                                    </p:set>
                                    <p:animEffect transition="in" filter="fade">
                                      <p:cBhvr>
                                        <p:cTn id="16" dur="500"/>
                                        <p:tgtEl>
                                          <p:spTgt spid="104"/>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105"/>
                                        </p:tgtEl>
                                        <p:attrNameLst>
                                          <p:attrName>style.visibility</p:attrName>
                                        </p:attrNameLst>
                                      </p:cBhvr>
                                      <p:to>
                                        <p:strVal val="visible"/>
                                      </p:to>
                                    </p:set>
                                    <p:animEffect transition="in" filter="fade">
                                      <p:cBhvr>
                                        <p:cTn id="19" dur="500"/>
                                        <p:tgtEl>
                                          <p:spTgt spid="105"/>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06"/>
                                        </p:tgtEl>
                                        <p:attrNameLst>
                                          <p:attrName>style.visibility</p:attrName>
                                        </p:attrNameLst>
                                      </p:cBhvr>
                                      <p:to>
                                        <p:strVal val="visible"/>
                                      </p:to>
                                    </p:set>
                                    <p:animEffect transition="in" filter="fade">
                                      <p:cBhvr>
                                        <p:cTn id="22" dur="500"/>
                                        <p:tgtEl>
                                          <p:spTgt spid="106"/>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500"/>
                                        <p:tgtEl>
                                          <p:spTgt spid="107"/>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101"/>
                                        </p:tgtEl>
                                        <p:attrNameLst>
                                          <p:attrName>style.visibility</p:attrName>
                                        </p:attrNameLst>
                                      </p:cBhvr>
                                      <p:to>
                                        <p:strVal val="visible"/>
                                      </p:to>
                                    </p:set>
                                    <p:animEffect transition="in" filter="fade">
                                      <p:cBhvr>
                                        <p:cTn id="28"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P spid="103" grpId="0"/>
      <p:bldP spid="104" grpId="0"/>
      <p:bldP spid="105" grpId="0"/>
      <p:bldP spid="106" grpId="0"/>
      <p:bldP spid="1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6134574" y="1427713"/>
            <a:ext cx="2392408" cy="3675294"/>
            <a:chOff x="3232888" y="2639415"/>
            <a:chExt cx="2392408" cy="3675294"/>
          </a:xfrm>
        </p:grpSpPr>
        <p:sp>
          <p:nvSpPr>
            <p:cNvPr id="16" name="Freeform 15"/>
            <p:cNvSpPr/>
            <p:nvPr/>
          </p:nvSpPr>
          <p:spPr>
            <a:xfrm>
              <a:off x="3444999" y="2639415"/>
              <a:ext cx="1941656" cy="2198804"/>
            </a:xfrm>
            <a:custGeom>
              <a:avLst/>
              <a:gdLst>
                <a:gd name="connsiteX0" fmla="*/ 1775460 w 3550920"/>
                <a:gd name="connsiteY0" fmla="*/ 0 h 4021194"/>
                <a:gd name="connsiteX1" fmla="*/ 3550920 w 3550920"/>
                <a:gd name="connsiteY1" fmla="*/ 1775460 h 4021194"/>
                <a:gd name="connsiteX2" fmla="*/ 2303428 w 3550920"/>
                <a:gd name="connsiteY2" fmla="*/ 3471099 h 4021194"/>
                <a:gd name="connsiteX3" fmla="*/ 2242123 w 3550920"/>
                <a:gd name="connsiteY3" fmla="*/ 3486862 h 4021194"/>
                <a:gd name="connsiteX4" fmla="*/ 2226626 w 3550920"/>
                <a:gd name="connsiteY4" fmla="*/ 3494251 h 4021194"/>
                <a:gd name="connsiteX5" fmla="*/ 2065018 w 3550920"/>
                <a:gd name="connsiteY5" fmla="*/ 3627121 h 4021194"/>
                <a:gd name="connsiteX6" fmla="*/ 1887217 w 3550920"/>
                <a:gd name="connsiteY6" fmla="*/ 3916653 h 4021194"/>
                <a:gd name="connsiteX7" fmla="*/ 1783077 w 3550920"/>
                <a:gd name="connsiteY7" fmla="*/ 4020793 h 4021194"/>
                <a:gd name="connsiteX8" fmla="*/ 1645917 w 3550920"/>
                <a:gd name="connsiteY8" fmla="*/ 3886173 h 4021194"/>
                <a:gd name="connsiteX9" fmla="*/ 1494788 w 3550920"/>
                <a:gd name="connsiteY9" fmla="*/ 3646170 h 4021194"/>
                <a:gd name="connsiteX10" fmla="*/ 1401651 w 3550920"/>
                <a:gd name="connsiteY10" fmla="*/ 3541725 h 4021194"/>
                <a:gd name="connsiteX11" fmla="*/ 1328569 w 3550920"/>
                <a:gd name="connsiteY11" fmla="*/ 3491946 h 4021194"/>
                <a:gd name="connsiteX12" fmla="*/ 1247493 w 3550920"/>
                <a:gd name="connsiteY12" fmla="*/ 3471099 h 4021194"/>
                <a:gd name="connsiteX13" fmla="*/ 0 w 3550920"/>
                <a:gd name="connsiteY13" fmla="*/ 1775460 h 4021194"/>
                <a:gd name="connsiteX14" fmla="*/ 1775460 w 3550920"/>
                <a:gd name="connsiteY14" fmla="*/ 0 h 402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50920" h="4021194">
                  <a:moveTo>
                    <a:pt x="1775460" y="0"/>
                  </a:moveTo>
                  <a:cubicBezTo>
                    <a:pt x="2756019" y="0"/>
                    <a:pt x="3550920" y="794901"/>
                    <a:pt x="3550920" y="1775460"/>
                  </a:cubicBezTo>
                  <a:cubicBezTo>
                    <a:pt x="3550920" y="2572164"/>
                    <a:pt x="3026161" y="3246305"/>
                    <a:pt x="2303428" y="3471099"/>
                  </a:cubicBezTo>
                  <a:lnTo>
                    <a:pt x="2242123" y="3486862"/>
                  </a:lnTo>
                  <a:lnTo>
                    <a:pt x="2226626" y="3494251"/>
                  </a:lnTo>
                  <a:cubicBezTo>
                    <a:pt x="2179742" y="3517481"/>
                    <a:pt x="2114548" y="3555792"/>
                    <a:pt x="2065018" y="3627121"/>
                  </a:cubicBezTo>
                  <a:cubicBezTo>
                    <a:pt x="2018028" y="3708820"/>
                    <a:pt x="1934207" y="3851041"/>
                    <a:pt x="1887217" y="3916653"/>
                  </a:cubicBezTo>
                  <a:cubicBezTo>
                    <a:pt x="1840227" y="3982265"/>
                    <a:pt x="1823294" y="4025873"/>
                    <a:pt x="1783077" y="4020793"/>
                  </a:cubicBezTo>
                  <a:cubicBezTo>
                    <a:pt x="1742860" y="4015713"/>
                    <a:pt x="1720847" y="3998352"/>
                    <a:pt x="1645917" y="3886173"/>
                  </a:cubicBezTo>
                  <a:cubicBezTo>
                    <a:pt x="1597869" y="3823736"/>
                    <a:pt x="1546858" y="3735912"/>
                    <a:pt x="1494788" y="3646170"/>
                  </a:cubicBezTo>
                  <a:cubicBezTo>
                    <a:pt x="1473198" y="3607225"/>
                    <a:pt x="1439424" y="3572420"/>
                    <a:pt x="1401651" y="3541725"/>
                  </a:cubicBezTo>
                  <a:lnTo>
                    <a:pt x="1328569" y="3491946"/>
                  </a:lnTo>
                  <a:lnTo>
                    <a:pt x="1247493" y="3471099"/>
                  </a:lnTo>
                  <a:cubicBezTo>
                    <a:pt x="524759" y="3246305"/>
                    <a:pt x="0" y="2572164"/>
                    <a:pt x="0" y="1775460"/>
                  </a:cubicBezTo>
                  <a:cubicBezTo>
                    <a:pt x="0" y="794901"/>
                    <a:pt x="794901" y="0"/>
                    <a:pt x="1775460" y="0"/>
                  </a:cubicBez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Helvetica" pitchFamily="2" charset="0"/>
              </a:endParaRPr>
            </a:p>
          </p:txBody>
        </p:sp>
        <p:pic>
          <p:nvPicPr>
            <p:cNvPr id="17" name="Picture 16"/>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495555" y="2783712"/>
              <a:ext cx="2129741" cy="2170254"/>
            </a:xfrm>
            <a:prstGeom prst="rect">
              <a:avLst/>
            </a:prstGeom>
            <a:ln>
              <a:noFill/>
            </a:ln>
          </p:spPr>
        </p:pic>
        <p:pic>
          <p:nvPicPr>
            <p:cNvPr id="22" name="Picture 2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903095" y="3173567"/>
              <a:ext cx="949124" cy="912296"/>
            </a:xfrm>
            <a:prstGeom prst="rect">
              <a:avLst/>
            </a:prstGeom>
            <a:ln>
              <a:noFill/>
            </a:ln>
          </p:spPr>
        </p:pic>
        <p:sp>
          <p:nvSpPr>
            <p:cNvPr id="25" name="TextBox 24">
              <a:extLst>
                <a:ext uri="{FF2B5EF4-FFF2-40B4-BE49-F238E27FC236}">
                  <a16:creationId xmlns:a16="http://schemas.microsoft.com/office/drawing/2014/main" id="{613E8038-FC05-47C0-9525-38E5867A99EB}"/>
                </a:ext>
              </a:extLst>
            </p:cNvPr>
            <p:cNvSpPr txBox="1"/>
            <p:nvPr/>
          </p:nvSpPr>
          <p:spPr>
            <a:xfrm>
              <a:off x="3232888" y="5098263"/>
              <a:ext cx="2281944" cy="1216446"/>
            </a:xfrm>
            <a:prstGeom prst="roundRect">
              <a:avLst>
                <a:gd name="adj" fmla="val 7518"/>
              </a:avLst>
            </a:prstGeom>
            <a:noFill/>
            <a:ln>
              <a:noFill/>
            </a:ln>
          </p:spPr>
          <p:txBody>
            <a:bodyPr wrap="square" lIns="180000" tIns="180000" rIns="180000" bIns="180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Helvetica" pitchFamily="2" charset="0"/>
                </a:rPr>
                <a:t>Arrange CSOC training for your Sales, Technical and Operational teams</a:t>
              </a:r>
              <a:endParaRPr kumimoji="0" lang="en-GB" sz="1600" b="0" i="0" u="none" strike="noStrike" kern="1200" cap="none" spc="0" normalizeH="0" baseline="0" noProof="0" dirty="0">
                <a:ln>
                  <a:noFill/>
                </a:ln>
                <a:effectLst/>
                <a:uLnTx/>
                <a:uFillTx/>
                <a:latin typeface="Helvetica" pitchFamily="2" charset="0"/>
                <a:ea typeface="+mn-ea"/>
                <a:cs typeface="+mn-cs"/>
              </a:endParaRPr>
            </a:p>
          </p:txBody>
        </p:sp>
      </p:grpSp>
      <p:grpSp>
        <p:nvGrpSpPr>
          <p:cNvPr id="30" name="Group 29"/>
          <p:cNvGrpSpPr/>
          <p:nvPr/>
        </p:nvGrpSpPr>
        <p:grpSpPr>
          <a:xfrm>
            <a:off x="3538249" y="1427713"/>
            <a:ext cx="2350441" cy="3674208"/>
            <a:chOff x="5665027" y="2639415"/>
            <a:chExt cx="2350441" cy="3674208"/>
          </a:xfrm>
        </p:grpSpPr>
        <p:sp>
          <p:nvSpPr>
            <p:cNvPr id="18" name="Freeform 17"/>
            <p:cNvSpPr/>
            <p:nvPr/>
          </p:nvSpPr>
          <p:spPr>
            <a:xfrm>
              <a:off x="5835171" y="2639415"/>
              <a:ext cx="1941656" cy="2198804"/>
            </a:xfrm>
            <a:custGeom>
              <a:avLst/>
              <a:gdLst>
                <a:gd name="connsiteX0" fmla="*/ 1775460 w 3550920"/>
                <a:gd name="connsiteY0" fmla="*/ 0 h 4021194"/>
                <a:gd name="connsiteX1" fmla="*/ 3550920 w 3550920"/>
                <a:gd name="connsiteY1" fmla="*/ 1775460 h 4021194"/>
                <a:gd name="connsiteX2" fmla="*/ 2303428 w 3550920"/>
                <a:gd name="connsiteY2" fmla="*/ 3471099 h 4021194"/>
                <a:gd name="connsiteX3" fmla="*/ 2242123 w 3550920"/>
                <a:gd name="connsiteY3" fmla="*/ 3486862 h 4021194"/>
                <a:gd name="connsiteX4" fmla="*/ 2226626 w 3550920"/>
                <a:gd name="connsiteY4" fmla="*/ 3494251 h 4021194"/>
                <a:gd name="connsiteX5" fmla="*/ 2065018 w 3550920"/>
                <a:gd name="connsiteY5" fmla="*/ 3627121 h 4021194"/>
                <a:gd name="connsiteX6" fmla="*/ 1887217 w 3550920"/>
                <a:gd name="connsiteY6" fmla="*/ 3916653 h 4021194"/>
                <a:gd name="connsiteX7" fmla="*/ 1783077 w 3550920"/>
                <a:gd name="connsiteY7" fmla="*/ 4020793 h 4021194"/>
                <a:gd name="connsiteX8" fmla="*/ 1645917 w 3550920"/>
                <a:gd name="connsiteY8" fmla="*/ 3886173 h 4021194"/>
                <a:gd name="connsiteX9" fmla="*/ 1494788 w 3550920"/>
                <a:gd name="connsiteY9" fmla="*/ 3646170 h 4021194"/>
                <a:gd name="connsiteX10" fmla="*/ 1401651 w 3550920"/>
                <a:gd name="connsiteY10" fmla="*/ 3541725 h 4021194"/>
                <a:gd name="connsiteX11" fmla="*/ 1328569 w 3550920"/>
                <a:gd name="connsiteY11" fmla="*/ 3491946 h 4021194"/>
                <a:gd name="connsiteX12" fmla="*/ 1247493 w 3550920"/>
                <a:gd name="connsiteY12" fmla="*/ 3471099 h 4021194"/>
                <a:gd name="connsiteX13" fmla="*/ 0 w 3550920"/>
                <a:gd name="connsiteY13" fmla="*/ 1775460 h 4021194"/>
                <a:gd name="connsiteX14" fmla="*/ 1775460 w 3550920"/>
                <a:gd name="connsiteY14" fmla="*/ 0 h 402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50920" h="4021194">
                  <a:moveTo>
                    <a:pt x="1775460" y="0"/>
                  </a:moveTo>
                  <a:cubicBezTo>
                    <a:pt x="2756019" y="0"/>
                    <a:pt x="3550920" y="794901"/>
                    <a:pt x="3550920" y="1775460"/>
                  </a:cubicBezTo>
                  <a:cubicBezTo>
                    <a:pt x="3550920" y="2572164"/>
                    <a:pt x="3026161" y="3246305"/>
                    <a:pt x="2303428" y="3471099"/>
                  </a:cubicBezTo>
                  <a:lnTo>
                    <a:pt x="2242123" y="3486862"/>
                  </a:lnTo>
                  <a:lnTo>
                    <a:pt x="2226626" y="3494251"/>
                  </a:lnTo>
                  <a:cubicBezTo>
                    <a:pt x="2179742" y="3517481"/>
                    <a:pt x="2114548" y="3555792"/>
                    <a:pt x="2065018" y="3627121"/>
                  </a:cubicBezTo>
                  <a:cubicBezTo>
                    <a:pt x="2018028" y="3708820"/>
                    <a:pt x="1934207" y="3851041"/>
                    <a:pt x="1887217" y="3916653"/>
                  </a:cubicBezTo>
                  <a:cubicBezTo>
                    <a:pt x="1840227" y="3982265"/>
                    <a:pt x="1823294" y="4025873"/>
                    <a:pt x="1783077" y="4020793"/>
                  </a:cubicBezTo>
                  <a:cubicBezTo>
                    <a:pt x="1742860" y="4015713"/>
                    <a:pt x="1720847" y="3998352"/>
                    <a:pt x="1645917" y="3886173"/>
                  </a:cubicBezTo>
                  <a:cubicBezTo>
                    <a:pt x="1597869" y="3823736"/>
                    <a:pt x="1546858" y="3735912"/>
                    <a:pt x="1494788" y="3646170"/>
                  </a:cubicBezTo>
                  <a:cubicBezTo>
                    <a:pt x="1473198" y="3607225"/>
                    <a:pt x="1439424" y="3572420"/>
                    <a:pt x="1401651" y="3541725"/>
                  </a:cubicBezTo>
                  <a:lnTo>
                    <a:pt x="1328569" y="3491946"/>
                  </a:lnTo>
                  <a:lnTo>
                    <a:pt x="1247493" y="3471099"/>
                  </a:lnTo>
                  <a:cubicBezTo>
                    <a:pt x="524759" y="3246305"/>
                    <a:pt x="0" y="2572164"/>
                    <a:pt x="0" y="1775460"/>
                  </a:cubicBezTo>
                  <a:cubicBezTo>
                    <a:pt x="0" y="794901"/>
                    <a:pt x="794901" y="0"/>
                    <a:pt x="1775460" y="0"/>
                  </a:cubicBezTo>
                  <a:close/>
                </a:path>
              </a:pathLst>
            </a:cu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latin typeface="Helvetica" pitchFamily="2" charset="0"/>
              </a:endParaRPr>
            </a:p>
          </p:txBody>
        </p:sp>
        <p:pic>
          <p:nvPicPr>
            <p:cNvPr id="19" name="Picture 18"/>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885727" y="2783712"/>
              <a:ext cx="2129741" cy="2170254"/>
            </a:xfrm>
            <a:prstGeom prst="rect">
              <a:avLst/>
            </a:prstGeom>
            <a:ln>
              <a:noFill/>
            </a:ln>
          </p:spPr>
        </p:pic>
        <p:pic>
          <p:nvPicPr>
            <p:cNvPr id="23" name="Picture 22"/>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331437" y="3152521"/>
              <a:ext cx="949124" cy="912296"/>
            </a:xfrm>
            <a:prstGeom prst="rect">
              <a:avLst/>
            </a:prstGeom>
            <a:ln>
              <a:noFill/>
            </a:ln>
          </p:spPr>
        </p:pic>
        <p:sp>
          <p:nvSpPr>
            <p:cNvPr id="26" name="TextBox 25">
              <a:extLst>
                <a:ext uri="{FF2B5EF4-FFF2-40B4-BE49-F238E27FC236}">
                  <a16:creationId xmlns:a16="http://schemas.microsoft.com/office/drawing/2014/main" id="{0481294E-5AD9-46AB-9C9F-C56CC3A794D8}"/>
                </a:ext>
              </a:extLst>
            </p:cNvPr>
            <p:cNvSpPr txBox="1"/>
            <p:nvPr/>
          </p:nvSpPr>
          <p:spPr>
            <a:xfrm>
              <a:off x="5665027" y="5097177"/>
              <a:ext cx="2281943" cy="1216446"/>
            </a:xfrm>
            <a:prstGeom prst="roundRect">
              <a:avLst>
                <a:gd name="adj" fmla="val 7518"/>
              </a:avLst>
            </a:prstGeom>
            <a:noFill/>
            <a:ln>
              <a:noFill/>
            </a:ln>
          </p:spPr>
          <p:txBody>
            <a:bodyPr wrap="square" lIns="180000" tIns="180000" rIns="180000" bIns="180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Helvetica" pitchFamily="2" charset="0"/>
                </a:rPr>
                <a:t>Identify target customers and create a joint sales creation campaign with us!</a:t>
              </a:r>
              <a:endParaRPr kumimoji="0" lang="en-GB" sz="1600" b="0" i="0" u="none" strike="noStrike" kern="1200" cap="none" spc="0" normalizeH="0" baseline="0" noProof="0" dirty="0">
                <a:ln>
                  <a:noFill/>
                </a:ln>
                <a:effectLst/>
                <a:uLnTx/>
                <a:uFillTx/>
                <a:latin typeface="Helvetica" pitchFamily="2" charset="0"/>
                <a:ea typeface="+mn-ea"/>
                <a:cs typeface="+mn-cs"/>
              </a:endParaRPr>
            </a:p>
          </p:txBody>
        </p:sp>
      </p:grpSp>
      <p:grpSp>
        <p:nvGrpSpPr>
          <p:cNvPr id="29" name="Group 28"/>
          <p:cNvGrpSpPr/>
          <p:nvPr/>
        </p:nvGrpSpPr>
        <p:grpSpPr>
          <a:xfrm>
            <a:off x="8842259" y="1427713"/>
            <a:ext cx="2659930" cy="3674208"/>
            <a:chOff x="7906542" y="2639415"/>
            <a:chExt cx="2659930" cy="3674208"/>
          </a:xfrm>
        </p:grpSpPr>
        <p:sp>
          <p:nvSpPr>
            <p:cNvPr id="20" name="Freeform 19"/>
            <p:cNvSpPr/>
            <p:nvPr/>
          </p:nvSpPr>
          <p:spPr>
            <a:xfrm>
              <a:off x="8225343" y="2639415"/>
              <a:ext cx="1941656" cy="2198804"/>
            </a:xfrm>
            <a:custGeom>
              <a:avLst/>
              <a:gdLst>
                <a:gd name="connsiteX0" fmla="*/ 1775460 w 3550920"/>
                <a:gd name="connsiteY0" fmla="*/ 0 h 4021194"/>
                <a:gd name="connsiteX1" fmla="*/ 3550920 w 3550920"/>
                <a:gd name="connsiteY1" fmla="*/ 1775460 h 4021194"/>
                <a:gd name="connsiteX2" fmla="*/ 2303428 w 3550920"/>
                <a:gd name="connsiteY2" fmla="*/ 3471099 h 4021194"/>
                <a:gd name="connsiteX3" fmla="*/ 2242123 w 3550920"/>
                <a:gd name="connsiteY3" fmla="*/ 3486862 h 4021194"/>
                <a:gd name="connsiteX4" fmla="*/ 2226626 w 3550920"/>
                <a:gd name="connsiteY4" fmla="*/ 3494251 h 4021194"/>
                <a:gd name="connsiteX5" fmla="*/ 2065018 w 3550920"/>
                <a:gd name="connsiteY5" fmla="*/ 3627121 h 4021194"/>
                <a:gd name="connsiteX6" fmla="*/ 1887217 w 3550920"/>
                <a:gd name="connsiteY6" fmla="*/ 3916653 h 4021194"/>
                <a:gd name="connsiteX7" fmla="*/ 1783077 w 3550920"/>
                <a:gd name="connsiteY7" fmla="*/ 4020793 h 4021194"/>
                <a:gd name="connsiteX8" fmla="*/ 1645917 w 3550920"/>
                <a:gd name="connsiteY8" fmla="*/ 3886173 h 4021194"/>
                <a:gd name="connsiteX9" fmla="*/ 1494788 w 3550920"/>
                <a:gd name="connsiteY9" fmla="*/ 3646170 h 4021194"/>
                <a:gd name="connsiteX10" fmla="*/ 1401651 w 3550920"/>
                <a:gd name="connsiteY10" fmla="*/ 3541725 h 4021194"/>
                <a:gd name="connsiteX11" fmla="*/ 1328569 w 3550920"/>
                <a:gd name="connsiteY11" fmla="*/ 3491946 h 4021194"/>
                <a:gd name="connsiteX12" fmla="*/ 1247493 w 3550920"/>
                <a:gd name="connsiteY12" fmla="*/ 3471099 h 4021194"/>
                <a:gd name="connsiteX13" fmla="*/ 0 w 3550920"/>
                <a:gd name="connsiteY13" fmla="*/ 1775460 h 4021194"/>
                <a:gd name="connsiteX14" fmla="*/ 1775460 w 3550920"/>
                <a:gd name="connsiteY14" fmla="*/ 0 h 402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50920" h="4021194">
                  <a:moveTo>
                    <a:pt x="1775460" y="0"/>
                  </a:moveTo>
                  <a:cubicBezTo>
                    <a:pt x="2756019" y="0"/>
                    <a:pt x="3550920" y="794901"/>
                    <a:pt x="3550920" y="1775460"/>
                  </a:cubicBezTo>
                  <a:cubicBezTo>
                    <a:pt x="3550920" y="2572164"/>
                    <a:pt x="3026161" y="3246305"/>
                    <a:pt x="2303428" y="3471099"/>
                  </a:cubicBezTo>
                  <a:lnTo>
                    <a:pt x="2242123" y="3486862"/>
                  </a:lnTo>
                  <a:lnTo>
                    <a:pt x="2226626" y="3494251"/>
                  </a:lnTo>
                  <a:cubicBezTo>
                    <a:pt x="2179742" y="3517481"/>
                    <a:pt x="2114548" y="3555792"/>
                    <a:pt x="2065018" y="3627121"/>
                  </a:cubicBezTo>
                  <a:cubicBezTo>
                    <a:pt x="2018028" y="3708820"/>
                    <a:pt x="1934207" y="3851041"/>
                    <a:pt x="1887217" y="3916653"/>
                  </a:cubicBezTo>
                  <a:cubicBezTo>
                    <a:pt x="1840227" y="3982265"/>
                    <a:pt x="1823294" y="4025873"/>
                    <a:pt x="1783077" y="4020793"/>
                  </a:cubicBezTo>
                  <a:cubicBezTo>
                    <a:pt x="1742860" y="4015713"/>
                    <a:pt x="1720847" y="3998352"/>
                    <a:pt x="1645917" y="3886173"/>
                  </a:cubicBezTo>
                  <a:cubicBezTo>
                    <a:pt x="1597869" y="3823736"/>
                    <a:pt x="1546858" y="3735912"/>
                    <a:pt x="1494788" y="3646170"/>
                  </a:cubicBezTo>
                  <a:cubicBezTo>
                    <a:pt x="1473198" y="3607225"/>
                    <a:pt x="1439424" y="3572420"/>
                    <a:pt x="1401651" y="3541725"/>
                  </a:cubicBezTo>
                  <a:lnTo>
                    <a:pt x="1328569" y="3491946"/>
                  </a:lnTo>
                  <a:lnTo>
                    <a:pt x="1247493" y="3471099"/>
                  </a:lnTo>
                  <a:cubicBezTo>
                    <a:pt x="524759" y="3246305"/>
                    <a:pt x="0" y="2572164"/>
                    <a:pt x="0" y="1775460"/>
                  </a:cubicBezTo>
                  <a:cubicBezTo>
                    <a:pt x="0" y="794901"/>
                    <a:pt x="794901" y="0"/>
                    <a:pt x="1775460" y="0"/>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Helvetica" pitchFamily="2" charset="0"/>
              </a:endParaRPr>
            </a:p>
          </p:txBody>
        </p:sp>
        <p:pic>
          <p:nvPicPr>
            <p:cNvPr id="21" name="Picture 20"/>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8275899" y="2783712"/>
              <a:ext cx="2129741" cy="2170254"/>
            </a:xfrm>
            <a:prstGeom prst="rect">
              <a:avLst/>
            </a:prstGeom>
            <a:ln>
              <a:noFill/>
            </a:ln>
          </p:spPr>
        </p:pic>
        <p:pic>
          <p:nvPicPr>
            <p:cNvPr id="24" name="Picture 23"/>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8727396" y="3152521"/>
              <a:ext cx="949124" cy="912296"/>
            </a:xfrm>
            <a:prstGeom prst="rect">
              <a:avLst/>
            </a:prstGeom>
            <a:ln>
              <a:noFill/>
            </a:ln>
          </p:spPr>
        </p:pic>
        <p:sp>
          <p:nvSpPr>
            <p:cNvPr id="27" name="TextBox 26">
              <a:extLst>
                <a:ext uri="{FF2B5EF4-FFF2-40B4-BE49-F238E27FC236}">
                  <a16:creationId xmlns:a16="http://schemas.microsoft.com/office/drawing/2014/main" id="{684FB99F-63C7-4C69-A827-80EB6DF63D8A}"/>
                </a:ext>
              </a:extLst>
            </p:cNvPr>
            <p:cNvSpPr txBox="1"/>
            <p:nvPr/>
          </p:nvSpPr>
          <p:spPr>
            <a:xfrm>
              <a:off x="7906542" y="5097177"/>
              <a:ext cx="2659930" cy="1216446"/>
            </a:xfrm>
            <a:prstGeom prst="roundRect">
              <a:avLst>
                <a:gd name="adj" fmla="val 7518"/>
              </a:avLst>
            </a:prstGeom>
            <a:noFill/>
            <a:ln>
              <a:noFill/>
            </a:ln>
          </p:spPr>
          <p:txBody>
            <a:bodyPr wrap="square" lIns="180000" tIns="180000" rIns="180000" bIns="180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Helvetica" pitchFamily="2" charset="0"/>
                </a:rPr>
                <a:t>Engage Marketing and Enablement teams to help drive tailored engagement and maximise ROI</a:t>
              </a:r>
              <a:endParaRPr kumimoji="0" lang="en-GB" sz="1600" b="0" i="0" u="none" strike="noStrike" kern="1200" cap="none" spc="0" normalizeH="0" baseline="0" noProof="0" dirty="0">
                <a:ln>
                  <a:noFill/>
                </a:ln>
                <a:effectLst/>
                <a:uLnTx/>
                <a:uFillTx/>
                <a:latin typeface="Helvetica" pitchFamily="2" charset="0"/>
                <a:ea typeface="+mn-ea"/>
                <a:cs typeface="+mn-cs"/>
              </a:endParaRPr>
            </a:p>
          </p:txBody>
        </p:sp>
      </p:grpSp>
      <p:grpSp>
        <p:nvGrpSpPr>
          <p:cNvPr id="32" name="Group 31"/>
          <p:cNvGrpSpPr/>
          <p:nvPr/>
        </p:nvGrpSpPr>
        <p:grpSpPr>
          <a:xfrm>
            <a:off x="544207" y="1427713"/>
            <a:ext cx="2884794" cy="3696076"/>
            <a:chOff x="583257" y="2639415"/>
            <a:chExt cx="2884794" cy="3829991"/>
          </a:xfrm>
        </p:grpSpPr>
        <p:sp>
          <p:nvSpPr>
            <p:cNvPr id="13" name="Freeform 12"/>
            <p:cNvSpPr/>
            <p:nvPr/>
          </p:nvSpPr>
          <p:spPr>
            <a:xfrm>
              <a:off x="1054827" y="2639415"/>
              <a:ext cx="1941656" cy="2278470"/>
            </a:xfrm>
            <a:custGeom>
              <a:avLst/>
              <a:gdLst>
                <a:gd name="connsiteX0" fmla="*/ 1775460 w 3550920"/>
                <a:gd name="connsiteY0" fmla="*/ 0 h 4021194"/>
                <a:gd name="connsiteX1" fmla="*/ 3550920 w 3550920"/>
                <a:gd name="connsiteY1" fmla="*/ 1775460 h 4021194"/>
                <a:gd name="connsiteX2" fmla="*/ 2303428 w 3550920"/>
                <a:gd name="connsiteY2" fmla="*/ 3471099 h 4021194"/>
                <a:gd name="connsiteX3" fmla="*/ 2242123 w 3550920"/>
                <a:gd name="connsiteY3" fmla="*/ 3486862 h 4021194"/>
                <a:gd name="connsiteX4" fmla="*/ 2226626 w 3550920"/>
                <a:gd name="connsiteY4" fmla="*/ 3494251 h 4021194"/>
                <a:gd name="connsiteX5" fmla="*/ 2065018 w 3550920"/>
                <a:gd name="connsiteY5" fmla="*/ 3627121 h 4021194"/>
                <a:gd name="connsiteX6" fmla="*/ 1887217 w 3550920"/>
                <a:gd name="connsiteY6" fmla="*/ 3916653 h 4021194"/>
                <a:gd name="connsiteX7" fmla="*/ 1783077 w 3550920"/>
                <a:gd name="connsiteY7" fmla="*/ 4020793 h 4021194"/>
                <a:gd name="connsiteX8" fmla="*/ 1645917 w 3550920"/>
                <a:gd name="connsiteY8" fmla="*/ 3886173 h 4021194"/>
                <a:gd name="connsiteX9" fmla="*/ 1494788 w 3550920"/>
                <a:gd name="connsiteY9" fmla="*/ 3646170 h 4021194"/>
                <a:gd name="connsiteX10" fmla="*/ 1401651 w 3550920"/>
                <a:gd name="connsiteY10" fmla="*/ 3541725 h 4021194"/>
                <a:gd name="connsiteX11" fmla="*/ 1328569 w 3550920"/>
                <a:gd name="connsiteY11" fmla="*/ 3491946 h 4021194"/>
                <a:gd name="connsiteX12" fmla="*/ 1247493 w 3550920"/>
                <a:gd name="connsiteY12" fmla="*/ 3471099 h 4021194"/>
                <a:gd name="connsiteX13" fmla="*/ 0 w 3550920"/>
                <a:gd name="connsiteY13" fmla="*/ 1775460 h 4021194"/>
                <a:gd name="connsiteX14" fmla="*/ 1775460 w 3550920"/>
                <a:gd name="connsiteY14" fmla="*/ 0 h 402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50920" h="4021194">
                  <a:moveTo>
                    <a:pt x="1775460" y="0"/>
                  </a:moveTo>
                  <a:cubicBezTo>
                    <a:pt x="2756019" y="0"/>
                    <a:pt x="3550920" y="794901"/>
                    <a:pt x="3550920" y="1775460"/>
                  </a:cubicBezTo>
                  <a:cubicBezTo>
                    <a:pt x="3550920" y="2572164"/>
                    <a:pt x="3026161" y="3246305"/>
                    <a:pt x="2303428" y="3471099"/>
                  </a:cubicBezTo>
                  <a:lnTo>
                    <a:pt x="2242123" y="3486862"/>
                  </a:lnTo>
                  <a:lnTo>
                    <a:pt x="2226626" y="3494251"/>
                  </a:lnTo>
                  <a:cubicBezTo>
                    <a:pt x="2179742" y="3517481"/>
                    <a:pt x="2114548" y="3555792"/>
                    <a:pt x="2065018" y="3627121"/>
                  </a:cubicBezTo>
                  <a:cubicBezTo>
                    <a:pt x="2018028" y="3708820"/>
                    <a:pt x="1934207" y="3851041"/>
                    <a:pt x="1887217" y="3916653"/>
                  </a:cubicBezTo>
                  <a:cubicBezTo>
                    <a:pt x="1840227" y="3982265"/>
                    <a:pt x="1823294" y="4025873"/>
                    <a:pt x="1783077" y="4020793"/>
                  </a:cubicBezTo>
                  <a:cubicBezTo>
                    <a:pt x="1742860" y="4015713"/>
                    <a:pt x="1720847" y="3998352"/>
                    <a:pt x="1645917" y="3886173"/>
                  </a:cubicBezTo>
                  <a:cubicBezTo>
                    <a:pt x="1597869" y="3823736"/>
                    <a:pt x="1546858" y="3735912"/>
                    <a:pt x="1494788" y="3646170"/>
                  </a:cubicBezTo>
                  <a:cubicBezTo>
                    <a:pt x="1473198" y="3607225"/>
                    <a:pt x="1439424" y="3572420"/>
                    <a:pt x="1401651" y="3541725"/>
                  </a:cubicBezTo>
                  <a:lnTo>
                    <a:pt x="1328569" y="3491946"/>
                  </a:lnTo>
                  <a:lnTo>
                    <a:pt x="1247493" y="3471099"/>
                  </a:lnTo>
                  <a:cubicBezTo>
                    <a:pt x="524759" y="3246305"/>
                    <a:pt x="0" y="2572164"/>
                    <a:pt x="0" y="1775460"/>
                  </a:cubicBezTo>
                  <a:cubicBezTo>
                    <a:pt x="0" y="794901"/>
                    <a:pt x="794901" y="0"/>
                    <a:pt x="177546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pitchFamily="2" charset="0"/>
              </a:endParaRPr>
            </a:p>
          </p:txBody>
        </p:sp>
        <p:pic>
          <p:nvPicPr>
            <p:cNvPr id="14" name="Picture 13"/>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1121337" y="2793088"/>
              <a:ext cx="2120385" cy="2223059"/>
            </a:xfrm>
            <a:prstGeom prst="rect">
              <a:avLst/>
            </a:prstGeom>
            <a:ln>
              <a:noFill/>
            </a:ln>
          </p:spPr>
        </p:pic>
        <p:pic>
          <p:nvPicPr>
            <p:cNvPr id="15" name="Picture 14"/>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1551092" y="3238672"/>
              <a:ext cx="949124" cy="810228"/>
            </a:xfrm>
            <a:prstGeom prst="rect">
              <a:avLst/>
            </a:prstGeom>
            <a:ln>
              <a:noFill/>
            </a:ln>
          </p:spPr>
        </p:pic>
        <p:sp>
          <p:nvSpPr>
            <p:cNvPr id="28" name="TextBox 27">
              <a:extLst>
                <a:ext uri="{FF2B5EF4-FFF2-40B4-BE49-F238E27FC236}">
                  <a16:creationId xmlns:a16="http://schemas.microsoft.com/office/drawing/2014/main" id="{1C389C82-EB65-4522-B3DF-F5D91A39F0AF}"/>
                </a:ext>
              </a:extLst>
            </p:cNvPr>
            <p:cNvSpPr txBox="1"/>
            <p:nvPr/>
          </p:nvSpPr>
          <p:spPr>
            <a:xfrm>
              <a:off x="583257" y="5252960"/>
              <a:ext cx="2884794" cy="1216446"/>
            </a:xfrm>
            <a:prstGeom prst="roundRect">
              <a:avLst>
                <a:gd name="adj" fmla="val 7518"/>
              </a:avLst>
            </a:prstGeom>
            <a:noFill/>
            <a:ln>
              <a:noFill/>
            </a:ln>
          </p:spPr>
          <p:txBody>
            <a:bodyPr wrap="square" lIns="180000" tIns="180000" rIns="180000" bIns="180000" rtlCol="0" anchor="ctr">
              <a:noAutofit/>
            </a:bodyPr>
            <a:lstStyle/>
            <a:p>
              <a:pPr algn="ctr">
                <a:defRPr/>
              </a:pPr>
              <a:r>
                <a:rPr lang="en-GB" sz="1600" b="1" dirty="0">
                  <a:latin typeface="Helvetica" pitchFamily="2" charset="0"/>
                </a:rPr>
                <a:t>Access CSOC-specific content in our </a:t>
              </a:r>
              <a:r>
                <a:rPr lang="en-GB" sz="1600" b="1" dirty="0">
                  <a:solidFill>
                    <a:srgbClr val="00B0F0"/>
                  </a:solidFill>
                  <a:latin typeface="Helvetica" pitchFamily="2" charset="0"/>
                  <a:hlinkClick r:id="rId8">
                    <a:extLst>
                      <a:ext uri="{A12FA001-AC4F-418D-AE19-62706E023703}">
                        <ahyp:hlinkClr xmlns:ahyp="http://schemas.microsoft.com/office/drawing/2018/hyperlinkcolor" val="tx"/>
                      </a:ext>
                    </a:extLst>
                  </a:hlinkClick>
                </a:rPr>
                <a:t>Partner Hub</a:t>
              </a:r>
              <a:r>
                <a:rPr lang="en-GB" sz="1600" b="1" dirty="0">
                  <a:latin typeface="Helvetica" pitchFamily="2" charset="0"/>
                </a:rPr>
                <a:t>: blog ideas, sales enablement, solution information, and more...</a:t>
              </a:r>
              <a:endParaRPr kumimoji="0" lang="en-GB" sz="1600" b="0" i="0" u="none" strike="noStrike" kern="1200" cap="none" spc="0" normalizeH="0" baseline="0" noProof="0" dirty="0">
                <a:ln>
                  <a:noFill/>
                </a:ln>
                <a:solidFill>
                  <a:srgbClr val="00B0F0"/>
                </a:solidFill>
                <a:effectLst/>
                <a:uLnTx/>
                <a:uFillTx/>
                <a:latin typeface="Helvetica" pitchFamily="2" charset="0"/>
                <a:ea typeface="+mn-ea"/>
                <a:cs typeface="+mn-cs"/>
              </a:endParaRPr>
            </a:p>
          </p:txBody>
        </p:sp>
      </p:grpSp>
      <p:sp>
        <p:nvSpPr>
          <p:cNvPr id="5" name="Title 4">
            <a:extLst>
              <a:ext uri="{FF2B5EF4-FFF2-40B4-BE49-F238E27FC236}">
                <a16:creationId xmlns:a16="http://schemas.microsoft.com/office/drawing/2014/main" id="{36064875-AC43-4362-BE65-42B37130F9AE}"/>
              </a:ext>
            </a:extLst>
          </p:cNvPr>
          <p:cNvSpPr>
            <a:spLocks noGrp="1"/>
          </p:cNvSpPr>
          <p:nvPr>
            <p:ph type="title"/>
          </p:nvPr>
        </p:nvSpPr>
        <p:spPr/>
        <p:txBody>
          <a:bodyPr>
            <a:normAutofit/>
          </a:bodyPr>
          <a:lstStyle/>
          <a:p>
            <a:r>
              <a:rPr lang="en-GB" dirty="0"/>
              <a:t>Next Steps / CTA’s / Engagement Process</a:t>
            </a:r>
          </a:p>
        </p:txBody>
      </p:sp>
    </p:spTree>
    <p:extLst>
      <p:ext uri="{BB962C8B-B14F-4D97-AF65-F5344CB8AC3E}">
        <p14:creationId xmlns:p14="http://schemas.microsoft.com/office/powerpoint/2010/main" val="126066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25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50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nodeType="withEffect">
                                  <p:stCondLst>
                                    <p:cond delay="75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FCF4C-4670-C30C-9D15-D8993131A172}"/>
              </a:ext>
            </a:extLst>
          </p:cNvPr>
          <p:cNvSpPr>
            <a:spLocks noGrp="1"/>
          </p:cNvSpPr>
          <p:nvPr>
            <p:ph type="title"/>
          </p:nvPr>
        </p:nvSpPr>
        <p:spPr/>
        <p:txBody>
          <a:bodyPr/>
          <a:lstStyle/>
          <a:p>
            <a:r>
              <a:rPr lang="en-GB" dirty="0"/>
              <a:t>What is Cyber Security, CSOC &amp; SIEM?</a:t>
            </a:r>
          </a:p>
        </p:txBody>
      </p:sp>
      <p:grpSp>
        <p:nvGrpSpPr>
          <p:cNvPr id="12" name="Expo.e Logo">
            <a:extLst>
              <a:ext uri="{FF2B5EF4-FFF2-40B4-BE49-F238E27FC236}">
                <a16:creationId xmlns:a16="http://schemas.microsoft.com/office/drawing/2014/main" id="{AD9B198B-7F01-689B-A963-BEB6EA1BE4E1}"/>
              </a:ext>
            </a:extLst>
          </p:cNvPr>
          <p:cNvGrpSpPr/>
          <p:nvPr/>
        </p:nvGrpSpPr>
        <p:grpSpPr>
          <a:xfrm>
            <a:off x="368300" y="241303"/>
            <a:ext cx="2057353" cy="324928"/>
            <a:chOff x="368300" y="241303"/>
            <a:chExt cx="2057353" cy="324928"/>
          </a:xfrm>
          <a:solidFill>
            <a:schemeClr val="bg2"/>
          </a:solidFill>
        </p:grpSpPr>
        <p:sp>
          <p:nvSpPr>
            <p:cNvPr id="13" name="Free-form: Shape 12">
              <a:extLst>
                <a:ext uri="{FF2B5EF4-FFF2-40B4-BE49-F238E27FC236}">
                  <a16:creationId xmlns:a16="http://schemas.microsoft.com/office/drawing/2014/main" id="{13979F3B-53A3-30C1-1F9F-54B709CF3295}"/>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4" name="Free-form: Shape 13">
              <a:extLst>
                <a:ext uri="{FF2B5EF4-FFF2-40B4-BE49-F238E27FC236}">
                  <a16:creationId xmlns:a16="http://schemas.microsoft.com/office/drawing/2014/main" id="{23C68C32-6F91-7858-257A-85BE7D10414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5" name="Free-form: Shape 14">
              <a:extLst>
                <a:ext uri="{FF2B5EF4-FFF2-40B4-BE49-F238E27FC236}">
                  <a16:creationId xmlns:a16="http://schemas.microsoft.com/office/drawing/2014/main" id="{BA231C99-30C4-7239-F41F-36196CA9954A}"/>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6" name="Free-form: Shape 15">
              <a:extLst>
                <a:ext uri="{FF2B5EF4-FFF2-40B4-BE49-F238E27FC236}">
                  <a16:creationId xmlns:a16="http://schemas.microsoft.com/office/drawing/2014/main" id="{5DAAA27F-268A-091F-BCB7-F41332789F97}"/>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7" name="Free-form: Shape 16">
              <a:extLst>
                <a:ext uri="{FF2B5EF4-FFF2-40B4-BE49-F238E27FC236}">
                  <a16:creationId xmlns:a16="http://schemas.microsoft.com/office/drawing/2014/main" id="{C47B8A9F-01BE-34F1-FDEC-5C27AB6E280A}"/>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8" name="Free-form: Shape 17">
              <a:extLst>
                <a:ext uri="{FF2B5EF4-FFF2-40B4-BE49-F238E27FC236}">
                  <a16:creationId xmlns:a16="http://schemas.microsoft.com/office/drawing/2014/main" id="{30627603-0F6A-6AAE-601C-44419882D430}"/>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sp>
        <p:nvSpPr>
          <p:cNvPr id="5" name="Content Placeholder 2">
            <a:extLst>
              <a:ext uri="{FF2B5EF4-FFF2-40B4-BE49-F238E27FC236}">
                <a16:creationId xmlns:a16="http://schemas.microsoft.com/office/drawing/2014/main" id="{22CE2314-D9CE-8494-1E1F-95B1CCAEC3D6}"/>
              </a:ext>
            </a:extLst>
          </p:cNvPr>
          <p:cNvSpPr txBox="1">
            <a:spLocks/>
          </p:cNvSpPr>
          <p:nvPr/>
        </p:nvSpPr>
        <p:spPr>
          <a:xfrm>
            <a:off x="411572" y="1633868"/>
            <a:ext cx="6548028" cy="4881563"/>
          </a:xfr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Font typeface="Arial"/>
              <a:buNone/>
            </a:pPr>
            <a:endParaRPr lang="en-GB" sz="2000" dirty="0">
              <a:latin typeface="Helvetica" pitchFamily="2" charset="0"/>
            </a:endParaRPr>
          </a:p>
        </p:txBody>
      </p:sp>
      <p:sp>
        <p:nvSpPr>
          <p:cNvPr id="6" name="Main Text Box">
            <a:extLst>
              <a:ext uri="{FF2B5EF4-FFF2-40B4-BE49-F238E27FC236}">
                <a16:creationId xmlns:a16="http://schemas.microsoft.com/office/drawing/2014/main" id="{BBC8FF22-BA39-BEDF-AA1B-6EE7A6053170}"/>
              </a:ext>
            </a:extLst>
          </p:cNvPr>
          <p:cNvSpPr/>
          <p:nvPr/>
        </p:nvSpPr>
        <p:spPr>
          <a:xfrm>
            <a:off x="5251316" y="1229325"/>
            <a:ext cx="6739135" cy="2277446"/>
          </a:xfrm>
          <a:prstGeom prst="roundRect">
            <a:avLst>
              <a:gd name="adj" fmla="val 2726"/>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180000" tIns="180000" rIns="180000" bIns="180000" rtlCol="0" anchor="ctr"/>
          <a:lstStyle/>
          <a:p>
            <a:pPr algn="ctr">
              <a:defRPr/>
            </a:pPr>
            <a:r>
              <a:rPr lang="en-GB" sz="2000" b="1" dirty="0">
                <a:solidFill>
                  <a:srgbClr val="1A1C2B"/>
                </a:solidFill>
                <a:latin typeface="Helvetica" pitchFamily="2" charset="0"/>
              </a:rPr>
              <a:t>What is a CSOC?</a:t>
            </a:r>
          </a:p>
          <a:p>
            <a:pPr lvl="0">
              <a:defRPr/>
            </a:pPr>
            <a:endParaRPr lang="en-GB" b="1" dirty="0">
              <a:solidFill>
                <a:srgbClr val="1A1C2B"/>
              </a:solidFill>
              <a:latin typeface="Helvetica" pitchFamily="2" charset="0"/>
            </a:endParaRPr>
          </a:p>
          <a:p>
            <a:pPr lvl="0">
              <a:defRPr/>
            </a:pPr>
            <a:r>
              <a:rPr lang="en-GB" sz="1600" dirty="0">
                <a:solidFill>
                  <a:srgbClr val="1A1C2B"/>
                </a:solidFill>
                <a:latin typeface="Helvetica" pitchFamily="2" charset="0"/>
              </a:rPr>
              <a:t>A Cyber Security Operations Centre (CSOC) is responsible for detecting AND responding to cyberattacks.</a:t>
            </a:r>
          </a:p>
          <a:p>
            <a:pPr lvl="0">
              <a:defRPr/>
            </a:pPr>
            <a:endParaRPr lang="en-GB" sz="1600" dirty="0">
              <a:solidFill>
                <a:srgbClr val="1A1C2B"/>
              </a:solidFill>
              <a:latin typeface="Helvetica" pitchFamily="2" charset="0"/>
            </a:endParaRPr>
          </a:p>
          <a:p>
            <a:pPr lvl="0">
              <a:defRPr/>
            </a:pPr>
            <a:r>
              <a:rPr lang="en-GB" sz="1600" dirty="0">
                <a:solidFill>
                  <a:srgbClr val="1A1C2B"/>
                </a:solidFill>
                <a:latin typeface="Helvetica" pitchFamily="2" charset="0"/>
              </a:rPr>
              <a:t>A SOC’s primary role is to limit damage to an organisation’s data by detecting and responding to cyberattacks as they happen.</a:t>
            </a:r>
            <a:endParaRPr lang="en-GB" sz="1600" b="1" dirty="0">
              <a:solidFill>
                <a:srgbClr val="1A1C2B"/>
              </a:solidFill>
              <a:latin typeface="Helvetica" pitchFamily="2" charset="0"/>
            </a:endParaRPr>
          </a:p>
        </p:txBody>
      </p:sp>
      <p:sp>
        <p:nvSpPr>
          <p:cNvPr id="4" name="Main Text Box">
            <a:extLst>
              <a:ext uri="{FF2B5EF4-FFF2-40B4-BE49-F238E27FC236}">
                <a16:creationId xmlns:a16="http://schemas.microsoft.com/office/drawing/2014/main" id="{8C30395A-5C18-50E3-6758-A4B896925405}"/>
              </a:ext>
            </a:extLst>
          </p:cNvPr>
          <p:cNvSpPr/>
          <p:nvPr/>
        </p:nvSpPr>
        <p:spPr>
          <a:xfrm>
            <a:off x="5251316" y="3617834"/>
            <a:ext cx="6739135" cy="2277446"/>
          </a:xfrm>
          <a:prstGeom prst="roundRect">
            <a:avLst>
              <a:gd name="adj" fmla="val 3284"/>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lIns="180000" tIns="180000" rIns="180000" bIns="180000" rtlCol="0" anchor="ctr"/>
          <a:lstStyle/>
          <a:p>
            <a:pPr lvl="0" algn="ctr">
              <a:defRPr/>
            </a:pPr>
            <a:r>
              <a:rPr lang="en-GB" sz="2000" b="1" dirty="0">
                <a:solidFill>
                  <a:srgbClr val="1A1C2B"/>
                </a:solidFill>
                <a:latin typeface="Helvetica" pitchFamily="2" charset="0"/>
              </a:rPr>
              <a:t>What is a SIEM?</a:t>
            </a:r>
          </a:p>
          <a:p>
            <a:pPr lvl="0">
              <a:defRPr/>
            </a:pPr>
            <a:endParaRPr lang="en-GB" b="1" dirty="0">
              <a:solidFill>
                <a:srgbClr val="1A1C2B"/>
              </a:solidFill>
              <a:latin typeface="Helvetica" pitchFamily="2" charset="0"/>
            </a:endParaRPr>
          </a:p>
          <a:p>
            <a:pPr lvl="0">
              <a:defRPr/>
            </a:pPr>
            <a:r>
              <a:rPr lang="en-GB" sz="1600" dirty="0">
                <a:solidFill>
                  <a:srgbClr val="1A1C2B"/>
                </a:solidFill>
                <a:latin typeface="Helvetica" pitchFamily="2" charset="0"/>
              </a:rPr>
              <a:t>Security Information and Event Management (SIEM) is a solution that helps organisations detect, analyse, and respond to security threats before they disrupt business operations</a:t>
            </a:r>
          </a:p>
        </p:txBody>
      </p:sp>
      <p:sp>
        <p:nvSpPr>
          <p:cNvPr id="7" name="Main Text Box">
            <a:extLst>
              <a:ext uri="{FF2B5EF4-FFF2-40B4-BE49-F238E27FC236}">
                <a16:creationId xmlns:a16="http://schemas.microsoft.com/office/drawing/2014/main" id="{CEAD21EB-75C0-9C8A-8521-9517F232B66D}"/>
              </a:ext>
            </a:extLst>
          </p:cNvPr>
          <p:cNvSpPr/>
          <p:nvPr/>
        </p:nvSpPr>
        <p:spPr>
          <a:xfrm>
            <a:off x="263109" y="1229325"/>
            <a:ext cx="4868831" cy="4665955"/>
          </a:xfrm>
          <a:prstGeom prst="roundRect">
            <a:avLst>
              <a:gd name="adj" fmla="val 1976"/>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180000" tIns="180000" rIns="180000" bIns="180000" rtlCol="0" anchor="ctr"/>
          <a:lstStyle/>
          <a:p>
            <a:pPr lvl="0" algn="ctr">
              <a:defRPr/>
            </a:pPr>
            <a:endParaRPr lang="en-GB" sz="2400" b="1" dirty="0">
              <a:solidFill>
                <a:srgbClr val="1A1C2B"/>
              </a:solidFill>
              <a:latin typeface="Helvetica" pitchFamily="2" charset="0"/>
            </a:endParaRPr>
          </a:p>
          <a:p>
            <a:pPr lvl="0" algn="ctr">
              <a:defRPr/>
            </a:pPr>
            <a:r>
              <a:rPr lang="en-GB" sz="2000" b="1" dirty="0">
                <a:solidFill>
                  <a:srgbClr val="1A1C2B"/>
                </a:solidFill>
                <a:latin typeface="Helvetica" pitchFamily="2" charset="0"/>
              </a:rPr>
              <a:t>What is a Cyber Security?</a:t>
            </a:r>
          </a:p>
          <a:p>
            <a:pPr lvl="0">
              <a:defRPr/>
            </a:pPr>
            <a:endParaRPr lang="en-GB" b="1" dirty="0">
              <a:solidFill>
                <a:srgbClr val="1A1C2B"/>
              </a:solidFill>
              <a:latin typeface="Helvetica" pitchFamily="2" charset="0"/>
            </a:endParaRPr>
          </a:p>
          <a:p>
            <a:pPr>
              <a:defRPr/>
            </a:pPr>
            <a:r>
              <a:rPr lang="en-GB" sz="1600" dirty="0">
                <a:solidFill>
                  <a:srgbClr val="1A1C2B"/>
                </a:solidFill>
                <a:latin typeface="Helvetica" pitchFamily="2" charset="0"/>
              </a:rPr>
              <a:t>Cyber security is the application of technologies, processes, and controls to protect systems, networks, programs, devices, and data from cyberattacks.</a:t>
            </a:r>
          </a:p>
          <a:p>
            <a:pPr>
              <a:defRPr/>
            </a:pPr>
            <a:endParaRPr lang="en-GB" sz="1600" dirty="0">
              <a:solidFill>
                <a:srgbClr val="1A1C2B"/>
              </a:solidFill>
              <a:latin typeface="Helvetica" pitchFamily="2" charset="0"/>
            </a:endParaRPr>
          </a:p>
          <a:p>
            <a:pPr>
              <a:defRPr/>
            </a:pPr>
            <a:r>
              <a:rPr lang="en-GB" sz="1600" dirty="0">
                <a:solidFill>
                  <a:srgbClr val="1A1C2B"/>
                </a:solidFill>
                <a:latin typeface="Helvetica" pitchFamily="2" charset="0"/>
              </a:rPr>
              <a:t>A Cyber Security Operations Centre (CSOC) and a Security Incident and Event Management (SIEM) platform are different strategies for monitoring network environments. Together, they help businesses prevent data breaches and alert them to potential ongoing cyber events.</a:t>
            </a:r>
          </a:p>
          <a:p>
            <a:pPr lvl="0">
              <a:defRPr/>
            </a:pPr>
            <a:endParaRPr lang="en-GB" b="1" dirty="0">
              <a:solidFill>
                <a:srgbClr val="1A1C2B"/>
              </a:solidFill>
              <a:latin typeface="Helvetica" pitchFamily="2" charset="0"/>
            </a:endParaRPr>
          </a:p>
        </p:txBody>
      </p:sp>
    </p:spTree>
    <p:extLst>
      <p:ext uri="{BB962C8B-B14F-4D97-AF65-F5344CB8AC3E}">
        <p14:creationId xmlns:p14="http://schemas.microsoft.com/office/powerpoint/2010/main" val="3060262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ICERL Model">
            <a:extLst>
              <a:ext uri="{FF2B5EF4-FFF2-40B4-BE49-F238E27FC236}">
                <a16:creationId xmlns:a16="http://schemas.microsoft.com/office/drawing/2014/main" id="{A1E3A5E6-47C8-6746-824B-2EE85BBFA871}"/>
              </a:ext>
            </a:extLst>
          </p:cNvPr>
          <p:cNvSpPr>
            <a:spLocks noGrp="1"/>
          </p:cNvSpPr>
          <p:nvPr>
            <p:ph type="title"/>
          </p:nvPr>
        </p:nvSpPr>
        <p:spPr/>
        <p:txBody>
          <a:bodyPr/>
          <a:lstStyle/>
          <a:p>
            <a:r>
              <a:rPr lang="en-GB" dirty="0"/>
              <a:t>SIEM Simplified</a:t>
            </a:r>
          </a:p>
        </p:txBody>
      </p:sp>
      <p:sp>
        <p:nvSpPr>
          <p:cNvPr id="1473" name="highlight glow">
            <a:extLst>
              <a:ext uri="{FF2B5EF4-FFF2-40B4-BE49-F238E27FC236}">
                <a16:creationId xmlns:a16="http://schemas.microsoft.com/office/drawing/2014/main" id="{24AD2E16-66B9-AAA4-38F7-1892C446613E}"/>
              </a:ext>
            </a:extLst>
          </p:cNvPr>
          <p:cNvSpPr/>
          <p:nvPr/>
        </p:nvSpPr>
        <p:spPr>
          <a:xfrm>
            <a:off x="2171700" y="-495300"/>
            <a:ext cx="7848600" cy="7848600"/>
          </a:xfrm>
          <a:prstGeom prst="ellipse">
            <a:avLst/>
          </a:prstGeom>
          <a:gradFill flip="none" rotWithShape="1">
            <a:gsLst>
              <a:gs pos="40000">
                <a:schemeClr val="accent3"/>
              </a:gs>
              <a:gs pos="71000">
                <a:schemeClr val="accent3">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
        <p:nvSpPr>
          <p:cNvPr id="1501" name="alarm">
            <a:extLst>
              <a:ext uri="{FF2B5EF4-FFF2-40B4-BE49-F238E27FC236}">
                <a16:creationId xmlns:a16="http://schemas.microsoft.com/office/drawing/2014/main" id="{80395AAC-3640-979B-C539-4B79045720C0}"/>
              </a:ext>
            </a:extLst>
          </p:cNvPr>
          <p:cNvSpPr/>
          <p:nvPr/>
        </p:nvSpPr>
        <p:spPr>
          <a:xfrm>
            <a:off x="971928" y="-1524246"/>
            <a:ext cx="9505572" cy="9505572"/>
          </a:xfrm>
          <a:prstGeom prst="ellipse">
            <a:avLst/>
          </a:prstGeom>
          <a:gradFill flip="none" rotWithShape="1">
            <a:gsLst>
              <a:gs pos="33000">
                <a:schemeClr val="accent6"/>
              </a:gs>
              <a:gs pos="71000">
                <a:schemeClr val="accent4">
                  <a:alpha val="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
        <p:nvSpPr>
          <p:cNvPr id="1533" name="alarm2">
            <a:extLst>
              <a:ext uri="{FF2B5EF4-FFF2-40B4-BE49-F238E27FC236}">
                <a16:creationId xmlns:a16="http://schemas.microsoft.com/office/drawing/2014/main" id="{463A0279-D872-726D-F3C7-02E8C87505A0}"/>
              </a:ext>
            </a:extLst>
          </p:cNvPr>
          <p:cNvSpPr/>
          <p:nvPr/>
        </p:nvSpPr>
        <p:spPr>
          <a:xfrm>
            <a:off x="1124328" y="-1371846"/>
            <a:ext cx="9505572" cy="9505572"/>
          </a:xfrm>
          <a:prstGeom prst="ellipse">
            <a:avLst/>
          </a:prstGeom>
          <a:gradFill flip="none" rotWithShape="1">
            <a:gsLst>
              <a:gs pos="33000">
                <a:schemeClr val="accent6"/>
              </a:gs>
              <a:gs pos="71000">
                <a:schemeClr val="accent4">
                  <a:alpha val="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Helvetica" pitchFamily="2" charset="0"/>
              <a:ea typeface="+mn-ea"/>
              <a:cs typeface="+mn-cs"/>
            </a:endParaRPr>
          </a:p>
        </p:txBody>
      </p:sp>
      <p:pic>
        <p:nvPicPr>
          <p:cNvPr id="1475" name="background fence">
            <a:extLst>
              <a:ext uri="{FF2B5EF4-FFF2-40B4-BE49-F238E27FC236}">
                <a16:creationId xmlns:a16="http://schemas.microsoft.com/office/drawing/2014/main" id="{B29DA241-A4A3-9EBA-0FCA-12DB38E34F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1353" y="-209064"/>
            <a:ext cx="13266058" cy="7073166"/>
          </a:xfrm>
          <a:prstGeom prst="rect">
            <a:avLst/>
          </a:prstGeom>
        </p:spPr>
      </p:pic>
      <p:pic>
        <p:nvPicPr>
          <p:cNvPr id="5768" name="electric fence">
            <a:extLst>
              <a:ext uri="{FF2B5EF4-FFF2-40B4-BE49-F238E27FC236}">
                <a16:creationId xmlns:a16="http://schemas.microsoft.com/office/drawing/2014/main" id="{27E3D9DC-3AF1-0E04-7B37-01780D74BD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24873" y="145093"/>
            <a:ext cx="4264391" cy="6486022"/>
          </a:xfrm>
          <a:prstGeom prst="rect">
            <a:avLst/>
          </a:prstGeom>
        </p:spPr>
      </p:pic>
      <p:pic>
        <p:nvPicPr>
          <p:cNvPr id="13" name="fence-3">
            <a:extLst>
              <a:ext uri="{FF2B5EF4-FFF2-40B4-BE49-F238E27FC236}">
                <a16:creationId xmlns:a16="http://schemas.microsoft.com/office/drawing/2014/main" id="{1A643243-05F8-7F94-3A91-7D3708E473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35402" y="1415004"/>
            <a:ext cx="2046210" cy="2769297"/>
          </a:xfrm>
          <a:prstGeom prst="rect">
            <a:avLst/>
          </a:prstGeom>
        </p:spPr>
      </p:pic>
      <p:pic>
        <p:nvPicPr>
          <p:cNvPr id="14" name="fence-4">
            <a:extLst>
              <a:ext uri="{FF2B5EF4-FFF2-40B4-BE49-F238E27FC236}">
                <a16:creationId xmlns:a16="http://schemas.microsoft.com/office/drawing/2014/main" id="{CE24D9D9-3150-D9E0-19C0-9822E3AA04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35466" y="242013"/>
            <a:ext cx="2046210" cy="2769297"/>
          </a:xfrm>
          <a:prstGeom prst="rect">
            <a:avLst/>
          </a:prstGeom>
        </p:spPr>
      </p:pic>
      <p:pic>
        <p:nvPicPr>
          <p:cNvPr id="5" name="house">
            <a:extLst>
              <a:ext uri="{FF2B5EF4-FFF2-40B4-BE49-F238E27FC236}">
                <a16:creationId xmlns:a16="http://schemas.microsoft.com/office/drawing/2014/main" id="{7C0EC932-32D7-164F-130D-33BB5C67FC56}"/>
              </a:ext>
            </a:extLst>
          </p:cNvPr>
          <p:cNvPicPr>
            <a:picLocks noChangeAspect="1"/>
          </p:cNvPicPr>
          <p:nvPr/>
        </p:nvPicPr>
        <p:blipFill rotWithShape="1">
          <a:blip r:embed="rId9" cstate="email">
            <a:extLst>
              <a:ext uri="{28A0092B-C50C-407E-A947-70E740481C1C}">
                <a14:useLocalDpi xmlns:a14="http://schemas.microsoft.com/office/drawing/2010/main" val="0"/>
              </a:ext>
            </a:extLst>
          </a:blip>
          <a:srcRect/>
          <a:stretch/>
        </p:blipFill>
        <p:spPr>
          <a:xfrm>
            <a:off x="1866900" y="749300"/>
            <a:ext cx="8432800" cy="6007100"/>
          </a:xfrm>
          <a:prstGeom prst="rect">
            <a:avLst/>
          </a:prstGeom>
        </p:spPr>
      </p:pic>
      <p:pic>
        <p:nvPicPr>
          <p:cNvPr id="11" name="fence-2">
            <a:extLst>
              <a:ext uri="{FF2B5EF4-FFF2-40B4-BE49-F238E27FC236}">
                <a16:creationId xmlns:a16="http://schemas.microsoft.com/office/drawing/2014/main" id="{90A2EFAC-C201-FE45-11C7-544CAE24571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735402" y="2605804"/>
            <a:ext cx="2046210" cy="2769297"/>
          </a:xfrm>
          <a:prstGeom prst="rect">
            <a:avLst/>
          </a:prstGeom>
        </p:spPr>
      </p:pic>
      <p:pic>
        <p:nvPicPr>
          <p:cNvPr id="15" name="fence-1">
            <a:extLst>
              <a:ext uri="{FF2B5EF4-FFF2-40B4-BE49-F238E27FC236}">
                <a16:creationId xmlns:a16="http://schemas.microsoft.com/office/drawing/2014/main" id="{0C27C2CE-4779-637E-D2E8-34BBD1D3080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735466" y="3787079"/>
            <a:ext cx="2046210" cy="2769297"/>
          </a:xfrm>
          <a:prstGeom prst="rect">
            <a:avLst/>
          </a:prstGeom>
        </p:spPr>
      </p:pic>
      <p:pic>
        <p:nvPicPr>
          <p:cNvPr id="1064" name="no entry sign">
            <a:extLst>
              <a:ext uri="{FF2B5EF4-FFF2-40B4-BE49-F238E27FC236}">
                <a16:creationId xmlns:a16="http://schemas.microsoft.com/office/drawing/2014/main" id="{C045BCA5-C9E3-1C65-3A69-205D9DD7F2A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356131" y="3942493"/>
            <a:ext cx="758670" cy="1008952"/>
          </a:xfrm>
          <a:prstGeom prst="rect">
            <a:avLst/>
          </a:prstGeom>
        </p:spPr>
      </p:pic>
      <p:sp>
        <p:nvSpPr>
          <p:cNvPr id="1476" name="camera shadow - right">
            <a:extLst>
              <a:ext uri="{FF2B5EF4-FFF2-40B4-BE49-F238E27FC236}">
                <a16:creationId xmlns:a16="http://schemas.microsoft.com/office/drawing/2014/main" id="{81359A16-1A6D-4FDD-F2A4-B3B8D88DA1B4}"/>
              </a:ext>
            </a:extLst>
          </p:cNvPr>
          <p:cNvSpPr/>
          <p:nvPr/>
        </p:nvSpPr>
        <p:spPr>
          <a:xfrm>
            <a:off x="8163907" y="1340852"/>
            <a:ext cx="361950" cy="730957"/>
          </a:xfrm>
          <a:prstGeom prst="ellipse">
            <a:avLst/>
          </a:prstGeom>
          <a:solidFill>
            <a:schemeClr val="tx1">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
        <p:nvSpPr>
          <p:cNvPr id="1477" name="camera shadow - left">
            <a:extLst>
              <a:ext uri="{FF2B5EF4-FFF2-40B4-BE49-F238E27FC236}">
                <a16:creationId xmlns:a16="http://schemas.microsoft.com/office/drawing/2014/main" id="{AEEEED92-D7F3-083D-60B0-EA4C3B20C12D}"/>
              </a:ext>
            </a:extLst>
          </p:cNvPr>
          <p:cNvSpPr/>
          <p:nvPr/>
        </p:nvSpPr>
        <p:spPr>
          <a:xfrm>
            <a:off x="3260628" y="1055682"/>
            <a:ext cx="361950" cy="730957"/>
          </a:xfrm>
          <a:prstGeom prst="ellipse">
            <a:avLst/>
          </a:prstGeom>
          <a:solidFill>
            <a:schemeClr val="tx1">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Helvetica" pitchFamily="2" charset="0"/>
              <a:ea typeface="+mn-ea"/>
              <a:cs typeface="+mn-cs"/>
            </a:endParaRPr>
          </a:p>
        </p:txBody>
      </p:sp>
      <p:pic>
        <p:nvPicPr>
          <p:cNvPr id="1469" name="camera - right">
            <a:extLst>
              <a:ext uri="{FF2B5EF4-FFF2-40B4-BE49-F238E27FC236}">
                <a16:creationId xmlns:a16="http://schemas.microsoft.com/office/drawing/2014/main" id="{82834C40-D6B9-D8D6-7CFE-EA07709F1F6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270750" y="1155277"/>
            <a:ext cx="1127652" cy="796404"/>
          </a:xfrm>
          <a:prstGeom prst="rect">
            <a:avLst/>
          </a:prstGeom>
        </p:spPr>
      </p:pic>
      <p:pic>
        <p:nvPicPr>
          <p:cNvPr id="1471" name="camera - left">
            <a:extLst>
              <a:ext uri="{FF2B5EF4-FFF2-40B4-BE49-F238E27FC236}">
                <a16:creationId xmlns:a16="http://schemas.microsoft.com/office/drawing/2014/main" id="{6A529207-DF91-2769-B511-8EB498FE7F7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384381" y="871184"/>
            <a:ext cx="1127652" cy="796404"/>
          </a:xfrm>
          <a:prstGeom prst="rect">
            <a:avLst/>
          </a:prstGeom>
        </p:spPr>
      </p:pic>
      <p:sp>
        <p:nvSpPr>
          <p:cNvPr id="1478" name="DMZ text">
            <a:extLst>
              <a:ext uri="{FF2B5EF4-FFF2-40B4-BE49-F238E27FC236}">
                <a16:creationId xmlns:a16="http://schemas.microsoft.com/office/drawing/2014/main" id="{95574301-1EF6-BCD7-5003-95214FAFDC37}"/>
              </a:ext>
            </a:extLst>
          </p:cNvPr>
          <p:cNvSpPr txBox="1"/>
          <p:nvPr/>
        </p:nvSpPr>
        <p:spPr>
          <a:xfrm>
            <a:off x="9963161" y="5523647"/>
            <a:ext cx="1771639"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FFFFFF"/>
                </a:solidFill>
                <a:effectLst/>
                <a:uLnTx/>
                <a:uFillTx/>
                <a:latin typeface="Helvetica" pitchFamily="2" charset="0"/>
                <a:ea typeface="+mn-ea"/>
                <a:cs typeface="+mn-cs"/>
              </a:rPr>
              <a:t>DMZ</a:t>
            </a:r>
            <a:r>
              <a:rPr kumimoji="0" lang="en-GB" sz="1500" b="0" i="0" u="none" strike="noStrike" kern="1200" cap="none" spc="0" normalizeH="0" baseline="0" noProof="0" dirty="0">
                <a:ln>
                  <a:noFill/>
                </a:ln>
                <a:solidFill>
                  <a:srgbClr val="FFFFFF"/>
                </a:solidFill>
                <a:effectLst/>
                <a:uLnTx/>
                <a:uFillTx/>
                <a:latin typeface="Helvetica" pitchFamily="2" charset="0"/>
                <a:ea typeface="+mn-ea"/>
                <a:cs typeface="+mn-cs"/>
              </a:rPr>
              <a:t> </a:t>
            </a:r>
            <a:br>
              <a:rPr kumimoji="0" lang="en-GB" sz="1500" b="0" i="0" u="none" strike="noStrike" kern="1200" cap="none" spc="0" normalizeH="0" baseline="0" noProof="0" dirty="0">
                <a:ln>
                  <a:noFill/>
                </a:ln>
                <a:solidFill>
                  <a:srgbClr val="FFFFFF"/>
                </a:solidFill>
                <a:effectLst/>
                <a:uLnTx/>
                <a:uFillTx/>
                <a:latin typeface="Helvetica" pitchFamily="2" charset="0"/>
                <a:ea typeface="+mn-ea"/>
                <a:cs typeface="+mn-cs"/>
              </a:rPr>
            </a:br>
            <a:r>
              <a:rPr kumimoji="0" lang="en-GB" sz="1500" b="0" i="0" u="none" strike="noStrike" kern="1200" cap="none" spc="0" normalizeH="0" baseline="0" noProof="0" dirty="0">
                <a:ln>
                  <a:noFill/>
                </a:ln>
                <a:solidFill>
                  <a:srgbClr val="FFFFFF"/>
                </a:solidFill>
                <a:effectLst/>
                <a:uLnTx/>
                <a:uFillTx/>
                <a:latin typeface="Helvetica" pitchFamily="2" charset="0"/>
                <a:ea typeface="+mn-ea"/>
                <a:cs typeface="+mn-cs"/>
              </a:rPr>
              <a:t>Demilitarized zone</a:t>
            </a:r>
          </a:p>
        </p:txBody>
      </p:sp>
      <p:cxnSp>
        <p:nvCxnSpPr>
          <p:cNvPr id="1482" name="Connector line">
            <a:extLst>
              <a:ext uri="{FF2B5EF4-FFF2-40B4-BE49-F238E27FC236}">
                <a16:creationId xmlns:a16="http://schemas.microsoft.com/office/drawing/2014/main" id="{639AE483-BAC0-E7B3-46A6-C971ED7088A4}"/>
              </a:ext>
            </a:extLst>
          </p:cNvPr>
          <p:cNvCxnSpPr>
            <a:cxnSpLocks/>
          </p:cNvCxnSpPr>
          <p:nvPr/>
        </p:nvCxnSpPr>
        <p:spPr>
          <a:xfrm>
            <a:off x="5191312" y="5767747"/>
            <a:ext cx="4686113" cy="0"/>
          </a:xfrm>
          <a:prstGeom prst="straightConnector1">
            <a:avLst/>
          </a:prstGeom>
          <a:ln>
            <a:solidFill>
              <a:schemeClr val="bg1"/>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1496" name="burgular - highlight glow">
            <a:extLst>
              <a:ext uri="{FF2B5EF4-FFF2-40B4-BE49-F238E27FC236}">
                <a16:creationId xmlns:a16="http://schemas.microsoft.com/office/drawing/2014/main" id="{51E36BA8-030B-14DC-0A2E-A670A939D643}"/>
              </a:ext>
            </a:extLst>
          </p:cNvPr>
          <p:cNvSpPr/>
          <p:nvPr/>
        </p:nvSpPr>
        <p:spPr>
          <a:xfrm>
            <a:off x="-66675" y="1895475"/>
            <a:ext cx="3067050" cy="3067050"/>
          </a:xfrm>
          <a:prstGeom prst="ellipse">
            <a:avLst/>
          </a:prstGeom>
          <a:gradFill flip="none" rotWithShape="1">
            <a:gsLst>
              <a:gs pos="40000">
                <a:schemeClr val="accent3">
                  <a:alpha val="49000"/>
                </a:schemeClr>
              </a:gs>
              <a:gs pos="71000">
                <a:schemeClr val="accent3">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Helvetica" pitchFamily="2" charset="0"/>
              <a:ea typeface="+mn-ea"/>
              <a:cs typeface="+mn-cs"/>
            </a:endParaRPr>
          </a:p>
        </p:txBody>
      </p:sp>
      <p:grpSp>
        <p:nvGrpSpPr>
          <p:cNvPr id="1511" name="identification">
            <a:extLst>
              <a:ext uri="{FF2B5EF4-FFF2-40B4-BE49-F238E27FC236}">
                <a16:creationId xmlns:a16="http://schemas.microsoft.com/office/drawing/2014/main" id="{2747426D-823C-032B-C6CB-309CF9486B58}"/>
              </a:ext>
            </a:extLst>
          </p:cNvPr>
          <p:cNvGrpSpPr/>
          <p:nvPr/>
        </p:nvGrpSpPr>
        <p:grpSpPr>
          <a:xfrm>
            <a:off x="154777" y="874390"/>
            <a:ext cx="3246190" cy="1462748"/>
            <a:chOff x="154777" y="874390"/>
            <a:chExt cx="3246190" cy="1462748"/>
          </a:xfrm>
        </p:grpSpPr>
        <p:sp>
          <p:nvSpPr>
            <p:cNvPr id="1509" name="Free-form: Shape 1508">
              <a:extLst>
                <a:ext uri="{FF2B5EF4-FFF2-40B4-BE49-F238E27FC236}">
                  <a16:creationId xmlns:a16="http://schemas.microsoft.com/office/drawing/2014/main" id="{7003967A-3588-9AE7-A43F-87234EBF73A2}"/>
                </a:ext>
              </a:extLst>
            </p:cNvPr>
            <p:cNvSpPr/>
            <p:nvPr/>
          </p:nvSpPr>
          <p:spPr>
            <a:xfrm>
              <a:off x="154777" y="874390"/>
              <a:ext cx="3246190" cy="684933"/>
            </a:xfrm>
            <a:custGeom>
              <a:avLst/>
              <a:gdLst>
                <a:gd name="connsiteX0" fmla="*/ 62813 w 3246190"/>
                <a:gd name="connsiteY0" fmla="*/ 0 h 684933"/>
                <a:gd name="connsiteX1" fmla="*/ 3183377 w 3246190"/>
                <a:gd name="connsiteY1" fmla="*/ 0 h 684933"/>
                <a:gd name="connsiteX2" fmla="*/ 3246190 w 3246190"/>
                <a:gd name="connsiteY2" fmla="*/ 62813 h 684933"/>
                <a:gd name="connsiteX3" fmla="*/ 3246190 w 3246190"/>
                <a:gd name="connsiteY3" fmla="*/ 684933 h 684933"/>
                <a:gd name="connsiteX4" fmla="*/ 0 w 3246190"/>
                <a:gd name="connsiteY4" fmla="*/ 684933 h 684933"/>
                <a:gd name="connsiteX5" fmla="*/ 0 w 3246190"/>
                <a:gd name="connsiteY5" fmla="*/ 62813 h 684933"/>
                <a:gd name="connsiteX6" fmla="*/ 62813 w 3246190"/>
                <a:gd name="connsiteY6" fmla="*/ 0 h 6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190" h="684933">
                  <a:moveTo>
                    <a:pt x="62813" y="0"/>
                  </a:moveTo>
                  <a:lnTo>
                    <a:pt x="3183377" y="0"/>
                  </a:lnTo>
                  <a:cubicBezTo>
                    <a:pt x="3218068" y="0"/>
                    <a:pt x="3246190" y="28122"/>
                    <a:pt x="3246190" y="62813"/>
                  </a:cubicBezTo>
                  <a:lnTo>
                    <a:pt x="3246190" y="684933"/>
                  </a:lnTo>
                  <a:lnTo>
                    <a:pt x="0" y="684933"/>
                  </a:lnTo>
                  <a:lnTo>
                    <a:pt x="0" y="62813"/>
                  </a:lnTo>
                  <a:cubicBezTo>
                    <a:pt x="0" y="28122"/>
                    <a:pt x="28122" y="0"/>
                    <a:pt x="62813" y="0"/>
                  </a:cubicBezTo>
                  <a:close/>
                </a:path>
              </a:pathLst>
            </a:custGeom>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Helvetica" pitchFamily="2" charset="0"/>
                  <a:ea typeface="+mn-ea"/>
                  <a:cs typeface="+mn-cs"/>
                </a:rPr>
                <a:t>Identification</a:t>
              </a:r>
              <a:endParaRPr kumimoji="0" lang="en-GB" sz="1800" b="0"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
          <p:nvSpPr>
            <p:cNvPr id="1506" name="Free-form: Shape 1505">
              <a:extLst>
                <a:ext uri="{FF2B5EF4-FFF2-40B4-BE49-F238E27FC236}">
                  <a16:creationId xmlns:a16="http://schemas.microsoft.com/office/drawing/2014/main" id="{0674EFA4-0B5B-C3E0-F5A2-124861D1B05A}"/>
                </a:ext>
              </a:extLst>
            </p:cNvPr>
            <p:cNvSpPr/>
            <p:nvPr/>
          </p:nvSpPr>
          <p:spPr>
            <a:xfrm>
              <a:off x="154777" y="1559323"/>
              <a:ext cx="3246190" cy="777815"/>
            </a:xfrm>
            <a:custGeom>
              <a:avLst/>
              <a:gdLst>
                <a:gd name="connsiteX0" fmla="*/ 0 w 3246190"/>
                <a:gd name="connsiteY0" fmla="*/ 0 h 777815"/>
                <a:gd name="connsiteX1" fmla="*/ 3246190 w 3246190"/>
                <a:gd name="connsiteY1" fmla="*/ 0 h 777815"/>
                <a:gd name="connsiteX2" fmla="*/ 3246190 w 3246190"/>
                <a:gd name="connsiteY2" fmla="*/ 715002 h 777815"/>
                <a:gd name="connsiteX3" fmla="*/ 3183377 w 3246190"/>
                <a:gd name="connsiteY3" fmla="*/ 777815 h 777815"/>
                <a:gd name="connsiteX4" fmla="*/ 62813 w 3246190"/>
                <a:gd name="connsiteY4" fmla="*/ 777815 h 777815"/>
                <a:gd name="connsiteX5" fmla="*/ 0 w 3246190"/>
                <a:gd name="connsiteY5" fmla="*/ 715002 h 777815"/>
                <a:gd name="connsiteX6" fmla="*/ 0 w 3246190"/>
                <a:gd name="connsiteY6" fmla="*/ 0 h 77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190" h="777815">
                  <a:moveTo>
                    <a:pt x="0" y="0"/>
                  </a:moveTo>
                  <a:lnTo>
                    <a:pt x="3246190" y="0"/>
                  </a:lnTo>
                  <a:lnTo>
                    <a:pt x="3246190" y="715002"/>
                  </a:lnTo>
                  <a:cubicBezTo>
                    <a:pt x="3246190" y="749693"/>
                    <a:pt x="3218068" y="777815"/>
                    <a:pt x="3183377" y="777815"/>
                  </a:cubicBezTo>
                  <a:lnTo>
                    <a:pt x="62813" y="777815"/>
                  </a:lnTo>
                  <a:cubicBezTo>
                    <a:pt x="28122" y="777815"/>
                    <a:pt x="0" y="749693"/>
                    <a:pt x="0" y="715002"/>
                  </a:cubicBezTo>
                  <a:lnTo>
                    <a:pt x="0" y="0"/>
                  </a:lnTo>
                  <a:close/>
                </a:path>
              </a:pathLst>
            </a:custGeom>
          </p:spPr>
          <p:style>
            <a:lnRef idx="2">
              <a:schemeClr val="accent2">
                <a:shade val="15000"/>
              </a:schemeClr>
            </a:lnRef>
            <a:fillRef idx="1">
              <a:schemeClr val="accent2"/>
            </a:fillRef>
            <a:effectRef idx="0">
              <a:schemeClr val="accent2"/>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FFFF"/>
                  </a:solidFill>
                  <a:effectLst/>
                  <a:uLnTx/>
                  <a:uFillTx/>
                  <a:latin typeface="Helvetica" pitchFamily="2" charset="0"/>
                  <a:ea typeface="+mn-ea"/>
                  <a:cs typeface="+mn-cs"/>
                </a:rPr>
                <a:t>Person enters and triggers alarm.</a:t>
              </a:r>
            </a:p>
          </p:txBody>
        </p:sp>
      </p:grpSp>
      <p:grpSp>
        <p:nvGrpSpPr>
          <p:cNvPr id="1497" name="burgular">
            <a:extLst>
              <a:ext uri="{FF2B5EF4-FFF2-40B4-BE49-F238E27FC236}">
                <a16:creationId xmlns:a16="http://schemas.microsoft.com/office/drawing/2014/main" id="{CDBD4092-1EDE-E1F1-839A-DD2F0D8CE9B4}"/>
              </a:ext>
            </a:extLst>
          </p:cNvPr>
          <p:cNvGrpSpPr/>
          <p:nvPr/>
        </p:nvGrpSpPr>
        <p:grpSpPr>
          <a:xfrm>
            <a:off x="80726" y="2090976"/>
            <a:ext cx="2968228" cy="4038951"/>
            <a:chOff x="80726" y="2045218"/>
            <a:chExt cx="2968228" cy="4038951"/>
          </a:xfrm>
        </p:grpSpPr>
        <p:sp>
          <p:nvSpPr>
            <p:cNvPr id="1494" name="burgular - shadow">
              <a:extLst>
                <a:ext uri="{FF2B5EF4-FFF2-40B4-BE49-F238E27FC236}">
                  <a16:creationId xmlns:a16="http://schemas.microsoft.com/office/drawing/2014/main" id="{44C611F2-3A48-4962-CB68-D7DCBE7C05E0}"/>
                </a:ext>
              </a:extLst>
            </p:cNvPr>
            <p:cNvSpPr/>
            <p:nvPr/>
          </p:nvSpPr>
          <p:spPr>
            <a:xfrm>
              <a:off x="80726" y="5692807"/>
              <a:ext cx="842291" cy="391362"/>
            </a:xfrm>
            <a:custGeom>
              <a:avLst/>
              <a:gdLst>
                <a:gd name="connsiteX0" fmla="*/ 958977 w 958977"/>
                <a:gd name="connsiteY0" fmla="*/ 222790 h 445579"/>
                <a:gd name="connsiteX1" fmla="*/ 479489 w 958977"/>
                <a:gd name="connsiteY1" fmla="*/ 445580 h 445579"/>
                <a:gd name="connsiteX2" fmla="*/ 0 w 958977"/>
                <a:gd name="connsiteY2" fmla="*/ 222790 h 445579"/>
                <a:gd name="connsiteX3" fmla="*/ 479489 w 958977"/>
                <a:gd name="connsiteY3" fmla="*/ 0 h 445579"/>
                <a:gd name="connsiteX4" fmla="*/ 958977 w 958977"/>
                <a:gd name="connsiteY4" fmla="*/ 222790 h 445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977" h="445579">
                  <a:moveTo>
                    <a:pt x="958977" y="222790"/>
                  </a:moveTo>
                  <a:cubicBezTo>
                    <a:pt x="958977" y="345833"/>
                    <a:pt x="744303" y="445580"/>
                    <a:pt x="479489" y="445580"/>
                  </a:cubicBezTo>
                  <a:cubicBezTo>
                    <a:pt x="214674" y="445580"/>
                    <a:pt x="0" y="345833"/>
                    <a:pt x="0" y="222790"/>
                  </a:cubicBezTo>
                  <a:cubicBezTo>
                    <a:pt x="0" y="99746"/>
                    <a:pt x="214674" y="0"/>
                    <a:pt x="479489" y="0"/>
                  </a:cubicBezTo>
                  <a:cubicBezTo>
                    <a:pt x="744303" y="0"/>
                    <a:pt x="958977" y="99746"/>
                    <a:pt x="958977" y="222790"/>
                  </a:cubicBezTo>
                  <a:close/>
                </a:path>
              </a:pathLst>
            </a:custGeom>
            <a:solidFill>
              <a:schemeClr val="tx1">
                <a:alpha val="58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495" name="burgular - shadow">
              <a:extLst>
                <a:ext uri="{FF2B5EF4-FFF2-40B4-BE49-F238E27FC236}">
                  <a16:creationId xmlns:a16="http://schemas.microsoft.com/office/drawing/2014/main" id="{B5B9B08A-3A0B-BFB9-A368-8358B225BB09}"/>
                </a:ext>
              </a:extLst>
            </p:cNvPr>
            <p:cNvSpPr/>
            <p:nvPr/>
          </p:nvSpPr>
          <p:spPr>
            <a:xfrm>
              <a:off x="1696943" y="5575727"/>
              <a:ext cx="842291" cy="391362"/>
            </a:xfrm>
            <a:custGeom>
              <a:avLst/>
              <a:gdLst>
                <a:gd name="connsiteX0" fmla="*/ 958977 w 958977"/>
                <a:gd name="connsiteY0" fmla="*/ 222790 h 445579"/>
                <a:gd name="connsiteX1" fmla="*/ 479489 w 958977"/>
                <a:gd name="connsiteY1" fmla="*/ 445580 h 445579"/>
                <a:gd name="connsiteX2" fmla="*/ 0 w 958977"/>
                <a:gd name="connsiteY2" fmla="*/ 222790 h 445579"/>
                <a:gd name="connsiteX3" fmla="*/ 479489 w 958977"/>
                <a:gd name="connsiteY3" fmla="*/ 0 h 445579"/>
                <a:gd name="connsiteX4" fmla="*/ 958977 w 958977"/>
                <a:gd name="connsiteY4" fmla="*/ 222790 h 445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977" h="445579">
                  <a:moveTo>
                    <a:pt x="958977" y="222790"/>
                  </a:moveTo>
                  <a:cubicBezTo>
                    <a:pt x="958977" y="345833"/>
                    <a:pt x="744303" y="445580"/>
                    <a:pt x="479489" y="445580"/>
                  </a:cubicBezTo>
                  <a:cubicBezTo>
                    <a:pt x="214674" y="445580"/>
                    <a:pt x="0" y="345833"/>
                    <a:pt x="0" y="222790"/>
                  </a:cubicBezTo>
                  <a:cubicBezTo>
                    <a:pt x="0" y="99746"/>
                    <a:pt x="214674" y="0"/>
                    <a:pt x="479489" y="0"/>
                  </a:cubicBezTo>
                  <a:cubicBezTo>
                    <a:pt x="744303" y="0"/>
                    <a:pt x="958977" y="99746"/>
                    <a:pt x="958977" y="222790"/>
                  </a:cubicBezTo>
                  <a:close/>
                </a:path>
              </a:pathLst>
            </a:custGeom>
            <a:solidFill>
              <a:schemeClr val="tx1">
                <a:alpha val="58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pic>
          <p:nvPicPr>
            <p:cNvPr id="1490" name="burgular">
              <a:extLst>
                <a:ext uri="{FF2B5EF4-FFF2-40B4-BE49-F238E27FC236}">
                  <a16:creationId xmlns:a16="http://schemas.microsoft.com/office/drawing/2014/main" id="{7F97FCA0-FEA1-D771-BCB7-1CD49705642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34308" y="2045218"/>
              <a:ext cx="2814646" cy="3898495"/>
            </a:xfrm>
            <a:prstGeom prst="rect">
              <a:avLst/>
            </a:prstGeom>
          </p:spPr>
        </p:pic>
      </p:grpSp>
      <p:pic>
        <p:nvPicPr>
          <p:cNvPr id="1512" name="house - shutters down">
            <a:extLst>
              <a:ext uri="{FF2B5EF4-FFF2-40B4-BE49-F238E27FC236}">
                <a16:creationId xmlns:a16="http://schemas.microsoft.com/office/drawing/2014/main" id="{B158FA0F-84BD-2262-CBA7-3AAD4CA27640}"/>
              </a:ext>
            </a:extLst>
          </p:cNvPr>
          <p:cNvPicPr>
            <a:picLocks noChangeAspect="1"/>
          </p:cNvPicPr>
          <p:nvPr/>
        </p:nvPicPr>
        <p:blipFill rotWithShape="1">
          <a:blip r:embed="rId20" cstate="email">
            <a:extLst>
              <a:ext uri="{28A0092B-C50C-407E-A947-70E740481C1C}">
                <a14:useLocalDpi xmlns:a14="http://schemas.microsoft.com/office/drawing/2010/main" val="0"/>
              </a:ext>
            </a:extLst>
          </a:blip>
          <a:srcRect/>
          <a:stretch/>
        </p:blipFill>
        <p:spPr>
          <a:xfrm>
            <a:off x="4257426" y="1536993"/>
            <a:ext cx="3705671" cy="3172786"/>
          </a:xfrm>
          <a:prstGeom prst="rect">
            <a:avLst/>
          </a:prstGeom>
        </p:spPr>
      </p:pic>
      <p:grpSp>
        <p:nvGrpSpPr>
          <p:cNvPr id="1513" name="Containment">
            <a:extLst>
              <a:ext uri="{FF2B5EF4-FFF2-40B4-BE49-F238E27FC236}">
                <a16:creationId xmlns:a16="http://schemas.microsoft.com/office/drawing/2014/main" id="{326A0311-0091-17F1-506D-5B91A7F4CE00}"/>
              </a:ext>
            </a:extLst>
          </p:cNvPr>
          <p:cNvGrpSpPr/>
          <p:nvPr/>
        </p:nvGrpSpPr>
        <p:grpSpPr>
          <a:xfrm>
            <a:off x="8191574" y="1090252"/>
            <a:ext cx="3246190" cy="1462748"/>
            <a:chOff x="154777" y="874390"/>
            <a:chExt cx="3246190" cy="1462748"/>
          </a:xfrm>
        </p:grpSpPr>
        <p:sp>
          <p:nvSpPr>
            <p:cNvPr id="1514" name="Free-form: Shape 1513">
              <a:extLst>
                <a:ext uri="{FF2B5EF4-FFF2-40B4-BE49-F238E27FC236}">
                  <a16:creationId xmlns:a16="http://schemas.microsoft.com/office/drawing/2014/main" id="{E09A9A99-8628-D86F-DD6C-BF621205D74E}"/>
                </a:ext>
              </a:extLst>
            </p:cNvPr>
            <p:cNvSpPr/>
            <p:nvPr/>
          </p:nvSpPr>
          <p:spPr>
            <a:xfrm>
              <a:off x="154777" y="874390"/>
              <a:ext cx="3246190" cy="684933"/>
            </a:xfrm>
            <a:custGeom>
              <a:avLst/>
              <a:gdLst>
                <a:gd name="connsiteX0" fmla="*/ 62813 w 3246190"/>
                <a:gd name="connsiteY0" fmla="*/ 0 h 684933"/>
                <a:gd name="connsiteX1" fmla="*/ 3183377 w 3246190"/>
                <a:gd name="connsiteY1" fmla="*/ 0 h 684933"/>
                <a:gd name="connsiteX2" fmla="*/ 3246190 w 3246190"/>
                <a:gd name="connsiteY2" fmla="*/ 62813 h 684933"/>
                <a:gd name="connsiteX3" fmla="*/ 3246190 w 3246190"/>
                <a:gd name="connsiteY3" fmla="*/ 684933 h 684933"/>
                <a:gd name="connsiteX4" fmla="*/ 0 w 3246190"/>
                <a:gd name="connsiteY4" fmla="*/ 684933 h 684933"/>
                <a:gd name="connsiteX5" fmla="*/ 0 w 3246190"/>
                <a:gd name="connsiteY5" fmla="*/ 62813 h 684933"/>
                <a:gd name="connsiteX6" fmla="*/ 62813 w 3246190"/>
                <a:gd name="connsiteY6" fmla="*/ 0 h 6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190" h="684933">
                  <a:moveTo>
                    <a:pt x="62813" y="0"/>
                  </a:moveTo>
                  <a:lnTo>
                    <a:pt x="3183377" y="0"/>
                  </a:lnTo>
                  <a:cubicBezTo>
                    <a:pt x="3218068" y="0"/>
                    <a:pt x="3246190" y="28122"/>
                    <a:pt x="3246190" y="62813"/>
                  </a:cubicBezTo>
                  <a:lnTo>
                    <a:pt x="3246190" y="684933"/>
                  </a:lnTo>
                  <a:lnTo>
                    <a:pt x="0" y="684933"/>
                  </a:lnTo>
                  <a:lnTo>
                    <a:pt x="0" y="62813"/>
                  </a:lnTo>
                  <a:cubicBezTo>
                    <a:pt x="0" y="28122"/>
                    <a:pt x="28122" y="0"/>
                    <a:pt x="62813" y="0"/>
                  </a:cubicBezTo>
                  <a:close/>
                </a:path>
              </a:pathLst>
            </a:custGeom>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Helvetica" pitchFamily="2" charset="0"/>
                  <a:ea typeface="+mn-ea"/>
                  <a:cs typeface="+mn-cs"/>
                </a:rPr>
                <a:t>Containment</a:t>
              </a:r>
              <a:endParaRPr kumimoji="0" lang="en-GB" sz="1800" b="0"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
          <p:nvSpPr>
            <p:cNvPr id="1515" name="Free-form: Shape 1514">
              <a:extLst>
                <a:ext uri="{FF2B5EF4-FFF2-40B4-BE49-F238E27FC236}">
                  <a16:creationId xmlns:a16="http://schemas.microsoft.com/office/drawing/2014/main" id="{FD62D6BB-5363-08DC-FB94-0E489310B5F7}"/>
                </a:ext>
              </a:extLst>
            </p:cNvPr>
            <p:cNvSpPr/>
            <p:nvPr/>
          </p:nvSpPr>
          <p:spPr>
            <a:xfrm>
              <a:off x="154777" y="1559323"/>
              <a:ext cx="3246190" cy="777815"/>
            </a:xfrm>
            <a:custGeom>
              <a:avLst/>
              <a:gdLst>
                <a:gd name="connsiteX0" fmla="*/ 0 w 3246190"/>
                <a:gd name="connsiteY0" fmla="*/ 0 h 777815"/>
                <a:gd name="connsiteX1" fmla="*/ 3246190 w 3246190"/>
                <a:gd name="connsiteY1" fmla="*/ 0 h 777815"/>
                <a:gd name="connsiteX2" fmla="*/ 3246190 w 3246190"/>
                <a:gd name="connsiteY2" fmla="*/ 715002 h 777815"/>
                <a:gd name="connsiteX3" fmla="*/ 3183377 w 3246190"/>
                <a:gd name="connsiteY3" fmla="*/ 777815 h 777815"/>
                <a:gd name="connsiteX4" fmla="*/ 62813 w 3246190"/>
                <a:gd name="connsiteY4" fmla="*/ 777815 h 777815"/>
                <a:gd name="connsiteX5" fmla="*/ 0 w 3246190"/>
                <a:gd name="connsiteY5" fmla="*/ 715002 h 777815"/>
                <a:gd name="connsiteX6" fmla="*/ 0 w 3246190"/>
                <a:gd name="connsiteY6" fmla="*/ 0 h 77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190" h="777815">
                  <a:moveTo>
                    <a:pt x="0" y="0"/>
                  </a:moveTo>
                  <a:lnTo>
                    <a:pt x="3246190" y="0"/>
                  </a:lnTo>
                  <a:lnTo>
                    <a:pt x="3246190" y="715002"/>
                  </a:lnTo>
                  <a:cubicBezTo>
                    <a:pt x="3246190" y="749693"/>
                    <a:pt x="3218068" y="777815"/>
                    <a:pt x="3183377" y="777815"/>
                  </a:cubicBezTo>
                  <a:lnTo>
                    <a:pt x="62813" y="777815"/>
                  </a:lnTo>
                  <a:cubicBezTo>
                    <a:pt x="28122" y="777815"/>
                    <a:pt x="0" y="749693"/>
                    <a:pt x="0" y="715002"/>
                  </a:cubicBezTo>
                  <a:lnTo>
                    <a:pt x="0" y="0"/>
                  </a:lnTo>
                  <a:close/>
                </a:path>
              </a:pathLst>
            </a:custGeom>
          </p:spPr>
          <p:style>
            <a:lnRef idx="2">
              <a:schemeClr val="accent2">
                <a:shade val="15000"/>
              </a:schemeClr>
            </a:lnRef>
            <a:fillRef idx="1">
              <a:schemeClr val="accent2"/>
            </a:fillRef>
            <a:effectRef idx="0">
              <a:schemeClr val="accent2"/>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FFFF"/>
                  </a:solidFill>
                  <a:effectLst/>
                  <a:uLnTx/>
                  <a:uFillTx/>
                  <a:latin typeface="Helvetica" pitchFamily="2" charset="0"/>
                  <a:ea typeface="+mn-ea"/>
                  <a:cs typeface="+mn-cs"/>
                </a:rPr>
                <a:t>Shutters come down to protect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FFFF"/>
                  </a:solidFill>
                  <a:effectLst/>
                  <a:uLnTx/>
                  <a:uFillTx/>
                  <a:latin typeface="Helvetica" pitchFamily="2" charset="0"/>
                  <a:ea typeface="+mn-ea"/>
                  <a:cs typeface="+mn-cs"/>
                </a:rPr>
                <a:t>the building.</a:t>
              </a:r>
            </a:p>
          </p:txBody>
        </p:sp>
      </p:grpSp>
      <p:grpSp>
        <p:nvGrpSpPr>
          <p:cNvPr id="1530" name="Eradication">
            <a:extLst>
              <a:ext uri="{FF2B5EF4-FFF2-40B4-BE49-F238E27FC236}">
                <a16:creationId xmlns:a16="http://schemas.microsoft.com/office/drawing/2014/main" id="{41D11C8D-710B-86C0-8A50-96C1FF3D6226}"/>
              </a:ext>
            </a:extLst>
          </p:cNvPr>
          <p:cNvGrpSpPr/>
          <p:nvPr/>
        </p:nvGrpSpPr>
        <p:grpSpPr>
          <a:xfrm>
            <a:off x="168531" y="856042"/>
            <a:ext cx="3246190" cy="1462748"/>
            <a:chOff x="154777" y="874390"/>
            <a:chExt cx="3246190" cy="1462748"/>
          </a:xfrm>
        </p:grpSpPr>
        <p:sp>
          <p:nvSpPr>
            <p:cNvPr id="1531" name="Free-form: Shape 1530">
              <a:extLst>
                <a:ext uri="{FF2B5EF4-FFF2-40B4-BE49-F238E27FC236}">
                  <a16:creationId xmlns:a16="http://schemas.microsoft.com/office/drawing/2014/main" id="{DCE9D6AD-7F85-2648-D527-808691CEA41C}"/>
                </a:ext>
              </a:extLst>
            </p:cNvPr>
            <p:cNvSpPr/>
            <p:nvPr/>
          </p:nvSpPr>
          <p:spPr>
            <a:xfrm>
              <a:off x="154777" y="874390"/>
              <a:ext cx="3246190" cy="684933"/>
            </a:xfrm>
            <a:custGeom>
              <a:avLst/>
              <a:gdLst>
                <a:gd name="connsiteX0" fmla="*/ 62813 w 3246190"/>
                <a:gd name="connsiteY0" fmla="*/ 0 h 684933"/>
                <a:gd name="connsiteX1" fmla="*/ 3183377 w 3246190"/>
                <a:gd name="connsiteY1" fmla="*/ 0 h 684933"/>
                <a:gd name="connsiteX2" fmla="*/ 3246190 w 3246190"/>
                <a:gd name="connsiteY2" fmla="*/ 62813 h 684933"/>
                <a:gd name="connsiteX3" fmla="*/ 3246190 w 3246190"/>
                <a:gd name="connsiteY3" fmla="*/ 684933 h 684933"/>
                <a:gd name="connsiteX4" fmla="*/ 0 w 3246190"/>
                <a:gd name="connsiteY4" fmla="*/ 684933 h 684933"/>
                <a:gd name="connsiteX5" fmla="*/ 0 w 3246190"/>
                <a:gd name="connsiteY5" fmla="*/ 62813 h 684933"/>
                <a:gd name="connsiteX6" fmla="*/ 62813 w 3246190"/>
                <a:gd name="connsiteY6" fmla="*/ 0 h 6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190" h="684933">
                  <a:moveTo>
                    <a:pt x="62813" y="0"/>
                  </a:moveTo>
                  <a:lnTo>
                    <a:pt x="3183377" y="0"/>
                  </a:lnTo>
                  <a:cubicBezTo>
                    <a:pt x="3218068" y="0"/>
                    <a:pt x="3246190" y="28122"/>
                    <a:pt x="3246190" y="62813"/>
                  </a:cubicBezTo>
                  <a:lnTo>
                    <a:pt x="3246190" y="684933"/>
                  </a:lnTo>
                  <a:lnTo>
                    <a:pt x="0" y="684933"/>
                  </a:lnTo>
                  <a:lnTo>
                    <a:pt x="0" y="62813"/>
                  </a:lnTo>
                  <a:cubicBezTo>
                    <a:pt x="0" y="28122"/>
                    <a:pt x="28122" y="0"/>
                    <a:pt x="62813" y="0"/>
                  </a:cubicBezTo>
                  <a:close/>
                </a:path>
              </a:pathLst>
            </a:custGeom>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Helvetica" pitchFamily="2" charset="0"/>
                  <a:ea typeface="+mn-ea"/>
                  <a:cs typeface="+mn-cs"/>
                </a:rPr>
                <a:t>Eradication</a:t>
              </a:r>
              <a:endParaRPr kumimoji="0" lang="en-GB" sz="1800" b="0"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
          <p:nvSpPr>
            <p:cNvPr id="1532" name="Free-form: Shape 1531">
              <a:extLst>
                <a:ext uri="{FF2B5EF4-FFF2-40B4-BE49-F238E27FC236}">
                  <a16:creationId xmlns:a16="http://schemas.microsoft.com/office/drawing/2014/main" id="{25633079-8158-A78E-B9EF-D5D19C3DF7DF}"/>
                </a:ext>
              </a:extLst>
            </p:cNvPr>
            <p:cNvSpPr/>
            <p:nvPr/>
          </p:nvSpPr>
          <p:spPr>
            <a:xfrm>
              <a:off x="154777" y="1559323"/>
              <a:ext cx="3246190" cy="777815"/>
            </a:xfrm>
            <a:custGeom>
              <a:avLst/>
              <a:gdLst>
                <a:gd name="connsiteX0" fmla="*/ 0 w 3246190"/>
                <a:gd name="connsiteY0" fmla="*/ 0 h 777815"/>
                <a:gd name="connsiteX1" fmla="*/ 3246190 w 3246190"/>
                <a:gd name="connsiteY1" fmla="*/ 0 h 777815"/>
                <a:gd name="connsiteX2" fmla="*/ 3246190 w 3246190"/>
                <a:gd name="connsiteY2" fmla="*/ 715002 h 777815"/>
                <a:gd name="connsiteX3" fmla="*/ 3183377 w 3246190"/>
                <a:gd name="connsiteY3" fmla="*/ 777815 h 777815"/>
                <a:gd name="connsiteX4" fmla="*/ 62813 w 3246190"/>
                <a:gd name="connsiteY4" fmla="*/ 777815 h 777815"/>
                <a:gd name="connsiteX5" fmla="*/ 0 w 3246190"/>
                <a:gd name="connsiteY5" fmla="*/ 715002 h 777815"/>
                <a:gd name="connsiteX6" fmla="*/ 0 w 3246190"/>
                <a:gd name="connsiteY6" fmla="*/ 0 h 77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190" h="777815">
                  <a:moveTo>
                    <a:pt x="0" y="0"/>
                  </a:moveTo>
                  <a:lnTo>
                    <a:pt x="3246190" y="0"/>
                  </a:lnTo>
                  <a:lnTo>
                    <a:pt x="3246190" y="715002"/>
                  </a:lnTo>
                  <a:cubicBezTo>
                    <a:pt x="3246190" y="749693"/>
                    <a:pt x="3218068" y="777815"/>
                    <a:pt x="3183377" y="777815"/>
                  </a:cubicBezTo>
                  <a:lnTo>
                    <a:pt x="62813" y="777815"/>
                  </a:lnTo>
                  <a:cubicBezTo>
                    <a:pt x="28122" y="777815"/>
                    <a:pt x="0" y="749693"/>
                    <a:pt x="0" y="715002"/>
                  </a:cubicBezTo>
                  <a:lnTo>
                    <a:pt x="0" y="0"/>
                  </a:lnTo>
                  <a:close/>
                </a:path>
              </a:pathLst>
            </a:custGeom>
          </p:spPr>
          <p:style>
            <a:lnRef idx="2">
              <a:schemeClr val="accent2">
                <a:shade val="15000"/>
              </a:schemeClr>
            </a:lnRef>
            <a:fillRef idx="1">
              <a:schemeClr val="accent2"/>
            </a:fillRef>
            <a:effectRef idx="0">
              <a:schemeClr val="accent2"/>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FFFF"/>
                  </a:solidFill>
                  <a:effectLst/>
                  <a:uLnTx/>
                  <a:uFillTx/>
                  <a:latin typeface="Helvetica" pitchFamily="2" charset="0"/>
                  <a:ea typeface="+mn-ea"/>
                  <a:cs typeface="+mn-cs"/>
                </a:rPr>
                <a:t>Police arrest individual.</a:t>
              </a:r>
            </a:p>
          </p:txBody>
        </p:sp>
      </p:grpSp>
      <p:grpSp>
        <p:nvGrpSpPr>
          <p:cNvPr id="1529" name="burgular + police">
            <a:extLst>
              <a:ext uri="{FF2B5EF4-FFF2-40B4-BE49-F238E27FC236}">
                <a16:creationId xmlns:a16="http://schemas.microsoft.com/office/drawing/2014/main" id="{A4202E79-74CC-0315-ACA7-18BAEBFB054F}"/>
              </a:ext>
            </a:extLst>
          </p:cNvPr>
          <p:cNvGrpSpPr/>
          <p:nvPr/>
        </p:nvGrpSpPr>
        <p:grpSpPr>
          <a:xfrm>
            <a:off x="163802" y="2048262"/>
            <a:ext cx="2700110" cy="4664542"/>
            <a:chOff x="385238" y="1684413"/>
            <a:chExt cx="2700110" cy="4664542"/>
          </a:xfrm>
        </p:grpSpPr>
        <p:sp>
          <p:nvSpPr>
            <p:cNvPr id="1528" name="burgular + police - shadow">
              <a:extLst>
                <a:ext uri="{FF2B5EF4-FFF2-40B4-BE49-F238E27FC236}">
                  <a16:creationId xmlns:a16="http://schemas.microsoft.com/office/drawing/2014/main" id="{8B189B23-0DD2-563D-2913-2CCA3D35CF07}"/>
                </a:ext>
              </a:extLst>
            </p:cNvPr>
            <p:cNvSpPr/>
            <p:nvPr/>
          </p:nvSpPr>
          <p:spPr>
            <a:xfrm>
              <a:off x="385238" y="5182099"/>
              <a:ext cx="2700110" cy="1166856"/>
            </a:xfrm>
            <a:custGeom>
              <a:avLst/>
              <a:gdLst>
                <a:gd name="connsiteX0" fmla="*/ 2464359 w 2700110"/>
                <a:gd name="connsiteY0" fmla="*/ 380435 h 1166856"/>
                <a:gd name="connsiteX1" fmla="*/ 1540699 w 2700110"/>
                <a:gd name="connsiteY1" fmla="*/ 292872 h 1166856"/>
                <a:gd name="connsiteX2" fmla="*/ 1362045 w 2700110"/>
                <a:gd name="connsiteY2" fmla="*/ 136108 h 1166856"/>
                <a:gd name="connsiteX3" fmla="*/ 232224 w 2700110"/>
                <a:gd name="connsiteY3" fmla="*/ 134092 h 1166856"/>
                <a:gd name="connsiteX4" fmla="*/ 235752 w 2700110"/>
                <a:gd name="connsiteY4" fmla="*/ 786422 h 1166856"/>
                <a:gd name="connsiteX5" fmla="*/ 1159412 w 2700110"/>
                <a:gd name="connsiteY5" fmla="*/ 873985 h 1166856"/>
                <a:gd name="connsiteX6" fmla="*/ 1338066 w 2700110"/>
                <a:gd name="connsiteY6" fmla="*/ 1030748 h 1166856"/>
                <a:gd name="connsiteX7" fmla="*/ 2467887 w 2700110"/>
                <a:gd name="connsiteY7" fmla="*/ 1032765 h 1166856"/>
                <a:gd name="connsiteX8" fmla="*/ 2464359 w 2700110"/>
                <a:gd name="connsiteY8" fmla="*/ 380435 h 116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110" h="1166856">
                  <a:moveTo>
                    <a:pt x="2464359" y="380435"/>
                  </a:moveTo>
                  <a:cubicBezTo>
                    <a:pt x="2213695" y="235697"/>
                    <a:pt x="1839609" y="206677"/>
                    <a:pt x="1540699" y="292872"/>
                  </a:cubicBezTo>
                  <a:cubicBezTo>
                    <a:pt x="1501382" y="235841"/>
                    <a:pt x="1442047" y="182338"/>
                    <a:pt x="1362045" y="136108"/>
                  </a:cubicBezTo>
                  <a:cubicBezTo>
                    <a:pt x="1049094" y="-44562"/>
                    <a:pt x="543231" y="-45498"/>
                    <a:pt x="232224" y="134092"/>
                  </a:cubicBezTo>
                  <a:cubicBezTo>
                    <a:pt x="-78783" y="313683"/>
                    <a:pt x="-77199" y="605679"/>
                    <a:pt x="235752" y="786422"/>
                  </a:cubicBezTo>
                  <a:cubicBezTo>
                    <a:pt x="486416" y="931088"/>
                    <a:pt x="860502" y="960179"/>
                    <a:pt x="1159412" y="873985"/>
                  </a:cubicBezTo>
                  <a:cubicBezTo>
                    <a:pt x="1198729" y="931016"/>
                    <a:pt x="1258064" y="984519"/>
                    <a:pt x="1338066" y="1030748"/>
                  </a:cubicBezTo>
                  <a:cubicBezTo>
                    <a:pt x="1651017" y="1211419"/>
                    <a:pt x="2156880" y="1212355"/>
                    <a:pt x="2467887" y="1032765"/>
                  </a:cubicBezTo>
                  <a:cubicBezTo>
                    <a:pt x="2778894" y="853174"/>
                    <a:pt x="2777310" y="561178"/>
                    <a:pt x="2464359" y="380435"/>
                  </a:cubicBezTo>
                  <a:close/>
                </a:path>
              </a:pathLst>
            </a:custGeom>
            <a:solidFill>
              <a:srgbClr val="000000">
                <a:alpha val="44000"/>
              </a:srgbClr>
            </a:solidFill>
            <a:ln w="71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pic>
          <p:nvPicPr>
            <p:cNvPr id="1525" name="burgular + police">
              <a:extLst>
                <a:ext uri="{FF2B5EF4-FFF2-40B4-BE49-F238E27FC236}">
                  <a16:creationId xmlns:a16="http://schemas.microsoft.com/office/drawing/2014/main" id="{D89E2416-3ADE-DD45-6331-E4273C02E78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67929" y="1684413"/>
              <a:ext cx="2258028" cy="4523484"/>
            </a:xfrm>
            <a:prstGeom prst="rect">
              <a:avLst/>
            </a:prstGeom>
          </p:spPr>
        </p:pic>
      </p:grpSp>
      <p:grpSp>
        <p:nvGrpSpPr>
          <p:cNvPr id="1534" name="Recovery">
            <a:extLst>
              <a:ext uri="{FF2B5EF4-FFF2-40B4-BE49-F238E27FC236}">
                <a16:creationId xmlns:a16="http://schemas.microsoft.com/office/drawing/2014/main" id="{2A6F300E-C667-E937-1D7E-6DBCA80C51DC}"/>
              </a:ext>
            </a:extLst>
          </p:cNvPr>
          <p:cNvGrpSpPr/>
          <p:nvPr/>
        </p:nvGrpSpPr>
        <p:grpSpPr>
          <a:xfrm>
            <a:off x="8203000" y="1090252"/>
            <a:ext cx="3246190" cy="1462748"/>
            <a:chOff x="154777" y="874390"/>
            <a:chExt cx="3246190" cy="1462748"/>
          </a:xfrm>
        </p:grpSpPr>
        <p:sp>
          <p:nvSpPr>
            <p:cNvPr id="1535" name="Free-form: Shape 1534">
              <a:extLst>
                <a:ext uri="{FF2B5EF4-FFF2-40B4-BE49-F238E27FC236}">
                  <a16:creationId xmlns:a16="http://schemas.microsoft.com/office/drawing/2014/main" id="{2BB24F5E-E656-942D-E957-55A336D62028}"/>
                </a:ext>
              </a:extLst>
            </p:cNvPr>
            <p:cNvSpPr/>
            <p:nvPr/>
          </p:nvSpPr>
          <p:spPr>
            <a:xfrm>
              <a:off x="154777" y="874390"/>
              <a:ext cx="3246190" cy="684933"/>
            </a:xfrm>
            <a:custGeom>
              <a:avLst/>
              <a:gdLst>
                <a:gd name="connsiteX0" fmla="*/ 62813 w 3246190"/>
                <a:gd name="connsiteY0" fmla="*/ 0 h 684933"/>
                <a:gd name="connsiteX1" fmla="*/ 3183377 w 3246190"/>
                <a:gd name="connsiteY1" fmla="*/ 0 h 684933"/>
                <a:gd name="connsiteX2" fmla="*/ 3246190 w 3246190"/>
                <a:gd name="connsiteY2" fmla="*/ 62813 h 684933"/>
                <a:gd name="connsiteX3" fmla="*/ 3246190 w 3246190"/>
                <a:gd name="connsiteY3" fmla="*/ 684933 h 684933"/>
                <a:gd name="connsiteX4" fmla="*/ 0 w 3246190"/>
                <a:gd name="connsiteY4" fmla="*/ 684933 h 684933"/>
                <a:gd name="connsiteX5" fmla="*/ 0 w 3246190"/>
                <a:gd name="connsiteY5" fmla="*/ 62813 h 684933"/>
                <a:gd name="connsiteX6" fmla="*/ 62813 w 3246190"/>
                <a:gd name="connsiteY6" fmla="*/ 0 h 6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190" h="684933">
                  <a:moveTo>
                    <a:pt x="62813" y="0"/>
                  </a:moveTo>
                  <a:lnTo>
                    <a:pt x="3183377" y="0"/>
                  </a:lnTo>
                  <a:cubicBezTo>
                    <a:pt x="3218068" y="0"/>
                    <a:pt x="3246190" y="28122"/>
                    <a:pt x="3246190" y="62813"/>
                  </a:cubicBezTo>
                  <a:lnTo>
                    <a:pt x="3246190" y="684933"/>
                  </a:lnTo>
                  <a:lnTo>
                    <a:pt x="0" y="684933"/>
                  </a:lnTo>
                  <a:lnTo>
                    <a:pt x="0" y="62813"/>
                  </a:lnTo>
                  <a:cubicBezTo>
                    <a:pt x="0" y="28122"/>
                    <a:pt x="28122" y="0"/>
                    <a:pt x="62813" y="0"/>
                  </a:cubicBezTo>
                  <a:close/>
                </a:path>
              </a:pathLst>
            </a:custGeom>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Helvetica" pitchFamily="2" charset="0"/>
                  <a:ea typeface="+mn-ea"/>
                  <a:cs typeface="+mn-cs"/>
                </a:rPr>
                <a:t>Recovery</a:t>
              </a:r>
              <a:endParaRPr kumimoji="0" lang="en-GB" sz="1800" b="0"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
          <p:nvSpPr>
            <p:cNvPr id="1536" name="Free-form: Shape 1535">
              <a:extLst>
                <a:ext uri="{FF2B5EF4-FFF2-40B4-BE49-F238E27FC236}">
                  <a16:creationId xmlns:a16="http://schemas.microsoft.com/office/drawing/2014/main" id="{2A63E710-E6CA-3E20-DBDC-C08567DD8796}"/>
                </a:ext>
              </a:extLst>
            </p:cNvPr>
            <p:cNvSpPr/>
            <p:nvPr/>
          </p:nvSpPr>
          <p:spPr>
            <a:xfrm>
              <a:off x="154777" y="1559323"/>
              <a:ext cx="3246190" cy="777815"/>
            </a:xfrm>
            <a:custGeom>
              <a:avLst/>
              <a:gdLst>
                <a:gd name="connsiteX0" fmla="*/ 0 w 3246190"/>
                <a:gd name="connsiteY0" fmla="*/ 0 h 777815"/>
                <a:gd name="connsiteX1" fmla="*/ 3246190 w 3246190"/>
                <a:gd name="connsiteY1" fmla="*/ 0 h 777815"/>
                <a:gd name="connsiteX2" fmla="*/ 3246190 w 3246190"/>
                <a:gd name="connsiteY2" fmla="*/ 715002 h 777815"/>
                <a:gd name="connsiteX3" fmla="*/ 3183377 w 3246190"/>
                <a:gd name="connsiteY3" fmla="*/ 777815 h 777815"/>
                <a:gd name="connsiteX4" fmla="*/ 62813 w 3246190"/>
                <a:gd name="connsiteY4" fmla="*/ 777815 h 777815"/>
                <a:gd name="connsiteX5" fmla="*/ 0 w 3246190"/>
                <a:gd name="connsiteY5" fmla="*/ 715002 h 777815"/>
                <a:gd name="connsiteX6" fmla="*/ 0 w 3246190"/>
                <a:gd name="connsiteY6" fmla="*/ 0 h 77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190" h="777815">
                  <a:moveTo>
                    <a:pt x="0" y="0"/>
                  </a:moveTo>
                  <a:lnTo>
                    <a:pt x="3246190" y="0"/>
                  </a:lnTo>
                  <a:lnTo>
                    <a:pt x="3246190" y="715002"/>
                  </a:lnTo>
                  <a:cubicBezTo>
                    <a:pt x="3246190" y="749693"/>
                    <a:pt x="3218068" y="777815"/>
                    <a:pt x="3183377" y="777815"/>
                  </a:cubicBezTo>
                  <a:lnTo>
                    <a:pt x="62813" y="777815"/>
                  </a:lnTo>
                  <a:cubicBezTo>
                    <a:pt x="28122" y="777815"/>
                    <a:pt x="0" y="749693"/>
                    <a:pt x="0" y="715002"/>
                  </a:cubicBezTo>
                  <a:lnTo>
                    <a:pt x="0" y="0"/>
                  </a:lnTo>
                  <a:close/>
                </a:path>
              </a:pathLst>
            </a:custGeom>
          </p:spPr>
          <p:style>
            <a:lnRef idx="2">
              <a:schemeClr val="accent2">
                <a:shade val="15000"/>
              </a:schemeClr>
            </a:lnRef>
            <a:fillRef idx="1">
              <a:schemeClr val="accent2"/>
            </a:fillRef>
            <a:effectRef idx="0">
              <a:schemeClr val="accent2"/>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FFFF"/>
                  </a:solidFill>
                  <a:effectLst/>
                  <a:uLnTx/>
                  <a:uFillTx/>
                  <a:latin typeface="Helvetica" pitchFamily="2" charset="0"/>
                  <a:ea typeface="+mn-ea"/>
                  <a:cs typeface="+mn-cs"/>
                </a:rPr>
                <a:t>Systems reverts to steady state, alarms turn off </a:t>
              </a:r>
              <a:r>
                <a:rPr lang="en-GB" sz="1500" dirty="0">
                  <a:solidFill>
                    <a:srgbClr val="FFFFFF"/>
                  </a:solidFill>
                  <a:latin typeface="Helvetica" pitchFamily="2" charset="0"/>
                </a:rPr>
                <a:t>, and </a:t>
              </a:r>
              <a:r>
                <a:rPr kumimoji="0" lang="en-GB" sz="1500" b="0" i="0" u="none" strike="noStrike" kern="1200" cap="none" spc="0" normalizeH="0" baseline="0" noProof="0" dirty="0">
                  <a:ln>
                    <a:noFill/>
                  </a:ln>
                  <a:solidFill>
                    <a:srgbClr val="FFFFFF"/>
                  </a:solidFill>
                  <a:effectLst/>
                  <a:uLnTx/>
                  <a:uFillTx/>
                  <a:latin typeface="Helvetica" pitchFamily="2" charset="0"/>
                  <a:ea typeface="+mn-ea"/>
                  <a:cs typeface="+mn-cs"/>
                </a:rPr>
                <a:t>shutters come up.</a:t>
              </a:r>
            </a:p>
          </p:txBody>
        </p:sp>
      </p:grpSp>
      <p:grpSp>
        <p:nvGrpSpPr>
          <p:cNvPr id="1575" name="Lessons learnt">
            <a:extLst>
              <a:ext uri="{FF2B5EF4-FFF2-40B4-BE49-F238E27FC236}">
                <a16:creationId xmlns:a16="http://schemas.microsoft.com/office/drawing/2014/main" id="{2EA9258D-D4B0-092A-59FE-80A03BD91EA0}"/>
              </a:ext>
            </a:extLst>
          </p:cNvPr>
          <p:cNvGrpSpPr/>
          <p:nvPr/>
        </p:nvGrpSpPr>
        <p:grpSpPr>
          <a:xfrm>
            <a:off x="152638" y="833666"/>
            <a:ext cx="3246190" cy="1462748"/>
            <a:chOff x="154777" y="874390"/>
            <a:chExt cx="3246190" cy="1462748"/>
          </a:xfrm>
        </p:grpSpPr>
        <p:sp>
          <p:nvSpPr>
            <p:cNvPr id="1576" name="Free-form: Shape 1575">
              <a:extLst>
                <a:ext uri="{FF2B5EF4-FFF2-40B4-BE49-F238E27FC236}">
                  <a16:creationId xmlns:a16="http://schemas.microsoft.com/office/drawing/2014/main" id="{F421AC6D-2769-FF56-70C6-FD5DD0390F13}"/>
                </a:ext>
              </a:extLst>
            </p:cNvPr>
            <p:cNvSpPr/>
            <p:nvPr/>
          </p:nvSpPr>
          <p:spPr>
            <a:xfrm>
              <a:off x="154777" y="874390"/>
              <a:ext cx="3246190" cy="684933"/>
            </a:xfrm>
            <a:custGeom>
              <a:avLst/>
              <a:gdLst>
                <a:gd name="connsiteX0" fmla="*/ 62813 w 3246190"/>
                <a:gd name="connsiteY0" fmla="*/ 0 h 684933"/>
                <a:gd name="connsiteX1" fmla="*/ 3183377 w 3246190"/>
                <a:gd name="connsiteY1" fmla="*/ 0 h 684933"/>
                <a:gd name="connsiteX2" fmla="*/ 3246190 w 3246190"/>
                <a:gd name="connsiteY2" fmla="*/ 62813 h 684933"/>
                <a:gd name="connsiteX3" fmla="*/ 3246190 w 3246190"/>
                <a:gd name="connsiteY3" fmla="*/ 684933 h 684933"/>
                <a:gd name="connsiteX4" fmla="*/ 0 w 3246190"/>
                <a:gd name="connsiteY4" fmla="*/ 684933 h 684933"/>
                <a:gd name="connsiteX5" fmla="*/ 0 w 3246190"/>
                <a:gd name="connsiteY5" fmla="*/ 62813 h 684933"/>
                <a:gd name="connsiteX6" fmla="*/ 62813 w 3246190"/>
                <a:gd name="connsiteY6" fmla="*/ 0 h 6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190" h="684933">
                  <a:moveTo>
                    <a:pt x="62813" y="0"/>
                  </a:moveTo>
                  <a:lnTo>
                    <a:pt x="3183377" y="0"/>
                  </a:lnTo>
                  <a:cubicBezTo>
                    <a:pt x="3218068" y="0"/>
                    <a:pt x="3246190" y="28122"/>
                    <a:pt x="3246190" y="62813"/>
                  </a:cubicBezTo>
                  <a:lnTo>
                    <a:pt x="3246190" y="684933"/>
                  </a:lnTo>
                  <a:lnTo>
                    <a:pt x="0" y="684933"/>
                  </a:lnTo>
                  <a:lnTo>
                    <a:pt x="0" y="62813"/>
                  </a:lnTo>
                  <a:cubicBezTo>
                    <a:pt x="0" y="28122"/>
                    <a:pt x="28122" y="0"/>
                    <a:pt x="62813" y="0"/>
                  </a:cubicBezTo>
                  <a:close/>
                </a:path>
              </a:pathLst>
            </a:custGeom>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Helvetica" pitchFamily="2" charset="0"/>
                  <a:ea typeface="+mn-ea"/>
                  <a:cs typeface="+mn-cs"/>
                </a:rPr>
                <a:t>Lessons Learned</a:t>
              </a:r>
              <a:endParaRPr kumimoji="0" lang="en-GB" sz="1800" b="0"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
          <p:nvSpPr>
            <p:cNvPr id="1577" name="Free-form: Shape 1576">
              <a:extLst>
                <a:ext uri="{FF2B5EF4-FFF2-40B4-BE49-F238E27FC236}">
                  <a16:creationId xmlns:a16="http://schemas.microsoft.com/office/drawing/2014/main" id="{AF7EE389-8D15-B7C5-27D5-AEA75B8EDEA6}"/>
                </a:ext>
              </a:extLst>
            </p:cNvPr>
            <p:cNvSpPr/>
            <p:nvPr/>
          </p:nvSpPr>
          <p:spPr>
            <a:xfrm>
              <a:off x="154777" y="1559323"/>
              <a:ext cx="3246190" cy="777815"/>
            </a:xfrm>
            <a:custGeom>
              <a:avLst/>
              <a:gdLst>
                <a:gd name="connsiteX0" fmla="*/ 0 w 3246190"/>
                <a:gd name="connsiteY0" fmla="*/ 0 h 777815"/>
                <a:gd name="connsiteX1" fmla="*/ 3246190 w 3246190"/>
                <a:gd name="connsiteY1" fmla="*/ 0 h 777815"/>
                <a:gd name="connsiteX2" fmla="*/ 3246190 w 3246190"/>
                <a:gd name="connsiteY2" fmla="*/ 715002 h 777815"/>
                <a:gd name="connsiteX3" fmla="*/ 3183377 w 3246190"/>
                <a:gd name="connsiteY3" fmla="*/ 777815 h 777815"/>
                <a:gd name="connsiteX4" fmla="*/ 62813 w 3246190"/>
                <a:gd name="connsiteY4" fmla="*/ 777815 h 777815"/>
                <a:gd name="connsiteX5" fmla="*/ 0 w 3246190"/>
                <a:gd name="connsiteY5" fmla="*/ 715002 h 777815"/>
                <a:gd name="connsiteX6" fmla="*/ 0 w 3246190"/>
                <a:gd name="connsiteY6" fmla="*/ 0 h 77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190" h="777815">
                  <a:moveTo>
                    <a:pt x="0" y="0"/>
                  </a:moveTo>
                  <a:lnTo>
                    <a:pt x="3246190" y="0"/>
                  </a:lnTo>
                  <a:lnTo>
                    <a:pt x="3246190" y="715002"/>
                  </a:lnTo>
                  <a:cubicBezTo>
                    <a:pt x="3246190" y="749693"/>
                    <a:pt x="3218068" y="777815"/>
                    <a:pt x="3183377" y="777815"/>
                  </a:cubicBezTo>
                  <a:lnTo>
                    <a:pt x="62813" y="777815"/>
                  </a:lnTo>
                  <a:cubicBezTo>
                    <a:pt x="28122" y="777815"/>
                    <a:pt x="0" y="749693"/>
                    <a:pt x="0" y="715002"/>
                  </a:cubicBezTo>
                  <a:lnTo>
                    <a:pt x="0" y="0"/>
                  </a:lnTo>
                  <a:close/>
                </a:path>
              </a:pathLst>
            </a:custGeom>
          </p:spPr>
          <p:style>
            <a:lnRef idx="2">
              <a:schemeClr val="accent2">
                <a:shade val="15000"/>
              </a:schemeClr>
            </a:lnRef>
            <a:fillRef idx="1">
              <a:schemeClr val="accent2"/>
            </a:fillRef>
            <a:effectRef idx="0">
              <a:schemeClr val="accent2"/>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FFFF"/>
                  </a:solidFill>
                  <a:effectLst/>
                  <a:uLnTx/>
                  <a:uFillTx/>
                  <a:latin typeface="Helvetica" pitchFamily="2" charset="0"/>
                  <a:ea typeface="+mn-ea"/>
                  <a:cs typeface="+mn-cs"/>
                </a:rPr>
                <a:t>Investigate point of entry. </a:t>
              </a:r>
              <a:br>
                <a:rPr kumimoji="0" lang="en-GB" sz="1500" b="0" i="0" u="none" strike="noStrike" kern="1200" cap="none" spc="0" normalizeH="0" baseline="0" noProof="0" dirty="0">
                  <a:ln>
                    <a:noFill/>
                  </a:ln>
                  <a:solidFill>
                    <a:srgbClr val="FFFFFF"/>
                  </a:solidFill>
                  <a:effectLst/>
                  <a:uLnTx/>
                  <a:uFillTx/>
                  <a:latin typeface="Helvetica" pitchFamily="2" charset="0"/>
                  <a:ea typeface="+mn-ea"/>
                  <a:cs typeface="+mn-cs"/>
                </a:rPr>
              </a:br>
              <a:r>
                <a:rPr kumimoji="0" lang="en-GB" sz="1500" b="0" i="0" u="none" strike="noStrike" kern="1200" cap="none" spc="0" normalizeH="0" baseline="0" noProof="0" dirty="0">
                  <a:ln>
                    <a:noFill/>
                  </a:ln>
                  <a:solidFill>
                    <a:srgbClr val="FFFFFF"/>
                  </a:solidFill>
                  <a:effectLst/>
                  <a:uLnTx/>
                  <a:uFillTx/>
                  <a:latin typeface="Helvetica" pitchFamily="2" charset="0"/>
                  <a:ea typeface="+mn-ea"/>
                  <a:cs typeface="+mn-cs"/>
                </a:rPr>
                <a:t>Improve security.</a:t>
              </a:r>
            </a:p>
          </p:txBody>
        </p:sp>
      </p:grpSp>
      <p:grpSp>
        <p:nvGrpSpPr>
          <p:cNvPr id="1574" name="elect fence sign">
            <a:extLst>
              <a:ext uri="{FF2B5EF4-FFF2-40B4-BE49-F238E27FC236}">
                <a16:creationId xmlns:a16="http://schemas.microsoft.com/office/drawing/2014/main" id="{1BF970A1-230F-88C0-D7EB-AD3388E3C7DF}"/>
              </a:ext>
            </a:extLst>
          </p:cNvPr>
          <p:cNvGrpSpPr/>
          <p:nvPr/>
        </p:nvGrpSpPr>
        <p:grpSpPr>
          <a:xfrm>
            <a:off x="4246299" y="4278644"/>
            <a:ext cx="740056" cy="1547889"/>
            <a:chOff x="-1505827" y="2090966"/>
            <a:chExt cx="585057" cy="1223696"/>
          </a:xfrm>
        </p:grpSpPr>
        <p:sp>
          <p:nvSpPr>
            <p:cNvPr id="1542" name="Free-form: Shape 1541">
              <a:extLst>
                <a:ext uri="{FF2B5EF4-FFF2-40B4-BE49-F238E27FC236}">
                  <a16:creationId xmlns:a16="http://schemas.microsoft.com/office/drawing/2014/main" id="{BA55FE2B-4353-564D-AC34-4D31F9EBFCE7}"/>
                </a:ext>
              </a:extLst>
            </p:cNvPr>
            <p:cNvSpPr/>
            <p:nvPr/>
          </p:nvSpPr>
          <p:spPr>
            <a:xfrm>
              <a:off x="-1497030" y="2090966"/>
              <a:ext cx="576260" cy="1220183"/>
            </a:xfrm>
            <a:custGeom>
              <a:avLst/>
              <a:gdLst>
                <a:gd name="connsiteX0" fmla="*/ 576212 w 576260"/>
                <a:gd name="connsiteY0" fmla="*/ 1066889 h 1220183"/>
                <a:gd name="connsiteX1" fmla="*/ 576212 w 576260"/>
                <a:gd name="connsiteY1" fmla="*/ 374102 h 1220183"/>
                <a:gd name="connsiteX2" fmla="*/ 576212 w 576260"/>
                <a:gd name="connsiteY2" fmla="*/ 339213 h 1220183"/>
                <a:gd name="connsiteX3" fmla="*/ 542064 w 576260"/>
                <a:gd name="connsiteY3" fmla="*/ 280011 h 1220183"/>
                <a:gd name="connsiteX4" fmla="*/ 64935 w 576260"/>
                <a:gd name="connsiteY4" fmla="*/ 4655 h 1220183"/>
                <a:gd name="connsiteX5" fmla="*/ 41116 w 576260"/>
                <a:gd name="connsiteY5" fmla="*/ 2085 h 1220183"/>
                <a:gd name="connsiteX6" fmla="*/ 41116 w 576260"/>
                <a:gd name="connsiteY6" fmla="*/ 2085 h 1220183"/>
                <a:gd name="connsiteX7" fmla="*/ 41116 w 576260"/>
                <a:gd name="connsiteY7" fmla="*/ 2085 h 1220183"/>
                <a:gd name="connsiteX8" fmla="*/ 38101 w 576260"/>
                <a:gd name="connsiteY8" fmla="*/ 4210 h 1220183"/>
                <a:gd name="connsiteX9" fmla="*/ 0 w 576260"/>
                <a:gd name="connsiteY9" fmla="*/ 31291 h 1220183"/>
                <a:gd name="connsiteX10" fmla="*/ 30787 w 576260"/>
                <a:gd name="connsiteY10" fmla="*/ 57384 h 1220183"/>
                <a:gd name="connsiteX11" fmla="*/ 30787 w 576260"/>
                <a:gd name="connsiteY11" fmla="*/ 854788 h 1220183"/>
                <a:gd name="connsiteX12" fmla="*/ 64935 w 576260"/>
                <a:gd name="connsiteY12" fmla="*/ 913991 h 1220183"/>
                <a:gd name="connsiteX13" fmla="*/ 520419 w 576260"/>
                <a:gd name="connsiteY13" fmla="*/ 1176943 h 1220183"/>
                <a:gd name="connsiteX14" fmla="*/ 525855 w 576260"/>
                <a:gd name="connsiteY14" fmla="*/ 1220183 h 1220183"/>
                <a:gd name="connsiteX15" fmla="*/ 565636 w 576260"/>
                <a:gd name="connsiteY15" fmla="*/ 1192064 h 1220183"/>
                <a:gd name="connsiteX16" fmla="*/ 568997 w 576260"/>
                <a:gd name="connsiteY16" fmla="*/ 1189692 h 1220183"/>
                <a:gd name="connsiteX17" fmla="*/ 568997 w 576260"/>
                <a:gd name="connsiteY17" fmla="*/ 1189692 h 1220183"/>
                <a:gd name="connsiteX18" fmla="*/ 576212 w 576260"/>
                <a:gd name="connsiteY18" fmla="*/ 1169678 h 1220183"/>
                <a:gd name="connsiteX19" fmla="*/ 576212 w 576260"/>
                <a:gd name="connsiteY19" fmla="*/ 1066988 h 1220183"/>
                <a:gd name="connsiteX20" fmla="*/ 576261 w 576260"/>
                <a:gd name="connsiteY20" fmla="*/ 1066988 h 122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6260" h="1220183">
                  <a:moveTo>
                    <a:pt x="576212" y="1066889"/>
                  </a:moveTo>
                  <a:lnTo>
                    <a:pt x="576212" y="374102"/>
                  </a:lnTo>
                  <a:cubicBezTo>
                    <a:pt x="576212" y="374102"/>
                    <a:pt x="576212" y="339213"/>
                    <a:pt x="576212" y="339213"/>
                  </a:cubicBezTo>
                  <a:cubicBezTo>
                    <a:pt x="576212" y="317469"/>
                    <a:pt x="560892" y="290882"/>
                    <a:pt x="542064" y="280011"/>
                  </a:cubicBezTo>
                  <a:lnTo>
                    <a:pt x="64935" y="4655"/>
                  </a:lnTo>
                  <a:cubicBezTo>
                    <a:pt x="55694" y="-682"/>
                    <a:pt x="47293" y="-1275"/>
                    <a:pt x="41116" y="2085"/>
                  </a:cubicBezTo>
                  <a:lnTo>
                    <a:pt x="41116" y="2085"/>
                  </a:lnTo>
                  <a:cubicBezTo>
                    <a:pt x="41116" y="2085"/>
                    <a:pt x="41116" y="2085"/>
                    <a:pt x="41116" y="2085"/>
                  </a:cubicBezTo>
                  <a:cubicBezTo>
                    <a:pt x="40028" y="2678"/>
                    <a:pt x="39040" y="3370"/>
                    <a:pt x="38101" y="4210"/>
                  </a:cubicBezTo>
                  <a:lnTo>
                    <a:pt x="0" y="31291"/>
                  </a:lnTo>
                  <a:lnTo>
                    <a:pt x="30787" y="57384"/>
                  </a:lnTo>
                  <a:lnTo>
                    <a:pt x="30787" y="854788"/>
                  </a:lnTo>
                  <a:cubicBezTo>
                    <a:pt x="30787" y="876532"/>
                    <a:pt x="46107" y="903119"/>
                    <a:pt x="64935" y="913991"/>
                  </a:cubicBezTo>
                  <a:lnTo>
                    <a:pt x="520419" y="1176943"/>
                  </a:lnTo>
                  <a:lnTo>
                    <a:pt x="525855" y="1220183"/>
                  </a:lnTo>
                  <a:lnTo>
                    <a:pt x="565636" y="1192064"/>
                  </a:lnTo>
                  <a:cubicBezTo>
                    <a:pt x="566822" y="1191422"/>
                    <a:pt x="567959" y="1190631"/>
                    <a:pt x="568997" y="1189692"/>
                  </a:cubicBezTo>
                  <a:lnTo>
                    <a:pt x="568997" y="1189692"/>
                  </a:lnTo>
                  <a:cubicBezTo>
                    <a:pt x="573494" y="1185591"/>
                    <a:pt x="576212" y="1178820"/>
                    <a:pt x="576212" y="1169678"/>
                  </a:cubicBezTo>
                  <a:lnTo>
                    <a:pt x="576212" y="1066988"/>
                  </a:lnTo>
                  <a:cubicBezTo>
                    <a:pt x="576212" y="1066988"/>
                    <a:pt x="576261" y="1066988"/>
                    <a:pt x="576261" y="1066988"/>
                  </a:cubicBezTo>
                  <a:close/>
                </a:path>
              </a:pathLst>
            </a:custGeom>
            <a:solidFill>
              <a:srgbClr val="05010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grpSp>
          <p:nvGrpSpPr>
            <p:cNvPr id="1543" name="Graphic 1539">
              <a:extLst>
                <a:ext uri="{FF2B5EF4-FFF2-40B4-BE49-F238E27FC236}">
                  <a16:creationId xmlns:a16="http://schemas.microsoft.com/office/drawing/2014/main" id="{55774530-0DF4-D37D-3C5D-72DF77813838}"/>
                </a:ext>
              </a:extLst>
            </p:cNvPr>
            <p:cNvGrpSpPr/>
            <p:nvPr/>
          </p:nvGrpSpPr>
          <p:grpSpPr>
            <a:xfrm>
              <a:off x="-1505827" y="2120621"/>
              <a:ext cx="545424" cy="1194041"/>
              <a:chOff x="-1505827" y="2120621"/>
              <a:chExt cx="545424" cy="1194041"/>
            </a:xfrm>
          </p:grpSpPr>
          <p:sp>
            <p:nvSpPr>
              <p:cNvPr id="1544" name="Free-form: Shape 1543">
                <a:extLst>
                  <a:ext uri="{FF2B5EF4-FFF2-40B4-BE49-F238E27FC236}">
                    <a16:creationId xmlns:a16="http://schemas.microsoft.com/office/drawing/2014/main" id="{CFC6969A-2038-468E-1F11-8E4048645CEC}"/>
                  </a:ext>
                </a:extLst>
              </p:cNvPr>
              <p:cNvSpPr/>
              <p:nvPr/>
            </p:nvSpPr>
            <p:spPr>
              <a:xfrm>
                <a:off x="-1491397" y="2296158"/>
                <a:ext cx="516514" cy="999838"/>
              </a:xfrm>
              <a:custGeom>
                <a:avLst/>
                <a:gdLst>
                  <a:gd name="connsiteX0" fmla="*/ 0 w 516514"/>
                  <a:gd name="connsiteY0" fmla="*/ 687599 h 999838"/>
                  <a:gd name="connsiteX1" fmla="*/ 19718 w 516514"/>
                  <a:gd name="connsiteY1" fmla="*/ 721746 h 999838"/>
                  <a:gd name="connsiteX2" fmla="*/ 496797 w 516514"/>
                  <a:gd name="connsiteY2" fmla="*/ 997151 h 999838"/>
                  <a:gd name="connsiteX3" fmla="*/ 516515 w 516514"/>
                  <a:gd name="connsiteY3" fmla="*/ 985785 h 999838"/>
                  <a:gd name="connsiteX4" fmla="*/ 516515 w 516514"/>
                  <a:gd name="connsiteY4" fmla="*/ 298187 h 999838"/>
                  <a:gd name="connsiteX5" fmla="*/ 49 w 516514"/>
                  <a:gd name="connsiteY5" fmla="*/ 0 h 999838"/>
                  <a:gd name="connsiteX6" fmla="*/ 49 w 516514"/>
                  <a:gd name="connsiteY6" fmla="*/ 687599 h 99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514" h="999838">
                    <a:moveTo>
                      <a:pt x="0" y="687599"/>
                    </a:moveTo>
                    <a:cubicBezTo>
                      <a:pt x="0" y="700151"/>
                      <a:pt x="8846" y="715470"/>
                      <a:pt x="19718" y="721746"/>
                    </a:cubicBezTo>
                    <a:lnTo>
                      <a:pt x="496797" y="997151"/>
                    </a:lnTo>
                    <a:cubicBezTo>
                      <a:pt x="507669" y="1003427"/>
                      <a:pt x="516515" y="998337"/>
                      <a:pt x="516515" y="985785"/>
                    </a:cubicBezTo>
                    <a:lnTo>
                      <a:pt x="516515" y="298187"/>
                    </a:lnTo>
                    <a:cubicBezTo>
                      <a:pt x="516515" y="298187"/>
                      <a:pt x="49" y="0"/>
                      <a:pt x="49" y="0"/>
                    </a:cubicBezTo>
                    <a:lnTo>
                      <a:pt x="49" y="687599"/>
                    </a:lnTo>
                    <a:close/>
                  </a:path>
                </a:pathLst>
              </a:custGeom>
              <a:solidFill>
                <a:srgbClr val="EDC104"/>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45" name="Free-form: Shape 1544">
                <a:extLst>
                  <a:ext uri="{FF2B5EF4-FFF2-40B4-BE49-F238E27FC236}">
                    <a16:creationId xmlns:a16="http://schemas.microsoft.com/office/drawing/2014/main" id="{D05DF5A4-8590-157B-BD08-147A0F543C4D}"/>
                  </a:ext>
                </a:extLst>
              </p:cNvPr>
              <p:cNvSpPr/>
              <p:nvPr/>
            </p:nvSpPr>
            <p:spPr>
              <a:xfrm>
                <a:off x="-1505827" y="2120621"/>
                <a:ext cx="545424" cy="1194041"/>
              </a:xfrm>
              <a:custGeom>
                <a:avLst/>
                <a:gdLst>
                  <a:gd name="connsiteX0" fmla="*/ 511277 w 545424"/>
                  <a:gd name="connsiteY0" fmla="*/ 280055 h 1194041"/>
                  <a:gd name="connsiteX1" fmla="*/ 34197 w 545424"/>
                  <a:gd name="connsiteY1" fmla="*/ 4650 h 1194041"/>
                  <a:gd name="connsiteX2" fmla="*/ 0 w 545424"/>
                  <a:gd name="connsiteY2" fmla="*/ 24368 h 1194041"/>
                  <a:gd name="connsiteX3" fmla="*/ 0 w 545424"/>
                  <a:gd name="connsiteY3" fmla="*/ 854784 h 1194041"/>
                  <a:gd name="connsiteX4" fmla="*/ 34148 w 545424"/>
                  <a:gd name="connsiteY4" fmla="*/ 913986 h 1194041"/>
                  <a:gd name="connsiteX5" fmla="*/ 511227 w 545424"/>
                  <a:gd name="connsiteY5" fmla="*/ 1189391 h 1194041"/>
                  <a:gd name="connsiteX6" fmla="*/ 545424 w 545424"/>
                  <a:gd name="connsiteY6" fmla="*/ 1169673 h 1194041"/>
                  <a:gd name="connsiteX7" fmla="*/ 545424 w 545424"/>
                  <a:gd name="connsiteY7" fmla="*/ 339258 h 1194041"/>
                  <a:gd name="connsiteX8" fmla="*/ 511277 w 545424"/>
                  <a:gd name="connsiteY8" fmla="*/ 280055 h 1194041"/>
                  <a:gd name="connsiteX9" fmla="*/ 511277 w 545424"/>
                  <a:gd name="connsiteY9" fmla="*/ 1172688 h 1194041"/>
                  <a:gd name="connsiteX10" fmla="*/ 34148 w 545424"/>
                  <a:gd name="connsiteY10" fmla="*/ 897283 h 1194041"/>
                  <a:gd name="connsiteX11" fmla="*/ 14430 w 545424"/>
                  <a:gd name="connsiteY11" fmla="*/ 863135 h 1194041"/>
                  <a:gd name="connsiteX12" fmla="*/ 14430 w 545424"/>
                  <a:gd name="connsiteY12" fmla="*/ 175537 h 1194041"/>
                  <a:gd name="connsiteX13" fmla="*/ 530994 w 545424"/>
                  <a:gd name="connsiteY13" fmla="*/ 473723 h 1194041"/>
                  <a:gd name="connsiteX14" fmla="*/ 530994 w 545424"/>
                  <a:gd name="connsiteY14" fmla="*/ 1161322 h 1194041"/>
                  <a:gd name="connsiteX15" fmla="*/ 511227 w 545424"/>
                  <a:gd name="connsiteY15" fmla="*/ 1172688 h 119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5424" h="1194041">
                    <a:moveTo>
                      <a:pt x="511277" y="280055"/>
                    </a:moveTo>
                    <a:lnTo>
                      <a:pt x="34197" y="4650"/>
                    </a:lnTo>
                    <a:cubicBezTo>
                      <a:pt x="15369" y="-6222"/>
                      <a:pt x="0" y="2624"/>
                      <a:pt x="0" y="24368"/>
                    </a:cubicBezTo>
                    <a:lnTo>
                      <a:pt x="0" y="854784"/>
                    </a:lnTo>
                    <a:cubicBezTo>
                      <a:pt x="0" y="876527"/>
                      <a:pt x="15320" y="903114"/>
                      <a:pt x="34148" y="913986"/>
                    </a:cubicBezTo>
                    <a:lnTo>
                      <a:pt x="511227" y="1189391"/>
                    </a:lnTo>
                    <a:cubicBezTo>
                      <a:pt x="530055" y="1200263"/>
                      <a:pt x="545375" y="1191417"/>
                      <a:pt x="545424" y="1169673"/>
                    </a:cubicBezTo>
                    <a:lnTo>
                      <a:pt x="545424" y="339258"/>
                    </a:lnTo>
                    <a:cubicBezTo>
                      <a:pt x="545424" y="317514"/>
                      <a:pt x="530105" y="290927"/>
                      <a:pt x="511277" y="280055"/>
                    </a:cubicBezTo>
                    <a:close/>
                    <a:moveTo>
                      <a:pt x="511277" y="1172688"/>
                    </a:moveTo>
                    <a:lnTo>
                      <a:pt x="34148" y="897283"/>
                    </a:lnTo>
                    <a:cubicBezTo>
                      <a:pt x="23276" y="891007"/>
                      <a:pt x="14430" y="875687"/>
                      <a:pt x="14430" y="863135"/>
                    </a:cubicBezTo>
                    <a:lnTo>
                      <a:pt x="14430" y="175537"/>
                    </a:lnTo>
                    <a:cubicBezTo>
                      <a:pt x="14430" y="175537"/>
                      <a:pt x="530994" y="473723"/>
                      <a:pt x="530994" y="473723"/>
                    </a:cubicBezTo>
                    <a:lnTo>
                      <a:pt x="530994" y="1161322"/>
                    </a:lnTo>
                    <a:cubicBezTo>
                      <a:pt x="530994" y="1173874"/>
                      <a:pt x="522099" y="1178964"/>
                      <a:pt x="511227" y="1172688"/>
                    </a:cubicBez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grpSp>
            <p:nvGrpSpPr>
              <p:cNvPr id="1546" name="Graphic 1539">
                <a:extLst>
                  <a:ext uri="{FF2B5EF4-FFF2-40B4-BE49-F238E27FC236}">
                    <a16:creationId xmlns:a16="http://schemas.microsoft.com/office/drawing/2014/main" id="{26987B10-8CA1-86D8-28B5-500D3DEFCFD1}"/>
                  </a:ext>
                </a:extLst>
              </p:cNvPr>
              <p:cNvGrpSpPr/>
              <p:nvPr/>
            </p:nvGrpSpPr>
            <p:grpSpPr>
              <a:xfrm>
                <a:off x="-1443313" y="2173256"/>
                <a:ext cx="420496" cy="361688"/>
                <a:chOff x="-1443313" y="2173256"/>
                <a:chExt cx="420496" cy="361688"/>
              </a:xfrm>
              <a:solidFill>
                <a:srgbClr val="EDC104"/>
              </a:solidFill>
            </p:grpSpPr>
            <p:sp>
              <p:nvSpPr>
                <p:cNvPr id="1547" name="Free-form: Shape 1546">
                  <a:extLst>
                    <a:ext uri="{FF2B5EF4-FFF2-40B4-BE49-F238E27FC236}">
                      <a16:creationId xmlns:a16="http://schemas.microsoft.com/office/drawing/2014/main" id="{43611705-3527-1CF5-1A35-B6E2598A0BCD}"/>
                    </a:ext>
                  </a:extLst>
                </p:cNvPr>
                <p:cNvSpPr/>
                <p:nvPr/>
              </p:nvSpPr>
              <p:spPr>
                <a:xfrm>
                  <a:off x="-1443313" y="2173256"/>
                  <a:ext cx="61969" cy="146388"/>
                </a:xfrm>
                <a:custGeom>
                  <a:avLst/>
                  <a:gdLst>
                    <a:gd name="connsiteX0" fmla="*/ 0 w 61969"/>
                    <a:gd name="connsiteY0" fmla="*/ 0 h 146388"/>
                    <a:gd name="connsiteX1" fmla="*/ 20014 w 61969"/>
                    <a:gd name="connsiteY1" fmla="*/ 11564 h 146388"/>
                    <a:gd name="connsiteX2" fmla="*/ 46255 w 61969"/>
                    <a:gd name="connsiteY2" fmla="*/ 28761 h 146388"/>
                    <a:gd name="connsiteX3" fmla="*/ 56633 w 61969"/>
                    <a:gd name="connsiteY3" fmla="*/ 41511 h 146388"/>
                    <a:gd name="connsiteX4" fmla="*/ 61080 w 61969"/>
                    <a:gd name="connsiteY4" fmla="*/ 54557 h 146388"/>
                    <a:gd name="connsiteX5" fmla="*/ 61970 w 61969"/>
                    <a:gd name="connsiteY5" fmla="*/ 77734 h 146388"/>
                    <a:gd name="connsiteX6" fmla="*/ 61970 w 61969"/>
                    <a:gd name="connsiteY6" fmla="*/ 119393 h 146388"/>
                    <a:gd name="connsiteX7" fmla="*/ 60685 w 61969"/>
                    <a:gd name="connsiteY7" fmla="*/ 140050 h 146388"/>
                    <a:gd name="connsiteX8" fmla="*/ 56139 w 61969"/>
                    <a:gd name="connsiteY8" fmla="*/ 145881 h 146388"/>
                    <a:gd name="connsiteX9" fmla="*/ 48133 w 61969"/>
                    <a:gd name="connsiteY9" fmla="*/ 145535 h 146388"/>
                    <a:gd name="connsiteX10" fmla="*/ 33752 w 61969"/>
                    <a:gd name="connsiteY10" fmla="*/ 138469 h 146388"/>
                    <a:gd name="connsiteX11" fmla="*/ 0 w 61969"/>
                    <a:gd name="connsiteY11" fmla="*/ 118949 h 146388"/>
                    <a:gd name="connsiteX12" fmla="*/ 0 w 61969"/>
                    <a:gd name="connsiteY12" fmla="*/ 0 h 146388"/>
                    <a:gd name="connsiteX13" fmla="*/ 26784 w 61969"/>
                    <a:gd name="connsiteY13" fmla="*/ 35828 h 146388"/>
                    <a:gd name="connsiteX14" fmla="*/ 26784 w 61969"/>
                    <a:gd name="connsiteY14" fmla="*/ 114056 h 146388"/>
                    <a:gd name="connsiteX15" fmla="*/ 33901 w 61969"/>
                    <a:gd name="connsiteY15" fmla="*/ 115489 h 146388"/>
                    <a:gd name="connsiteX16" fmla="*/ 35235 w 61969"/>
                    <a:gd name="connsiteY16" fmla="*/ 101702 h 146388"/>
                    <a:gd name="connsiteX17" fmla="*/ 35235 w 61969"/>
                    <a:gd name="connsiteY17" fmla="*/ 55496 h 146388"/>
                    <a:gd name="connsiteX18" fmla="*/ 34790 w 61969"/>
                    <a:gd name="connsiteY18" fmla="*/ 44871 h 146388"/>
                    <a:gd name="connsiteX19" fmla="*/ 32764 w 61969"/>
                    <a:gd name="connsiteY19" fmla="*/ 40374 h 146388"/>
                    <a:gd name="connsiteX20" fmla="*/ 26784 w 61969"/>
                    <a:gd name="connsiteY20" fmla="*/ 35877 h 14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969" h="146388">
                      <a:moveTo>
                        <a:pt x="0" y="0"/>
                      </a:moveTo>
                      <a:lnTo>
                        <a:pt x="20014" y="11564"/>
                      </a:lnTo>
                      <a:cubicBezTo>
                        <a:pt x="32962" y="19026"/>
                        <a:pt x="41709" y="24758"/>
                        <a:pt x="46255" y="28761"/>
                      </a:cubicBezTo>
                      <a:cubicBezTo>
                        <a:pt x="50802" y="32764"/>
                        <a:pt x="54261" y="37014"/>
                        <a:pt x="56633" y="41511"/>
                      </a:cubicBezTo>
                      <a:cubicBezTo>
                        <a:pt x="59005" y="46008"/>
                        <a:pt x="60487" y="50357"/>
                        <a:pt x="61080" y="54557"/>
                      </a:cubicBezTo>
                      <a:cubicBezTo>
                        <a:pt x="61673" y="58758"/>
                        <a:pt x="61970" y="66467"/>
                        <a:pt x="61970" y="77734"/>
                      </a:cubicBezTo>
                      <a:lnTo>
                        <a:pt x="61970" y="119393"/>
                      </a:lnTo>
                      <a:cubicBezTo>
                        <a:pt x="61970" y="130068"/>
                        <a:pt x="61525" y="136937"/>
                        <a:pt x="60685" y="140050"/>
                      </a:cubicBezTo>
                      <a:cubicBezTo>
                        <a:pt x="59796" y="143163"/>
                        <a:pt x="58313" y="145090"/>
                        <a:pt x="56139" y="145881"/>
                      </a:cubicBezTo>
                      <a:cubicBezTo>
                        <a:pt x="53964" y="146672"/>
                        <a:pt x="51296" y="146524"/>
                        <a:pt x="48133" y="145535"/>
                      </a:cubicBezTo>
                      <a:cubicBezTo>
                        <a:pt x="44970" y="144497"/>
                        <a:pt x="40177" y="142125"/>
                        <a:pt x="33752" y="138469"/>
                      </a:cubicBezTo>
                      <a:lnTo>
                        <a:pt x="0" y="118949"/>
                      </a:lnTo>
                      <a:lnTo>
                        <a:pt x="0" y="0"/>
                      </a:lnTo>
                      <a:close/>
                      <a:moveTo>
                        <a:pt x="26784" y="35828"/>
                      </a:moveTo>
                      <a:lnTo>
                        <a:pt x="26784" y="114056"/>
                      </a:lnTo>
                      <a:cubicBezTo>
                        <a:pt x="30639" y="116280"/>
                        <a:pt x="33011" y="116774"/>
                        <a:pt x="33901" y="115489"/>
                      </a:cubicBezTo>
                      <a:cubicBezTo>
                        <a:pt x="34790" y="114204"/>
                        <a:pt x="35235" y="109609"/>
                        <a:pt x="35235" y="101702"/>
                      </a:cubicBezTo>
                      <a:lnTo>
                        <a:pt x="35235" y="55496"/>
                      </a:lnTo>
                      <a:cubicBezTo>
                        <a:pt x="35235" y="50110"/>
                        <a:pt x="35087" y="46552"/>
                        <a:pt x="34790" y="44871"/>
                      </a:cubicBezTo>
                      <a:cubicBezTo>
                        <a:pt x="34494" y="43191"/>
                        <a:pt x="33802" y="41659"/>
                        <a:pt x="32764" y="40374"/>
                      </a:cubicBezTo>
                      <a:cubicBezTo>
                        <a:pt x="31726" y="39040"/>
                        <a:pt x="29700" y="37557"/>
                        <a:pt x="26784" y="35877"/>
                      </a:cubicBezTo>
                      <a:close/>
                    </a:path>
                  </a:pathLst>
                </a:custGeom>
                <a:solidFill>
                  <a:srgbClr val="EDC104"/>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48" name="Free-form: Shape 1547">
                  <a:extLst>
                    <a:ext uri="{FF2B5EF4-FFF2-40B4-BE49-F238E27FC236}">
                      <a16:creationId xmlns:a16="http://schemas.microsoft.com/office/drawing/2014/main" id="{53FDA811-250B-FBD8-85EB-E1FC974A60BD}"/>
                    </a:ext>
                  </a:extLst>
                </p:cNvPr>
                <p:cNvSpPr/>
                <p:nvPr/>
              </p:nvSpPr>
              <p:spPr>
                <a:xfrm>
                  <a:off x="-1372201" y="2222229"/>
                  <a:ext cx="67702" cy="150081"/>
                </a:xfrm>
                <a:custGeom>
                  <a:avLst/>
                  <a:gdLst>
                    <a:gd name="connsiteX0" fmla="*/ 52383 w 67702"/>
                    <a:gd name="connsiteY0" fmla="*/ 22337 h 150081"/>
                    <a:gd name="connsiteX1" fmla="*/ 67702 w 67702"/>
                    <a:gd name="connsiteY1" fmla="*/ 150082 h 150081"/>
                    <a:gd name="connsiteX2" fmla="*/ 40325 w 67702"/>
                    <a:gd name="connsiteY2" fmla="*/ 134268 h 150081"/>
                    <a:gd name="connsiteX3" fmla="*/ 38892 w 67702"/>
                    <a:gd name="connsiteY3" fmla="*/ 112079 h 150081"/>
                    <a:gd name="connsiteX4" fmla="*/ 29305 w 67702"/>
                    <a:gd name="connsiteY4" fmla="*/ 106545 h 150081"/>
                    <a:gd name="connsiteX5" fmla="*/ 27674 w 67702"/>
                    <a:gd name="connsiteY5" fmla="*/ 127004 h 150081"/>
                    <a:gd name="connsiteX6" fmla="*/ 0 w 67702"/>
                    <a:gd name="connsiteY6" fmla="*/ 111042 h 150081"/>
                    <a:gd name="connsiteX7" fmla="*/ 13689 w 67702"/>
                    <a:gd name="connsiteY7" fmla="*/ 0 h 150081"/>
                    <a:gd name="connsiteX8" fmla="*/ 52383 w 67702"/>
                    <a:gd name="connsiteY8" fmla="*/ 22337 h 150081"/>
                    <a:gd name="connsiteX9" fmla="*/ 38200 w 67702"/>
                    <a:gd name="connsiteY9" fmla="*/ 90583 h 150081"/>
                    <a:gd name="connsiteX10" fmla="*/ 34098 w 67702"/>
                    <a:gd name="connsiteY10" fmla="*/ 38299 h 150081"/>
                    <a:gd name="connsiteX11" fmla="*/ 28959 w 67702"/>
                    <a:gd name="connsiteY11" fmla="*/ 85295 h 150081"/>
                    <a:gd name="connsiteX12" fmla="*/ 38200 w 67702"/>
                    <a:gd name="connsiteY12" fmla="*/ 90632 h 15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702" h="150081">
                      <a:moveTo>
                        <a:pt x="52383" y="22337"/>
                      </a:moveTo>
                      <a:lnTo>
                        <a:pt x="67702" y="150082"/>
                      </a:lnTo>
                      <a:lnTo>
                        <a:pt x="40325" y="134268"/>
                      </a:lnTo>
                      <a:lnTo>
                        <a:pt x="38892" y="112079"/>
                      </a:lnTo>
                      <a:lnTo>
                        <a:pt x="29305" y="106545"/>
                      </a:lnTo>
                      <a:lnTo>
                        <a:pt x="27674" y="127004"/>
                      </a:lnTo>
                      <a:lnTo>
                        <a:pt x="0" y="111042"/>
                      </a:lnTo>
                      <a:lnTo>
                        <a:pt x="13689" y="0"/>
                      </a:lnTo>
                      <a:lnTo>
                        <a:pt x="52383" y="22337"/>
                      </a:lnTo>
                      <a:close/>
                      <a:moveTo>
                        <a:pt x="38200" y="90583"/>
                      </a:moveTo>
                      <a:cubicBezTo>
                        <a:pt x="36866" y="76350"/>
                        <a:pt x="35482" y="58906"/>
                        <a:pt x="34098" y="38299"/>
                      </a:cubicBezTo>
                      <a:cubicBezTo>
                        <a:pt x="31380" y="59499"/>
                        <a:pt x="29651" y="75164"/>
                        <a:pt x="28959" y="85295"/>
                      </a:cubicBezTo>
                      <a:lnTo>
                        <a:pt x="38200" y="90632"/>
                      </a:lnTo>
                      <a:close/>
                    </a:path>
                  </a:pathLst>
                </a:custGeom>
                <a:solidFill>
                  <a:srgbClr val="EDC104"/>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49" name="Free-form: Shape 1548">
                  <a:extLst>
                    <a:ext uri="{FF2B5EF4-FFF2-40B4-BE49-F238E27FC236}">
                      <a16:creationId xmlns:a16="http://schemas.microsoft.com/office/drawing/2014/main" id="{5461CB21-8003-2D2C-9208-19E9270E892B}"/>
                    </a:ext>
                  </a:extLst>
                </p:cNvPr>
                <p:cNvSpPr/>
                <p:nvPr/>
              </p:nvSpPr>
              <p:spPr>
                <a:xfrm>
                  <a:off x="-1294763" y="2259045"/>
                  <a:ext cx="59795" cy="153442"/>
                </a:xfrm>
                <a:custGeom>
                  <a:avLst/>
                  <a:gdLst>
                    <a:gd name="connsiteX0" fmla="*/ 59796 w 59795"/>
                    <a:gd name="connsiteY0" fmla="*/ 34543 h 153442"/>
                    <a:gd name="connsiteX1" fmla="*/ 59796 w 59795"/>
                    <a:gd name="connsiteY1" fmla="*/ 153442 h 153442"/>
                    <a:gd name="connsiteX2" fmla="*/ 36322 w 59795"/>
                    <a:gd name="connsiteY2" fmla="*/ 139902 h 153442"/>
                    <a:gd name="connsiteX3" fmla="*/ 22386 w 59795"/>
                    <a:gd name="connsiteY3" fmla="*/ 77784 h 153442"/>
                    <a:gd name="connsiteX4" fmla="*/ 22386 w 59795"/>
                    <a:gd name="connsiteY4" fmla="*/ 131847 h 153442"/>
                    <a:gd name="connsiteX5" fmla="*/ 0 w 59795"/>
                    <a:gd name="connsiteY5" fmla="*/ 118899 h 153442"/>
                    <a:gd name="connsiteX6" fmla="*/ 0 w 59795"/>
                    <a:gd name="connsiteY6" fmla="*/ 0 h 153442"/>
                    <a:gd name="connsiteX7" fmla="*/ 22386 w 59795"/>
                    <a:gd name="connsiteY7" fmla="*/ 12947 h 153442"/>
                    <a:gd name="connsiteX8" fmla="*/ 37409 w 59795"/>
                    <a:gd name="connsiteY8" fmla="*/ 75164 h 153442"/>
                    <a:gd name="connsiteX9" fmla="*/ 37409 w 59795"/>
                    <a:gd name="connsiteY9" fmla="*/ 21645 h 153442"/>
                    <a:gd name="connsiteX10" fmla="*/ 59796 w 59795"/>
                    <a:gd name="connsiteY10" fmla="*/ 34592 h 15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95" h="153442">
                      <a:moveTo>
                        <a:pt x="59796" y="34543"/>
                      </a:moveTo>
                      <a:lnTo>
                        <a:pt x="59796" y="153442"/>
                      </a:lnTo>
                      <a:cubicBezTo>
                        <a:pt x="59796" y="153442"/>
                        <a:pt x="36322" y="139902"/>
                        <a:pt x="36322" y="139902"/>
                      </a:cubicBezTo>
                      <a:lnTo>
                        <a:pt x="22386" y="77784"/>
                      </a:lnTo>
                      <a:lnTo>
                        <a:pt x="22386" y="131847"/>
                      </a:lnTo>
                      <a:cubicBezTo>
                        <a:pt x="22386" y="131847"/>
                        <a:pt x="0" y="118899"/>
                        <a:pt x="0" y="118899"/>
                      </a:cubicBezTo>
                      <a:lnTo>
                        <a:pt x="0" y="0"/>
                      </a:lnTo>
                      <a:cubicBezTo>
                        <a:pt x="0" y="0"/>
                        <a:pt x="22386" y="12947"/>
                        <a:pt x="22386" y="12947"/>
                      </a:cubicBezTo>
                      <a:lnTo>
                        <a:pt x="37409" y="75164"/>
                      </a:lnTo>
                      <a:lnTo>
                        <a:pt x="37409" y="21645"/>
                      </a:lnTo>
                      <a:cubicBezTo>
                        <a:pt x="37409" y="21645"/>
                        <a:pt x="59796" y="34592"/>
                        <a:pt x="59796" y="34592"/>
                      </a:cubicBezTo>
                      <a:close/>
                    </a:path>
                  </a:pathLst>
                </a:custGeom>
                <a:solidFill>
                  <a:srgbClr val="EDC104"/>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50" name="Free-form: Shape 1549">
                  <a:extLst>
                    <a:ext uri="{FF2B5EF4-FFF2-40B4-BE49-F238E27FC236}">
                      <a16:creationId xmlns:a16="http://schemas.microsoft.com/office/drawing/2014/main" id="{C39A7D2C-5176-FDA2-F827-564AF02AB579}"/>
                    </a:ext>
                  </a:extLst>
                </p:cNvPr>
                <p:cNvSpPr/>
                <p:nvPr/>
              </p:nvSpPr>
              <p:spPr>
                <a:xfrm>
                  <a:off x="-1219697" y="2312038"/>
                  <a:ext cx="62266" cy="145122"/>
                </a:xfrm>
                <a:custGeom>
                  <a:avLst/>
                  <a:gdLst>
                    <a:gd name="connsiteX0" fmla="*/ 62168 w 62266"/>
                    <a:gd name="connsiteY0" fmla="*/ 70008 h 145122"/>
                    <a:gd name="connsiteX1" fmla="*/ 35383 w 62266"/>
                    <a:gd name="connsiteY1" fmla="*/ 54540 h 145122"/>
                    <a:gd name="connsiteX2" fmla="*/ 35383 w 62266"/>
                    <a:gd name="connsiteY2" fmla="*/ 43767 h 145122"/>
                    <a:gd name="connsiteX3" fmla="*/ 34642 w 62266"/>
                    <a:gd name="connsiteY3" fmla="*/ 30523 h 145122"/>
                    <a:gd name="connsiteX4" fmla="*/ 31034 w 62266"/>
                    <a:gd name="connsiteY4" fmla="*/ 25878 h 145122"/>
                    <a:gd name="connsiteX5" fmla="*/ 27674 w 62266"/>
                    <a:gd name="connsiteY5" fmla="*/ 26125 h 145122"/>
                    <a:gd name="connsiteX6" fmla="*/ 26784 w 62266"/>
                    <a:gd name="connsiteY6" fmla="*/ 36898 h 145122"/>
                    <a:gd name="connsiteX7" fmla="*/ 26784 w 62266"/>
                    <a:gd name="connsiteY7" fmla="*/ 93975 h 145122"/>
                    <a:gd name="connsiteX8" fmla="*/ 27674 w 62266"/>
                    <a:gd name="connsiteY8" fmla="*/ 105045 h 145122"/>
                    <a:gd name="connsiteX9" fmla="*/ 31232 w 62266"/>
                    <a:gd name="connsiteY9" fmla="*/ 109641 h 145122"/>
                    <a:gd name="connsiteX10" fmla="*/ 35185 w 62266"/>
                    <a:gd name="connsiteY10" fmla="*/ 109048 h 145122"/>
                    <a:gd name="connsiteX11" fmla="*/ 36223 w 62266"/>
                    <a:gd name="connsiteY11" fmla="*/ 98472 h 145122"/>
                    <a:gd name="connsiteX12" fmla="*/ 36223 w 62266"/>
                    <a:gd name="connsiteY12" fmla="*/ 84388 h 145122"/>
                    <a:gd name="connsiteX13" fmla="*/ 30837 w 62266"/>
                    <a:gd name="connsiteY13" fmla="*/ 81275 h 145122"/>
                    <a:gd name="connsiteX14" fmla="*/ 30837 w 62266"/>
                    <a:gd name="connsiteY14" fmla="*/ 63188 h 145122"/>
                    <a:gd name="connsiteX15" fmla="*/ 62217 w 62266"/>
                    <a:gd name="connsiteY15" fmla="*/ 81275 h 145122"/>
                    <a:gd name="connsiteX16" fmla="*/ 62217 w 62266"/>
                    <a:gd name="connsiteY16" fmla="*/ 145123 h 145122"/>
                    <a:gd name="connsiteX17" fmla="*/ 45366 w 62266"/>
                    <a:gd name="connsiteY17" fmla="*/ 135387 h 145122"/>
                    <a:gd name="connsiteX18" fmla="*/ 42895 w 62266"/>
                    <a:gd name="connsiteY18" fmla="*/ 125454 h 145122"/>
                    <a:gd name="connsiteX19" fmla="*/ 35976 w 62266"/>
                    <a:gd name="connsiteY19" fmla="*/ 129754 h 145122"/>
                    <a:gd name="connsiteX20" fmla="*/ 26142 w 62266"/>
                    <a:gd name="connsiteY20" fmla="*/ 126838 h 145122"/>
                    <a:gd name="connsiteX21" fmla="*/ 13491 w 62266"/>
                    <a:gd name="connsiteY21" fmla="*/ 115769 h 145122"/>
                    <a:gd name="connsiteX22" fmla="*/ 4546 w 62266"/>
                    <a:gd name="connsiteY22" fmla="*/ 101240 h 145122"/>
                    <a:gd name="connsiteX23" fmla="*/ 741 w 62266"/>
                    <a:gd name="connsiteY23" fmla="*/ 87304 h 145122"/>
                    <a:gd name="connsiteX24" fmla="*/ 0 w 62266"/>
                    <a:gd name="connsiteY24" fmla="*/ 68476 h 145122"/>
                    <a:gd name="connsiteX25" fmla="*/ 0 w 62266"/>
                    <a:gd name="connsiteY25" fmla="*/ 33142 h 145122"/>
                    <a:gd name="connsiteX26" fmla="*/ 1581 w 62266"/>
                    <a:gd name="connsiteY26" fmla="*/ 9323 h 145122"/>
                    <a:gd name="connsiteX27" fmla="*/ 10724 w 62266"/>
                    <a:gd name="connsiteY27" fmla="*/ 477 h 145122"/>
                    <a:gd name="connsiteX28" fmla="*/ 30244 w 62266"/>
                    <a:gd name="connsiteY28" fmla="*/ 5320 h 145122"/>
                    <a:gd name="connsiteX29" fmla="*/ 49764 w 62266"/>
                    <a:gd name="connsiteY29" fmla="*/ 22171 h 145122"/>
                    <a:gd name="connsiteX30" fmla="*/ 59894 w 62266"/>
                    <a:gd name="connsiteY30" fmla="*/ 41247 h 145122"/>
                    <a:gd name="connsiteX31" fmla="*/ 62266 w 62266"/>
                    <a:gd name="connsiteY31" fmla="*/ 64918 h 145122"/>
                    <a:gd name="connsiteX32" fmla="*/ 62266 w 62266"/>
                    <a:gd name="connsiteY32" fmla="*/ 70057 h 14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266" h="145122">
                      <a:moveTo>
                        <a:pt x="62168" y="70008"/>
                      </a:moveTo>
                      <a:lnTo>
                        <a:pt x="35383" y="54540"/>
                      </a:lnTo>
                      <a:lnTo>
                        <a:pt x="35383" y="43767"/>
                      </a:lnTo>
                      <a:cubicBezTo>
                        <a:pt x="35383" y="36947"/>
                        <a:pt x="35136" y="32549"/>
                        <a:pt x="34642" y="30523"/>
                      </a:cubicBezTo>
                      <a:cubicBezTo>
                        <a:pt x="34148" y="28497"/>
                        <a:pt x="32912" y="26965"/>
                        <a:pt x="31034" y="25878"/>
                      </a:cubicBezTo>
                      <a:cubicBezTo>
                        <a:pt x="29404" y="24939"/>
                        <a:pt x="28267" y="24988"/>
                        <a:pt x="27674" y="26125"/>
                      </a:cubicBezTo>
                      <a:cubicBezTo>
                        <a:pt x="27081" y="27261"/>
                        <a:pt x="26784" y="30869"/>
                        <a:pt x="26784" y="36898"/>
                      </a:cubicBezTo>
                      <a:lnTo>
                        <a:pt x="26784" y="93975"/>
                      </a:lnTo>
                      <a:cubicBezTo>
                        <a:pt x="26784" y="99312"/>
                        <a:pt x="27081" y="103019"/>
                        <a:pt x="27674" y="105045"/>
                      </a:cubicBezTo>
                      <a:cubicBezTo>
                        <a:pt x="28267" y="107071"/>
                        <a:pt x="29453" y="108603"/>
                        <a:pt x="31232" y="109641"/>
                      </a:cubicBezTo>
                      <a:cubicBezTo>
                        <a:pt x="33159" y="110777"/>
                        <a:pt x="34494" y="110580"/>
                        <a:pt x="35185" y="109048"/>
                      </a:cubicBezTo>
                      <a:cubicBezTo>
                        <a:pt x="35877" y="107565"/>
                        <a:pt x="36223" y="104007"/>
                        <a:pt x="36223" y="98472"/>
                      </a:cubicBezTo>
                      <a:lnTo>
                        <a:pt x="36223" y="84388"/>
                      </a:lnTo>
                      <a:cubicBezTo>
                        <a:pt x="36223" y="84388"/>
                        <a:pt x="30837" y="81275"/>
                        <a:pt x="30837" y="81275"/>
                      </a:cubicBezTo>
                      <a:lnTo>
                        <a:pt x="30837" y="63188"/>
                      </a:lnTo>
                      <a:cubicBezTo>
                        <a:pt x="30837" y="63188"/>
                        <a:pt x="62217" y="81275"/>
                        <a:pt x="62217" y="81275"/>
                      </a:cubicBezTo>
                      <a:lnTo>
                        <a:pt x="62217" y="145123"/>
                      </a:lnTo>
                      <a:cubicBezTo>
                        <a:pt x="62217" y="145123"/>
                        <a:pt x="45366" y="135387"/>
                        <a:pt x="45366" y="135387"/>
                      </a:cubicBezTo>
                      <a:lnTo>
                        <a:pt x="42895" y="125454"/>
                      </a:lnTo>
                      <a:cubicBezTo>
                        <a:pt x="41066" y="128074"/>
                        <a:pt x="38744" y="129507"/>
                        <a:pt x="35976" y="129754"/>
                      </a:cubicBezTo>
                      <a:cubicBezTo>
                        <a:pt x="33209" y="130001"/>
                        <a:pt x="29898" y="129012"/>
                        <a:pt x="26142" y="126838"/>
                      </a:cubicBezTo>
                      <a:cubicBezTo>
                        <a:pt x="21645" y="124219"/>
                        <a:pt x="17444" y="120562"/>
                        <a:pt x="13491" y="115769"/>
                      </a:cubicBezTo>
                      <a:cubicBezTo>
                        <a:pt x="9587" y="110975"/>
                        <a:pt x="6573" y="106132"/>
                        <a:pt x="4546" y="101240"/>
                      </a:cubicBezTo>
                      <a:cubicBezTo>
                        <a:pt x="2520" y="96347"/>
                        <a:pt x="1235" y="91702"/>
                        <a:pt x="741" y="87304"/>
                      </a:cubicBezTo>
                      <a:cubicBezTo>
                        <a:pt x="247" y="82906"/>
                        <a:pt x="0" y="76630"/>
                        <a:pt x="0" y="68476"/>
                      </a:cubicBezTo>
                      <a:lnTo>
                        <a:pt x="0" y="33142"/>
                      </a:lnTo>
                      <a:cubicBezTo>
                        <a:pt x="0" y="21776"/>
                        <a:pt x="544" y="13820"/>
                        <a:pt x="1581" y="9323"/>
                      </a:cubicBezTo>
                      <a:cubicBezTo>
                        <a:pt x="2619" y="4776"/>
                        <a:pt x="5683" y="1861"/>
                        <a:pt x="10724" y="477"/>
                      </a:cubicBezTo>
                      <a:cubicBezTo>
                        <a:pt x="15764" y="-907"/>
                        <a:pt x="22238" y="724"/>
                        <a:pt x="30244" y="5320"/>
                      </a:cubicBezTo>
                      <a:cubicBezTo>
                        <a:pt x="38249" y="9916"/>
                        <a:pt x="44575" y="15451"/>
                        <a:pt x="49764" y="22171"/>
                      </a:cubicBezTo>
                      <a:cubicBezTo>
                        <a:pt x="54953" y="28892"/>
                        <a:pt x="58313" y="35267"/>
                        <a:pt x="59894" y="41247"/>
                      </a:cubicBezTo>
                      <a:cubicBezTo>
                        <a:pt x="61476" y="47276"/>
                        <a:pt x="62266" y="55133"/>
                        <a:pt x="62266" y="64918"/>
                      </a:cubicBezTo>
                      <a:lnTo>
                        <a:pt x="62266" y="70057"/>
                      </a:lnTo>
                      <a:close/>
                    </a:path>
                  </a:pathLst>
                </a:custGeom>
                <a:solidFill>
                  <a:srgbClr val="EDC104"/>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51" name="Free-form: Shape 1550">
                  <a:extLst>
                    <a:ext uri="{FF2B5EF4-FFF2-40B4-BE49-F238E27FC236}">
                      <a16:creationId xmlns:a16="http://schemas.microsoft.com/office/drawing/2014/main" id="{E5137788-CEF3-3C54-FE39-871662A7AF0D}"/>
                    </a:ext>
                  </a:extLst>
                </p:cNvPr>
                <p:cNvSpPr/>
                <p:nvPr/>
              </p:nvSpPr>
              <p:spPr>
                <a:xfrm>
                  <a:off x="-1141963" y="2347256"/>
                  <a:ext cx="46452" cy="145782"/>
                </a:xfrm>
                <a:custGeom>
                  <a:avLst/>
                  <a:gdLst>
                    <a:gd name="connsiteX0" fmla="*/ 0 w 46452"/>
                    <a:gd name="connsiteY0" fmla="*/ 0 h 145782"/>
                    <a:gd name="connsiteX1" fmla="*/ 44674 w 46452"/>
                    <a:gd name="connsiteY1" fmla="*/ 25796 h 145782"/>
                    <a:gd name="connsiteX2" fmla="*/ 44674 w 46452"/>
                    <a:gd name="connsiteY2" fmla="*/ 49615 h 145782"/>
                    <a:gd name="connsiteX3" fmla="*/ 26784 w 46452"/>
                    <a:gd name="connsiteY3" fmla="*/ 39287 h 145782"/>
                    <a:gd name="connsiteX4" fmla="*/ 26784 w 46452"/>
                    <a:gd name="connsiteY4" fmla="*/ 61822 h 145782"/>
                    <a:gd name="connsiteX5" fmla="*/ 43537 w 46452"/>
                    <a:gd name="connsiteY5" fmla="*/ 71458 h 145782"/>
                    <a:gd name="connsiteX6" fmla="*/ 43537 w 46452"/>
                    <a:gd name="connsiteY6" fmla="*/ 94091 h 145782"/>
                    <a:gd name="connsiteX7" fmla="*/ 26784 w 46452"/>
                    <a:gd name="connsiteY7" fmla="*/ 84455 h 145782"/>
                    <a:gd name="connsiteX8" fmla="*/ 26784 w 46452"/>
                    <a:gd name="connsiteY8" fmla="*/ 110597 h 145782"/>
                    <a:gd name="connsiteX9" fmla="*/ 46453 w 46452"/>
                    <a:gd name="connsiteY9" fmla="*/ 121963 h 145782"/>
                    <a:gd name="connsiteX10" fmla="*/ 46453 w 46452"/>
                    <a:gd name="connsiteY10" fmla="*/ 145782 h 145782"/>
                    <a:gd name="connsiteX11" fmla="*/ 0 w 46452"/>
                    <a:gd name="connsiteY11" fmla="*/ 118998 h 145782"/>
                    <a:gd name="connsiteX12" fmla="*/ 0 w 46452"/>
                    <a:gd name="connsiteY12" fmla="*/ 99 h 1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452" h="145782">
                      <a:moveTo>
                        <a:pt x="0" y="0"/>
                      </a:moveTo>
                      <a:lnTo>
                        <a:pt x="44674" y="25796"/>
                      </a:lnTo>
                      <a:lnTo>
                        <a:pt x="44674" y="49615"/>
                      </a:lnTo>
                      <a:cubicBezTo>
                        <a:pt x="44674" y="49615"/>
                        <a:pt x="26784" y="39287"/>
                        <a:pt x="26784" y="39287"/>
                      </a:cubicBezTo>
                      <a:lnTo>
                        <a:pt x="26784" y="61822"/>
                      </a:lnTo>
                      <a:cubicBezTo>
                        <a:pt x="26784" y="61822"/>
                        <a:pt x="43537" y="71458"/>
                        <a:pt x="43537" y="71458"/>
                      </a:cubicBezTo>
                      <a:lnTo>
                        <a:pt x="43537" y="94091"/>
                      </a:lnTo>
                      <a:cubicBezTo>
                        <a:pt x="43537" y="94091"/>
                        <a:pt x="26784" y="84455"/>
                        <a:pt x="26784" y="84455"/>
                      </a:cubicBezTo>
                      <a:lnTo>
                        <a:pt x="26784" y="110597"/>
                      </a:lnTo>
                      <a:cubicBezTo>
                        <a:pt x="26784" y="110597"/>
                        <a:pt x="46453" y="121963"/>
                        <a:pt x="46453" y="121963"/>
                      </a:cubicBezTo>
                      <a:lnTo>
                        <a:pt x="46453" y="145782"/>
                      </a:lnTo>
                      <a:cubicBezTo>
                        <a:pt x="46453" y="145782"/>
                        <a:pt x="0" y="118998"/>
                        <a:pt x="0" y="118998"/>
                      </a:cubicBezTo>
                      <a:lnTo>
                        <a:pt x="0" y="99"/>
                      </a:lnTo>
                      <a:close/>
                    </a:path>
                  </a:pathLst>
                </a:custGeom>
                <a:solidFill>
                  <a:srgbClr val="EDC104"/>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52" name="Free-form: Shape 1551">
                  <a:extLst>
                    <a:ext uri="{FF2B5EF4-FFF2-40B4-BE49-F238E27FC236}">
                      <a16:creationId xmlns:a16="http://schemas.microsoft.com/office/drawing/2014/main" id="{9BF18309-6EBD-605F-DB44-5480FFFFEF2E}"/>
                    </a:ext>
                  </a:extLst>
                </p:cNvPr>
                <p:cNvSpPr/>
                <p:nvPr/>
              </p:nvSpPr>
              <p:spPr>
                <a:xfrm>
                  <a:off x="-1082612" y="2381453"/>
                  <a:ext cx="59795" cy="153491"/>
                </a:xfrm>
                <a:custGeom>
                  <a:avLst/>
                  <a:gdLst>
                    <a:gd name="connsiteX0" fmla="*/ 0 w 59795"/>
                    <a:gd name="connsiteY0" fmla="*/ 49 h 153491"/>
                    <a:gd name="connsiteX1" fmla="*/ 18976 w 59795"/>
                    <a:gd name="connsiteY1" fmla="*/ 10971 h 153491"/>
                    <a:gd name="connsiteX2" fmla="*/ 44624 w 59795"/>
                    <a:gd name="connsiteY2" fmla="*/ 27476 h 153491"/>
                    <a:gd name="connsiteX3" fmla="*/ 55546 w 59795"/>
                    <a:gd name="connsiteY3" fmla="*/ 42400 h 153491"/>
                    <a:gd name="connsiteX4" fmla="*/ 59796 w 59795"/>
                    <a:gd name="connsiteY4" fmla="*/ 67010 h 153491"/>
                    <a:gd name="connsiteX5" fmla="*/ 56781 w 59795"/>
                    <a:gd name="connsiteY5" fmla="*/ 83961 h 153491"/>
                    <a:gd name="connsiteX6" fmla="*/ 45020 w 59795"/>
                    <a:gd name="connsiteY6" fmla="*/ 82874 h 153491"/>
                    <a:gd name="connsiteX7" fmla="*/ 55694 w 59795"/>
                    <a:gd name="connsiteY7" fmla="*/ 95129 h 153491"/>
                    <a:gd name="connsiteX8" fmla="*/ 59104 w 59795"/>
                    <a:gd name="connsiteY8" fmla="*/ 104123 h 153491"/>
                    <a:gd name="connsiteX9" fmla="*/ 59796 w 59795"/>
                    <a:gd name="connsiteY9" fmla="*/ 122111 h 153491"/>
                    <a:gd name="connsiteX10" fmla="*/ 59796 w 59795"/>
                    <a:gd name="connsiteY10" fmla="*/ 153492 h 153491"/>
                    <a:gd name="connsiteX11" fmla="*/ 34938 w 59795"/>
                    <a:gd name="connsiteY11" fmla="*/ 139111 h 153491"/>
                    <a:gd name="connsiteX12" fmla="*/ 34938 w 59795"/>
                    <a:gd name="connsiteY12" fmla="*/ 99577 h 153491"/>
                    <a:gd name="connsiteX13" fmla="*/ 33654 w 59795"/>
                    <a:gd name="connsiteY13" fmla="*/ 86975 h 153491"/>
                    <a:gd name="connsiteX14" fmla="*/ 26834 w 59795"/>
                    <a:gd name="connsiteY14" fmla="*/ 80749 h 153491"/>
                    <a:gd name="connsiteX15" fmla="*/ 26834 w 59795"/>
                    <a:gd name="connsiteY15" fmla="*/ 134367 h 153491"/>
                    <a:gd name="connsiteX16" fmla="*/ 49 w 59795"/>
                    <a:gd name="connsiteY16" fmla="*/ 118899 h 153491"/>
                    <a:gd name="connsiteX17" fmla="*/ 49 w 59795"/>
                    <a:gd name="connsiteY17" fmla="*/ 0 h 153491"/>
                    <a:gd name="connsiteX18" fmla="*/ 26784 w 59795"/>
                    <a:gd name="connsiteY18" fmla="*/ 35877 h 153491"/>
                    <a:gd name="connsiteX19" fmla="*/ 26784 w 59795"/>
                    <a:gd name="connsiteY19" fmla="*/ 62316 h 153491"/>
                    <a:gd name="connsiteX20" fmla="*/ 33110 w 59795"/>
                    <a:gd name="connsiteY20" fmla="*/ 64540 h 153491"/>
                    <a:gd name="connsiteX21" fmla="*/ 34938 w 59795"/>
                    <a:gd name="connsiteY21" fmla="*/ 56287 h 153491"/>
                    <a:gd name="connsiteX22" fmla="*/ 34938 w 59795"/>
                    <a:gd name="connsiteY22" fmla="*/ 49764 h 153491"/>
                    <a:gd name="connsiteX23" fmla="*/ 33209 w 59795"/>
                    <a:gd name="connsiteY23" fmla="*/ 41313 h 153491"/>
                    <a:gd name="connsiteX24" fmla="*/ 26834 w 59795"/>
                    <a:gd name="connsiteY24" fmla="*/ 35877 h 15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95" h="153491">
                      <a:moveTo>
                        <a:pt x="0" y="49"/>
                      </a:moveTo>
                      <a:lnTo>
                        <a:pt x="18976" y="10971"/>
                      </a:lnTo>
                      <a:cubicBezTo>
                        <a:pt x="31627" y="18285"/>
                        <a:pt x="40177" y="23770"/>
                        <a:pt x="44624" y="27476"/>
                      </a:cubicBezTo>
                      <a:cubicBezTo>
                        <a:pt x="49121" y="31183"/>
                        <a:pt x="52729" y="36174"/>
                        <a:pt x="55546" y="42400"/>
                      </a:cubicBezTo>
                      <a:cubicBezTo>
                        <a:pt x="58362" y="48676"/>
                        <a:pt x="59796" y="56830"/>
                        <a:pt x="59796" y="67010"/>
                      </a:cubicBezTo>
                      <a:cubicBezTo>
                        <a:pt x="59796" y="76252"/>
                        <a:pt x="58807" y="81885"/>
                        <a:pt x="56781" y="83961"/>
                      </a:cubicBezTo>
                      <a:cubicBezTo>
                        <a:pt x="54804" y="85987"/>
                        <a:pt x="50851" y="85641"/>
                        <a:pt x="45020" y="82874"/>
                      </a:cubicBezTo>
                      <a:cubicBezTo>
                        <a:pt x="50307" y="87469"/>
                        <a:pt x="53865" y="91522"/>
                        <a:pt x="55694" y="95129"/>
                      </a:cubicBezTo>
                      <a:cubicBezTo>
                        <a:pt x="57522" y="98737"/>
                        <a:pt x="58659" y="101702"/>
                        <a:pt x="59104" y="104123"/>
                      </a:cubicBezTo>
                      <a:cubicBezTo>
                        <a:pt x="59548" y="106495"/>
                        <a:pt x="59796" y="112524"/>
                        <a:pt x="59796" y="122111"/>
                      </a:cubicBezTo>
                      <a:lnTo>
                        <a:pt x="59796" y="153492"/>
                      </a:lnTo>
                      <a:cubicBezTo>
                        <a:pt x="59796" y="153492"/>
                        <a:pt x="34938" y="139111"/>
                        <a:pt x="34938" y="139111"/>
                      </a:cubicBezTo>
                      <a:lnTo>
                        <a:pt x="34938" y="99577"/>
                      </a:lnTo>
                      <a:cubicBezTo>
                        <a:pt x="34938" y="93202"/>
                        <a:pt x="34494" y="89001"/>
                        <a:pt x="33654" y="86975"/>
                      </a:cubicBezTo>
                      <a:cubicBezTo>
                        <a:pt x="32764" y="84949"/>
                        <a:pt x="30491" y="82874"/>
                        <a:pt x="26834" y="80749"/>
                      </a:cubicBezTo>
                      <a:lnTo>
                        <a:pt x="26834" y="134367"/>
                      </a:lnTo>
                      <a:cubicBezTo>
                        <a:pt x="26834" y="134367"/>
                        <a:pt x="49" y="118899"/>
                        <a:pt x="49" y="118899"/>
                      </a:cubicBezTo>
                      <a:lnTo>
                        <a:pt x="49" y="0"/>
                      </a:lnTo>
                      <a:close/>
                      <a:moveTo>
                        <a:pt x="26784" y="35877"/>
                      </a:moveTo>
                      <a:lnTo>
                        <a:pt x="26784" y="62316"/>
                      </a:lnTo>
                      <a:cubicBezTo>
                        <a:pt x="29799" y="64045"/>
                        <a:pt x="31924" y="64787"/>
                        <a:pt x="33110" y="64540"/>
                      </a:cubicBezTo>
                      <a:cubicBezTo>
                        <a:pt x="34296" y="64292"/>
                        <a:pt x="34938" y="61525"/>
                        <a:pt x="34938" y="56287"/>
                      </a:cubicBezTo>
                      <a:lnTo>
                        <a:pt x="34938" y="49764"/>
                      </a:lnTo>
                      <a:cubicBezTo>
                        <a:pt x="34938" y="46008"/>
                        <a:pt x="34345" y="43191"/>
                        <a:pt x="33209" y="41313"/>
                      </a:cubicBezTo>
                      <a:cubicBezTo>
                        <a:pt x="32023" y="39485"/>
                        <a:pt x="29898" y="37656"/>
                        <a:pt x="26834" y="35877"/>
                      </a:cubicBezTo>
                      <a:close/>
                    </a:path>
                  </a:pathLst>
                </a:custGeom>
                <a:solidFill>
                  <a:srgbClr val="EDC104"/>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grpSp>
          <p:grpSp>
            <p:nvGrpSpPr>
              <p:cNvPr id="1553" name="Graphic 1539">
                <a:extLst>
                  <a:ext uri="{FF2B5EF4-FFF2-40B4-BE49-F238E27FC236}">
                    <a16:creationId xmlns:a16="http://schemas.microsoft.com/office/drawing/2014/main" id="{6A31D468-1E06-F99D-4813-2BE79DD63578}"/>
                  </a:ext>
                </a:extLst>
              </p:cNvPr>
              <p:cNvGrpSpPr/>
              <p:nvPr/>
            </p:nvGrpSpPr>
            <p:grpSpPr>
              <a:xfrm>
                <a:off x="-1433498" y="2483883"/>
                <a:ext cx="400767" cy="509002"/>
                <a:chOff x="-1433498" y="2483883"/>
                <a:chExt cx="400767" cy="509002"/>
              </a:xfrm>
              <a:solidFill>
                <a:srgbClr val="232222"/>
              </a:solidFill>
            </p:grpSpPr>
            <p:sp>
              <p:nvSpPr>
                <p:cNvPr id="1554" name="Free-form: Shape 1553">
                  <a:extLst>
                    <a:ext uri="{FF2B5EF4-FFF2-40B4-BE49-F238E27FC236}">
                      <a16:creationId xmlns:a16="http://schemas.microsoft.com/office/drawing/2014/main" id="{165CB752-C19B-C69D-801D-271B4DDE3367}"/>
                    </a:ext>
                  </a:extLst>
                </p:cNvPr>
                <p:cNvSpPr/>
                <p:nvPr/>
              </p:nvSpPr>
              <p:spPr>
                <a:xfrm>
                  <a:off x="-1433498" y="2483883"/>
                  <a:ext cx="400767" cy="509002"/>
                </a:xfrm>
                <a:custGeom>
                  <a:avLst/>
                  <a:gdLst>
                    <a:gd name="connsiteX0" fmla="*/ 369368 w 400767"/>
                    <a:gd name="connsiteY0" fmla="*/ 504766 h 509002"/>
                    <a:gd name="connsiteX1" fmla="*/ 31400 w 400767"/>
                    <a:gd name="connsiteY1" fmla="*/ 309665 h 509002"/>
                    <a:gd name="connsiteX2" fmla="*/ 4121 w 400767"/>
                    <a:gd name="connsiteY2" fmla="*/ 275616 h 509002"/>
                    <a:gd name="connsiteX3" fmla="*/ 4368 w 400767"/>
                    <a:gd name="connsiteY3" fmla="*/ 239294 h 509002"/>
                    <a:gd name="connsiteX4" fmla="*/ 173377 w 400767"/>
                    <a:gd name="connsiteY4" fmla="*/ 6487 h 509002"/>
                    <a:gd name="connsiteX5" fmla="*/ 184842 w 400767"/>
                    <a:gd name="connsiteY5" fmla="*/ 63 h 509002"/>
                    <a:gd name="connsiteX6" fmla="*/ 200409 w 400767"/>
                    <a:gd name="connsiteY6" fmla="*/ 4263 h 509002"/>
                    <a:gd name="connsiteX7" fmla="*/ 215975 w 400767"/>
                    <a:gd name="connsiteY7" fmla="*/ 18051 h 509002"/>
                    <a:gd name="connsiteX8" fmla="*/ 227440 w 400767"/>
                    <a:gd name="connsiteY8" fmla="*/ 37719 h 509002"/>
                    <a:gd name="connsiteX9" fmla="*/ 396400 w 400767"/>
                    <a:gd name="connsiteY9" fmla="*/ 465627 h 509002"/>
                    <a:gd name="connsiteX10" fmla="*/ 396647 w 400767"/>
                    <a:gd name="connsiteY10" fmla="*/ 502196 h 509002"/>
                    <a:gd name="connsiteX11" fmla="*/ 369368 w 400767"/>
                    <a:gd name="connsiteY11" fmla="*/ 504717 h 509002"/>
                    <a:gd name="connsiteX12" fmla="*/ 200409 w 400767"/>
                    <a:gd name="connsiteY12" fmla="*/ 25612 h 509002"/>
                    <a:gd name="connsiteX13" fmla="*/ 189290 w 400767"/>
                    <a:gd name="connsiteY13" fmla="*/ 26501 h 509002"/>
                    <a:gd name="connsiteX14" fmla="*/ 20281 w 400767"/>
                    <a:gd name="connsiteY14" fmla="*/ 259308 h 509002"/>
                    <a:gd name="connsiteX15" fmla="*/ 20182 w 400767"/>
                    <a:gd name="connsiteY15" fmla="*/ 274282 h 509002"/>
                    <a:gd name="connsiteX16" fmla="*/ 31400 w 400767"/>
                    <a:gd name="connsiteY16" fmla="*/ 288316 h 509002"/>
                    <a:gd name="connsiteX17" fmla="*/ 369368 w 400767"/>
                    <a:gd name="connsiteY17" fmla="*/ 483418 h 509002"/>
                    <a:gd name="connsiteX18" fmla="*/ 380586 w 400767"/>
                    <a:gd name="connsiteY18" fmla="*/ 482380 h 509002"/>
                    <a:gd name="connsiteX19" fmla="*/ 380487 w 400767"/>
                    <a:gd name="connsiteY19" fmla="*/ 467308 h 509002"/>
                    <a:gd name="connsiteX20" fmla="*/ 211528 w 400767"/>
                    <a:gd name="connsiteY20" fmla="*/ 39399 h 509002"/>
                    <a:gd name="connsiteX21" fmla="*/ 200409 w 400767"/>
                    <a:gd name="connsiteY21" fmla="*/ 25612 h 50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767" h="509002">
                      <a:moveTo>
                        <a:pt x="369368" y="504766"/>
                      </a:moveTo>
                      <a:lnTo>
                        <a:pt x="31400" y="309665"/>
                      </a:lnTo>
                      <a:cubicBezTo>
                        <a:pt x="20133" y="303142"/>
                        <a:pt x="9705" y="290095"/>
                        <a:pt x="4121" y="275616"/>
                      </a:cubicBezTo>
                      <a:cubicBezTo>
                        <a:pt x="-1463" y="261087"/>
                        <a:pt x="-1364" y="247201"/>
                        <a:pt x="4368" y="239294"/>
                      </a:cubicBezTo>
                      <a:lnTo>
                        <a:pt x="173377" y="6487"/>
                      </a:lnTo>
                      <a:cubicBezTo>
                        <a:pt x="176145" y="2682"/>
                        <a:pt x="180098" y="458"/>
                        <a:pt x="184842" y="63"/>
                      </a:cubicBezTo>
                      <a:cubicBezTo>
                        <a:pt x="189586" y="-333"/>
                        <a:pt x="194973" y="1150"/>
                        <a:pt x="200409" y="4263"/>
                      </a:cubicBezTo>
                      <a:cubicBezTo>
                        <a:pt x="205845" y="7377"/>
                        <a:pt x="211231" y="12170"/>
                        <a:pt x="215975" y="18051"/>
                      </a:cubicBezTo>
                      <a:cubicBezTo>
                        <a:pt x="220719" y="23931"/>
                        <a:pt x="224673" y="30702"/>
                        <a:pt x="227440" y="37719"/>
                      </a:cubicBezTo>
                      <a:lnTo>
                        <a:pt x="396400" y="465627"/>
                      </a:lnTo>
                      <a:cubicBezTo>
                        <a:pt x="402132" y="480107"/>
                        <a:pt x="402231" y="494141"/>
                        <a:pt x="396647" y="502196"/>
                      </a:cubicBezTo>
                      <a:cubicBezTo>
                        <a:pt x="391063" y="510251"/>
                        <a:pt x="380586" y="511240"/>
                        <a:pt x="369368" y="504717"/>
                      </a:cubicBezTo>
                      <a:close/>
                      <a:moveTo>
                        <a:pt x="200409" y="25612"/>
                      </a:moveTo>
                      <a:cubicBezTo>
                        <a:pt x="195862" y="22993"/>
                        <a:pt x="191563" y="23338"/>
                        <a:pt x="189290" y="26501"/>
                      </a:cubicBezTo>
                      <a:lnTo>
                        <a:pt x="20281" y="259308"/>
                      </a:lnTo>
                      <a:cubicBezTo>
                        <a:pt x="17909" y="262570"/>
                        <a:pt x="17909" y="268302"/>
                        <a:pt x="20182" y="274282"/>
                      </a:cubicBezTo>
                      <a:cubicBezTo>
                        <a:pt x="22455" y="280261"/>
                        <a:pt x="26804" y="285648"/>
                        <a:pt x="31400" y="288316"/>
                      </a:cubicBezTo>
                      <a:lnTo>
                        <a:pt x="369368" y="483418"/>
                      </a:lnTo>
                      <a:cubicBezTo>
                        <a:pt x="374013" y="486086"/>
                        <a:pt x="378313" y="485691"/>
                        <a:pt x="380586" y="482380"/>
                      </a:cubicBezTo>
                      <a:cubicBezTo>
                        <a:pt x="382859" y="479069"/>
                        <a:pt x="382859" y="473287"/>
                        <a:pt x="380487" y="467308"/>
                      </a:cubicBezTo>
                      <a:lnTo>
                        <a:pt x="211528" y="39399"/>
                      </a:lnTo>
                      <a:cubicBezTo>
                        <a:pt x="209205" y="33519"/>
                        <a:pt x="204955" y="28231"/>
                        <a:pt x="200409" y="25612"/>
                      </a:cubicBez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55" name="Free-form: Shape 1554">
                  <a:extLst>
                    <a:ext uri="{FF2B5EF4-FFF2-40B4-BE49-F238E27FC236}">
                      <a16:creationId xmlns:a16="http://schemas.microsoft.com/office/drawing/2014/main" id="{56455C06-EF98-3324-AEC1-5702CB5C918D}"/>
                    </a:ext>
                  </a:extLst>
                </p:cNvPr>
                <p:cNvSpPr/>
                <p:nvPr/>
              </p:nvSpPr>
              <p:spPr>
                <a:xfrm>
                  <a:off x="-1280833" y="2597175"/>
                  <a:ext cx="95505" cy="238803"/>
                </a:xfrm>
                <a:custGeom>
                  <a:avLst/>
                  <a:gdLst>
                    <a:gd name="connsiteX0" fmla="*/ 95086 w 95505"/>
                    <a:gd name="connsiteY0" fmla="*/ 105690 h 238803"/>
                    <a:gd name="connsiteX1" fmla="*/ 93307 w 95505"/>
                    <a:gd name="connsiteY1" fmla="*/ 104010 h 238803"/>
                    <a:gd name="connsiteX2" fmla="*/ 48633 w 95505"/>
                    <a:gd name="connsiteY2" fmla="*/ 91557 h 238803"/>
                    <a:gd name="connsiteX3" fmla="*/ 66770 w 95505"/>
                    <a:gd name="connsiteY3" fmla="*/ 24151 h 238803"/>
                    <a:gd name="connsiteX4" fmla="*/ 66473 w 95505"/>
                    <a:gd name="connsiteY4" fmla="*/ 22224 h 238803"/>
                    <a:gd name="connsiteX5" fmla="*/ 65089 w 95505"/>
                    <a:gd name="connsiteY5" fmla="*/ 20643 h 238803"/>
                    <a:gd name="connsiteX6" fmla="*/ 29706 w 95505"/>
                    <a:gd name="connsiteY6" fmla="*/ 233 h 238803"/>
                    <a:gd name="connsiteX7" fmla="*/ 28026 w 95505"/>
                    <a:gd name="connsiteY7" fmla="*/ 777 h 238803"/>
                    <a:gd name="connsiteX8" fmla="*/ 56 w 95505"/>
                    <a:gd name="connsiteY8" fmla="*/ 109496 h 238803"/>
                    <a:gd name="connsiteX9" fmla="*/ 500 w 95505"/>
                    <a:gd name="connsiteY9" fmla="*/ 111670 h 238803"/>
                    <a:gd name="connsiteX10" fmla="*/ 2181 w 95505"/>
                    <a:gd name="connsiteY10" fmla="*/ 113153 h 238803"/>
                    <a:gd name="connsiteX11" fmla="*/ 40282 w 95505"/>
                    <a:gd name="connsiteY11" fmla="*/ 123382 h 238803"/>
                    <a:gd name="connsiteX12" fmla="*/ 28224 w 95505"/>
                    <a:gd name="connsiteY12" fmla="*/ 190244 h 238803"/>
                    <a:gd name="connsiteX13" fmla="*/ 16462 w 95505"/>
                    <a:gd name="connsiteY13" fmla="*/ 168105 h 238803"/>
                    <a:gd name="connsiteX14" fmla="*/ 14436 w 95505"/>
                    <a:gd name="connsiteY14" fmla="*/ 166425 h 238803"/>
                    <a:gd name="connsiteX15" fmla="*/ 13448 w 95505"/>
                    <a:gd name="connsiteY15" fmla="*/ 168006 h 238803"/>
                    <a:gd name="connsiteX16" fmla="*/ 22195 w 95505"/>
                    <a:gd name="connsiteY16" fmla="*/ 235906 h 238803"/>
                    <a:gd name="connsiteX17" fmla="*/ 23430 w 95505"/>
                    <a:gd name="connsiteY17" fmla="*/ 238229 h 238803"/>
                    <a:gd name="connsiteX18" fmla="*/ 23875 w 95505"/>
                    <a:gd name="connsiteY18" fmla="*/ 238575 h 238803"/>
                    <a:gd name="connsiteX19" fmla="*/ 25209 w 95505"/>
                    <a:gd name="connsiteY19" fmla="*/ 238624 h 238803"/>
                    <a:gd name="connsiteX20" fmla="*/ 60938 w 95505"/>
                    <a:gd name="connsiteY20" fmla="*/ 210753 h 238803"/>
                    <a:gd name="connsiteX21" fmla="*/ 61087 w 95505"/>
                    <a:gd name="connsiteY21" fmla="*/ 208430 h 238803"/>
                    <a:gd name="connsiteX22" fmla="*/ 59110 w 95505"/>
                    <a:gd name="connsiteY22" fmla="*/ 206503 h 238803"/>
                    <a:gd name="connsiteX23" fmla="*/ 43049 w 95505"/>
                    <a:gd name="connsiteY23" fmla="*/ 202994 h 238803"/>
                    <a:gd name="connsiteX24" fmla="*/ 95333 w 95505"/>
                    <a:gd name="connsiteY24" fmla="*/ 108063 h 238803"/>
                    <a:gd name="connsiteX25" fmla="*/ 95135 w 95505"/>
                    <a:gd name="connsiteY25" fmla="*/ 105789 h 23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5505" h="238803">
                      <a:moveTo>
                        <a:pt x="95086" y="105690"/>
                      </a:moveTo>
                      <a:cubicBezTo>
                        <a:pt x="94641" y="104850"/>
                        <a:pt x="93949" y="104159"/>
                        <a:pt x="93307" y="104010"/>
                      </a:cubicBezTo>
                      <a:lnTo>
                        <a:pt x="48633" y="91557"/>
                      </a:lnTo>
                      <a:lnTo>
                        <a:pt x="66770" y="24151"/>
                      </a:lnTo>
                      <a:cubicBezTo>
                        <a:pt x="66918" y="23608"/>
                        <a:pt x="66770" y="22916"/>
                        <a:pt x="66473" y="22224"/>
                      </a:cubicBezTo>
                      <a:cubicBezTo>
                        <a:pt x="66127" y="21532"/>
                        <a:pt x="65633" y="20939"/>
                        <a:pt x="65089" y="20643"/>
                      </a:cubicBezTo>
                      <a:lnTo>
                        <a:pt x="29706" y="233"/>
                      </a:lnTo>
                      <a:cubicBezTo>
                        <a:pt x="28916" y="-212"/>
                        <a:pt x="28224" y="-14"/>
                        <a:pt x="28026" y="777"/>
                      </a:cubicBezTo>
                      <a:lnTo>
                        <a:pt x="56" y="109496"/>
                      </a:lnTo>
                      <a:cubicBezTo>
                        <a:pt x="-93" y="110089"/>
                        <a:pt x="56" y="110929"/>
                        <a:pt x="500" y="111670"/>
                      </a:cubicBezTo>
                      <a:cubicBezTo>
                        <a:pt x="945" y="112411"/>
                        <a:pt x="1588" y="113004"/>
                        <a:pt x="2181" y="113153"/>
                      </a:cubicBezTo>
                      <a:lnTo>
                        <a:pt x="40282" y="123382"/>
                      </a:lnTo>
                      <a:lnTo>
                        <a:pt x="28224" y="190244"/>
                      </a:lnTo>
                      <a:lnTo>
                        <a:pt x="16462" y="168105"/>
                      </a:lnTo>
                      <a:cubicBezTo>
                        <a:pt x="15968" y="167166"/>
                        <a:pt x="15128" y="166474"/>
                        <a:pt x="14436" y="166425"/>
                      </a:cubicBezTo>
                      <a:cubicBezTo>
                        <a:pt x="13744" y="166425"/>
                        <a:pt x="13349" y="167018"/>
                        <a:pt x="13448" y="168006"/>
                      </a:cubicBezTo>
                      <a:lnTo>
                        <a:pt x="22195" y="235906"/>
                      </a:lnTo>
                      <a:cubicBezTo>
                        <a:pt x="22294" y="236746"/>
                        <a:pt x="22788" y="237636"/>
                        <a:pt x="23430" y="238229"/>
                      </a:cubicBezTo>
                      <a:cubicBezTo>
                        <a:pt x="23578" y="238377"/>
                        <a:pt x="23727" y="238476"/>
                        <a:pt x="23875" y="238575"/>
                      </a:cubicBezTo>
                      <a:cubicBezTo>
                        <a:pt x="24369" y="238871"/>
                        <a:pt x="24863" y="238871"/>
                        <a:pt x="25209" y="238624"/>
                      </a:cubicBezTo>
                      <a:lnTo>
                        <a:pt x="60938" y="210753"/>
                      </a:lnTo>
                      <a:cubicBezTo>
                        <a:pt x="61432" y="210357"/>
                        <a:pt x="61482" y="209418"/>
                        <a:pt x="61087" y="208430"/>
                      </a:cubicBezTo>
                      <a:cubicBezTo>
                        <a:pt x="60642" y="207442"/>
                        <a:pt x="59851" y="206651"/>
                        <a:pt x="59110" y="206503"/>
                      </a:cubicBezTo>
                      <a:lnTo>
                        <a:pt x="43049" y="202994"/>
                      </a:lnTo>
                      <a:lnTo>
                        <a:pt x="95333" y="108063"/>
                      </a:lnTo>
                      <a:cubicBezTo>
                        <a:pt x="95630" y="107519"/>
                        <a:pt x="95531" y="106629"/>
                        <a:pt x="95135" y="105789"/>
                      </a:cubicBez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grpSp>
          <p:grpSp>
            <p:nvGrpSpPr>
              <p:cNvPr id="1556" name="Graphic 1539">
                <a:extLst>
                  <a:ext uri="{FF2B5EF4-FFF2-40B4-BE49-F238E27FC236}">
                    <a16:creationId xmlns:a16="http://schemas.microsoft.com/office/drawing/2014/main" id="{CEB32FA4-3CC4-94AC-B989-632B103FE714}"/>
                  </a:ext>
                </a:extLst>
              </p:cNvPr>
              <p:cNvGrpSpPr/>
              <p:nvPr/>
            </p:nvGrpSpPr>
            <p:grpSpPr>
              <a:xfrm>
                <a:off x="-1437383" y="2905825"/>
                <a:ext cx="408536" cy="314672"/>
                <a:chOff x="-1437383" y="2905825"/>
                <a:chExt cx="408536" cy="314672"/>
              </a:xfrm>
              <a:solidFill>
                <a:srgbClr val="232222"/>
              </a:solidFill>
            </p:grpSpPr>
            <p:sp>
              <p:nvSpPr>
                <p:cNvPr id="1557" name="Free-form: Shape 1556">
                  <a:extLst>
                    <a:ext uri="{FF2B5EF4-FFF2-40B4-BE49-F238E27FC236}">
                      <a16:creationId xmlns:a16="http://schemas.microsoft.com/office/drawing/2014/main" id="{F277788F-53B1-4B5E-5E49-0813CF4CF779}"/>
                    </a:ext>
                  </a:extLst>
                </p:cNvPr>
                <p:cNvSpPr/>
                <p:nvPr/>
              </p:nvSpPr>
              <p:spPr>
                <a:xfrm>
                  <a:off x="-1437383" y="2905825"/>
                  <a:ext cx="62414" cy="129820"/>
                </a:xfrm>
                <a:custGeom>
                  <a:avLst/>
                  <a:gdLst>
                    <a:gd name="connsiteX0" fmla="*/ 44822 w 62414"/>
                    <a:gd name="connsiteY0" fmla="*/ 80600 h 129820"/>
                    <a:gd name="connsiteX1" fmla="*/ 17346 w 62414"/>
                    <a:gd name="connsiteY1" fmla="*/ 64737 h 129820"/>
                    <a:gd name="connsiteX2" fmla="*/ 17346 w 62414"/>
                    <a:gd name="connsiteY2" fmla="*/ 103777 h 129820"/>
                    <a:gd name="connsiteX3" fmla="*/ 0 w 62414"/>
                    <a:gd name="connsiteY3" fmla="*/ 93745 h 129820"/>
                    <a:gd name="connsiteX4" fmla="*/ 0 w 62414"/>
                    <a:gd name="connsiteY4" fmla="*/ 0 h 129820"/>
                    <a:gd name="connsiteX5" fmla="*/ 17346 w 62414"/>
                    <a:gd name="connsiteY5" fmla="*/ 10032 h 129820"/>
                    <a:gd name="connsiteX6" fmla="*/ 17346 w 62414"/>
                    <a:gd name="connsiteY6" fmla="*/ 46206 h 129820"/>
                    <a:gd name="connsiteX7" fmla="*/ 45069 w 62414"/>
                    <a:gd name="connsiteY7" fmla="*/ 62217 h 129820"/>
                    <a:gd name="connsiteX8" fmla="*/ 45069 w 62414"/>
                    <a:gd name="connsiteY8" fmla="*/ 26043 h 129820"/>
                    <a:gd name="connsiteX9" fmla="*/ 62415 w 62414"/>
                    <a:gd name="connsiteY9" fmla="*/ 36075 h 129820"/>
                    <a:gd name="connsiteX10" fmla="*/ 62415 w 62414"/>
                    <a:gd name="connsiteY10" fmla="*/ 129820 h 129820"/>
                    <a:gd name="connsiteX11" fmla="*/ 44822 w 62414"/>
                    <a:gd name="connsiteY11" fmla="*/ 119690 h 129820"/>
                    <a:gd name="connsiteX12" fmla="*/ 44822 w 62414"/>
                    <a:gd name="connsiteY12" fmla="*/ 80650 h 12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14" h="129820">
                      <a:moveTo>
                        <a:pt x="44822" y="80600"/>
                      </a:moveTo>
                      <a:lnTo>
                        <a:pt x="17346" y="64737"/>
                      </a:lnTo>
                      <a:lnTo>
                        <a:pt x="17346" y="103777"/>
                      </a:lnTo>
                      <a:cubicBezTo>
                        <a:pt x="17346" y="103777"/>
                        <a:pt x="0" y="93745"/>
                        <a:pt x="0" y="93745"/>
                      </a:cubicBezTo>
                      <a:lnTo>
                        <a:pt x="0" y="0"/>
                      </a:lnTo>
                      <a:cubicBezTo>
                        <a:pt x="0" y="0"/>
                        <a:pt x="17346" y="10032"/>
                        <a:pt x="17346" y="10032"/>
                      </a:cubicBezTo>
                      <a:lnTo>
                        <a:pt x="17346" y="46206"/>
                      </a:lnTo>
                      <a:cubicBezTo>
                        <a:pt x="17346" y="46206"/>
                        <a:pt x="45069" y="62217"/>
                        <a:pt x="45069" y="62217"/>
                      </a:cubicBezTo>
                      <a:lnTo>
                        <a:pt x="45069" y="26043"/>
                      </a:lnTo>
                      <a:cubicBezTo>
                        <a:pt x="45069" y="26043"/>
                        <a:pt x="62415" y="36075"/>
                        <a:pt x="62415" y="36075"/>
                      </a:cubicBezTo>
                      <a:lnTo>
                        <a:pt x="62415" y="129820"/>
                      </a:lnTo>
                      <a:cubicBezTo>
                        <a:pt x="62415" y="129820"/>
                        <a:pt x="44822" y="119690"/>
                        <a:pt x="44822" y="119690"/>
                      </a:cubicBezTo>
                      <a:lnTo>
                        <a:pt x="44822" y="80650"/>
                      </a:ln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58" name="Free-form: Shape 1557">
                  <a:extLst>
                    <a:ext uri="{FF2B5EF4-FFF2-40B4-BE49-F238E27FC236}">
                      <a16:creationId xmlns:a16="http://schemas.microsoft.com/office/drawing/2014/main" id="{E6DCB782-9620-F732-E065-00B14AF33CB7}"/>
                    </a:ext>
                  </a:extLst>
                </p:cNvPr>
                <p:cNvSpPr/>
                <p:nvPr/>
              </p:nvSpPr>
              <p:spPr>
                <a:xfrm>
                  <a:off x="-1366814" y="2960135"/>
                  <a:ext cx="67109" cy="118948"/>
                </a:xfrm>
                <a:custGeom>
                  <a:avLst/>
                  <a:gdLst>
                    <a:gd name="connsiteX0" fmla="*/ 45168 w 67109"/>
                    <a:gd name="connsiteY0" fmla="*/ 86629 h 118948"/>
                    <a:gd name="connsiteX1" fmla="*/ 22139 w 67109"/>
                    <a:gd name="connsiteY1" fmla="*/ 73336 h 118948"/>
                    <a:gd name="connsiteX2" fmla="*/ 17444 w 67109"/>
                    <a:gd name="connsiteY2" fmla="*/ 90286 h 118948"/>
                    <a:gd name="connsiteX3" fmla="*/ 0 w 67109"/>
                    <a:gd name="connsiteY3" fmla="*/ 80205 h 118948"/>
                    <a:gd name="connsiteX4" fmla="*/ 23473 w 67109"/>
                    <a:gd name="connsiteY4" fmla="*/ 0 h 118948"/>
                    <a:gd name="connsiteX5" fmla="*/ 43982 w 67109"/>
                    <a:gd name="connsiteY5" fmla="*/ 11860 h 118948"/>
                    <a:gd name="connsiteX6" fmla="*/ 67109 w 67109"/>
                    <a:gd name="connsiteY6" fmla="*/ 118948 h 118948"/>
                    <a:gd name="connsiteX7" fmla="*/ 49566 w 67109"/>
                    <a:gd name="connsiteY7" fmla="*/ 108818 h 118948"/>
                    <a:gd name="connsiteX8" fmla="*/ 45217 w 67109"/>
                    <a:gd name="connsiteY8" fmla="*/ 86629 h 118948"/>
                    <a:gd name="connsiteX9" fmla="*/ 26093 w 67109"/>
                    <a:gd name="connsiteY9" fmla="*/ 58461 h 118948"/>
                    <a:gd name="connsiteX10" fmla="*/ 41363 w 67109"/>
                    <a:gd name="connsiteY10" fmla="*/ 67258 h 118948"/>
                    <a:gd name="connsiteX11" fmla="*/ 33950 w 67109"/>
                    <a:gd name="connsiteY11" fmla="*/ 29700 h 118948"/>
                    <a:gd name="connsiteX12" fmla="*/ 26093 w 67109"/>
                    <a:gd name="connsiteY12" fmla="*/ 58412 h 1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109" h="118948">
                      <a:moveTo>
                        <a:pt x="45168" y="86629"/>
                      </a:moveTo>
                      <a:lnTo>
                        <a:pt x="22139" y="73336"/>
                      </a:lnTo>
                      <a:lnTo>
                        <a:pt x="17444" y="90286"/>
                      </a:lnTo>
                      <a:lnTo>
                        <a:pt x="0" y="80205"/>
                      </a:lnTo>
                      <a:lnTo>
                        <a:pt x="23473" y="0"/>
                      </a:lnTo>
                      <a:lnTo>
                        <a:pt x="43982" y="11860"/>
                      </a:lnTo>
                      <a:lnTo>
                        <a:pt x="67109" y="118948"/>
                      </a:lnTo>
                      <a:lnTo>
                        <a:pt x="49566" y="108818"/>
                      </a:lnTo>
                      <a:lnTo>
                        <a:pt x="45217" y="86629"/>
                      </a:lnTo>
                      <a:close/>
                      <a:moveTo>
                        <a:pt x="26093" y="58461"/>
                      </a:moveTo>
                      <a:lnTo>
                        <a:pt x="41363" y="67258"/>
                      </a:lnTo>
                      <a:lnTo>
                        <a:pt x="33950" y="29700"/>
                      </a:lnTo>
                      <a:lnTo>
                        <a:pt x="26093" y="58412"/>
                      </a:ln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59" name="Free-form: Shape 1558">
                  <a:extLst>
                    <a:ext uri="{FF2B5EF4-FFF2-40B4-BE49-F238E27FC236}">
                      <a16:creationId xmlns:a16="http://schemas.microsoft.com/office/drawing/2014/main" id="{AA9C5E26-919A-EA05-D80C-C4DF2C570232}"/>
                    </a:ext>
                  </a:extLst>
                </p:cNvPr>
                <p:cNvSpPr/>
                <p:nvPr/>
              </p:nvSpPr>
              <p:spPr>
                <a:xfrm>
                  <a:off x="-1299408" y="2986969"/>
                  <a:ext cx="58510" cy="126064"/>
                </a:xfrm>
                <a:custGeom>
                  <a:avLst/>
                  <a:gdLst>
                    <a:gd name="connsiteX0" fmla="*/ 0 w 58510"/>
                    <a:gd name="connsiteY0" fmla="*/ 75609 h 126064"/>
                    <a:gd name="connsiteX1" fmla="*/ 35680 w 58510"/>
                    <a:gd name="connsiteY1" fmla="*/ 36273 h 126064"/>
                    <a:gd name="connsiteX2" fmla="*/ 2520 w 58510"/>
                    <a:gd name="connsiteY2" fmla="*/ 17148 h 126064"/>
                    <a:gd name="connsiteX3" fmla="*/ 2520 w 58510"/>
                    <a:gd name="connsiteY3" fmla="*/ 0 h 126064"/>
                    <a:gd name="connsiteX4" fmla="*/ 58066 w 58510"/>
                    <a:gd name="connsiteY4" fmla="*/ 32072 h 126064"/>
                    <a:gd name="connsiteX5" fmla="*/ 58066 w 58510"/>
                    <a:gd name="connsiteY5" fmla="*/ 47886 h 126064"/>
                    <a:gd name="connsiteX6" fmla="*/ 21200 w 58510"/>
                    <a:gd name="connsiteY6" fmla="*/ 87371 h 126064"/>
                    <a:gd name="connsiteX7" fmla="*/ 58511 w 58510"/>
                    <a:gd name="connsiteY7" fmla="*/ 108917 h 126064"/>
                    <a:gd name="connsiteX8" fmla="*/ 58511 w 58510"/>
                    <a:gd name="connsiteY8" fmla="*/ 126065 h 126064"/>
                    <a:gd name="connsiteX9" fmla="*/ 49 w 58510"/>
                    <a:gd name="connsiteY9" fmla="*/ 92312 h 126064"/>
                    <a:gd name="connsiteX10" fmla="*/ 49 w 58510"/>
                    <a:gd name="connsiteY10" fmla="*/ 75609 h 12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10" h="126064">
                      <a:moveTo>
                        <a:pt x="0" y="75609"/>
                      </a:moveTo>
                      <a:lnTo>
                        <a:pt x="35680" y="36273"/>
                      </a:lnTo>
                      <a:lnTo>
                        <a:pt x="2520" y="17148"/>
                      </a:lnTo>
                      <a:lnTo>
                        <a:pt x="2520" y="0"/>
                      </a:lnTo>
                      <a:cubicBezTo>
                        <a:pt x="2520" y="0"/>
                        <a:pt x="58066" y="32072"/>
                        <a:pt x="58066" y="32072"/>
                      </a:cubicBezTo>
                      <a:lnTo>
                        <a:pt x="58066" y="47886"/>
                      </a:lnTo>
                      <a:cubicBezTo>
                        <a:pt x="58066" y="47886"/>
                        <a:pt x="21200" y="87371"/>
                        <a:pt x="21200" y="87371"/>
                      </a:cubicBezTo>
                      <a:lnTo>
                        <a:pt x="58511" y="108917"/>
                      </a:lnTo>
                      <a:lnTo>
                        <a:pt x="58511" y="126065"/>
                      </a:lnTo>
                      <a:cubicBezTo>
                        <a:pt x="58511" y="126065"/>
                        <a:pt x="49" y="92312"/>
                        <a:pt x="49" y="92312"/>
                      </a:cubicBezTo>
                      <a:lnTo>
                        <a:pt x="49" y="75609"/>
                      </a:ln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60" name="Free-form: Shape 1559">
                  <a:extLst>
                    <a:ext uri="{FF2B5EF4-FFF2-40B4-BE49-F238E27FC236}">
                      <a16:creationId xmlns:a16="http://schemas.microsoft.com/office/drawing/2014/main" id="{A6D9CBDF-6A67-F786-9C30-B54D8F7F6DD6}"/>
                    </a:ext>
                  </a:extLst>
                </p:cNvPr>
                <p:cNvSpPr/>
                <p:nvPr/>
              </p:nvSpPr>
              <p:spPr>
                <a:xfrm>
                  <a:off x="-1239514" y="3033619"/>
                  <a:ext cx="67109" cy="118948"/>
                </a:xfrm>
                <a:custGeom>
                  <a:avLst/>
                  <a:gdLst>
                    <a:gd name="connsiteX0" fmla="*/ 45168 w 67109"/>
                    <a:gd name="connsiteY0" fmla="*/ 86629 h 118948"/>
                    <a:gd name="connsiteX1" fmla="*/ 22139 w 67109"/>
                    <a:gd name="connsiteY1" fmla="*/ 73336 h 118948"/>
                    <a:gd name="connsiteX2" fmla="*/ 17444 w 67109"/>
                    <a:gd name="connsiteY2" fmla="*/ 90286 h 118948"/>
                    <a:gd name="connsiteX3" fmla="*/ 0 w 67109"/>
                    <a:gd name="connsiteY3" fmla="*/ 80205 h 118948"/>
                    <a:gd name="connsiteX4" fmla="*/ 23473 w 67109"/>
                    <a:gd name="connsiteY4" fmla="*/ 0 h 118948"/>
                    <a:gd name="connsiteX5" fmla="*/ 43982 w 67109"/>
                    <a:gd name="connsiteY5" fmla="*/ 11860 h 118948"/>
                    <a:gd name="connsiteX6" fmla="*/ 67109 w 67109"/>
                    <a:gd name="connsiteY6" fmla="*/ 118949 h 118948"/>
                    <a:gd name="connsiteX7" fmla="*/ 49566 w 67109"/>
                    <a:gd name="connsiteY7" fmla="*/ 108818 h 118948"/>
                    <a:gd name="connsiteX8" fmla="*/ 45217 w 67109"/>
                    <a:gd name="connsiteY8" fmla="*/ 86629 h 118948"/>
                    <a:gd name="connsiteX9" fmla="*/ 26093 w 67109"/>
                    <a:gd name="connsiteY9" fmla="*/ 58461 h 118948"/>
                    <a:gd name="connsiteX10" fmla="*/ 41363 w 67109"/>
                    <a:gd name="connsiteY10" fmla="*/ 67258 h 118948"/>
                    <a:gd name="connsiteX11" fmla="*/ 33950 w 67109"/>
                    <a:gd name="connsiteY11" fmla="*/ 29700 h 118948"/>
                    <a:gd name="connsiteX12" fmla="*/ 26093 w 67109"/>
                    <a:gd name="connsiteY12" fmla="*/ 58412 h 1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109" h="118948">
                      <a:moveTo>
                        <a:pt x="45168" y="86629"/>
                      </a:moveTo>
                      <a:lnTo>
                        <a:pt x="22139" y="73336"/>
                      </a:lnTo>
                      <a:lnTo>
                        <a:pt x="17444" y="90286"/>
                      </a:lnTo>
                      <a:lnTo>
                        <a:pt x="0" y="80205"/>
                      </a:lnTo>
                      <a:lnTo>
                        <a:pt x="23473" y="0"/>
                      </a:lnTo>
                      <a:lnTo>
                        <a:pt x="43982" y="11860"/>
                      </a:lnTo>
                      <a:lnTo>
                        <a:pt x="67109" y="118949"/>
                      </a:lnTo>
                      <a:lnTo>
                        <a:pt x="49566" y="108818"/>
                      </a:lnTo>
                      <a:lnTo>
                        <a:pt x="45217" y="86629"/>
                      </a:lnTo>
                      <a:close/>
                      <a:moveTo>
                        <a:pt x="26093" y="58461"/>
                      </a:moveTo>
                      <a:lnTo>
                        <a:pt x="41363" y="67258"/>
                      </a:lnTo>
                      <a:lnTo>
                        <a:pt x="33950" y="29700"/>
                      </a:lnTo>
                      <a:lnTo>
                        <a:pt x="26093" y="58412"/>
                      </a:ln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61" name="Free-form: Shape 1560">
                  <a:extLst>
                    <a:ext uri="{FF2B5EF4-FFF2-40B4-BE49-F238E27FC236}">
                      <a16:creationId xmlns:a16="http://schemas.microsoft.com/office/drawing/2014/main" id="{93D89D0E-6DD2-CB74-2022-2E375CA856D5}"/>
                    </a:ext>
                  </a:extLst>
                </p:cNvPr>
                <p:cNvSpPr/>
                <p:nvPr/>
              </p:nvSpPr>
              <p:spPr>
                <a:xfrm>
                  <a:off x="-1165288" y="3062924"/>
                  <a:ext cx="62464" cy="129771"/>
                </a:xfrm>
                <a:custGeom>
                  <a:avLst/>
                  <a:gdLst>
                    <a:gd name="connsiteX0" fmla="*/ 28415 w 62464"/>
                    <a:gd name="connsiteY0" fmla="*/ 73138 h 129771"/>
                    <a:gd name="connsiteX1" fmla="*/ 17346 w 62464"/>
                    <a:gd name="connsiteY1" fmla="*/ 66763 h 129771"/>
                    <a:gd name="connsiteX2" fmla="*/ 17346 w 62464"/>
                    <a:gd name="connsiteY2" fmla="*/ 103777 h 129771"/>
                    <a:gd name="connsiteX3" fmla="*/ 0 w 62464"/>
                    <a:gd name="connsiteY3" fmla="*/ 93745 h 129771"/>
                    <a:gd name="connsiteX4" fmla="*/ 0 w 62464"/>
                    <a:gd name="connsiteY4" fmla="*/ 0 h 129771"/>
                    <a:gd name="connsiteX5" fmla="*/ 32517 w 62464"/>
                    <a:gd name="connsiteY5" fmla="*/ 18779 h 129771"/>
                    <a:gd name="connsiteX6" fmla="*/ 43389 w 62464"/>
                    <a:gd name="connsiteY6" fmla="*/ 26933 h 129771"/>
                    <a:gd name="connsiteX7" fmla="*/ 51691 w 62464"/>
                    <a:gd name="connsiteY7" fmla="*/ 37261 h 129771"/>
                    <a:gd name="connsiteX8" fmla="*/ 57028 w 62464"/>
                    <a:gd name="connsiteY8" fmla="*/ 49467 h 129771"/>
                    <a:gd name="connsiteX9" fmla="*/ 58906 w 62464"/>
                    <a:gd name="connsiteY9" fmla="*/ 63205 h 129771"/>
                    <a:gd name="connsiteX10" fmla="*/ 55249 w 62464"/>
                    <a:gd name="connsiteY10" fmla="*/ 75510 h 129771"/>
                    <a:gd name="connsiteX11" fmla="*/ 44871 w 62464"/>
                    <a:gd name="connsiteY11" fmla="*/ 78426 h 129771"/>
                    <a:gd name="connsiteX12" fmla="*/ 62464 w 62464"/>
                    <a:gd name="connsiteY12" fmla="*/ 129771 h 129771"/>
                    <a:gd name="connsiteX13" fmla="*/ 43142 w 62464"/>
                    <a:gd name="connsiteY13" fmla="*/ 118603 h 129771"/>
                    <a:gd name="connsiteX14" fmla="*/ 28366 w 62464"/>
                    <a:gd name="connsiteY14" fmla="*/ 73039 h 129771"/>
                    <a:gd name="connsiteX15" fmla="*/ 29453 w 62464"/>
                    <a:gd name="connsiteY15" fmla="*/ 34197 h 129771"/>
                    <a:gd name="connsiteX16" fmla="*/ 17346 w 62464"/>
                    <a:gd name="connsiteY16" fmla="*/ 27229 h 129771"/>
                    <a:gd name="connsiteX17" fmla="*/ 17346 w 62464"/>
                    <a:gd name="connsiteY17" fmla="*/ 49665 h 129771"/>
                    <a:gd name="connsiteX18" fmla="*/ 27723 w 62464"/>
                    <a:gd name="connsiteY18" fmla="*/ 55644 h 129771"/>
                    <a:gd name="connsiteX19" fmla="*/ 32764 w 62464"/>
                    <a:gd name="connsiteY19" fmla="*/ 58214 h 129771"/>
                    <a:gd name="connsiteX20" fmla="*/ 37261 w 62464"/>
                    <a:gd name="connsiteY20" fmla="*/ 59400 h 129771"/>
                    <a:gd name="connsiteX21" fmla="*/ 40424 w 62464"/>
                    <a:gd name="connsiteY21" fmla="*/ 58016 h 129771"/>
                    <a:gd name="connsiteX22" fmla="*/ 41610 w 62464"/>
                    <a:gd name="connsiteY22" fmla="*/ 53025 h 129771"/>
                    <a:gd name="connsiteX23" fmla="*/ 40869 w 62464"/>
                    <a:gd name="connsiteY23" fmla="*/ 47145 h 129771"/>
                    <a:gd name="connsiteX24" fmla="*/ 38694 w 62464"/>
                    <a:gd name="connsiteY24" fmla="*/ 42302 h 129771"/>
                    <a:gd name="connsiteX25" fmla="*/ 29552 w 62464"/>
                    <a:gd name="connsiteY25" fmla="*/ 34197 h 12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464" h="129771">
                      <a:moveTo>
                        <a:pt x="28415" y="73138"/>
                      </a:moveTo>
                      <a:lnTo>
                        <a:pt x="17346" y="66763"/>
                      </a:lnTo>
                      <a:lnTo>
                        <a:pt x="17346" y="103777"/>
                      </a:lnTo>
                      <a:cubicBezTo>
                        <a:pt x="17346" y="103777"/>
                        <a:pt x="0" y="93745"/>
                        <a:pt x="0" y="93745"/>
                      </a:cubicBezTo>
                      <a:lnTo>
                        <a:pt x="0" y="0"/>
                      </a:lnTo>
                      <a:cubicBezTo>
                        <a:pt x="0" y="0"/>
                        <a:pt x="32517" y="18779"/>
                        <a:pt x="32517" y="18779"/>
                      </a:cubicBezTo>
                      <a:cubicBezTo>
                        <a:pt x="36520" y="21101"/>
                        <a:pt x="40127" y="23819"/>
                        <a:pt x="43389" y="26933"/>
                      </a:cubicBezTo>
                      <a:cubicBezTo>
                        <a:pt x="46650" y="30095"/>
                        <a:pt x="49418" y="33505"/>
                        <a:pt x="51691" y="37261"/>
                      </a:cubicBezTo>
                      <a:cubicBezTo>
                        <a:pt x="53964" y="41017"/>
                        <a:pt x="55743" y="45069"/>
                        <a:pt x="57028" y="49467"/>
                      </a:cubicBezTo>
                      <a:cubicBezTo>
                        <a:pt x="58313" y="53865"/>
                        <a:pt x="58906" y="58461"/>
                        <a:pt x="58906" y="63205"/>
                      </a:cubicBezTo>
                      <a:cubicBezTo>
                        <a:pt x="58906" y="68740"/>
                        <a:pt x="57671" y="72842"/>
                        <a:pt x="55249" y="75510"/>
                      </a:cubicBezTo>
                      <a:cubicBezTo>
                        <a:pt x="52828" y="78179"/>
                        <a:pt x="49368" y="79167"/>
                        <a:pt x="44871" y="78426"/>
                      </a:cubicBezTo>
                      <a:lnTo>
                        <a:pt x="62464" y="129771"/>
                      </a:lnTo>
                      <a:lnTo>
                        <a:pt x="43142" y="118603"/>
                      </a:lnTo>
                      <a:lnTo>
                        <a:pt x="28366" y="73039"/>
                      </a:lnTo>
                      <a:close/>
                      <a:moveTo>
                        <a:pt x="29453" y="34197"/>
                      </a:moveTo>
                      <a:lnTo>
                        <a:pt x="17346" y="27229"/>
                      </a:lnTo>
                      <a:lnTo>
                        <a:pt x="17346" y="49665"/>
                      </a:lnTo>
                      <a:cubicBezTo>
                        <a:pt x="17346" y="49665"/>
                        <a:pt x="27723" y="55644"/>
                        <a:pt x="27723" y="55644"/>
                      </a:cubicBezTo>
                      <a:cubicBezTo>
                        <a:pt x="29404" y="56633"/>
                        <a:pt x="31084" y="57473"/>
                        <a:pt x="32764" y="58214"/>
                      </a:cubicBezTo>
                      <a:cubicBezTo>
                        <a:pt x="34444" y="58955"/>
                        <a:pt x="35927" y="59351"/>
                        <a:pt x="37261" y="59400"/>
                      </a:cubicBezTo>
                      <a:cubicBezTo>
                        <a:pt x="38546" y="59400"/>
                        <a:pt x="39633" y="58955"/>
                        <a:pt x="40424" y="58016"/>
                      </a:cubicBezTo>
                      <a:cubicBezTo>
                        <a:pt x="41214" y="57078"/>
                        <a:pt x="41610" y="55447"/>
                        <a:pt x="41610" y="53025"/>
                      </a:cubicBezTo>
                      <a:cubicBezTo>
                        <a:pt x="41610" y="50900"/>
                        <a:pt x="41363" y="48924"/>
                        <a:pt x="40869" y="47145"/>
                      </a:cubicBezTo>
                      <a:cubicBezTo>
                        <a:pt x="40374" y="45366"/>
                        <a:pt x="39633" y="43784"/>
                        <a:pt x="38694" y="42302"/>
                      </a:cubicBezTo>
                      <a:cubicBezTo>
                        <a:pt x="36816" y="39337"/>
                        <a:pt x="33752" y="36619"/>
                        <a:pt x="29552" y="34197"/>
                      </a:cubicBez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62" name="Free-form: Shape 1561">
                  <a:extLst>
                    <a:ext uri="{FF2B5EF4-FFF2-40B4-BE49-F238E27FC236}">
                      <a16:creationId xmlns:a16="http://schemas.microsoft.com/office/drawing/2014/main" id="{461FB755-C891-334E-09E2-F72F4044714B}"/>
                    </a:ext>
                  </a:extLst>
                </p:cNvPr>
                <p:cNvSpPr/>
                <p:nvPr/>
              </p:nvSpPr>
              <p:spPr>
                <a:xfrm>
                  <a:off x="-1092545" y="3104978"/>
                  <a:ext cx="63699" cy="115518"/>
                </a:xfrm>
                <a:custGeom>
                  <a:avLst/>
                  <a:gdLst>
                    <a:gd name="connsiteX0" fmla="*/ 26735 w 63699"/>
                    <a:gd name="connsiteY0" fmla="*/ 109164 h 115518"/>
                    <a:gd name="connsiteX1" fmla="*/ 0 w 63699"/>
                    <a:gd name="connsiteY1" fmla="*/ 93745 h 115518"/>
                    <a:gd name="connsiteX2" fmla="*/ 0 w 63699"/>
                    <a:gd name="connsiteY2" fmla="*/ 0 h 115518"/>
                    <a:gd name="connsiteX3" fmla="*/ 26537 w 63699"/>
                    <a:gd name="connsiteY3" fmla="*/ 15319 h 115518"/>
                    <a:gd name="connsiteX4" fmla="*/ 43241 w 63699"/>
                    <a:gd name="connsiteY4" fmla="*/ 28316 h 115518"/>
                    <a:gd name="connsiteX5" fmla="*/ 54804 w 63699"/>
                    <a:gd name="connsiteY5" fmla="*/ 44525 h 115518"/>
                    <a:gd name="connsiteX6" fmla="*/ 61525 w 63699"/>
                    <a:gd name="connsiteY6" fmla="*/ 63205 h 115518"/>
                    <a:gd name="connsiteX7" fmla="*/ 63700 w 63699"/>
                    <a:gd name="connsiteY7" fmla="*/ 83812 h 115518"/>
                    <a:gd name="connsiteX8" fmla="*/ 61426 w 63699"/>
                    <a:gd name="connsiteY8" fmla="*/ 102344 h 115518"/>
                    <a:gd name="connsiteX9" fmla="*/ 54261 w 63699"/>
                    <a:gd name="connsiteY9" fmla="*/ 112870 h 115518"/>
                    <a:gd name="connsiteX10" fmla="*/ 26735 w 63699"/>
                    <a:gd name="connsiteY10" fmla="*/ 109213 h 115518"/>
                    <a:gd name="connsiteX11" fmla="*/ 26537 w 63699"/>
                    <a:gd name="connsiteY11" fmla="*/ 32467 h 115518"/>
                    <a:gd name="connsiteX12" fmla="*/ 17346 w 63699"/>
                    <a:gd name="connsiteY12" fmla="*/ 27180 h 115518"/>
                    <a:gd name="connsiteX13" fmla="*/ 17346 w 63699"/>
                    <a:gd name="connsiteY13" fmla="*/ 86629 h 115518"/>
                    <a:gd name="connsiteX14" fmla="*/ 26340 w 63699"/>
                    <a:gd name="connsiteY14" fmla="*/ 91818 h 115518"/>
                    <a:gd name="connsiteX15" fmla="*/ 36273 w 63699"/>
                    <a:gd name="connsiteY15" fmla="*/ 95179 h 115518"/>
                    <a:gd name="connsiteX16" fmla="*/ 42400 w 63699"/>
                    <a:gd name="connsiteY16" fmla="*/ 92263 h 115518"/>
                    <a:gd name="connsiteX17" fmla="*/ 45514 w 63699"/>
                    <a:gd name="connsiteY17" fmla="*/ 84554 h 115518"/>
                    <a:gd name="connsiteX18" fmla="*/ 46403 w 63699"/>
                    <a:gd name="connsiteY18" fmla="*/ 73583 h 115518"/>
                    <a:gd name="connsiteX19" fmla="*/ 45168 w 63699"/>
                    <a:gd name="connsiteY19" fmla="*/ 59845 h 115518"/>
                    <a:gd name="connsiteX20" fmla="*/ 41511 w 63699"/>
                    <a:gd name="connsiteY20" fmla="*/ 48528 h 115518"/>
                    <a:gd name="connsiteX21" fmla="*/ 26636 w 63699"/>
                    <a:gd name="connsiteY21" fmla="*/ 32566 h 11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699" h="115518">
                      <a:moveTo>
                        <a:pt x="26735" y="109164"/>
                      </a:moveTo>
                      <a:lnTo>
                        <a:pt x="0" y="93745"/>
                      </a:lnTo>
                      <a:lnTo>
                        <a:pt x="0" y="0"/>
                      </a:lnTo>
                      <a:cubicBezTo>
                        <a:pt x="0" y="0"/>
                        <a:pt x="26537" y="15319"/>
                        <a:pt x="26537" y="15319"/>
                      </a:cubicBezTo>
                      <a:cubicBezTo>
                        <a:pt x="33011" y="19026"/>
                        <a:pt x="38546" y="23375"/>
                        <a:pt x="43241" y="28316"/>
                      </a:cubicBezTo>
                      <a:cubicBezTo>
                        <a:pt x="47935" y="33258"/>
                        <a:pt x="51790" y="38645"/>
                        <a:pt x="54804" y="44525"/>
                      </a:cubicBezTo>
                      <a:cubicBezTo>
                        <a:pt x="57868" y="50406"/>
                        <a:pt x="60092" y="56633"/>
                        <a:pt x="61525" y="63205"/>
                      </a:cubicBezTo>
                      <a:cubicBezTo>
                        <a:pt x="62958" y="69778"/>
                        <a:pt x="63700" y="76647"/>
                        <a:pt x="63700" y="83812"/>
                      </a:cubicBezTo>
                      <a:cubicBezTo>
                        <a:pt x="63700" y="90978"/>
                        <a:pt x="62958" y="97452"/>
                        <a:pt x="61426" y="102344"/>
                      </a:cubicBezTo>
                      <a:cubicBezTo>
                        <a:pt x="59894" y="107236"/>
                        <a:pt x="57522" y="110745"/>
                        <a:pt x="54261" y="112870"/>
                      </a:cubicBezTo>
                      <a:cubicBezTo>
                        <a:pt x="47935" y="117367"/>
                        <a:pt x="38793" y="116132"/>
                        <a:pt x="26735" y="109213"/>
                      </a:cubicBezTo>
                      <a:close/>
                      <a:moveTo>
                        <a:pt x="26537" y="32467"/>
                      </a:moveTo>
                      <a:lnTo>
                        <a:pt x="17346" y="27180"/>
                      </a:lnTo>
                      <a:lnTo>
                        <a:pt x="17346" y="86629"/>
                      </a:lnTo>
                      <a:cubicBezTo>
                        <a:pt x="17346" y="86629"/>
                        <a:pt x="26340" y="91818"/>
                        <a:pt x="26340" y="91818"/>
                      </a:cubicBezTo>
                      <a:cubicBezTo>
                        <a:pt x="30343" y="94141"/>
                        <a:pt x="33654" y="95277"/>
                        <a:pt x="36273" y="95179"/>
                      </a:cubicBezTo>
                      <a:cubicBezTo>
                        <a:pt x="38842" y="95129"/>
                        <a:pt x="40918" y="94141"/>
                        <a:pt x="42400" y="92263"/>
                      </a:cubicBezTo>
                      <a:cubicBezTo>
                        <a:pt x="43883" y="90385"/>
                        <a:pt x="44921" y="87815"/>
                        <a:pt x="45514" y="84554"/>
                      </a:cubicBezTo>
                      <a:cubicBezTo>
                        <a:pt x="46107" y="81292"/>
                        <a:pt x="46403" y="77635"/>
                        <a:pt x="46403" y="73583"/>
                      </a:cubicBezTo>
                      <a:cubicBezTo>
                        <a:pt x="46403" y="68592"/>
                        <a:pt x="45959" y="63996"/>
                        <a:pt x="45168" y="59845"/>
                      </a:cubicBezTo>
                      <a:cubicBezTo>
                        <a:pt x="44328" y="55694"/>
                        <a:pt x="43092" y="51889"/>
                        <a:pt x="41511" y="48528"/>
                      </a:cubicBezTo>
                      <a:cubicBezTo>
                        <a:pt x="38299" y="41758"/>
                        <a:pt x="33357" y="36421"/>
                        <a:pt x="26636" y="32566"/>
                      </a:cubicBez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grpSp>
          <p:grpSp>
            <p:nvGrpSpPr>
              <p:cNvPr id="1563" name="Graphic 1539">
                <a:extLst>
                  <a:ext uri="{FF2B5EF4-FFF2-40B4-BE49-F238E27FC236}">
                    <a16:creationId xmlns:a16="http://schemas.microsoft.com/office/drawing/2014/main" id="{021B575C-A42C-656C-BAE5-4863A0E1EAE5}"/>
                  </a:ext>
                </a:extLst>
              </p:cNvPr>
              <p:cNvGrpSpPr/>
              <p:nvPr/>
            </p:nvGrpSpPr>
            <p:grpSpPr>
              <a:xfrm>
                <a:off x="-1464019" y="2793498"/>
                <a:ext cx="461858" cy="337127"/>
                <a:chOff x="-1464019" y="2793498"/>
                <a:chExt cx="461858" cy="337127"/>
              </a:xfrm>
              <a:solidFill>
                <a:srgbClr val="232222"/>
              </a:solidFill>
            </p:grpSpPr>
            <p:sp>
              <p:nvSpPr>
                <p:cNvPr id="1564" name="Free-form: Shape 1563">
                  <a:extLst>
                    <a:ext uri="{FF2B5EF4-FFF2-40B4-BE49-F238E27FC236}">
                      <a16:creationId xmlns:a16="http://schemas.microsoft.com/office/drawing/2014/main" id="{9E67D4A2-C703-7F75-4E5E-030D2DC14BC5}"/>
                    </a:ext>
                  </a:extLst>
                </p:cNvPr>
                <p:cNvSpPr/>
                <p:nvPr/>
              </p:nvSpPr>
              <p:spPr>
                <a:xfrm>
                  <a:off x="-1464019" y="2793498"/>
                  <a:ext cx="41906" cy="94684"/>
                </a:xfrm>
                <a:custGeom>
                  <a:avLst/>
                  <a:gdLst>
                    <a:gd name="connsiteX0" fmla="*/ 0 w 41906"/>
                    <a:gd name="connsiteY0" fmla="*/ 0 h 94684"/>
                    <a:gd name="connsiteX1" fmla="*/ 40918 w 41906"/>
                    <a:gd name="connsiteY1" fmla="*/ 23622 h 94684"/>
                    <a:gd name="connsiteX2" fmla="*/ 40918 w 41906"/>
                    <a:gd name="connsiteY2" fmla="*/ 36520 h 94684"/>
                    <a:gd name="connsiteX3" fmla="*/ 13046 w 41906"/>
                    <a:gd name="connsiteY3" fmla="*/ 20409 h 94684"/>
                    <a:gd name="connsiteX4" fmla="*/ 13046 w 41906"/>
                    <a:gd name="connsiteY4" fmla="*/ 34790 h 94684"/>
                    <a:gd name="connsiteX5" fmla="*/ 33357 w 41906"/>
                    <a:gd name="connsiteY5" fmla="*/ 46552 h 94684"/>
                    <a:gd name="connsiteX6" fmla="*/ 33357 w 41906"/>
                    <a:gd name="connsiteY6" fmla="*/ 59450 h 94684"/>
                    <a:gd name="connsiteX7" fmla="*/ 13046 w 41906"/>
                    <a:gd name="connsiteY7" fmla="*/ 47787 h 94684"/>
                    <a:gd name="connsiteX8" fmla="*/ 13046 w 41906"/>
                    <a:gd name="connsiteY8" fmla="*/ 65133 h 94684"/>
                    <a:gd name="connsiteX9" fmla="*/ 41906 w 41906"/>
                    <a:gd name="connsiteY9" fmla="*/ 81786 h 94684"/>
                    <a:gd name="connsiteX10" fmla="*/ 41906 w 41906"/>
                    <a:gd name="connsiteY10" fmla="*/ 94684 h 94684"/>
                    <a:gd name="connsiteX11" fmla="*/ 0 w 41906"/>
                    <a:gd name="connsiteY11" fmla="*/ 70519 h 94684"/>
                    <a:gd name="connsiteX12" fmla="*/ 0 w 41906"/>
                    <a:gd name="connsiteY12" fmla="*/ 99 h 9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06" h="94684">
                      <a:moveTo>
                        <a:pt x="0" y="0"/>
                      </a:moveTo>
                      <a:lnTo>
                        <a:pt x="40918" y="23622"/>
                      </a:lnTo>
                      <a:lnTo>
                        <a:pt x="40918" y="36520"/>
                      </a:lnTo>
                      <a:cubicBezTo>
                        <a:pt x="40918" y="36520"/>
                        <a:pt x="13046" y="20409"/>
                        <a:pt x="13046" y="20409"/>
                      </a:cubicBezTo>
                      <a:lnTo>
                        <a:pt x="13046" y="34790"/>
                      </a:lnTo>
                      <a:cubicBezTo>
                        <a:pt x="13046" y="34790"/>
                        <a:pt x="33357" y="46552"/>
                        <a:pt x="33357" y="46552"/>
                      </a:cubicBezTo>
                      <a:lnTo>
                        <a:pt x="33357" y="59450"/>
                      </a:lnTo>
                      <a:cubicBezTo>
                        <a:pt x="33357" y="59450"/>
                        <a:pt x="13046" y="47787"/>
                        <a:pt x="13046" y="47787"/>
                      </a:cubicBezTo>
                      <a:lnTo>
                        <a:pt x="13046" y="65133"/>
                      </a:lnTo>
                      <a:cubicBezTo>
                        <a:pt x="13046" y="65133"/>
                        <a:pt x="41906" y="81786"/>
                        <a:pt x="41906" y="81786"/>
                      </a:cubicBezTo>
                      <a:lnTo>
                        <a:pt x="41906" y="94684"/>
                      </a:lnTo>
                      <a:cubicBezTo>
                        <a:pt x="41906" y="94684"/>
                        <a:pt x="0" y="70519"/>
                        <a:pt x="0" y="70519"/>
                      </a:cubicBezTo>
                      <a:lnTo>
                        <a:pt x="0" y="99"/>
                      </a:ln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65" name="Free-form: Shape 1564">
                  <a:extLst>
                    <a:ext uri="{FF2B5EF4-FFF2-40B4-BE49-F238E27FC236}">
                      <a16:creationId xmlns:a16="http://schemas.microsoft.com/office/drawing/2014/main" id="{958F801F-6F22-22DC-6004-64C0D84A8FDE}"/>
                    </a:ext>
                  </a:extLst>
                </p:cNvPr>
                <p:cNvSpPr/>
                <p:nvPr/>
              </p:nvSpPr>
              <p:spPr>
                <a:xfrm>
                  <a:off x="-1414453" y="2822160"/>
                  <a:ext cx="38792" cy="92855"/>
                </a:xfrm>
                <a:custGeom>
                  <a:avLst/>
                  <a:gdLst>
                    <a:gd name="connsiteX0" fmla="*/ 0 w 38792"/>
                    <a:gd name="connsiteY0" fmla="*/ 0 h 92855"/>
                    <a:gd name="connsiteX1" fmla="*/ 13046 w 38792"/>
                    <a:gd name="connsiteY1" fmla="*/ 7511 h 92855"/>
                    <a:gd name="connsiteX2" fmla="*/ 13046 w 38792"/>
                    <a:gd name="connsiteY2" fmla="*/ 65083 h 92855"/>
                    <a:gd name="connsiteX3" fmla="*/ 38793 w 38792"/>
                    <a:gd name="connsiteY3" fmla="*/ 79958 h 92855"/>
                    <a:gd name="connsiteX4" fmla="*/ 38793 w 38792"/>
                    <a:gd name="connsiteY4" fmla="*/ 92856 h 92855"/>
                    <a:gd name="connsiteX5" fmla="*/ 0 w 38792"/>
                    <a:gd name="connsiteY5" fmla="*/ 70470 h 92855"/>
                    <a:gd name="connsiteX6" fmla="*/ 0 w 38792"/>
                    <a:gd name="connsiteY6" fmla="*/ 49 h 9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92" h="92855">
                      <a:moveTo>
                        <a:pt x="0" y="0"/>
                      </a:moveTo>
                      <a:lnTo>
                        <a:pt x="13046" y="7511"/>
                      </a:lnTo>
                      <a:lnTo>
                        <a:pt x="13046" y="65083"/>
                      </a:lnTo>
                      <a:cubicBezTo>
                        <a:pt x="13046" y="65083"/>
                        <a:pt x="38793" y="79958"/>
                        <a:pt x="38793" y="79958"/>
                      </a:cubicBezTo>
                      <a:lnTo>
                        <a:pt x="38793" y="92856"/>
                      </a:lnTo>
                      <a:cubicBezTo>
                        <a:pt x="38793" y="92856"/>
                        <a:pt x="0" y="70470"/>
                        <a:pt x="0" y="70470"/>
                      </a:cubicBezTo>
                      <a:lnTo>
                        <a:pt x="0" y="49"/>
                      </a:ln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66" name="Free-form: Shape 1565">
                  <a:extLst>
                    <a:ext uri="{FF2B5EF4-FFF2-40B4-BE49-F238E27FC236}">
                      <a16:creationId xmlns:a16="http://schemas.microsoft.com/office/drawing/2014/main" id="{E0300552-D9E7-5727-57F2-7093B83A9C24}"/>
                    </a:ext>
                  </a:extLst>
                </p:cNvPr>
                <p:cNvSpPr/>
                <p:nvPr/>
              </p:nvSpPr>
              <p:spPr>
                <a:xfrm>
                  <a:off x="-1368396" y="2848747"/>
                  <a:ext cx="41906" cy="94684"/>
                </a:xfrm>
                <a:custGeom>
                  <a:avLst/>
                  <a:gdLst>
                    <a:gd name="connsiteX0" fmla="*/ 0 w 41906"/>
                    <a:gd name="connsiteY0" fmla="*/ 0 h 94684"/>
                    <a:gd name="connsiteX1" fmla="*/ 40918 w 41906"/>
                    <a:gd name="connsiteY1" fmla="*/ 23622 h 94684"/>
                    <a:gd name="connsiteX2" fmla="*/ 40918 w 41906"/>
                    <a:gd name="connsiteY2" fmla="*/ 36520 h 94684"/>
                    <a:gd name="connsiteX3" fmla="*/ 13046 w 41906"/>
                    <a:gd name="connsiteY3" fmla="*/ 20410 h 94684"/>
                    <a:gd name="connsiteX4" fmla="*/ 13046 w 41906"/>
                    <a:gd name="connsiteY4" fmla="*/ 34790 h 94684"/>
                    <a:gd name="connsiteX5" fmla="*/ 33357 w 41906"/>
                    <a:gd name="connsiteY5" fmla="*/ 46552 h 94684"/>
                    <a:gd name="connsiteX6" fmla="*/ 33357 w 41906"/>
                    <a:gd name="connsiteY6" fmla="*/ 59450 h 94684"/>
                    <a:gd name="connsiteX7" fmla="*/ 13046 w 41906"/>
                    <a:gd name="connsiteY7" fmla="*/ 47787 h 94684"/>
                    <a:gd name="connsiteX8" fmla="*/ 13046 w 41906"/>
                    <a:gd name="connsiteY8" fmla="*/ 65133 h 94684"/>
                    <a:gd name="connsiteX9" fmla="*/ 41906 w 41906"/>
                    <a:gd name="connsiteY9" fmla="*/ 81786 h 94684"/>
                    <a:gd name="connsiteX10" fmla="*/ 41906 w 41906"/>
                    <a:gd name="connsiteY10" fmla="*/ 94684 h 94684"/>
                    <a:gd name="connsiteX11" fmla="*/ 0 w 41906"/>
                    <a:gd name="connsiteY11" fmla="*/ 70519 h 94684"/>
                    <a:gd name="connsiteX12" fmla="*/ 0 w 41906"/>
                    <a:gd name="connsiteY12" fmla="*/ 99 h 9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06" h="94684">
                      <a:moveTo>
                        <a:pt x="0" y="0"/>
                      </a:moveTo>
                      <a:lnTo>
                        <a:pt x="40918" y="23622"/>
                      </a:lnTo>
                      <a:lnTo>
                        <a:pt x="40918" y="36520"/>
                      </a:lnTo>
                      <a:cubicBezTo>
                        <a:pt x="40918" y="36520"/>
                        <a:pt x="13046" y="20410"/>
                        <a:pt x="13046" y="20410"/>
                      </a:cubicBezTo>
                      <a:lnTo>
                        <a:pt x="13046" y="34790"/>
                      </a:lnTo>
                      <a:cubicBezTo>
                        <a:pt x="13046" y="34790"/>
                        <a:pt x="33357" y="46552"/>
                        <a:pt x="33357" y="46552"/>
                      </a:cubicBezTo>
                      <a:lnTo>
                        <a:pt x="33357" y="59450"/>
                      </a:lnTo>
                      <a:cubicBezTo>
                        <a:pt x="33357" y="59450"/>
                        <a:pt x="13046" y="47787"/>
                        <a:pt x="13046" y="47787"/>
                      </a:cubicBezTo>
                      <a:lnTo>
                        <a:pt x="13046" y="65133"/>
                      </a:lnTo>
                      <a:cubicBezTo>
                        <a:pt x="13046" y="65133"/>
                        <a:pt x="41906" y="81786"/>
                        <a:pt x="41906" y="81786"/>
                      </a:cubicBezTo>
                      <a:lnTo>
                        <a:pt x="41906" y="94684"/>
                      </a:lnTo>
                      <a:cubicBezTo>
                        <a:pt x="41906" y="94684"/>
                        <a:pt x="0" y="70519"/>
                        <a:pt x="0" y="70519"/>
                      </a:cubicBezTo>
                      <a:lnTo>
                        <a:pt x="0" y="99"/>
                      </a:ln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67" name="Free-form: Shape 1566">
                  <a:extLst>
                    <a:ext uri="{FF2B5EF4-FFF2-40B4-BE49-F238E27FC236}">
                      <a16:creationId xmlns:a16="http://schemas.microsoft.com/office/drawing/2014/main" id="{158E471F-33FE-BEF4-B512-DFA177D30733}"/>
                    </a:ext>
                  </a:extLst>
                </p:cNvPr>
                <p:cNvSpPr/>
                <p:nvPr/>
              </p:nvSpPr>
              <p:spPr>
                <a:xfrm>
                  <a:off x="-1322734" y="2884703"/>
                  <a:ext cx="47935" cy="79888"/>
                </a:xfrm>
                <a:custGeom>
                  <a:avLst/>
                  <a:gdLst>
                    <a:gd name="connsiteX0" fmla="*/ 24610 w 47935"/>
                    <a:gd name="connsiteY0" fmla="*/ 75976 h 79888"/>
                    <a:gd name="connsiteX1" fmla="*/ 12997 w 47935"/>
                    <a:gd name="connsiteY1" fmla="*/ 66240 h 79888"/>
                    <a:gd name="connsiteX2" fmla="*/ 5387 w 47935"/>
                    <a:gd name="connsiteY2" fmla="*/ 53787 h 79888"/>
                    <a:gd name="connsiteX3" fmla="*/ 1285 w 47935"/>
                    <a:gd name="connsiteY3" fmla="*/ 39851 h 79888"/>
                    <a:gd name="connsiteX4" fmla="*/ 0 w 47935"/>
                    <a:gd name="connsiteY4" fmla="*/ 25619 h 79888"/>
                    <a:gd name="connsiteX5" fmla="*/ 1285 w 47935"/>
                    <a:gd name="connsiteY5" fmla="*/ 12918 h 79888"/>
                    <a:gd name="connsiteX6" fmla="*/ 5436 w 47935"/>
                    <a:gd name="connsiteY6" fmla="*/ 3727 h 79888"/>
                    <a:gd name="connsiteX7" fmla="*/ 13046 w 47935"/>
                    <a:gd name="connsiteY7" fmla="*/ 20 h 79888"/>
                    <a:gd name="connsiteX8" fmla="*/ 24659 w 47935"/>
                    <a:gd name="connsiteY8" fmla="*/ 3727 h 79888"/>
                    <a:gd name="connsiteX9" fmla="*/ 37755 w 47935"/>
                    <a:gd name="connsiteY9" fmla="*/ 15241 h 79888"/>
                    <a:gd name="connsiteX10" fmla="*/ 42697 w 47935"/>
                    <a:gd name="connsiteY10" fmla="*/ 23840 h 79888"/>
                    <a:gd name="connsiteX11" fmla="*/ 46354 w 47935"/>
                    <a:gd name="connsiteY11" fmla="*/ 35898 h 79888"/>
                    <a:gd name="connsiteX12" fmla="*/ 34395 w 47935"/>
                    <a:gd name="connsiteY12" fmla="*/ 32290 h 79888"/>
                    <a:gd name="connsiteX13" fmla="*/ 30787 w 47935"/>
                    <a:gd name="connsiteY13" fmla="*/ 23000 h 79888"/>
                    <a:gd name="connsiteX14" fmla="*/ 24215 w 47935"/>
                    <a:gd name="connsiteY14" fmla="*/ 16378 h 79888"/>
                    <a:gd name="connsiteX15" fmla="*/ 19915 w 47935"/>
                    <a:gd name="connsiteY15" fmla="*/ 15093 h 79888"/>
                    <a:gd name="connsiteX16" fmla="*/ 16851 w 47935"/>
                    <a:gd name="connsiteY16" fmla="*/ 16477 h 79888"/>
                    <a:gd name="connsiteX17" fmla="*/ 14825 w 47935"/>
                    <a:gd name="connsiteY17" fmla="*/ 19738 h 79888"/>
                    <a:gd name="connsiteX18" fmla="*/ 13639 w 47935"/>
                    <a:gd name="connsiteY18" fmla="*/ 24136 h 79888"/>
                    <a:gd name="connsiteX19" fmla="*/ 13096 w 47935"/>
                    <a:gd name="connsiteY19" fmla="*/ 29029 h 79888"/>
                    <a:gd name="connsiteX20" fmla="*/ 12997 w 47935"/>
                    <a:gd name="connsiteY20" fmla="*/ 33625 h 79888"/>
                    <a:gd name="connsiteX21" fmla="*/ 15863 w 47935"/>
                    <a:gd name="connsiteY21" fmla="*/ 52453 h 79888"/>
                    <a:gd name="connsiteX22" fmla="*/ 24561 w 47935"/>
                    <a:gd name="connsiteY22" fmla="*/ 63078 h 79888"/>
                    <a:gd name="connsiteX23" fmla="*/ 28613 w 47935"/>
                    <a:gd name="connsiteY23" fmla="*/ 64659 h 79888"/>
                    <a:gd name="connsiteX24" fmla="*/ 31529 w 47935"/>
                    <a:gd name="connsiteY24" fmla="*/ 64214 h 79888"/>
                    <a:gd name="connsiteX25" fmla="*/ 33752 w 47935"/>
                    <a:gd name="connsiteY25" fmla="*/ 62237 h 79888"/>
                    <a:gd name="connsiteX26" fmla="*/ 35630 w 47935"/>
                    <a:gd name="connsiteY26" fmla="*/ 59173 h 79888"/>
                    <a:gd name="connsiteX27" fmla="*/ 47935 w 47935"/>
                    <a:gd name="connsiteY27" fmla="*/ 69947 h 79888"/>
                    <a:gd name="connsiteX28" fmla="*/ 43982 w 47935"/>
                    <a:gd name="connsiteY28" fmla="*/ 76618 h 79888"/>
                    <a:gd name="connsiteX29" fmla="*/ 38941 w 47935"/>
                    <a:gd name="connsiteY29" fmla="*/ 79583 h 79888"/>
                    <a:gd name="connsiteX30" fmla="*/ 24610 w 47935"/>
                    <a:gd name="connsiteY30" fmla="*/ 75976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935" h="79888">
                      <a:moveTo>
                        <a:pt x="24610" y="75976"/>
                      </a:moveTo>
                      <a:cubicBezTo>
                        <a:pt x="20014" y="73307"/>
                        <a:pt x="16160" y="70095"/>
                        <a:pt x="12997" y="66240"/>
                      </a:cubicBezTo>
                      <a:cubicBezTo>
                        <a:pt x="9834" y="62386"/>
                        <a:pt x="7314" y="58235"/>
                        <a:pt x="5387" y="53787"/>
                      </a:cubicBezTo>
                      <a:cubicBezTo>
                        <a:pt x="3509" y="49290"/>
                        <a:pt x="2125" y="44694"/>
                        <a:pt x="1285" y="39851"/>
                      </a:cubicBezTo>
                      <a:cubicBezTo>
                        <a:pt x="445" y="35058"/>
                        <a:pt x="0" y="30314"/>
                        <a:pt x="0" y="25619"/>
                      </a:cubicBezTo>
                      <a:cubicBezTo>
                        <a:pt x="0" y="20924"/>
                        <a:pt x="445" y="16773"/>
                        <a:pt x="1285" y="12918"/>
                      </a:cubicBezTo>
                      <a:cubicBezTo>
                        <a:pt x="2125" y="9064"/>
                        <a:pt x="3509" y="6000"/>
                        <a:pt x="5436" y="3727"/>
                      </a:cubicBezTo>
                      <a:cubicBezTo>
                        <a:pt x="7363" y="1454"/>
                        <a:pt x="9884" y="218"/>
                        <a:pt x="13046" y="20"/>
                      </a:cubicBezTo>
                      <a:cubicBezTo>
                        <a:pt x="16209" y="-177"/>
                        <a:pt x="20064" y="1058"/>
                        <a:pt x="24659" y="3727"/>
                      </a:cubicBezTo>
                      <a:cubicBezTo>
                        <a:pt x="29651" y="6593"/>
                        <a:pt x="33999" y="10448"/>
                        <a:pt x="37755" y="15241"/>
                      </a:cubicBezTo>
                      <a:cubicBezTo>
                        <a:pt x="39683" y="17663"/>
                        <a:pt x="41313" y="20529"/>
                        <a:pt x="42697" y="23840"/>
                      </a:cubicBezTo>
                      <a:cubicBezTo>
                        <a:pt x="44081" y="27151"/>
                        <a:pt x="45316" y="31203"/>
                        <a:pt x="46354" y="35898"/>
                      </a:cubicBezTo>
                      <a:lnTo>
                        <a:pt x="34395" y="32290"/>
                      </a:lnTo>
                      <a:cubicBezTo>
                        <a:pt x="33505" y="28880"/>
                        <a:pt x="32319" y="25767"/>
                        <a:pt x="30787" y="23000"/>
                      </a:cubicBezTo>
                      <a:cubicBezTo>
                        <a:pt x="29255" y="20232"/>
                        <a:pt x="27081" y="18008"/>
                        <a:pt x="24215" y="16378"/>
                      </a:cubicBezTo>
                      <a:cubicBezTo>
                        <a:pt x="22584" y="15439"/>
                        <a:pt x="21151" y="14994"/>
                        <a:pt x="19915" y="15093"/>
                      </a:cubicBezTo>
                      <a:cubicBezTo>
                        <a:pt x="18680" y="15192"/>
                        <a:pt x="17642" y="15636"/>
                        <a:pt x="16851" y="16477"/>
                      </a:cubicBezTo>
                      <a:cubicBezTo>
                        <a:pt x="16011" y="17317"/>
                        <a:pt x="15369" y="18404"/>
                        <a:pt x="14825" y="19738"/>
                      </a:cubicBezTo>
                      <a:cubicBezTo>
                        <a:pt x="14282" y="21072"/>
                        <a:pt x="13886" y="22555"/>
                        <a:pt x="13639" y="24136"/>
                      </a:cubicBezTo>
                      <a:cubicBezTo>
                        <a:pt x="13343" y="25718"/>
                        <a:pt x="13195" y="27348"/>
                        <a:pt x="13096" y="29029"/>
                      </a:cubicBezTo>
                      <a:cubicBezTo>
                        <a:pt x="12997" y="30709"/>
                        <a:pt x="12997" y="32241"/>
                        <a:pt x="12997" y="33625"/>
                      </a:cubicBezTo>
                      <a:cubicBezTo>
                        <a:pt x="12997" y="41185"/>
                        <a:pt x="13936" y="47462"/>
                        <a:pt x="15863" y="52453"/>
                      </a:cubicBezTo>
                      <a:cubicBezTo>
                        <a:pt x="17593" y="57197"/>
                        <a:pt x="20508" y="60755"/>
                        <a:pt x="24561" y="63078"/>
                      </a:cubicBezTo>
                      <a:cubicBezTo>
                        <a:pt x="26142" y="64016"/>
                        <a:pt x="27476" y="64511"/>
                        <a:pt x="28613" y="64659"/>
                      </a:cubicBezTo>
                      <a:cubicBezTo>
                        <a:pt x="29750" y="64807"/>
                        <a:pt x="30688" y="64659"/>
                        <a:pt x="31529" y="64214"/>
                      </a:cubicBezTo>
                      <a:cubicBezTo>
                        <a:pt x="32369" y="63769"/>
                        <a:pt x="33110" y="63127"/>
                        <a:pt x="33752" y="62237"/>
                      </a:cubicBezTo>
                      <a:cubicBezTo>
                        <a:pt x="34395" y="61348"/>
                        <a:pt x="35037" y="60310"/>
                        <a:pt x="35630" y="59173"/>
                      </a:cubicBezTo>
                      <a:lnTo>
                        <a:pt x="47935" y="69947"/>
                      </a:lnTo>
                      <a:cubicBezTo>
                        <a:pt x="46749" y="72862"/>
                        <a:pt x="45415" y="75086"/>
                        <a:pt x="43982" y="76618"/>
                      </a:cubicBezTo>
                      <a:cubicBezTo>
                        <a:pt x="42549" y="78150"/>
                        <a:pt x="40869" y="79138"/>
                        <a:pt x="38941" y="79583"/>
                      </a:cubicBezTo>
                      <a:cubicBezTo>
                        <a:pt x="35185" y="80522"/>
                        <a:pt x="30392" y="79287"/>
                        <a:pt x="24610" y="75976"/>
                      </a:cubicBez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68" name="Free-form: Shape 1567">
                  <a:extLst>
                    <a:ext uri="{FF2B5EF4-FFF2-40B4-BE49-F238E27FC236}">
                      <a16:creationId xmlns:a16="http://schemas.microsoft.com/office/drawing/2014/main" id="{486F4CA9-B625-0935-9EB7-0C02FCC522A5}"/>
                    </a:ext>
                  </a:extLst>
                </p:cNvPr>
                <p:cNvSpPr/>
                <p:nvPr/>
              </p:nvSpPr>
              <p:spPr>
                <a:xfrm>
                  <a:off x="-1273365" y="2903601"/>
                  <a:ext cx="43932" cy="86876"/>
                </a:xfrm>
                <a:custGeom>
                  <a:avLst/>
                  <a:gdLst>
                    <a:gd name="connsiteX0" fmla="*/ 28465 w 43932"/>
                    <a:gd name="connsiteY0" fmla="*/ 86876 h 86876"/>
                    <a:gd name="connsiteX1" fmla="*/ 15418 w 43932"/>
                    <a:gd name="connsiteY1" fmla="*/ 79365 h 86876"/>
                    <a:gd name="connsiteX2" fmla="*/ 15418 w 43932"/>
                    <a:gd name="connsiteY2" fmla="*/ 21793 h 86876"/>
                    <a:gd name="connsiteX3" fmla="*/ 0 w 43932"/>
                    <a:gd name="connsiteY3" fmla="*/ 12898 h 86876"/>
                    <a:gd name="connsiteX4" fmla="*/ 0 w 43932"/>
                    <a:gd name="connsiteY4" fmla="*/ 0 h 86876"/>
                    <a:gd name="connsiteX5" fmla="*/ 43932 w 43932"/>
                    <a:gd name="connsiteY5" fmla="*/ 25351 h 86876"/>
                    <a:gd name="connsiteX6" fmla="*/ 43932 w 43932"/>
                    <a:gd name="connsiteY6" fmla="*/ 38249 h 86876"/>
                    <a:gd name="connsiteX7" fmla="*/ 28415 w 43932"/>
                    <a:gd name="connsiteY7" fmla="*/ 29305 h 86876"/>
                    <a:gd name="connsiteX8" fmla="*/ 28415 w 43932"/>
                    <a:gd name="connsiteY8" fmla="*/ 86876 h 8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32" h="86876">
                      <a:moveTo>
                        <a:pt x="28465" y="86876"/>
                      </a:moveTo>
                      <a:lnTo>
                        <a:pt x="15418" y="79365"/>
                      </a:lnTo>
                      <a:lnTo>
                        <a:pt x="15418" y="21793"/>
                      </a:lnTo>
                      <a:cubicBezTo>
                        <a:pt x="15418" y="21793"/>
                        <a:pt x="0" y="12898"/>
                        <a:pt x="0" y="12898"/>
                      </a:cubicBezTo>
                      <a:lnTo>
                        <a:pt x="0" y="0"/>
                      </a:lnTo>
                      <a:cubicBezTo>
                        <a:pt x="0" y="0"/>
                        <a:pt x="43932" y="25351"/>
                        <a:pt x="43932" y="25351"/>
                      </a:cubicBezTo>
                      <a:lnTo>
                        <a:pt x="43932" y="38249"/>
                      </a:lnTo>
                      <a:cubicBezTo>
                        <a:pt x="43932" y="38249"/>
                        <a:pt x="28415" y="29305"/>
                        <a:pt x="28415" y="29305"/>
                      </a:cubicBezTo>
                      <a:lnTo>
                        <a:pt x="28415" y="86876"/>
                      </a:ln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69" name="Free-form: Shape 1568">
                  <a:extLst>
                    <a:ext uri="{FF2B5EF4-FFF2-40B4-BE49-F238E27FC236}">
                      <a16:creationId xmlns:a16="http://schemas.microsoft.com/office/drawing/2014/main" id="{559977AE-AC0B-BEF8-F173-4AA461054DE6}"/>
                    </a:ext>
                  </a:extLst>
                </p:cNvPr>
                <p:cNvSpPr/>
                <p:nvPr/>
              </p:nvSpPr>
              <p:spPr>
                <a:xfrm>
                  <a:off x="-1223107" y="2932659"/>
                  <a:ext cx="46946" cy="97501"/>
                </a:xfrm>
                <a:custGeom>
                  <a:avLst/>
                  <a:gdLst>
                    <a:gd name="connsiteX0" fmla="*/ 21348 w 46946"/>
                    <a:gd name="connsiteY0" fmla="*/ 54903 h 97501"/>
                    <a:gd name="connsiteX1" fmla="*/ 13046 w 46946"/>
                    <a:gd name="connsiteY1" fmla="*/ 50110 h 97501"/>
                    <a:gd name="connsiteX2" fmla="*/ 13046 w 46946"/>
                    <a:gd name="connsiteY2" fmla="*/ 77932 h 97501"/>
                    <a:gd name="connsiteX3" fmla="*/ 0 w 46946"/>
                    <a:gd name="connsiteY3" fmla="*/ 70420 h 97501"/>
                    <a:gd name="connsiteX4" fmla="*/ 0 w 46946"/>
                    <a:gd name="connsiteY4" fmla="*/ 0 h 97501"/>
                    <a:gd name="connsiteX5" fmla="*/ 24412 w 46946"/>
                    <a:gd name="connsiteY5" fmla="*/ 14084 h 97501"/>
                    <a:gd name="connsiteX6" fmla="*/ 32566 w 46946"/>
                    <a:gd name="connsiteY6" fmla="*/ 20212 h 97501"/>
                    <a:gd name="connsiteX7" fmla="*/ 38793 w 46946"/>
                    <a:gd name="connsiteY7" fmla="*/ 27970 h 97501"/>
                    <a:gd name="connsiteX8" fmla="*/ 42796 w 46946"/>
                    <a:gd name="connsiteY8" fmla="*/ 37162 h 97501"/>
                    <a:gd name="connsiteX9" fmla="*/ 44229 w 46946"/>
                    <a:gd name="connsiteY9" fmla="*/ 47490 h 97501"/>
                    <a:gd name="connsiteX10" fmla="*/ 41511 w 46946"/>
                    <a:gd name="connsiteY10" fmla="*/ 56732 h 97501"/>
                    <a:gd name="connsiteX11" fmla="*/ 33703 w 46946"/>
                    <a:gd name="connsiteY11" fmla="*/ 58906 h 97501"/>
                    <a:gd name="connsiteX12" fmla="*/ 46947 w 46946"/>
                    <a:gd name="connsiteY12" fmla="*/ 97501 h 97501"/>
                    <a:gd name="connsiteX13" fmla="*/ 32418 w 46946"/>
                    <a:gd name="connsiteY13" fmla="*/ 89100 h 97501"/>
                    <a:gd name="connsiteX14" fmla="*/ 21348 w 46946"/>
                    <a:gd name="connsiteY14" fmla="*/ 54854 h 97501"/>
                    <a:gd name="connsiteX15" fmla="*/ 22139 w 46946"/>
                    <a:gd name="connsiteY15" fmla="*/ 25648 h 97501"/>
                    <a:gd name="connsiteX16" fmla="*/ 13046 w 46946"/>
                    <a:gd name="connsiteY16" fmla="*/ 20409 h 97501"/>
                    <a:gd name="connsiteX17" fmla="*/ 13046 w 46946"/>
                    <a:gd name="connsiteY17" fmla="*/ 37261 h 97501"/>
                    <a:gd name="connsiteX18" fmla="*/ 20854 w 46946"/>
                    <a:gd name="connsiteY18" fmla="*/ 41758 h 97501"/>
                    <a:gd name="connsiteX19" fmla="*/ 24610 w 46946"/>
                    <a:gd name="connsiteY19" fmla="*/ 43685 h 97501"/>
                    <a:gd name="connsiteX20" fmla="*/ 27970 w 46946"/>
                    <a:gd name="connsiteY20" fmla="*/ 44575 h 97501"/>
                    <a:gd name="connsiteX21" fmla="*/ 30343 w 46946"/>
                    <a:gd name="connsiteY21" fmla="*/ 43537 h 97501"/>
                    <a:gd name="connsiteX22" fmla="*/ 31232 w 46946"/>
                    <a:gd name="connsiteY22" fmla="*/ 39781 h 97501"/>
                    <a:gd name="connsiteX23" fmla="*/ 30639 w 46946"/>
                    <a:gd name="connsiteY23" fmla="*/ 35383 h 97501"/>
                    <a:gd name="connsiteX24" fmla="*/ 29008 w 46946"/>
                    <a:gd name="connsiteY24" fmla="*/ 31776 h 97501"/>
                    <a:gd name="connsiteX25" fmla="*/ 22139 w 46946"/>
                    <a:gd name="connsiteY25" fmla="*/ 25648 h 9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946" h="97501">
                      <a:moveTo>
                        <a:pt x="21348" y="54903"/>
                      </a:moveTo>
                      <a:lnTo>
                        <a:pt x="13046" y="50110"/>
                      </a:lnTo>
                      <a:lnTo>
                        <a:pt x="13046" y="77932"/>
                      </a:lnTo>
                      <a:cubicBezTo>
                        <a:pt x="13046" y="77932"/>
                        <a:pt x="0" y="70420"/>
                        <a:pt x="0" y="70420"/>
                      </a:cubicBezTo>
                      <a:lnTo>
                        <a:pt x="0" y="0"/>
                      </a:lnTo>
                      <a:cubicBezTo>
                        <a:pt x="0" y="0"/>
                        <a:pt x="24412" y="14084"/>
                        <a:pt x="24412" y="14084"/>
                      </a:cubicBezTo>
                      <a:cubicBezTo>
                        <a:pt x="27427" y="15814"/>
                        <a:pt x="30145" y="17840"/>
                        <a:pt x="32566" y="20212"/>
                      </a:cubicBezTo>
                      <a:cubicBezTo>
                        <a:pt x="35037" y="22584"/>
                        <a:pt x="37113" y="25154"/>
                        <a:pt x="38793" y="27970"/>
                      </a:cubicBezTo>
                      <a:cubicBezTo>
                        <a:pt x="40523" y="30787"/>
                        <a:pt x="41857" y="33851"/>
                        <a:pt x="42796" y="37162"/>
                      </a:cubicBezTo>
                      <a:cubicBezTo>
                        <a:pt x="43735" y="40473"/>
                        <a:pt x="44229" y="43883"/>
                        <a:pt x="44229" y="47490"/>
                      </a:cubicBezTo>
                      <a:cubicBezTo>
                        <a:pt x="44229" y="51642"/>
                        <a:pt x="43339" y="54755"/>
                        <a:pt x="41511" y="56732"/>
                      </a:cubicBezTo>
                      <a:cubicBezTo>
                        <a:pt x="39682" y="58758"/>
                        <a:pt x="37113" y="59450"/>
                        <a:pt x="33703" y="58906"/>
                      </a:cubicBezTo>
                      <a:lnTo>
                        <a:pt x="46947" y="97501"/>
                      </a:lnTo>
                      <a:lnTo>
                        <a:pt x="32418" y="89100"/>
                      </a:lnTo>
                      <a:lnTo>
                        <a:pt x="21348" y="54854"/>
                      </a:lnTo>
                      <a:close/>
                      <a:moveTo>
                        <a:pt x="22139" y="25648"/>
                      </a:moveTo>
                      <a:lnTo>
                        <a:pt x="13046" y="20409"/>
                      </a:lnTo>
                      <a:lnTo>
                        <a:pt x="13046" y="37261"/>
                      </a:lnTo>
                      <a:cubicBezTo>
                        <a:pt x="13046" y="37261"/>
                        <a:pt x="20854" y="41758"/>
                        <a:pt x="20854" y="41758"/>
                      </a:cubicBezTo>
                      <a:cubicBezTo>
                        <a:pt x="22090" y="42499"/>
                        <a:pt x="23375" y="43142"/>
                        <a:pt x="24610" y="43685"/>
                      </a:cubicBezTo>
                      <a:cubicBezTo>
                        <a:pt x="25846" y="44278"/>
                        <a:pt x="26982" y="44525"/>
                        <a:pt x="27970" y="44575"/>
                      </a:cubicBezTo>
                      <a:cubicBezTo>
                        <a:pt x="28959" y="44575"/>
                        <a:pt x="29750" y="44229"/>
                        <a:pt x="30343" y="43537"/>
                      </a:cubicBezTo>
                      <a:cubicBezTo>
                        <a:pt x="30936" y="42845"/>
                        <a:pt x="31232" y="41610"/>
                        <a:pt x="31232" y="39781"/>
                      </a:cubicBezTo>
                      <a:cubicBezTo>
                        <a:pt x="31232" y="38200"/>
                        <a:pt x="31034" y="36717"/>
                        <a:pt x="30639" y="35383"/>
                      </a:cubicBezTo>
                      <a:cubicBezTo>
                        <a:pt x="30244" y="34049"/>
                        <a:pt x="29700" y="32863"/>
                        <a:pt x="29008" y="31776"/>
                      </a:cubicBezTo>
                      <a:cubicBezTo>
                        <a:pt x="27575" y="29552"/>
                        <a:pt x="25302" y="27476"/>
                        <a:pt x="22139" y="25648"/>
                      </a:cubicBez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70" name="Free-form: Shape 1569">
                  <a:extLst>
                    <a:ext uri="{FF2B5EF4-FFF2-40B4-BE49-F238E27FC236}">
                      <a16:creationId xmlns:a16="http://schemas.microsoft.com/office/drawing/2014/main" id="{3C824380-3013-519C-3965-7BCBD54B1A78}"/>
                    </a:ext>
                  </a:extLst>
                </p:cNvPr>
                <p:cNvSpPr/>
                <p:nvPr/>
              </p:nvSpPr>
              <p:spPr>
                <a:xfrm>
                  <a:off x="-1166870" y="2965077"/>
                  <a:ext cx="13046" cy="77931"/>
                </a:xfrm>
                <a:custGeom>
                  <a:avLst/>
                  <a:gdLst>
                    <a:gd name="connsiteX0" fmla="*/ 0 w 13046"/>
                    <a:gd name="connsiteY0" fmla="*/ 0 h 77931"/>
                    <a:gd name="connsiteX1" fmla="*/ 13046 w 13046"/>
                    <a:gd name="connsiteY1" fmla="*/ 7511 h 77931"/>
                    <a:gd name="connsiteX2" fmla="*/ 13046 w 13046"/>
                    <a:gd name="connsiteY2" fmla="*/ 77932 h 77931"/>
                    <a:gd name="connsiteX3" fmla="*/ 0 w 13046"/>
                    <a:gd name="connsiteY3" fmla="*/ 70420 h 77931"/>
                    <a:gd name="connsiteX4" fmla="*/ 0 w 13046"/>
                    <a:gd name="connsiteY4" fmla="*/ 0 h 7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6" h="77931">
                      <a:moveTo>
                        <a:pt x="0" y="0"/>
                      </a:moveTo>
                      <a:lnTo>
                        <a:pt x="13046" y="7511"/>
                      </a:lnTo>
                      <a:lnTo>
                        <a:pt x="13046" y="77932"/>
                      </a:lnTo>
                      <a:cubicBezTo>
                        <a:pt x="13046" y="77932"/>
                        <a:pt x="0" y="70420"/>
                        <a:pt x="0" y="70420"/>
                      </a:cubicBezTo>
                      <a:lnTo>
                        <a:pt x="0" y="0"/>
                      </a:ln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71" name="Free-form: Shape 1570">
                  <a:extLst>
                    <a:ext uri="{FF2B5EF4-FFF2-40B4-BE49-F238E27FC236}">
                      <a16:creationId xmlns:a16="http://schemas.microsoft.com/office/drawing/2014/main" id="{1AC39E0F-5302-010F-7770-39D8C9F5523A}"/>
                    </a:ext>
                  </a:extLst>
                </p:cNvPr>
                <p:cNvSpPr/>
                <p:nvPr/>
              </p:nvSpPr>
              <p:spPr>
                <a:xfrm>
                  <a:off x="-1145077" y="2987245"/>
                  <a:ext cx="47935" cy="79888"/>
                </a:xfrm>
                <a:custGeom>
                  <a:avLst/>
                  <a:gdLst>
                    <a:gd name="connsiteX0" fmla="*/ 24610 w 47935"/>
                    <a:gd name="connsiteY0" fmla="*/ 75976 h 79888"/>
                    <a:gd name="connsiteX1" fmla="*/ 12997 w 47935"/>
                    <a:gd name="connsiteY1" fmla="*/ 66240 h 79888"/>
                    <a:gd name="connsiteX2" fmla="*/ 5387 w 47935"/>
                    <a:gd name="connsiteY2" fmla="*/ 53787 h 79888"/>
                    <a:gd name="connsiteX3" fmla="*/ 1285 w 47935"/>
                    <a:gd name="connsiteY3" fmla="*/ 39851 h 79888"/>
                    <a:gd name="connsiteX4" fmla="*/ 0 w 47935"/>
                    <a:gd name="connsiteY4" fmla="*/ 25619 h 79888"/>
                    <a:gd name="connsiteX5" fmla="*/ 1285 w 47935"/>
                    <a:gd name="connsiteY5" fmla="*/ 12918 h 79888"/>
                    <a:gd name="connsiteX6" fmla="*/ 5436 w 47935"/>
                    <a:gd name="connsiteY6" fmla="*/ 3727 h 79888"/>
                    <a:gd name="connsiteX7" fmla="*/ 13046 w 47935"/>
                    <a:gd name="connsiteY7" fmla="*/ 20 h 79888"/>
                    <a:gd name="connsiteX8" fmla="*/ 24659 w 47935"/>
                    <a:gd name="connsiteY8" fmla="*/ 3727 h 79888"/>
                    <a:gd name="connsiteX9" fmla="*/ 37755 w 47935"/>
                    <a:gd name="connsiteY9" fmla="*/ 15241 h 79888"/>
                    <a:gd name="connsiteX10" fmla="*/ 42697 w 47935"/>
                    <a:gd name="connsiteY10" fmla="*/ 23840 h 79888"/>
                    <a:gd name="connsiteX11" fmla="*/ 46354 w 47935"/>
                    <a:gd name="connsiteY11" fmla="*/ 35898 h 79888"/>
                    <a:gd name="connsiteX12" fmla="*/ 34395 w 47935"/>
                    <a:gd name="connsiteY12" fmla="*/ 32290 h 79888"/>
                    <a:gd name="connsiteX13" fmla="*/ 30787 w 47935"/>
                    <a:gd name="connsiteY13" fmla="*/ 23000 h 79888"/>
                    <a:gd name="connsiteX14" fmla="*/ 24215 w 47935"/>
                    <a:gd name="connsiteY14" fmla="*/ 16378 h 79888"/>
                    <a:gd name="connsiteX15" fmla="*/ 19915 w 47935"/>
                    <a:gd name="connsiteY15" fmla="*/ 15093 h 79888"/>
                    <a:gd name="connsiteX16" fmla="*/ 16851 w 47935"/>
                    <a:gd name="connsiteY16" fmla="*/ 16477 h 79888"/>
                    <a:gd name="connsiteX17" fmla="*/ 14825 w 47935"/>
                    <a:gd name="connsiteY17" fmla="*/ 19738 h 79888"/>
                    <a:gd name="connsiteX18" fmla="*/ 13639 w 47935"/>
                    <a:gd name="connsiteY18" fmla="*/ 24136 h 79888"/>
                    <a:gd name="connsiteX19" fmla="*/ 13096 w 47935"/>
                    <a:gd name="connsiteY19" fmla="*/ 29029 h 79888"/>
                    <a:gd name="connsiteX20" fmla="*/ 12997 w 47935"/>
                    <a:gd name="connsiteY20" fmla="*/ 33625 h 79888"/>
                    <a:gd name="connsiteX21" fmla="*/ 15863 w 47935"/>
                    <a:gd name="connsiteY21" fmla="*/ 52453 h 79888"/>
                    <a:gd name="connsiteX22" fmla="*/ 24561 w 47935"/>
                    <a:gd name="connsiteY22" fmla="*/ 63078 h 79888"/>
                    <a:gd name="connsiteX23" fmla="*/ 28613 w 47935"/>
                    <a:gd name="connsiteY23" fmla="*/ 64659 h 79888"/>
                    <a:gd name="connsiteX24" fmla="*/ 31529 w 47935"/>
                    <a:gd name="connsiteY24" fmla="*/ 64214 h 79888"/>
                    <a:gd name="connsiteX25" fmla="*/ 33752 w 47935"/>
                    <a:gd name="connsiteY25" fmla="*/ 62237 h 79888"/>
                    <a:gd name="connsiteX26" fmla="*/ 35630 w 47935"/>
                    <a:gd name="connsiteY26" fmla="*/ 59173 h 79888"/>
                    <a:gd name="connsiteX27" fmla="*/ 47935 w 47935"/>
                    <a:gd name="connsiteY27" fmla="*/ 69947 h 79888"/>
                    <a:gd name="connsiteX28" fmla="*/ 43982 w 47935"/>
                    <a:gd name="connsiteY28" fmla="*/ 76618 h 79888"/>
                    <a:gd name="connsiteX29" fmla="*/ 38941 w 47935"/>
                    <a:gd name="connsiteY29" fmla="*/ 79583 h 79888"/>
                    <a:gd name="connsiteX30" fmla="*/ 24610 w 47935"/>
                    <a:gd name="connsiteY30" fmla="*/ 75976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935" h="79888">
                      <a:moveTo>
                        <a:pt x="24610" y="75976"/>
                      </a:moveTo>
                      <a:cubicBezTo>
                        <a:pt x="20014" y="73307"/>
                        <a:pt x="16160" y="70095"/>
                        <a:pt x="12997" y="66240"/>
                      </a:cubicBezTo>
                      <a:cubicBezTo>
                        <a:pt x="9834" y="62386"/>
                        <a:pt x="7314" y="58235"/>
                        <a:pt x="5387" y="53787"/>
                      </a:cubicBezTo>
                      <a:cubicBezTo>
                        <a:pt x="3509" y="49290"/>
                        <a:pt x="2125" y="44694"/>
                        <a:pt x="1285" y="39851"/>
                      </a:cubicBezTo>
                      <a:cubicBezTo>
                        <a:pt x="445" y="35058"/>
                        <a:pt x="0" y="30314"/>
                        <a:pt x="0" y="25619"/>
                      </a:cubicBezTo>
                      <a:cubicBezTo>
                        <a:pt x="0" y="20924"/>
                        <a:pt x="445" y="16773"/>
                        <a:pt x="1285" y="12918"/>
                      </a:cubicBezTo>
                      <a:cubicBezTo>
                        <a:pt x="2125" y="9064"/>
                        <a:pt x="3509" y="6000"/>
                        <a:pt x="5436" y="3727"/>
                      </a:cubicBezTo>
                      <a:cubicBezTo>
                        <a:pt x="7363" y="1454"/>
                        <a:pt x="9884" y="218"/>
                        <a:pt x="13046" y="20"/>
                      </a:cubicBezTo>
                      <a:cubicBezTo>
                        <a:pt x="16209" y="-177"/>
                        <a:pt x="20064" y="1058"/>
                        <a:pt x="24659" y="3727"/>
                      </a:cubicBezTo>
                      <a:cubicBezTo>
                        <a:pt x="29651" y="6593"/>
                        <a:pt x="33999" y="10448"/>
                        <a:pt x="37755" y="15241"/>
                      </a:cubicBezTo>
                      <a:cubicBezTo>
                        <a:pt x="39682" y="17663"/>
                        <a:pt x="41313" y="20529"/>
                        <a:pt x="42697" y="23840"/>
                      </a:cubicBezTo>
                      <a:cubicBezTo>
                        <a:pt x="44081" y="27151"/>
                        <a:pt x="45316" y="31203"/>
                        <a:pt x="46354" y="35898"/>
                      </a:cubicBezTo>
                      <a:lnTo>
                        <a:pt x="34395" y="32290"/>
                      </a:lnTo>
                      <a:cubicBezTo>
                        <a:pt x="33505" y="28880"/>
                        <a:pt x="32319" y="25767"/>
                        <a:pt x="30787" y="23000"/>
                      </a:cubicBezTo>
                      <a:cubicBezTo>
                        <a:pt x="29255" y="20232"/>
                        <a:pt x="27081" y="18008"/>
                        <a:pt x="24215" y="16378"/>
                      </a:cubicBezTo>
                      <a:cubicBezTo>
                        <a:pt x="22584" y="15439"/>
                        <a:pt x="21151" y="14994"/>
                        <a:pt x="19915" y="15093"/>
                      </a:cubicBezTo>
                      <a:cubicBezTo>
                        <a:pt x="18680" y="15192"/>
                        <a:pt x="17642" y="15636"/>
                        <a:pt x="16851" y="16477"/>
                      </a:cubicBezTo>
                      <a:cubicBezTo>
                        <a:pt x="16011" y="17317"/>
                        <a:pt x="15369" y="18404"/>
                        <a:pt x="14825" y="19738"/>
                      </a:cubicBezTo>
                      <a:cubicBezTo>
                        <a:pt x="14282" y="21072"/>
                        <a:pt x="13886" y="22555"/>
                        <a:pt x="13639" y="24136"/>
                      </a:cubicBezTo>
                      <a:cubicBezTo>
                        <a:pt x="13343" y="25718"/>
                        <a:pt x="13195" y="27348"/>
                        <a:pt x="13096" y="29029"/>
                      </a:cubicBezTo>
                      <a:cubicBezTo>
                        <a:pt x="12997" y="30709"/>
                        <a:pt x="12997" y="32241"/>
                        <a:pt x="12997" y="33625"/>
                      </a:cubicBezTo>
                      <a:cubicBezTo>
                        <a:pt x="12997" y="41185"/>
                        <a:pt x="13936" y="47462"/>
                        <a:pt x="15863" y="52453"/>
                      </a:cubicBezTo>
                      <a:cubicBezTo>
                        <a:pt x="17593" y="57197"/>
                        <a:pt x="20508" y="60755"/>
                        <a:pt x="24561" y="63078"/>
                      </a:cubicBezTo>
                      <a:cubicBezTo>
                        <a:pt x="26142" y="64016"/>
                        <a:pt x="27476" y="64511"/>
                        <a:pt x="28613" y="64659"/>
                      </a:cubicBezTo>
                      <a:cubicBezTo>
                        <a:pt x="29749" y="64807"/>
                        <a:pt x="30688" y="64659"/>
                        <a:pt x="31529" y="64214"/>
                      </a:cubicBezTo>
                      <a:cubicBezTo>
                        <a:pt x="32369" y="63769"/>
                        <a:pt x="33110" y="63127"/>
                        <a:pt x="33752" y="62237"/>
                      </a:cubicBezTo>
                      <a:cubicBezTo>
                        <a:pt x="34395" y="61348"/>
                        <a:pt x="35037" y="60310"/>
                        <a:pt x="35630" y="59173"/>
                      </a:cubicBezTo>
                      <a:lnTo>
                        <a:pt x="47935" y="69947"/>
                      </a:lnTo>
                      <a:cubicBezTo>
                        <a:pt x="46749" y="72862"/>
                        <a:pt x="45415" y="75086"/>
                        <a:pt x="43982" y="76618"/>
                      </a:cubicBezTo>
                      <a:cubicBezTo>
                        <a:pt x="42549" y="78150"/>
                        <a:pt x="40869" y="79138"/>
                        <a:pt x="38941" y="79583"/>
                      </a:cubicBezTo>
                      <a:cubicBezTo>
                        <a:pt x="35185" y="80522"/>
                        <a:pt x="30392" y="79287"/>
                        <a:pt x="24610" y="75976"/>
                      </a:cubicBez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72" name="Free-form: Shape 1571">
                  <a:extLst>
                    <a:ext uri="{FF2B5EF4-FFF2-40B4-BE49-F238E27FC236}">
                      <a16:creationId xmlns:a16="http://schemas.microsoft.com/office/drawing/2014/main" id="{5C3B1B9D-1A1C-3AB4-BCEF-5F132AB97043}"/>
                    </a:ext>
                  </a:extLst>
                </p:cNvPr>
                <p:cNvSpPr/>
                <p:nvPr/>
              </p:nvSpPr>
              <p:spPr>
                <a:xfrm>
                  <a:off x="-1096647" y="3015829"/>
                  <a:ext cx="50455" cy="89347"/>
                </a:xfrm>
                <a:custGeom>
                  <a:avLst/>
                  <a:gdLst>
                    <a:gd name="connsiteX0" fmla="*/ 33901 w 50455"/>
                    <a:gd name="connsiteY0" fmla="*/ 65034 h 89347"/>
                    <a:gd name="connsiteX1" fmla="*/ 16604 w 50455"/>
                    <a:gd name="connsiteY1" fmla="*/ 55051 h 89347"/>
                    <a:gd name="connsiteX2" fmla="*/ 13096 w 50455"/>
                    <a:gd name="connsiteY2" fmla="*/ 67801 h 89347"/>
                    <a:gd name="connsiteX3" fmla="*/ 0 w 50455"/>
                    <a:gd name="connsiteY3" fmla="*/ 60240 h 89347"/>
                    <a:gd name="connsiteX4" fmla="*/ 17642 w 50455"/>
                    <a:gd name="connsiteY4" fmla="*/ 0 h 89347"/>
                    <a:gd name="connsiteX5" fmla="*/ 33060 w 50455"/>
                    <a:gd name="connsiteY5" fmla="*/ 8895 h 89347"/>
                    <a:gd name="connsiteX6" fmla="*/ 50456 w 50455"/>
                    <a:gd name="connsiteY6" fmla="*/ 89347 h 89347"/>
                    <a:gd name="connsiteX7" fmla="*/ 37261 w 50455"/>
                    <a:gd name="connsiteY7" fmla="*/ 81737 h 89347"/>
                    <a:gd name="connsiteX8" fmla="*/ 33999 w 50455"/>
                    <a:gd name="connsiteY8" fmla="*/ 65083 h 89347"/>
                    <a:gd name="connsiteX9" fmla="*/ 19569 w 50455"/>
                    <a:gd name="connsiteY9" fmla="*/ 43883 h 89347"/>
                    <a:gd name="connsiteX10" fmla="*/ 31034 w 50455"/>
                    <a:gd name="connsiteY10" fmla="*/ 50505 h 89347"/>
                    <a:gd name="connsiteX11" fmla="*/ 25450 w 50455"/>
                    <a:gd name="connsiteY11" fmla="*/ 22287 h 89347"/>
                    <a:gd name="connsiteX12" fmla="*/ 19569 w 50455"/>
                    <a:gd name="connsiteY12" fmla="*/ 43883 h 8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55" h="89347">
                      <a:moveTo>
                        <a:pt x="33901" y="65034"/>
                      </a:moveTo>
                      <a:lnTo>
                        <a:pt x="16604" y="55051"/>
                      </a:lnTo>
                      <a:lnTo>
                        <a:pt x="13096" y="67801"/>
                      </a:lnTo>
                      <a:lnTo>
                        <a:pt x="0" y="60240"/>
                      </a:lnTo>
                      <a:lnTo>
                        <a:pt x="17642" y="0"/>
                      </a:lnTo>
                      <a:lnTo>
                        <a:pt x="33060" y="8895"/>
                      </a:lnTo>
                      <a:lnTo>
                        <a:pt x="50456" y="89347"/>
                      </a:lnTo>
                      <a:lnTo>
                        <a:pt x="37261" y="81737"/>
                      </a:lnTo>
                      <a:lnTo>
                        <a:pt x="33999" y="65083"/>
                      </a:lnTo>
                      <a:close/>
                      <a:moveTo>
                        <a:pt x="19569" y="43883"/>
                      </a:moveTo>
                      <a:lnTo>
                        <a:pt x="31034" y="50505"/>
                      </a:lnTo>
                      <a:lnTo>
                        <a:pt x="25450" y="22287"/>
                      </a:lnTo>
                      <a:lnTo>
                        <a:pt x="19569" y="43883"/>
                      </a:ln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73" name="Free-form: Shape 1572">
                  <a:extLst>
                    <a:ext uri="{FF2B5EF4-FFF2-40B4-BE49-F238E27FC236}">
                      <a16:creationId xmlns:a16="http://schemas.microsoft.com/office/drawing/2014/main" id="{E95D5A9C-F269-22F2-2DC0-EBA194A8A406}"/>
                    </a:ext>
                  </a:extLst>
                </p:cNvPr>
                <p:cNvSpPr/>
                <p:nvPr/>
              </p:nvSpPr>
              <p:spPr>
                <a:xfrm>
                  <a:off x="-1040953" y="3037770"/>
                  <a:ext cx="38792" cy="92855"/>
                </a:xfrm>
                <a:custGeom>
                  <a:avLst/>
                  <a:gdLst>
                    <a:gd name="connsiteX0" fmla="*/ 0 w 38792"/>
                    <a:gd name="connsiteY0" fmla="*/ 0 h 92855"/>
                    <a:gd name="connsiteX1" fmla="*/ 13046 w 38792"/>
                    <a:gd name="connsiteY1" fmla="*/ 7512 h 92855"/>
                    <a:gd name="connsiteX2" fmla="*/ 13046 w 38792"/>
                    <a:gd name="connsiteY2" fmla="*/ 65083 h 92855"/>
                    <a:gd name="connsiteX3" fmla="*/ 38793 w 38792"/>
                    <a:gd name="connsiteY3" fmla="*/ 79958 h 92855"/>
                    <a:gd name="connsiteX4" fmla="*/ 38793 w 38792"/>
                    <a:gd name="connsiteY4" fmla="*/ 92856 h 92855"/>
                    <a:gd name="connsiteX5" fmla="*/ 0 w 38792"/>
                    <a:gd name="connsiteY5" fmla="*/ 70470 h 92855"/>
                    <a:gd name="connsiteX6" fmla="*/ 0 w 38792"/>
                    <a:gd name="connsiteY6" fmla="*/ 49 h 9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92" h="92855">
                      <a:moveTo>
                        <a:pt x="0" y="0"/>
                      </a:moveTo>
                      <a:lnTo>
                        <a:pt x="13046" y="7512"/>
                      </a:lnTo>
                      <a:lnTo>
                        <a:pt x="13046" y="65083"/>
                      </a:lnTo>
                      <a:cubicBezTo>
                        <a:pt x="13046" y="65083"/>
                        <a:pt x="38793" y="79958"/>
                        <a:pt x="38793" y="79958"/>
                      </a:cubicBezTo>
                      <a:lnTo>
                        <a:pt x="38793" y="92856"/>
                      </a:lnTo>
                      <a:cubicBezTo>
                        <a:pt x="38793" y="92856"/>
                        <a:pt x="0" y="70470"/>
                        <a:pt x="0" y="70470"/>
                      </a:cubicBezTo>
                      <a:lnTo>
                        <a:pt x="0" y="49"/>
                      </a:ln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grpSp>
        </p:grpSp>
      </p:grpSp>
    </p:spTree>
    <p:extLst>
      <p:ext uri="{BB962C8B-B14F-4D97-AF65-F5344CB8AC3E}">
        <p14:creationId xmlns:p14="http://schemas.microsoft.com/office/powerpoint/2010/main" val="152680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473"/>
                                        </p:tgtEl>
                                        <p:attrNameLst>
                                          <p:attrName>style.visibility</p:attrName>
                                        </p:attrNameLst>
                                      </p:cBhvr>
                                      <p:to>
                                        <p:strVal val="visible"/>
                                      </p:to>
                                    </p:set>
                                    <p:anim calcmode="lin" valueType="num">
                                      <p:cBhvr>
                                        <p:cTn id="12" dur="1000" fill="hold"/>
                                        <p:tgtEl>
                                          <p:spTgt spid="1473"/>
                                        </p:tgtEl>
                                        <p:attrNameLst>
                                          <p:attrName>ppt_w</p:attrName>
                                        </p:attrNameLst>
                                      </p:cBhvr>
                                      <p:tavLst>
                                        <p:tav tm="0">
                                          <p:val>
                                            <p:fltVal val="0"/>
                                          </p:val>
                                        </p:tav>
                                        <p:tav tm="100000">
                                          <p:val>
                                            <p:strVal val="#ppt_w"/>
                                          </p:val>
                                        </p:tav>
                                      </p:tavLst>
                                    </p:anim>
                                    <p:anim calcmode="lin" valueType="num">
                                      <p:cBhvr>
                                        <p:cTn id="13" dur="1000" fill="hold"/>
                                        <p:tgtEl>
                                          <p:spTgt spid="1473"/>
                                        </p:tgtEl>
                                        <p:attrNameLst>
                                          <p:attrName>ppt_h</p:attrName>
                                        </p:attrNameLst>
                                      </p:cBhvr>
                                      <p:tavLst>
                                        <p:tav tm="0">
                                          <p:val>
                                            <p:fltVal val="0"/>
                                          </p:val>
                                        </p:tav>
                                        <p:tav tm="100000">
                                          <p:val>
                                            <p:strVal val="#ppt_h"/>
                                          </p:val>
                                        </p:tav>
                                      </p:tavLst>
                                    </p:anim>
                                    <p:animEffect transition="in" filter="fade">
                                      <p:cBhvr>
                                        <p:cTn id="14" dur="1000"/>
                                        <p:tgtEl>
                                          <p:spTgt spid="1473"/>
                                        </p:tgtEl>
                                      </p:cBhvr>
                                    </p:animEffect>
                                  </p:childTnLst>
                                </p:cTn>
                              </p:par>
                              <p:par>
                                <p:cTn id="15" presetID="10" presetClass="entr" presetSubtype="0" fill="hold" nodeType="withEffect">
                                  <p:stCondLst>
                                    <p:cond delay="0"/>
                                  </p:stCondLst>
                                  <p:childTnLst>
                                    <p:set>
                                      <p:cBhvr>
                                        <p:cTn id="16" dur="1" fill="hold">
                                          <p:stCondLst>
                                            <p:cond delay="0"/>
                                          </p:stCondLst>
                                        </p:cTn>
                                        <p:tgtEl>
                                          <p:spTgt spid="1475"/>
                                        </p:tgtEl>
                                        <p:attrNameLst>
                                          <p:attrName>style.visibility</p:attrName>
                                        </p:attrNameLst>
                                      </p:cBhvr>
                                      <p:to>
                                        <p:strVal val="visible"/>
                                      </p:to>
                                    </p:set>
                                    <p:animEffect transition="in" filter="fade">
                                      <p:cBhvr>
                                        <p:cTn id="17" dur="1000"/>
                                        <p:tgtEl>
                                          <p:spTgt spid="1475"/>
                                        </p:tgtEl>
                                      </p:cBhvr>
                                    </p:animEffect>
                                  </p:childTnLst>
                                </p:cTn>
                              </p:par>
                              <p:par>
                                <p:cTn id="18" presetID="42" presetClass="entr" presetSubtype="0" fill="hold" nodeType="withEffect">
                                  <p:stCondLst>
                                    <p:cond delay="25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75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100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64"/>
                                        </p:tgtEl>
                                        <p:attrNameLst>
                                          <p:attrName>style.visibility</p:attrName>
                                        </p:attrNameLst>
                                      </p:cBhvr>
                                      <p:to>
                                        <p:strVal val="visible"/>
                                      </p:to>
                                    </p:set>
                                    <p:anim calcmode="lin" valueType="num">
                                      <p:cBhvr>
                                        <p:cTn id="42" dur="500" fill="hold"/>
                                        <p:tgtEl>
                                          <p:spTgt spid="1064"/>
                                        </p:tgtEl>
                                        <p:attrNameLst>
                                          <p:attrName>ppt_w</p:attrName>
                                        </p:attrNameLst>
                                      </p:cBhvr>
                                      <p:tavLst>
                                        <p:tav tm="0">
                                          <p:val>
                                            <p:fltVal val="0"/>
                                          </p:val>
                                        </p:tav>
                                        <p:tav tm="100000">
                                          <p:val>
                                            <p:strVal val="#ppt_w"/>
                                          </p:val>
                                        </p:tav>
                                      </p:tavLst>
                                    </p:anim>
                                    <p:anim calcmode="lin" valueType="num">
                                      <p:cBhvr>
                                        <p:cTn id="43" dur="500" fill="hold"/>
                                        <p:tgtEl>
                                          <p:spTgt spid="1064"/>
                                        </p:tgtEl>
                                        <p:attrNameLst>
                                          <p:attrName>ppt_h</p:attrName>
                                        </p:attrNameLst>
                                      </p:cBhvr>
                                      <p:tavLst>
                                        <p:tav tm="0">
                                          <p:val>
                                            <p:fltVal val="0"/>
                                          </p:val>
                                        </p:tav>
                                        <p:tav tm="100000">
                                          <p:val>
                                            <p:strVal val="#ppt_h"/>
                                          </p:val>
                                        </p:tav>
                                      </p:tavLst>
                                    </p:anim>
                                    <p:animEffect transition="in" filter="fade">
                                      <p:cBhvr>
                                        <p:cTn id="44" dur="500"/>
                                        <p:tgtEl>
                                          <p:spTgt spid="1064"/>
                                        </p:tgtEl>
                                      </p:cBhvr>
                                    </p:animEffect>
                                  </p:childTnLst>
                                </p:cTn>
                              </p:par>
                              <p:par>
                                <p:cTn id="45" presetID="53" presetClass="entr" presetSubtype="16" fill="hold" nodeType="withEffect">
                                  <p:stCondLst>
                                    <p:cond delay="250"/>
                                  </p:stCondLst>
                                  <p:childTnLst>
                                    <p:set>
                                      <p:cBhvr>
                                        <p:cTn id="46" dur="1" fill="hold">
                                          <p:stCondLst>
                                            <p:cond delay="0"/>
                                          </p:stCondLst>
                                        </p:cTn>
                                        <p:tgtEl>
                                          <p:spTgt spid="1471"/>
                                        </p:tgtEl>
                                        <p:attrNameLst>
                                          <p:attrName>style.visibility</p:attrName>
                                        </p:attrNameLst>
                                      </p:cBhvr>
                                      <p:to>
                                        <p:strVal val="visible"/>
                                      </p:to>
                                    </p:set>
                                    <p:anim calcmode="lin" valueType="num">
                                      <p:cBhvr>
                                        <p:cTn id="47" dur="500" fill="hold"/>
                                        <p:tgtEl>
                                          <p:spTgt spid="1471"/>
                                        </p:tgtEl>
                                        <p:attrNameLst>
                                          <p:attrName>ppt_w</p:attrName>
                                        </p:attrNameLst>
                                      </p:cBhvr>
                                      <p:tavLst>
                                        <p:tav tm="0">
                                          <p:val>
                                            <p:fltVal val="0"/>
                                          </p:val>
                                        </p:tav>
                                        <p:tav tm="100000">
                                          <p:val>
                                            <p:strVal val="#ppt_w"/>
                                          </p:val>
                                        </p:tav>
                                      </p:tavLst>
                                    </p:anim>
                                    <p:anim calcmode="lin" valueType="num">
                                      <p:cBhvr>
                                        <p:cTn id="48" dur="500" fill="hold"/>
                                        <p:tgtEl>
                                          <p:spTgt spid="1471"/>
                                        </p:tgtEl>
                                        <p:attrNameLst>
                                          <p:attrName>ppt_h</p:attrName>
                                        </p:attrNameLst>
                                      </p:cBhvr>
                                      <p:tavLst>
                                        <p:tav tm="0">
                                          <p:val>
                                            <p:fltVal val="0"/>
                                          </p:val>
                                        </p:tav>
                                        <p:tav tm="100000">
                                          <p:val>
                                            <p:strVal val="#ppt_h"/>
                                          </p:val>
                                        </p:tav>
                                      </p:tavLst>
                                    </p:anim>
                                    <p:animEffect transition="in" filter="fade">
                                      <p:cBhvr>
                                        <p:cTn id="49" dur="500"/>
                                        <p:tgtEl>
                                          <p:spTgt spid="1471"/>
                                        </p:tgtEl>
                                      </p:cBhvr>
                                    </p:animEffect>
                                  </p:childTnLst>
                                </p:cTn>
                              </p:par>
                              <p:par>
                                <p:cTn id="50" presetID="53" presetClass="entr" presetSubtype="16" fill="hold" nodeType="withEffect">
                                  <p:stCondLst>
                                    <p:cond delay="250"/>
                                  </p:stCondLst>
                                  <p:childTnLst>
                                    <p:set>
                                      <p:cBhvr>
                                        <p:cTn id="51" dur="1" fill="hold">
                                          <p:stCondLst>
                                            <p:cond delay="0"/>
                                          </p:stCondLst>
                                        </p:cTn>
                                        <p:tgtEl>
                                          <p:spTgt spid="1469"/>
                                        </p:tgtEl>
                                        <p:attrNameLst>
                                          <p:attrName>style.visibility</p:attrName>
                                        </p:attrNameLst>
                                      </p:cBhvr>
                                      <p:to>
                                        <p:strVal val="visible"/>
                                      </p:to>
                                    </p:set>
                                    <p:anim calcmode="lin" valueType="num">
                                      <p:cBhvr>
                                        <p:cTn id="52" dur="500" fill="hold"/>
                                        <p:tgtEl>
                                          <p:spTgt spid="1469"/>
                                        </p:tgtEl>
                                        <p:attrNameLst>
                                          <p:attrName>ppt_w</p:attrName>
                                        </p:attrNameLst>
                                      </p:cBhvr>
                                      <p:tavLst>
                                        <p:tav tm="0">
                                          <p:val>
                                            <p:fltVal val="0"/>
                                          </p:val>
                                        </p:tav>
                                        <p:tav tm="100000">
                                          <p:val>
                                            <p:strVal val="#ppt_w"/>
                                          </p:val>
                                        </p:tav>
                                      </p:tavLst>
                                    </p:anim>
                                    <p:anim calcmode="lin" valueType="num">
                                      <p:cBhvr>
                                        <p:cTn id="53" dur="500" fill="hold"/>
                                        <p:tgtEl>
                                          <p:spTgt spid="1469"/>
                                        </p:tgtEl>
                                        <p:attrNameLst>
                                          <p:attrName>ppt_h</p:attrName>
                                        </p:attrNameLst>
                                      </p:cBhvr>
                                      <p:tavLst>
                                        <p:tav tm="0">
                                          <p:val>
                                            <p:fltVal val="0"/>
                                          </p:val>
                                        </p:tav>
                                        <p:tav tm="100000">
                                          <p:val>
                                            <p:strVal val="#ppt_h"/>
                                          </p:val>
                                        </p:tav>
                                      </p:tavLst>
                                    </p:anim>
                                    <p:animEffect transition="in" filter="fade">
                                      <p:cBhvr>
                                        <p:cTn id="54" dur="500"/>
                                        <p:tgtEl>
                                          <p:spTgt spid="1469"/>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1476"/>
                                        </p:tgtEl>
                                        <p:attrNameLst>
                                          <p:attrName>style.visibility</p:attrName>
                                        </p:attrNameLst>
                                      </p:cBhvr>
                                      <p:to>
                                        <p:strVal val="visible"/>
                                      </p:to>
                                    </p:set>
                                    <p:animEffect transition="in" filter="fade">
                                      <p:cBhvr>
                                        <p:cTn id="57" dur="500"/>
                                        <p:tgtEl>
                                          <p:spTgt spid="1476"/>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1477"/>
                                        </p:tgtEl>
                                        <p:attrNameLst>
                                          <p:attrName>style.visibility</p:attrName>
                                        </p:attrNameLst>
                                      </p:cBhvr>
                                      <p:to>
                                        <p:strVal val="visible"/>
                                      </p:to>
                                    </p:set>
                                    <p:animEffect transition="in" filter="fade">
                                      <p:cBhvr>
                                        <p:cTn id="60" dur="500"/>
                                        <p:tgtEl>
                                          <p:spTgt spid="1477"/>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1478"/>
                                        </p:tgtEl>
                                        <p:attrNameLst>
                                          <p:attrName>style.visibility</p:attrName>
                                        </p:attrNameLst>
                                      </p:cBhvr>
                                      <p:to>
                                        <p:strVal val="visible"/>
                                      </p:to>
                                    </p:set>
                                    <p:animEffect transition="in" filter="fade">
                                      <p:cBhvr>
                                        <p:cTn id="64" dur="500"/>
                                        <p:tgtEl>
                                          <p:spTgt spid="1478"/>
                                        </p:tgtEl>
                                      </p:cBhvr>
                                    </p:animEffect>
                                  </p:childTnLst>
                                </p:cTn>
                              </p:par>
                              <p:par>
                                <p:cTn id="65" presetID="22" presetClass="entr" presetSubtype="2" fill="hold" nodeType="withEffect">
                                  <p:stCondLst>
                                    <p:cond delay="250"/>
                                  </p:stCondLst>
                                  <p:childTnLst>
                                    <p:set>
                                      <p:cBhvr>
                                        <p:cTn id="66" dur="1" fill="hold">
                                          <p:stCondLst>
                                            <p:cond delay="0"/>
                                          </p:stCondLst>
                                        </p:cTn>
                                        <p:tgtEl>
                                          <p:spTgt spid="1482"/>
                                        </p:tgtEl>
                                        <p:attrNameLst>
                                          <p:attrName>style.visibility</p:attrName>
                                        </p:attrNameLst>
                                      </p:cBhvr>
                                      <p:to>
                                        <p:strVal val="visible"/>
                                      </p:to>
                                    </p:set>
                                    <p:animEffect transition="in" filter="wipe(right)">
                                      <p:cBhvr>
                                        <p:cTn id="67" dur="500"/>
                                        <p:tgtEl>
                                          <p:spTgt spid="1482"/>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1496"/>
                                        </p:tgtEl>
                                        <p:attrNameLst>
                                          <p:attrName>style.visibility</p:attrName>
                                        </p:attrNameLst>
                                      </p:cBhvr>
                                      <p:to>
                                        <p:strVal val="visible"/>
                                      </p:to>
                                    </p:set>
                                    <p:anim calcmode="lin" valueType="num">
                                      <p:cBhvr>
                                        <p:cTn id="72" dur="500" fill="hold"/>
                                        <p:tgtEl>
                                          <p:spTgt spid="1496"/>
                                        </p:tgtEl>
                                        <p:attrNameLst>
                                          <p:attrName>ppt_w</p:attrName>
                                        </p:attrNameLst>
                                      </p:cBhvr>
                                      <p:tavLst>
                                        <p:tav tm="0">
                                          <p:val>
                                            <p:fltVal val="0"/>
                                          </p:val>
                                        </p:tav>
                                        <p:tav tm="100000">
                                          <p:val>
                                            <p:strVal val="#ppt_w"/>
                                          </p:val>
                                        </p:tav>
                                      </p:tavLst>
                                    </p:anim>
                                    <p:anim calcmode="lin" valueType="num">
                                      <p:cBhvr>
                                        <p:cTn id="73" dur="500" fill="hold"/>
                                        <p:tgtEl>
                                          <p:spTgt spid="1496"/>
                                        </p:tgtEl>
                                        <p:attrNameLst>
                                          <p:attrName>ppt_h</p:attrName>
                                        </p:attrNameLst>
                                      </p:cBhvr>
                                      <p:tavLst>
                                        <p:tav tm="0">
                                          <p:val>
                                            <p:fltVal val="0"/>
                                          </p:val>
                                        </p:tav>
                                        <p:tav tm="100000">
                                          <p:val>
                                            <p:strVal val="#ppt_h"/>
                                          </p:val>
                                        </p:tav>
                                      </p:tavLst>
                                    </p:anim>
                                    <p:animEffect transition="in" filter="fade">
                                      <p:cBhvr>
                                        <p:cTn id="74" dur="500"/>
                                        <p:tgtEl>
                                          <p:spTgt spid="1496"/>
                                        </p:tgtEl>
                                      </p:cBhvr>
                                    </p:animEffect>
                                  </p:childTnLst>
                                </p:cTn>
                              </p:par>
                              <p:par>
                                <p:cTn id="75" presetID="10" presetClass="entr" presetSubtype="0" fill="hold" nodeType="withEffect">
                                  <p:stCondLst>
                                    <p:cond delay="250"/>
                                  </p:stCondLst>
                                  <p:childTnLst>
                                    <p:set>
                                      <p:cBhvr>
                                        <p:cTn id="76" dur="1" fill="hold">
                                          <p:stCondLst>
                                            <p:cond delay="0"/>
                                          </p:stCondLst>
                                        </p:cTn>
                                        <p:tgtEl>
                                          <p:spTgt spid="1497"/>
                                        </p:tgtEl>
                                        <p:attrNameLst>
                                          <p:attrName>style.visibility</p:attrName>
                                        </p:attrNameLst>
                                      </p:cBhvr>
                                      <p:to>
                                        <p:strVal val="visible"/>
                                      </p:to>
                                    </p:set>
                                    <p:animEffect transition="in" filter="fade">
                                      <p:cBhvr>
                                        <p:cTn id="77" dur="500"/>
                                        <p:tgtEl>
                                          <p:spTgt spid="1497"/>
                                        </p:tgtEl>
                                      </p:cBhvr>
                                    </p:animEffect>
                                  </p:childTnLst>
                                </p:cTn>
                              </p:par>
                              <p:par>
                                <p:cTn id="78" presetID="53" presetClass="entr" presetSubtype="16" repeatCount="indefinite" fill="hold" grpId="0" nodeType="withEffect">
                                  <p:stCondLst>
                                    <p:cond delay="0"/>
                                  </p:stCondLst>
                                  <p:endCondLst>
                                    <p:cond evt="onNext" delay="0">
                                      <p:tgtEl>
                                        <p:sldTgt/>
                                      </p:tgtEl>
                                    </p:cond>
                                  </p:endCondLst>
                                  <p:childTnLst>
                                    <p:set>
                                      <p:cBhvr>
                                        <p:cTn id="79" dur="1" fill="hold">
                                          <p:stCondLst>
                                            <p:cond delay="0"/>
                                          </p:stCondLst>
                                        </p:cTn>
                                        <p:tgtEl>
                                          <p:spTgt spid="1501"/>
                                        </p:tgtEl>
                                        <p:attrNameLst>
                                          <p:attrName>style.visibility</p:attrName>
                                        </p:attrNameLst>
                                      </p:cBhvr>
                                      <p:to>
                                        <p:strVal val="visible"/>
                                      </p:to>
                                    </p:set>
                                    <p:anim calcmode="lin" valueType="num">
                                      <p:cBhvr>
                                        <p:cTn id="80" dur="500" fill="hold"/>
                                        <p:tgtEl>
                                          <p:spTgt spid="1501"/>
                                        </p:tgtEl>
                                        <p:attrNameLst>
                                          <p:attrName>ppt_w</p:attrName>
                                        </p:attrNameLst>
                                      </p:cBhvr>
                                      <p:tavLst>
                                        <p:tav tm="0">
                                          <p:val>
                                            <p:fltVal val="0"/>
                                          </p:val>
                                        </p:tav>
                                        <p:tav tm="100000">
                                          <p:val>
                                            <p:strVal val="#ppt_w"/>
                                          </p:val>
                                        </p:tav>
                                      </p:tavLst>
                                    </p:anim>
                                    <p:anim calcmode="lin" valueType="num">
                                      <p:cBhvr>
                                        <p:cTn id="81" dur="500" fill="hold"/>
                                        <p:tgtEl>
                                          <p:spTgt spid="1501"/>
                                        </p:tgtEl>
                                        <p:attrNameLst>
                                          <p:attrName>ppt_h</p:attrName>
                                        </p:attrNameLst>
                                      </p:cBhvr>
                                      <p:tavLst>
                                        <p:tav tm="0">
                                          <p:val>
                                            <p:fltVal val="0"/>
                                          </p:val>
                                        </p:tav>
                                        <p:tav tm="100000">
                                          <p:val>
                                            <p:strVal val="#ppt_h"/>
                                          </p:val>
                                        </p:tav>
                                      </p:tavLst>
                                    </p:anim>
                                    <p:animEffect transition="in" filter="fade">
                                      <p:cBhvr>
                                        <p:cTn id="82" dur="500"/>
                                        <p:tgtEl>
                                          <p:spTgt spid="1501"/>
                                        </p:tgtEl>
                                      </p:cBhvr>
                                    </p:animEffect>
                                  </p:childTnLst>
                                </p:cTn>
                              </p:par>
                            </p:childTnLst>
                          </p:cTn>
                        </p:par>
                        <p:par>
                          <p:cTn id="83" fill="hold">
                            <p:stCondLst>
                              <p:cond delay="750"/>
                            </p:stCondLst>
                            <p:childTnLst>
                              <p:par>
                                <p:cTn id="84" presetID="2" presetClass="entr" presetSubtype="8" fill="hold" nodeType="afterEffect">
                                  <p:stCondLst>
                                    <p:cond delay="0"/>
                                  </p:stCondLst>
                                  <p:childTnLst>
                                    <p:set>
                                      <p:cBhvr>
                                        <p:cTn id="85" dur="1" fill="hold">
                                          <p:stCondLst>
                                            <p:cond delay="0"/>
                                          </p:stCondLst>
                                        </p:cTn>
                                        <p:tgtEl>
                                          <p:spTgt spid="1511"/>
                                        </p:tgtEl>
                                        <p:attrNameLst>
                                          <p:attrName>style.visibility</p:attrName>
                                        </p:attrNameLst>
                                      </p:cBhvr>
                                      <p:to>
                                        <p:strVal val="visible"/>
                                      </p:to>
                                    </p:set>
                                    <p:anim calcmode="lin" valueType="num">
                                      <p:cBhvr additive="base">
                                        <p:cTn id="86" dur="500" fill="hold"/>
                                        <p:tgtEl>
                                          <p:spTgt spid="1511"/>
                                        </p:tgtEl>
                                        <p:attrNameLst>
                                          <p:attrName>ppt_x</p:attrName>
                                        </p:attrNameLst>
                                      </p:cBhvr>
                                      <p:tavLst>
                                        <p:tav tm="0">
                                          <p:val>
                                            <p:strVal val="0-#ppt_w/2"/>
                                          </p:val>
                                        </p:tav>
                                        <p:tav tm="100000">
                                          <p:val>
                                            <p:strVal val="#ppt_x"/>
                                          </p:val>
                                        </p:tav>
                                      </p:tavLst>
                                    </p:anim>
                                    <p:anim calcmode="lin" valueType="num">
                                      <p:cBhvr additive="base">
                                        <p:cTn id="87" dur="500" fill="hold"/>
                                        <p:tgtEl>
                                          <p:spTgt spid="1511"/>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2" fill="hold" nodeType="clickEffect">
                                  <p:stCondLst>
                                    <p:cond delay="0"/>
                                  </p:stCondLst>
                                  <p:childTnLst>
                                    <p:set>
                                      <p:cBhvr>
                                        <p:cTn id="91" dur="1" fill="hold">
                                          <p:stCondLst>
                                            <p:cond delay="0"/>
                                          </p:stCondLst>
                                        </p:cTn>
                                        <p:tgtEl>
                                          <p:spTgt spid="1513"/>
                                        </p:tgtEl>
                                        <p:attrNameLst>
                                          <p:attrName>style.visibility</p:attrName>
                                        </p:attrNameLst>
                                      </p:cBhvr>
                                      <p:to>
                                        <p:strVal val="visible"/>
                                      </p:to>
                                    </p:set>
                                    <p:anim calcmode="lin" valueType="num">
                                      <p:cBhvr additive="base">
                                        <p:cTn id="92" dur="500" fill="hold"/>
                                        <p:tgtEl>
                                          <p:spTgt spid="1513"/>
                                        </p:tgtEl>
                                        <p:attrNameLst>
                                          <p:attrName>ppt_x</p:attrName>
                                        </p:attrNameLst>
                                      </p:cBhvr>
                                      <p:tavLst>
                                        <p:tav tm="0">
                                          <p:val>
                                            <p:strVal val="1+#ppt_w/2"/>
                                          </p:val>
                                        </p:tav>
                                        <p:tav tm="100000">
                                          <p:val>
                                            <p:strVal val="#ppt_x"/>
                                          </p:val>
                                        </p:tav>
                                      </p:tavLst>
                                    </p:anim>
                                    <p:anim calcmode="lin" valueType="num">
                                      <p:cBhvr additive="base">
                                        <p:cTn id="93" dur="500" fill="hold"/>
                                        <p:tgtEl>
                                          <p:spTgt spid="1513"/>
                                        </p:tgtEl>
                                        <p:attrNameLst>
                                          <p:attrName>ppt_y</p:attrName>
                                        </p:attrNameLst>
                                      </p:cBhvr>
                                      <p:tavLst>
                                        <p:tav tm="0">
                                          <p:val>
                                            <p:strVal val="#ppt_y"/>
                                          </p:val>
                                        </p:tav>
                                        <p:tav tm="100000">
                                          <p:val>
                                            <p:strVal val="#ppt_y"/>
                                          </p:val>
                                        </p:tav>
                                      </p:tavLst>
                                    </p:anim>
                                  </p:childTnLst>
                                </p:cTn>
                              </p:par>
                            </p:childTnLst>
                          </p:cTn>
                        </p:par>
                        <p:par>
                          <p:cTn id="94" fill="hold">
                            <p:stCondLst>
                              <p:cond delay="500"/>
                            </p:stCondLst>
                            <p:childTnLst>
                              <p:par>
                                <p:cTn id="95" presetID="22" presetClass="entr" presetSubtype="1" fill="hold" nodeType="afterEffect">
                                  <p:stCondLst>
                                    <p:cond delay="0"/>
                                  </p:stCondLst>
                                  <p:childTnLst>
                                    <p:set>
                                      <p:cBhvr>
                                        <p:cTn id="96" dur="1" fill="hold">
                                          <p:stCondLst>
                                            <p:cond delay="0"/>
                                          </p:stCondLst>
                                        </p:cTn>
                                        <p:tgtEl>
                                          <p:spTgt spid="1512"/>
                                        </p:tgtEl>
                                        <p:attrNameLst>
                                          <p:attrName>style.visibility</p:attrName>
                                        </p:attrNameLst>
                                      </p:cBhvr>
                                      <p:to>
                                        <p:strVal val="visible"/>
                                      </p:to>
                                    </p:set>
                                    <p:animEffect transition="in" filter="wipe(up)">
                                      <p:cBhvr>
                                        <p:cTn id="97" dur="1500"/>
                                        <p:tgtEl>
                                          <p:spTgt spid="1512"/>
                                        </p:tgtEl>
                                      </p:cBhvr>
                                    </p:animEffect>
                                  </p:childTnLst>
                                </p:cTn>
                              </p:par>
                              <p:par>
                                <p:cTn id="98" presetID="53" presetClass="entr" presetSubtype="16" repeatCount="indefinite" fill="hold" grpId="0" nodeType="withEffect">
                                  <p:stCondLst>
                                    <p:cond delay="0"/>
                                  </p:stCondLst>
                                  <p:endCondLst>
                                    <p:cond evt="onNext" delay="0">
                                      <p:tgtEl>
                                        <p:sldTgt/>
                                      </p:tgtEl>
                                    </p:cond>
                                  </p:endCondLst>
                                  <p:childTnLst>
                                    <p:set>
                                      <p:cBhvr>
                                        <p:cTn id="99" dur="1" fill="hold">
                                          <p:stCondLst>
                                            <p:cond delay="0"/>
                                          </p:stCondLst>
                                        </p:cTn>
                                        <p:tgtEl>
                                          <p:spTgt spid="1533"/>
                                        </p:tgtEl>
                                        <p:attrNameLst>
                                          <p:attrName>style.visibility</p:attrName>
                                        </p:attrNameLst>
                                      </p:cBhvr>
                                      <p:to>
                                        <p:strVal val="visible"/>
                                      </p:to>
                                    </p:set>
                                    <p:anim calcmode="lin" valueType="num">
                                      <p:cBhvr>
                                        <p:cTn id="100" dur="500" fill="hold"/>
                                        <p:tgtEl>
                                          <p:spTgt spid="1533"/>
                                        </p:tgtEl>
                                        <p:attrNameLst>
                                          <p:attrName>ppt_w</p:attrName>
                                        </p:attrNameLst>
                                      </p:cBhvr>
                                      <p:tavLst>
                                        <p:tav tm="0">
                                          <p:val>
                                            <p:fltVal val="0"/>
                                          </p:val>
                                        </p:tav>
                                        <p:tav tm="100000">
                                          <p:val>
                                            <p:strVal val="#ppt_w"/>
                                          </p:val>
                                        </p:tav>
                                      </p:tavLst>
                                    </p:anim>
                                    <p:anim calcmode="lin" valueType="num">
                                      <p:cBhvr>
                                        <p:cTn id="101" dur="500" fill="hold"/>
                                        <p:tgtEl>
                                          <p:spTgt spid="1533"/>
                                        </p:tgtEl>
                                        <p:attrNameLst>
                                          <p:attrName>ppt_h</p:attrName>
                                        </p:attrNameLst>
                                      </p:cBhvr>
                                      <p:tavLst>
                                        <p:tav tm="0">
                                          <p:val>
                                            <p:fltVal val="0"/>
                                          </p:val>
                                        </p:tav>
                                        <p:tav tm="100000">
                                          <p:val>
                                            <p:strVal val="#ppt_h"/>
                                          </p:val>
                                        </p:tav>
                                      </p:tavLst>
                                    </p:anim>
                                    <p:animEffect transition="in" filter="fade">
                                      <p:cBhvr>
                                        <p:cTn id="102" dur="500"/>
                                        <p:tgtEl>
                                          <p:spTgt spid="1533"/>
                                        </p:tgtEl>
                                      </p:cBhvr>
                                    </p:animEffect>
                                  </p:childTnLst>
                                </p:cTn>
                              </p:par>
                              <p:par>
                                <p:cTn id="103" presetID="10" presetClass="exit" presetSubtype="0" fill="hold" nodeType="withEffect">
                                  <p:stCondLst>
                                    <p:cond delay="0"/>
                                  </p:stCondLst>
                                  <p:childTnLst>
                                    <p:animEffect transition="out" filter="fade">
                                      <p:cBhvr>
                                        <p:cTn id="104" dur="500"/>
                                        <p:tgtEl>
                                          <p:spTgt spid="1511"/>
                                        </p:tgtEl>
                                      </p:cBhvr>
                                    </p:animEffect>
                                    <p:set>
                                      <p:cBhvr>
                                        <p:cTn id="105" dur="1" fill="hold">
                                          <p:stCondLst>
                                            <p:cond delay="499"/>
                                          </p:stCondLst>
                                        </p:cTn>
                                        <p:tgtEl>
                                          <p:spTgt spid="1511"/>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nodeType="clickEffect">
                                  <p:stCondLst>
                                    <p:cond delay="0"/>
                                  </p:stCondLst>
                                  <p:childTnLst>
                                    <p:animEffect transition="out" filter="fade">
                                      <p:cBhvr>
                                        <p:cTn id="109" dur="500"/>
                                        <p:tgtEl>
                                          <p:spTgt spid="1497"/>
                                        </p:tgtEl>
                                      </p:cBhvr>
                                    </p:animEffect>
                                    <p:set>
                                      <p:cBhvr>
                                        <p:cTn id="110" dur="1" fill="hold">
                                          <p:stCondLst>
                                            <p:cond delay="499"/>
                                          </p:stCondLst>
                                        </p:cTn>
                                        <p:tgtEl>
                                          <p:spTgt spid="1497"/>
                                        </p:tgtEl>
                                        <p:attrNameLst>
                                          <p:attrName>style.visibility</p:attrName>
                                        </p:attrNameLst>
                                      </p:cBhvr>
                                      <p:to>
                                        <p:strVal val="hidden"/>
                                      </p:to>
                                    </p:set>
                                  </p:childTnLst>
                                </p:cTn>
                              </p:par>
                              <p:par>
                                <p:cTn id="111" presetID="53" presetClass="entr" presetSubtype="16" fill="hold" nodeType="withEffect">
                                  <p:stCondLst>
                                    <p:cond delay="0"/>
                                  </p:stCondLst>
                                  <p:childTnLst>
                                    <p:set>
                                      <p:cBhvr>
                                        <p:cTn id="112" dur="1" fill="hold">
                                          <p:stCondLst>
                                            <p:cond delay="0"/>
                                          </p:stCondLst>
                                        </p:cTn>
                                        <p:tgtEl>
                                          <p:spTgt spid="1529"/>
                                        </p:tgtEl>
                                        <p:attrNameLst>
                                          <p:attrName>style.visibility</p:attrName>
                                        </p:attrNameLst>
                                      </p:cBhvr>
                                      <p:to>
                                        <p:strVal val="visible"/>
                                      </p:to>
                                    </p:set>
                                    <p:anim calcmode="lin" valueType="num">
                                      <p:cBhvr>
                                        <p:cTn id="113" dur="500" fill="hold"/>
                                        <p:tgtEl>
                                          <p:spTgt spid="1529"/>
                                        </p:tgtEl>
                                        <p:attrNameLst>
                                          <p:attrName>ppt_w</p:attrName>
                                        </p:attrNameLst>
                                      </p:cBhvr>
                                      <p:tavLst>
                                        <p:tav tm="0">
                                          <p:val>
                                            <p:fltVal val="0"/>
                                          </p:val>
                                        </p:tav>
                                        <p:tav tm="100000">
                                          <p:val>
                                            <p:strVal val="#ppt_w"/>
                                          </p:val>
                                        </p:tav>
                                      </p:tavLst>
                                    </p:anim>
                                    <p:anim calcmode="lin" valueType="num">
                                      <p:cBhvr>
                                        <p:cTn id="114" dur="500" fill="hold"/>
                                        <p:tgtEl>
                                          <p:spTgt spid="1529"/>
                                        </p:tgtEl>
                                        <p:attrNameLst>
                                          <p:attrName>ppt_h</p:attrName>
                                        </p:attrNameLst>
                                      </p:cBhvr>
                                      <p:tavLst>
                                        <p:tav tm="0">
                                          <p:val>
                                            <p:fltVal val="0"/>
                                          </p:val>
                                        </p:tav>
                                        <p:tav tm="100000">
                                          <p:val>
                                            <p:strVal val="#ppt_h"/>
                                          </p:val>
                                        </p:tav>
                                      </p:tavLst>
                                    </p:anim>
                                    <p:animEffect transition="in" filter="fade">
                                      <p:cBhvr>
                                        <p:cTn id="115" dur="500"/>
                                        <p:tgtEl>
                                          <p:spTgt spid="1529"/>
                                        </p:tgtEl>
                                      </p:cBhvr>
                                    </p:animEffect>
                                  </p:childTnLst>
                                </p:cTn>
                              </p:par>
                              <p:par>
                                <p:cTn id="116" presetID="10" presetClass="exit" presetSubtype="0" fill="hold" nodeType="withEffect">
                                  <p:stCondLst>
                                    <p:cond delay="0"/>
                                  </p:stCondLst>
                                  <p:childTnLst>
                                    <p:animEffect transition="out" filter="fade">
                                      <p:cBhvr>
                                        <p:cTn id="117" dur="500"/>
                                        <p:tgtEl>
                                          <p:spTgt spid="1513"/>
                                        </p:tgtEl>
                                      </p:cBhvr>
                                    </p:animEffect>
                                    <p:set>
                                      <p:cBhvr>
                                        <p:cTn id="118" dur="1" fill="hold">
                                          <p:stCondLst>
                                            <p:cond delay="499"/>
                                          </p:stCondLst>
                                        </p:cTn>
                                        <p:tgtEl>
                                          <p:spTgt spid="1513"/>
                                        </p:tgtEl>
                                        <p:attrNameLst>
                                          <p:attrName>style.visibility</p:attrName>
                                        </p:attrNameLst>
                                      </p:cBhvr>
                                      <p:to>
                                        <p:strVal val="hidden"/>
                                      </p:to>
                                    </p:set>
                                  </p:childTnLst>
                                </p:cTn>
                              </p:par>
                              <p:par>
                                <p:cTn id="119" presetID="2" presetClass="entr" presetSubtype="8" fill="hold" nodeType="withEffect">
                                  <p:stCondLst>
                                    <p:cond delay="0"/>
                                  </p:stCondLst>
                                  <p:childTnLst>
                                    <p:set>
                                      <p:cBhvr>
                                        <p:cTn id="120" dur="1" fill="hold">
                                          <p:stCondLst>
                                            <p:cond delay="0"/>
                                          </p:stCondLst>
                                        </p:cTn>
                                        <p:tgtEl>
                                          <p:spTgt spid="1530"/>
                                        </p:tgtEl>
                                        <p:attrNameLst>
                                          <p:attrName>style.visibility</p:attrName>
                                        </p:attrNameLst>
                                      </p:cBhvr>
                                      <p:to>
                                        <p:strVal val="visible"/>
                                      </p:to>
                                    </p:set>
                                    <p:anim calcmode="lin" valueType="num">
                                      <p:cBhvr additive="base">
                                        <p:cTn id="121" dur="500" fill="hold"/>
                                        <p:tgtEl>
                                          <p:spTgt spid="1530"/>
                                        </p:tgtEl>
                                        <p:attrNameLst>
                                          <p:attrName>ppt_x</p:attrName>
                                        </p:attrNameLst>
                                      </p:cBhvr>
                                      <p:tavLst>
                                        <p:tav tm="0">
                                          <p:val>
                                            <p:strVal val="0-#ppt_w/2"/>
                                          </p:val>
                                        </p:tav>
                                        <p:tav tm="100000">
                                          <p:val>
                                            <p:strVal val="#ppt_x"/>
                                          </p:val>
                                        </p:tav>
                                      </p:tavLst>
                                    </p:anim>
                                    <p:anim calcmode="lin" valueType="num">
                                      <p:cBhvr additive="base">
                                        <p:cTn id="122" dur="500" fill="hold"/>
                                        <p:tgtEl>
                                          <p:spTgt spid="1530"/>
                                        </p:tgtEl>
                                        <p:attrNameLst>
                                          <p:attrName>ppt_y</p:attrName>
                                        </p:attrNameLst>
                                      </p:cBhvr>
                                      <p:tavLst>
                                        <p:tav tm="0">
                                          <p:val>
                                            <p:strVal val="#ppt_y"/>
                                          </p:val>
                                        </p:tav>
                                        <p:tav tm="100000">
                                          <p:val>
                                            <p:strVal val="#ppt_y"/>
                                          </p:val>
                                        </p:tav>
                                      </p:tavLst>
                                    </p:anim>
                                  </p:childTnLst>
                                </p:cTn>
                              </p:par>
                              <p:par>
                                <p:cTn id="123" presetID="10" presetClass="exit" presetSubtype="0" fill="hold" grpId="1" nodeType="withEffect">
                                  <p:stCondLst>
                                    <p:cond delay="0"/>
                                  </p:stCondLst>
                                  <p:childTnLst>
                                    <p:animEffect transition="out" filter="fade">
                                      <p:cBhvr>
                                        <p:cTn id="124" dur="500"/>
                                        <p:tgtEl>
                                          <p:spTgt spid="1533"/>
                                        </p:tgtEl>
                                      </p:cBhvr>
                                    </p:animEffect>
                                    <p:set>
                                      <p:cBhvr>
                                        <p:cTn id="125" dur="1" fill="hold">
                                          <p:stCondLst>
                                            <p:cond delay="499"/>
                                          </p:stCondLst>
                                        </p:cTn>
                                        <p:tgtEl>
                                          <p:spTgt spid="1533"/>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1501"/>
                                        </p:tgtEl>
                                      </p:cBhvr>
                                    </p:animEffect>
                                    <p:set>
                                      <p:cBhvr>
                                        <p:cTn id="128" dur="1" fill="hold">
                                          <p:stCondLst>
                                            <p:cond delay="499"/>
                                          </p:stCondLst>
                                        </p:cTn>
                                        <p:tgtEl>
                                          <p:spTgt spid="1501"/>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2" presetClass="entr" presetSubtype="2" fill="hold" nodeType="clickEffect">
                                  <p:stCondLst>
                                    <p:cond delay="0"/>
                                  </p:stCondLst>
                                  <p:childTnLst>
                                    <p:set>
                                      <p:cBhvr>
                                        <p:cTn id="132" dur="1" fill="hold">
                                          <p:stCondLst>
                                            <p:cond delay="0"/>
                                          </p:stCondLst>
                                        </p:cTn>
                                        <p:tgtEl>
                                          <p:spTgt spid="1534"/>
                                        </p:tgtEl>
                                        <p:attrNameLst>
                                          <p:attrName>style.visibility</p:attrName>
                                        </p:attrNameLst>
                                      </p:cBhvr>
                                      <p:to>
                                        <p:strVal val="visible"/>
                                      </p:to>
                                    </p:set>
                                    <p:anim calcmode="lin" valueType="num">
                                      <p:cBhvr additive="base">
                                        <p:cTn id="133" dur="500" fill="hold"/>
                                        <p:tgtEl>
                                          <p:spTgt spid="1534"/>
                                        </p:tgtEl>
                                        <p:attrNameLst>
                                          <p:attrName>ppt_x</p:attrName>
                                        </p:attrNameLst>
                                      </p:cBhvr>
                                      <p:tavLst>
                                        <p:tav tm="0">
                                          <p:val>
                                            <p:strVal val="1+#ppt_w/2"/>
                                          </p:val>
                                        </p:tav>
                                        <p:tav tm="100000">
                                          <p:val>
                                            <p:strVal val="#ppt_x"/>
                                          </p:val>
                                        </p:tav>
                                      </p:tavLst>
                                    </p:anim>
                                    <p:anim calcmode="lin" valueType="num">
                                      <p:cBhvr additive="base">
                                        <p:cTn id="134" dur="500" fill="hold"/>
                                        <p:tgtEl>
                                          <p:spTgt spid="1534"/>
                                        </p:tgtEl>
                                        <p:attrNameLst>
                                          <p:attrName>ppt_y</p:attrName>
                                        </p:attrNameLst>
                                      </p:cBhvr>
                                      <p:tavLst>
                                        <p:tav tm="0">
                                          <p:val>
                                            <p:strVal val="#ppt_y"/>
                                          </p:val>
                                        </p:tav>
                                        <p:tav tm="100000">
                                          <p:val>
                                            <p:strVal val="#ppt_y"/>
                                          </p:val>
                                        </p:tav>
                                      </p:tavLst>
                                    </p:anim>
                                  </p:childTnLst>
                                </p:cTn>
                              </p:par>
                              <p:par>
                                <p:cTn id="135" presetID="10" presetClass="exit" presetSubtype="0" fill="hold" nodeType="withEffect">
                                  <p:stCondLst>
                                    <p:cond delay="0"/>
                                  </p:stCondLst>
                                  <p:childTnLst>
                                    <p:animEffect transition="out" filter="fade">
                                      <p:cBhvr>
                                        <p:cTn id="136" dur="500"/>
                                        <p:tgtEl>
                                          <p:spTgt spid="1530"/>
                                        </p:tgtEl>
                                      </p:cBhvr>
                                    </p:animEffect>
                                    <p:set>
                                      <p:cBhvr>
                                        <p:cTn id="137" dur="1" fill="hold">
                                          <p:stCondLst>
                                            <p:cond delay="499"/>
                                          </p:stCondLst>
                                        </p:cTn>
                                        <p:tgtEl>
                                          <p:spTgt spid="1530"/>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1529"/>
                                        </p:tgtEl>
                                      </p:cBhvr>
                                    </p:animEffect>
                                    <p:set>
                                      <p:cBhvr>
                                        <p:cTn id="140" dur="1" fill="hold">
                                          <p:stCondLst>
                                            <p:cond delay="499"/>
                                          </p:stCondLst>
                                        </p:cTn>
                                        <p:tgtEl>
                                          <p:spTgt spid="1529"/>
                                        </p:tgtEl>
                                        <p:attrNameLst>
                                          <p:attrName>style.visibility</p:attrName>
                                        </p:attrNameLst>
                                      </p:cBhvr>
                                      <p:to>
                                        <p:strVal val="hidden"/>
                                      </p:to>
                                    </p:set>
                                  </p:childTnLst>
                                </p:cTn>
                              </p:par>
                              <p:par>
                                <p:cTn id="141" presetID="22" presetClass="exit" presetSubtype="4" fill="hold" nodeType="withEffect">
                                  <p:stCondLst>
                                    <p:cond delay="0"/>
                                  </p:stCondLst>
                                  <p:childTnLst>
                                    <p:animEffect transition="out" filter="wipe(down)">
                                      <p:cBhvr>
                                        <p:cTn id="142" dur="1500"/>
                                        <p:tgtEl>
                                          <p:spTgt spid="1512"/>
                                        </p:tgtEl>
                                      </p:cBhvr>
                                    </p:animEffect>
                                    <p:set>
                                      <p:cBhvr>
                                        <p:cTn id="143" dur="1" fill="hold">
                                          <p:stCondLst>
                                            <p:cond delay="1499"/>
                                          </p:stCondLst>
                                        </p:cTn>
                                        <p:tgtEl>
                                          <p:spTgt spid="1512"/>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1496"/>
                                        </p:tgtEl>
                                      </p:cBhvr>
                                    </p:animEffect>
                                    <p:set>
                                      <p:cBhvr>
                                        <p:cTn id="146" dur="1" fill="hold">
                                          <p:stCondLst>
                                            <p:cond delay="499"/>
                                          </p:stCondLst>
                                        </p:cTn>
                                        <p:tgtEl>
                                          <p:spTgt spid="1496"/>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2" presetClass="entr" presetSubtype="8" fill="hold" nodeType="clickEffect">
                                  <p:stCondLst>
                                    <p:cond delay="0"/>
                                  </p:stCondLst>
                                  <p:childTnLst>
                                    <p:set>
                                      <p:cBhvr>
                                        <p:cTn id="150" dur="1" fill="hold">
                                          <p:stCondLst>
                                            <p:cond delay="0"/>
                                          </p:stCondLst>
                                        </p:cTn>
                                        <p:tgtEl>
                                          <p:spTgt spid="1575"/>
                                        </p:tgtEl>
                                        <p:attrNameLst>
                                          <p:attrName>style.visibility</p:attrName>
                                        </p:attrNameLst>
                                      </p:cBhvr>
                                      <p:to>
                                        <p:strVal val="visible"/>
                                      </p:to>
                                    </p:set>
                                    <p:anim calcmode="lin" valueType="num">
                                      <p:cBhvr additive="base">
                                        <p:cTn id="151" dur="500" fill="hold"/>
                                        <p:tgtEl>
                                          <p:spTgt spid="1575"/>
                                        </p:tgtEl>
                                        <p:attrNameLst>
                                          <p:attrName>ppt_x</p:attrName>
                                        </p:attrNameLst>
                                      </p:cBhvr>
                                      <p:tavLst>
                                        <p:tav tm="0">
                                          <p:val>
                                            <p:strVal val="0-#ppt_w/2"/>
                                          </p:val>
                                        </p:tav>
                                        <p:tav tm="100000">
                                          <p:val>
                                            <p:strVal val="#ppt_x"/>
                                          </p:val>
                                        </p:tav>
                                      </p:tavLst>
                                    </p:anim>
                                    <p:anim calcmode="lin" valueType="num">
                                      <p:cBhvr additive="base">
                                        <p:cTn id="152" dur="500" fill="hold"/>
                                        <p:tgtEl>
                                          <p:spTgt spid="1575"/>
                                        </p:tgtEl>
                                        <p:attrNameLst>
                                          <p:attrName>ppt_y</p:attrName>
                                        </p:attrNameLst>
                                      </p:cBhvr>
                                      <p:tavLst>
                                        <p:tav tm="0">
                                          <p:val>
                                            <p:strVal val="#ppt_y"/>
                                          </p:val>
                                        </p:tav>
                                        <p:tav tm="100000">
                                          <p:val>
                                            <p:strVal val="#ppt_y"/>
                                          </p:val>
                                        </p:tav>
                                      </p:tavLst>
                                    </p:anim>
                                  </p:childTnLst>
                                </p:cTn>
                              </p:par>
                              <p:par>
                                <p:cTn id="153" presetID="10" presetClass="exit" presetSubtype="0" fill="hold" nodeType="withEffect">
                                  <p:stCondLst>
                                    <p:cond delay="0"/>
                                  </p:stCondLst>
                                  <p:childTnLst>
                                    <p:animEffect transition="out" filter="fade">
                                      <p:cBhvr>
                                        <p:cTn id="154" dur="500"/>
                                        <p:tgtEl>
                                          <p:spTgt spid="1534"/>
                                        </p:tgtEl>
                                      </p:cBhvr>
                                    </p:animEffect>
                                    <p:set>
                                      <p:cBhvr>
                                        <p:cTn id="155" dur="1" fill="hold">
                                          <p:stCondLst>
                                            <p:cond delay="499"/>
                                          </p:stCondLst>
                                        </p:cTn>
                                        <p:tgtEl>
                                          <p:spTgt spid="1534"/>
                                        </p:tgtEl>
                                        <p:attrNameLst>
                                          <p:attrName>style.visibility</p:attrName>
                                        </p:attrNameLst>
                                      </p:cBhvr>
                                      <p:to>
                                        <p:strVal val="hidden"/>
                                      </p:to>
                                    </p:set>
                                  </p:childTnLst>
                                </p:cTn>
                              </p:par>
                              <p:par>
                                <p:cTn id="156" presetID="10" presetClass="entr" presetSubtype="0" fill="hold" nodeType="withEffect">
                                  <p:stCondLst>
                                    <p:cond delay="0"/>
                                  </p:stCondLst>
                                  <p:childTnLst>
                                    <p:set>
                                      <p:cBhvr>
                                        <p:cTn id="157" dur="1" fill="hold">
                                          <p:stCondLst>
                                            <p:cond delay="0"/>
                                          </p:stCondLst>
                                        </p:cTn>
                                        <p:tgtEl>
                                          <p:spTgt spid="1574"/>
                                        </p:tgtEl>
                                        <p:attrNameLst>
                                          <p:attrName>style.visibility</p:attrName>
                                        </p:attrNameLst>
                                      </p:cBhvr>
                                      <p:to>
                                        <p:strVal val="visible"/>
                                      </p:to>
                                    </p:set>
                                    <p:animEffect transition="in" filter="fade">
                                      <p:cBhvr>
                                        <p:cTn id="158" dur="500"/>
                                        <p:tgtEl>
                                          <p:spTgt spid="1574"/>
                                        </p:tgtEl>
                                      </p:cBhvr>
                                    </p:animEffect>
                                  </p:childTnLst>
                                </p:cTn>
                              </p:par>
                              <p:par>
                                <p:cTn id="159" presetID="10" presetClass="entr" presetSubtype="0" repeatCount="indefinite" fill="hold" nodeType="withEffect">
                                  <p:stCondLst>
                                    <p:cond delay="0"/>
                                  </p:stCondLst>
                                  <p:childTnLst>
                                    <p:set>
                                      <p:cBhvr>
                                        <p:cTn id="160" dur="1" fill="hold">
                                          <p:stCondLst>
                                            <p:cond delay="0"/>
                                          </p:stCondLst>
                                        </p:cTn>
                                        <p:tgtEl>
                                          <p:spTgt spid="5768"/>
                                        </p:tgtEl>
                                        <p:attrNameLst>
                                          <p:attrName>style.visibility</p:attrName>
                                        </p:attrNameLst>
                                      </p:cBhvr>
                                      <p:to>
                                        <p:strVal val="visible"/>
                                      </p:to>
                                    </p:set>
                                    <p:animEffect transition="in" filter="fade">
                                      <p:cBhvr>
                                        <p:cTn id="161" dur="500"/>
                                        <p:tgtEl>
                                          <p:spTgt spid="5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3" grpId="0" animBg="1"/>
      <p:bldP spid="1501" grpId="0" animBg="1"/>
      <p:bldP spid="1501" grpId="1" animBg="1"/>
      <p:bldP spid="1533" grpId="0" animBg="1"/>
      <p:bldP spid="1533" grpId="1" animBg="1"/>
      <p:bldP spid="1476" grpId="0" animBg="1"/>
      <p:bldP spid="1477" grpId="0" animBg="1"/>
      <p:bldP spid="1478" grpId="0"/>
      <p:bldP spid="1496" grpId="0" animBg="1"/>
      <p:bldP spid="149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r>
              <a:rPr lang="en-GB" dirty="0"/>
              <a:t>Customer Challenges</a:t>
            </a:r>
          </a:p>
        </p:txBody>
      </p:sp>
      <p:grpSp>
        <p:nvGrpSpPr>
          <p:cNvPr id="29" name="Group 28">
            <a:extLst>
              <a:ext uri="{FF2B5EF4-FFF2-40B4-BE49-F238E27FC236}">
                <a16:creationId xmlns:a16="http://schemas.microsoft.com/office/drawing/2014/main" id="{37234E1B-989B-3B84-95B1-60E3F74AAE72}"/>
              </a:ext>
            </a:extLst>
          </p:cNvPr>
          <p:cNvGrpSpPr/>
          <p:nvPr/>
        </p:nvGrpSpPr>
        <p:grpSpPr>
          <a:xfrm>
            <a:off x="248343" y="1006492"/>
            <a:ext cx="2083928" cy="4845016"/>
            <a:chOff x="248343" y="864916"/>
            <a:chExt cx="2083928" cy="4845016"/>
          </a:xfrm>
        </p:grpSpPr>
        <p:grpSp>
          <p:nvGrpSpPr>
            <p:cNvPr id="5" name="Group 4"/>
            <p:cNvGrpSpPr/>
            <p:nvPr/>
          </p:nvGrpSpPr>
          <p:grpSpPr>
            <a:xfrm>
              <a:off x="248343" y="864916"/>
              <a:ext cx="2083928" cy="4845016"/>
              <a:chOff x="806677" y="1154566"/>
              <a:chExt cx="2083928" cy="4845016"/>
            </a:xfrm>
          </p:grpSpPr>
          <p:sp>
            <p:nvSpPr>
              <p:cNvPr id="11" name="TextBox 10">
                <a:extLst>
                  <a:ext uri="{FF2B5EF4-FFF2-40B4-BE49-F238E27FC236}">
                    <a16:creationId xmlns:a16="http://schemas.microsoft.com/office/drawing/2014/main" id="{2366A14A-E910-4446-8991-8BF8E2E6F834}"/>
                  </a:ext>
                </a:extLst>
              </p:cNvPr>
              <p:cNvSpPr txBox="1"/>
              <p:nvPr/>
            </p:nvSpPr>
            <p:spPr>
              <a:xfrm>
                <a:off x="806677" y="3814368"/>
                <a:ext cx="1866478" cy="2185214"/>
              </a:xfrm>
              <a:prstGeom prst="rect">
                <a:avLst/>
              </a:prstGeom>
              <a:noFill/>
              <a:ln cap="flat">
                <a:noFill/>
              </a:ln>
            </p:spPr>
            <p:txBody>
              <a:bodyPr vert="horz" wrap="square" lIns="91440" tIns="45720" rIns="91440" bIns="45720" anchor="t" anchorCtr="0" compatLnSpc="1">
                <a:spAutoFit/>
              </a:bodyPr>
              <a:lstStyle/>
              <a:p>
                <a:pPr algn="ctr"/>
                <a:r>
                  <a:rPr lang="en-GB" sz="1400" b="1" i="0" u="none" strike="noStrike" baseline="0" dirty="0">
                    <a:latin typeface="Helvetica" pitchFamily="2" charset="0"/>
                    <a:cs typeface="Helvetica" panose="020B0604020202020204" pitchFamily="34" charset="0"/>
                  </a:rPr>
                  <a:t>Lack of resources and skills sets</a:t>
                </a:r>
              </a:p>
              <a:p>
                <a:pPr algn="l"/>
                <a:endParaRPr lang="en-GB" sz="1200" b="0" i="0" u="none" strike="noStrike" baseline="0" dirty="0">
                  <a:solidFill>
                    <a:srgbClr val="000000"/>
                  </a:solidFill>
                  <a:latin typeface="Helvetica" pitchFamily="2" charset="0"/>
                  <a:cs typeface="Helvetica" panose="020B0604020202020204" pitchFamily="34" charset="0"/>
                </a:endParaRPr>
              </a:p>
              <a:p>
                <a:r>
                  <a:rPr lang="en-GB" sz="1200" b="0" i="0" u="none" strike="noStrike" baseline="0" dirty="0">
                    <a:latin typeface="Helvetica" pitchFamily="2" charset="0"/>
                    <a:cs typeface="Helvetica" panose="020B0604020202020204" pitchFamily="34" charset="0"/>
                  </a:rPr>
                  <a:t>Security teams are understaffed and don’t have the resources or skills needed to support the organisation’s cyber security technologies, particularly on a 24/7 basis.</a:t>
                </a:r>
                <a:endParaRPr kumimoji="0" lang="en-GB" sz="1200" b="1" i="0" u="none" strike="noStrike" kern="1200" cap="none" spc="0" normalizeH="0" baseline="0" noProof="0" dirty="0">
                  <a:ln>
                    <a:noFill/>
                  </a:ln>
                  <a:solidFill>
                    <a:srgbClr val="1A1C2B"/>
                  </a:solidFill>
                  <a:effectLst/>
                  <a:uLnTx/>
                  <a:uFillTx/>
                  <a:latin typeface="Helvetica" pitchFamily="2" charset="0"/>
                  <a:cs typeface="Helvetica" panose="020B0604020202020204" pitchFamily="34" charset="0"/>
                </a:endParaRPr>
              </a:p>
            </p:txBody>
          </p:sp>
          <p:grpSp>
            <p:nvGrpSpPr>
              <p:cNvPr id="43" name="Group 42"/>
              <p:cNvGrpSpPr/>
              <p:nvPr/>
            </p:nvGrpSpPr>
            <p:grpSpPr>
              <a:xfrm>
                <a:off x="892686" y="1154566"/>
                <a:ext cx="1997919" cy="2558749"/>
                <a:chOff x="720188" y="1412413"/>
                <a:chExt cx="1997919" cy="2558749"/>
              </a:xfrm>
            </p:grpSpPr>
            <p:sp>
              <p:nvSpPr>
                <p:cNvPr id="44" name="Oval 43"/>
                <p:cNvSpPr/>
                <p:nvPr/>
              </p:nvSpPr>
              <p:spPr>
                <a:xfrm>
                  <a:off x="720188" y="1561657"/>
                  <a:ext cx="1725434" cy="1725434"/>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45" name="Picture 4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86229" y="1627698"/>
                  <a:ext cx="1931878" cy="1768282"/>
                </a:xfrm>
                <a:prstGeom prst="rect">
                  <a:avLst/>
                </a:prstGeom>
                <a:effectLst/>
              </p:spPr>
            </p:pic>
            <p:grpSp>
              <p:nvGrpSpPr>
                <p:cNvPr id="46" name="Group 45"/>
                <p:cNvGrpSpPr/>
                <p:nvPr/>
              </p:nvGrpSpPr>
              <p:grpSpPr>
                <a:xfrm>
                  <a:off x="1503393" y="1412413"/>
                  <a:ext cx="1214714" cy="2558749"/>
                  <a:chOff x="7534959" y="2643805"/>
                  <a:chExt cx="1214714" cy="2558749"/>
                </a:xfrm>
                <a:effectLst/>
              </p:grpSpPr>
              <p:sp>
                <p:nvSpPr>
                  <p:cNvPr id="48" name="Oval 8"/>
                  <p:cNvSpPr/>
                  <p:nvPr/>
                </p:nvSpPr>
                <p:spPr>
                  <a:xfrm>
                    <a:off x="7581568" y="2643805"/>
                    <a:ext cx="1001865" cy="2003730"/>
                  </a:xfrm>
                  <a:custGeom>
                    <a:avLst/>
                    <a:gdLst>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0 w 2003730"/>
                      <a:gd name="connsiteY4" fmla="*/ 100186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91440 w 2003730"/>
                      <a:gd name="connsiteY4" fmla="*/ 109330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0" fmla="*/ 0 w 1001865"/>
                      <a:gd name="connsiteY0" fmla="*/ 0 h 2003730"/>
                      <a:gd name="connsiteX1" fmla="*/ 1001865 w 1001865"/>
                      <a:gd name="connsiteY1" fmla="*/ 1001865 h 2003730"/>
                      <a:gd name="connsiteX2" fmla="*/ 0 w 1001865"/>
                      <a:gd name="connsiteY2" fmla="*/ 2003730 h 2003730"/>
                    </a:gdLst>
                    <a:ahLst/>
                    <a:cxnLst>
                      <a:cxn ang="0">
                        <a:pos x="connsiteX0" y="connsiteY0"/>
                      </a:cxn>
                      <a:cxn ang="0">
                        <a:pos x="connsiteX1" y="connsiteY1"/>
                      </a:cxn>
                      <a:cxn ang="0">
                        <a:pos x="connsiteX2" y="connsiteY2"/>
                      </a:cxn>
                    </a:cxnLst>
                    <a:rect l="l" t="t" r="r" b="b"/>
                    <a:pathLst>
                      <a:path w="1001865" h="2003730">
                        <a:moveTo>
                          <a:pt x="0" y="0"/>
                        </a:moveTo>
                        <a:cubicBezTo>
                          <a:pt x="553315" y="0"/>
                          <a:pt x="1001865" y="448550"/>
                          <a:pt x="1001865" y="1001865"/>
                        </a:cubicBezTo>
                        <a:cubicBezTo>
                          <a:pt x="1001865" y="1555180"/>
                          <a:pt x="553315" y="2003730"/>
                          <a:pt x="0" y="2003730"/>
                        </a:cubicBezTo>
                      </a:path>
                    </a:pathLst>
                  </a:cu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49" name="Isosceles Triangle 48"/>
                  <p:cNvSpPr/>
                  <p:nvPr/>
                </p:nvSpPr>
                <p:spPr>
                  <a:xfrm rot="5400000">
                    <a:off x="8570133" y="3559119"/>
                    <a:ext cx="192840" cy="16624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50" name="Oval 49"/>
                  <p:cNvSpPr/>
                  <p:nvPr/>
                </p:nvSpPr>
                <p:spPr>
                  <a:xfrm>
                    <a:off x="7534959" y="5111909"/>
                    <a:ext cx="90645" cy="906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cxnSp>
                <p:nvCxnSpPr>
                  <p:cNvPr id="51" name="Straight Connector 50"/>
                  <p:cNvCxnSpPr/>
                  <p:nvPr/>
                </p:nvCxnSpPr>
                <p:spPr>
                  <a:xfrm>
                    <a:off x="7580282" y="4634944"/>
                    <a:ext cx="0" cy="497840"/>
                  </a:xfrm>
                  <a:prstGeom prst="line">
                    <a:avLst/>
                  </a:prstGeom>
                  <a:effectLst/>
                </p:spPr>
                <p:style>
                  <a:lnRef idx="2">
                    <a:schemeClr val="accent1"/>
                  </a:lnRef>
                  <a:fillRef idx="0">
                    <a:schemeClr val="accent1"/>
                  </a:fillRef>
                  <a:effectRef idx="1">
                    <a:schemeClr val="accent1"/>
                  </a:effectRef>
                  <a:fontRef idx="minor">
                    <a:schemeClr val="tx1"/>
                  </a:fontRef>
                </p:style>
              </p:cxnSp>
            </p:grpSp>
          </p:grpSp>
        </p:grpSp>
        <p:pic>
          <p:nvPicPr>
            <p:cNvPr id="20" name="Graphic 19">
              <a:extLst>
                <a:ext uri="{FF2B5EF4-FFF2-40B4-BE49-F238E27FC236}">
                  <a16:creationId xmlns:a16="http://schemas.microsoft.com/office/drawing/2014/main" id="{77FEF822-D04E-395D-5A59-F66C7D6565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9813" y="1605264"/>
              <a:ext cx="704850" cy="647700"/>
            </a:xfrm>
            <a:prstGeom prst="rect">
              <a:avLst/>
            </a:prstGeom>
          </p:spPr>
        </p:pic>
      </p:grpSp>
      <p:grpSp>
        <p:nvGrpSpPr>
          <p:cNvPr id="30" name="Group 29">
            <a:extLst>
              <a:ext uri="{FF2B5EF4-FFF2-40B4-BE49-F238E27FC236}">
                <a16:creationId xmlns:a16="http://schemas.microsoft.com/office/drawing/2014/main" id="{98E945B4-BB8B-FF76-260F-083144356A82}"/>
              </a:ext>
            </a:extLst>
          </p:cNvPr>
          <p:cNvGrpSpPr/>
          <p:nvPr/>
        </p:nvGrpSpPr>
        <p:grpSpPr>
          <a:xfrm>
            <a:off x="2698017" y="1006492"/>
            <a:ext cx="2198894" cy="5224035"/>
            <a:chOff x="2698017" y="834259"/>
            <a:chExt cx="2198894" cy="5224035"/>
          </a:xfrm>
        </p:grpSpPr>
        <p:grpSp>
          <p:nvGrpSpPr>
            <p:cNvPr id="6" name="Group 5"/>
            <p:cNvGrpSpPr/>
            <p:nvPr/>
          </p:nvGrpSpPr>
          <p:grpSpPr>
            <a:xfrm>
              <a:off x="2698017" y="834259"/>
              <a:ext cx="2198894" cy="5224035"/>
              <a:chOff x="2917387" y="1154566"/>
              <a:chExt cx="2198894" cy="5224035"/>
            </a:xfrm>
          </p:grpSpPr>
          <p:sp>
            <p:nvSpPr>
              <p:cNvPr id="12" name="TextBox 11">
                <a:extLst>
                  <a:ext uri="{FF2B5EF4-FFF2-40B4-BE49-F238E27FC236}">
                    <a16:creationId xmlns:a16="http://schemas.microsoft.com/office/drawing/2014/main" id="{2366A14A-E910-4446-8991-8BF8E2E6F834}"/>
                  </a:ext>
                </a:extLst>
              </p:cNvPr>
              <p:cNvSpPr txBox="1"/>
              <p:nvPr/>
            </p:nvSpPr>
            <p:spPr>
              <a:xfrm>
                <a:off x="2917387" y="3808667"/>
                <a:ext cx="2090666" cy="2569934"/>
              </a:xfrm>
              <a:prstGeom prst="rect">
                <a:avLst/>
              </a:prstGeom>
              <a:noFill/>
              <a:ln cap="flat">
                <a:noFill/>
              </a:ln>
            </p:spPr>
            <p:txBody>
              <a:bodyPr vert="horz" wrap="square" lIns="91440" tIns="45720" rIns="91440" bIns="45720" anchor="t" anchorCtr="0" compatLnSpc="1">
                <a:spAutoFit/>
              </a:bodyPr>
              <a:lstStyle/>
              <a:p>
                <a:pPr algn="ctr"/>
                <a:r>
                  <a:rPr lang="en-GB" sz="1400" b="1" i="0" u="none" strike="noStrike" baseline="0" dirty="0">
                    <a:latin typeface="Helvetica" pitchFamily="2" charset="0"/>
                    <a:cs typeface="Helvetica" panose="020B0604020202020204" pitchFamily="34" charset="0"/>
                  </a:rPr>
                  <a:t>Growing volume of security alerts</a:t>
                </a:r>
              </a:p>
              <a:p>
                <a:pPr algn="l"/>
                <a:endParaRPr lang="en-GB" sz="1100" b="0" i="0" u="none" strike="noStrike" baseline="0" dirty="0">
                  <a:solidFill>
                    <a:srgbClr val="000000"/>
                  </a:solidFill>
                  <a:latin typeface="Helvetica" pitchFamily="2" charset="0"/>
                  <a:cs typeface="Helvetica" panose="020B0604020202020204" pitchFamily="34" charset="0"/>
                </a:endParaRPr>
              </a:p>
              <a:p>
                <a:r>
                  <a:rPr lang="en-GB" sz="1200" b="0" i="0" u="none" strike="noStrike" baseline="0" dirty="0">
                    <a:latin typeface="Helvetica" pitchFamily="2" charset="0"/>
                    <a:cs typeface="Helvetica" panose="020B0604020202020204" pitchFamily="34" charset="0"/>
                  </a:rPr>
                  <a:t>With a combination of devices on the Cloud, on premises, and in remote locations, organisations can generate millions of security log alerts every day, which need to be analysed, in order to identify and act on real threats.</a:t>
                </a:r>
                <a:endParaRPr kumimoji="0" lang="en-GB" sz="1200" b="1" kern="1200" cap="none" spc="0" normalizeH="0" noProof="0" dirty="0">
                  <a:ln>
                    <a:noFill/>
                  </a:ln>
                  <a:solidFill>
                    <a:srgbClr val="1A1C2B"/>
                  </a:solidFill>
                  <a:effectLst/>
                  <a:uLnTx/>
                  <a:uFillTx/>
                  <a:latin typeface="Helvetica" pitchFamily="2" charset="0"/>
                  <a:cs typeface="Helvetica" panose="020B0604020202020204" pitchFamily="34" charset="0"/>
                </a:endParaRPr>
              </a:p>
              <a:p>
                <a:pPr algn="ctr"/>
                <a:endParaRPr kumimoji="0" lang="en-GB" sz="1400" i="0" u="none" strike="noStrike" kern="1200" cap="none" spc="0" normalizeH="0" baseline="0" noProof="0" dirty="0">
                  <a:ln>
                    <a:noFill/>
                  </a:ln>
                  <a:solidFill>
                    <a:srgbClr val="1A1C2B"/>
                  </a:solidFill>
                  <a:effectLst/>
                  <a:uLnTx/>
                  <a:uFillTx/>
                  <a:latin typeface="Helvetica" pitchFamily="2" charset="0"/>
                  <a:cs typeface="Helvetica" panose="020B0604020202020204" pitchFamily="34" charset="0"/>
                </a:endParaRPr>
              </a:p>
            </p:txBody>
          </p:sp>
          <p:grpSp>
            <p:nvGrpSpPr>
              <p:cNvPr id="52" name="Group 51"/>
              <p:cNvGrpSpPr/>
              <p:nvPr/>
            </p:nvGrpSpPr>
            <p:grpSpPr>
              <a:xfrm>
                <a:off x="3118362" y="1154566"/>
                <a:ext cx="1997919" cy="2558749"/>
                <a:chOff x="2963751" y="1412413"/>
                <a:chExt cx="1997919" cy="2558749"/>
              </a:xfrm>
            </p:grpSpPr>
            <p:sp>
              <p:nvSpPr>
                <p:cNvPr id="53" name="Oval 52"/>
                <p:cNvSpPr/>
                <p:nvPr/>
              </p:nvSpPr>
              <p:spPr>
                <a:xfrm>
                  <a:off x="2963751" y="1561657"/>
                  <a:ext cx="1725434" cy="1725434"/>
                </a:xfrm>
                <a:prstGeom prst="ellipse">
                  <a:avLst/>
                </a:prstGeom>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54" name="Picture 5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029792" y="1627698"/>
                  <a:ext cx="1931878" cy="1768282"/>
                </a:xfrm>
                <a:prstGeom prst="rect">
                  <a:avLst/>
                </a:prstGeom>
                <a:effectLst/>
              </p:spPr>
            </p:pic>
            <p:grpSp>
              <p:nvGrpSpPr>
                <p:cNvPr id="55" name="Group 54"/>
                <p:cNvGrpSpPr/>
                <p:nvPr/>
              </p:nvGrpSpPr>
              <p:grpSpPr>
                <a:xfrm>
                  <a:off x="3746956" y="1412413"/>
                  <a:ext cx="1214714" cy="2558749"/>
                  <a:chOff x="7534959" y="2643805"/>
                  <a:chExt cx="1214714" cy="2558749"/>
                </a:xfrm>
                <a:effectLst/>
              </p:grpSpPr>
              <p:sp>
                <p:nvSpPr>
                  <p:cNvPr id="57" name="Oval 8"/>
                  <p:cNvSpPr/>
                  <p:nvPr/>
                </p:nvSpPr>
                <p:spPr>
                  <a:xfrm>
                    <a:off x="7581568" y="2643805"/>
                    <a:ext cx="1001865" cy="2003730"/>
                  </a:xfrm>
                  <a:custGeom>
                    <a:avLst/>
                    <a:gdLst>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0 w 2003730"/>
                      <a:gd name="connsiteY4" fmla="*/ 100186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91440 w 2003730"/>
                      <a:gd name="connsiteY4" fmla="*/ 109330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0" fmla="*/ 0 w 1001865"/>
                      <a:gd name="connsiteY0" fmla="*/ 0 h 2003730"/>
                      <a:gd name="connsiteX1" fmla="*/ 1001865 w 1001865"/>
                      <a:gd name="connsiteY1" fmla="*/ 1001865 h 2003730"/>
                      <a:gd name="connsiteX2" fmla="*/ 0 w 1001865"/>
                      <a:gd name="connsiteY2" fmla="*/ 2003730 h 2003730"/>
                    </a:gdLst>
                    <a:ahLst/>
                    <a:cxnLst>
                      <a:cxn ang="0">
                        <a:pos x="connsiteX0" y="connsiteY0"/>
                      </a:cxn>
                      <a:cxn ang="0">
                        <a:pos x="connsiteX1" y="connsiteY1"/>
                      </a:cxn>
                      <a:cxn ang="0">
                        <a:pos x="connsiteX2" y="connsiteY2"/>
                      </a:cxn>
                    </a:cxnLst>
                    <a:rect l="l" t="t" r="r" b="b"/>
                    <a:pathLst>
                      <a:path w="1001865" h="2003730">
                        <a:moveTo>
                          <a:pt x="0" y="0"/>
                        </a:moveTo>
                        <a:cubicBezTo>
                          <a:pt x="553315" y="0"/>
                          <a:pt x="1001865" y="448550"/>
                          <a:pt x="1001865" y="1001865"/>
                        </a:cubicBezTo>
                        <a:cubicBezTo>
                          <a:pt x="1001865" y="1555180"/>
                          <a:pt x="553315" y="2003730"/>
                          <a:pt x="0" y="2003730"/>
                        </a:cubicBezTo>
                      </a:path>
                    </a:pathLst>
                  </a:custGeom>
                  <a:effectLst/>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58" name="Isosceles Triangle 57"/>
                  <p:cNvSpPr/>
                  <p:nvPr/>
                </p:nvSpPr>
                <p:spPr>
                  <a:xfrm rot="5400000">
                    <a:off x="8570133" y="3559119"/>
                    <a:ext cx="192840" cy="166241"/>
                  </a:xfrm>
                  <a:prstGeom prst="triangl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59" name="Oval 58"/>
                  <p:cNvSpPr/>
                  <p:nvPr/>
                </p:nvSpPr>
                <p:spPr>
                  <a:xfrm>
                    <a:off x="7534959" y="5111909"/>
                    <a:ext cx="90645" cy="9064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cxnSp>
                <p:nvCxnSpPr>
                  <p:cNvPr id="60" name="Straight Connector 59"/>
                  <p:cNvCxnSpPr/>
                  <p:nvPr/>
                </p:nvCxnSpPr>
                <p:spPr>
                  <a:xfrm>
                    <a:off x="7580282" y="4634944"/>
                    <a:ext cx="0" cy="497840"/>
                  </a:xfrm>
                  <a:prstGeom prst="line">
                    <a:avLst/>
                  </a:prstGeom>
                  <a:effectLst/>
                </p:spPr>
                <p:style>
                  <a:lnRef idx="2">
                    <a:schemeClr val="accent2"/>
                  </a:lnRef>
                  <a:fillRef idx="0">
                    <a:schemeClr val="accent2"/>
                  </a:fillRef>
                  <a:effectRef idx="1">
                    <a:schemeClr val="accent2"/>
                  </a:effectRef>
                  <a:fontRef idx="minor">
                    <a:schemeClr val="tx1"/>
                  </a:fontRef>
                </p:style>
              </p:cxnSp>
            </p:grpSp>
          </p:grpSp>
        </p:grpSp>
        <p:pic>
          <p:nvPicPr>
            <p:cNvPr id="22" name="Graphic 21">
              <a:extLst>
                <a:ext uri="{FF2B5EF4-FFF2-40B4-BE49-F238E27FC236}">
                  <a16:creationId xmlns:a16="http://schemas.microsoft.com/office/drawing/2014/main" id="{23B8E0FB-9A6F-37E8-77B1-80B32BAC9C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63220" y="1574133"/>
              <a:ext cx="624708" cy="578434"/>
            </a:xfrm>
            <a:prstGeom prst="rect">
              <a:avLst/>
            </a:prstGeom>
          </p:spPr>
        </p:pic>
      </p:grpSp>
      <p:grpSp>
        <p:nvGrpSpPr>
          <p:cNvPr id="31" name="Group 30">
            <a:extLst>
              <a:ext uri="{FF2B5EF4-FFF2-40B4-BE49-F238E27FC236}">
                <a16:creationId xmlns:a16="http://schemas.microsoft.com/office/drawing/2014/main" id="{C8BEBB22-926E-26EB-D778-F399D73208B3}"/>
              </a:ext>
            </a:extLst>
          </p:cNvPr>
          <p:cNvGrpSpPr/>
          <p:nvPr/>
        </p:nvGrpSpPr>
        <p:grpSpPr>
          <a:xfrm>
            <a:off x="5034242" y="1006492"/>
            <a:ext cx="2267222" cy="4603340"/>
            <a:chOff x="5034242" y="864916"/>
            <a:chExt cx="2267222" cy="4603340"/>
          </a:xfrm>
        </p:grpSpPr>
        <p:grpSp>
          <p:nvGrpSpPr>
            <p:cNvPr id="7" name="Group 6"/>
            <p:cNvGrpSpPr/>
            <p:nvPr/>
          </p:nvGrpSpPr>
          <p:grpSpPr>
            <a:xfrm>
              <a:off x="5034242" y="864916"/>
              <a:ext cx="2267222" cy="4603340"/>
              <a:chOff x="5063375" y="1154566"/>
              <a:chExt cx="2267222" cy="4603340"/>
            </a:xfrm>
          </p:grpSpPr>
          <p:sp>
            <p:nvSpPr>
              <p:cNvPr id="13" name="TextBox 12">
                <a:extLst>
                  <a:ext uri="{FF2B5EF4-FFF2-40B4-BE49-F238E27FC236}">
                    <a16:creationId xmlns:a16="http://schemas.microsoft.com/office/drawing/2014/main" id="{2366A14A-E910-4446-8991-8BF8E2E6F834}"/>
                  </a:ext>
                </a:extLst>
              </p:cNvPr>
              <p:cNvSpPr txBox="1"/>
              <p:nvPr/>
            </p:nvSpPr>
            <p:spPr>
              <a:xfrm>
                <a:off x="5063375" y="3818914"/>
                <a:ext cx="2267222" cy="1938992"/>
              </a:xfrm>
              <a:prstGeom prst="rect">
                <a:avLst/>
              </a:prstGeom>
              <a:noFill/>
              <a:ln cap="flat">
                <a:noFill/>
              </a:ln>
            </p:spPr>
            <p:txBody>
              <a:bodyPr vert="horz" wrap="square" lIns="91440" tIns="45720" rIns="91440" bIns="45720" anchor="t" anchorCtr="0" compatLnSpc="1">
                <a:spAutoFit/>
              </a:bodyPr>
              <a:lstStyle/>
              <a:p>
                <a:pPr algn="ctr"/>
                <a:r>
                  <a:rPr lang="en-GB" sz="1400" b="1" i="0" u="none" strike="noStrike" baseline="0" dirty="0">
                    <a:latin typeface="Helvetica" pitchFamily="2" charset="0"/>
                    <a:cs typeface="Helvetica" panose="020B0604020202020204" pitchFamily="34" charset="0"/>
                  </a:rPr>
                  <a:t>Continuous monitoring requirements</a:t>
                </a:r>
              </a:p>
              <a:p>
                <a:pPr algn="ctr"/>
                <a:endParaRPr lang="en-GB" sz="800" b="0" i="0" u="none" strike="noStrike" baseline="0" dirty="0">
                  <a:solidFill>
                    <a:srgbClr val="000000"/>
                  </a:solidFill>
                  <a:latin typeface="Helvetica" pitchFamily="2" charset="0"/>
                  <a:cs typeface="Helvetica" panose="020B0604020202020204" pitchFamily="34" charset="0"/>
                </a:endParaRPr>
              </a:p>
              <a:p>
                <a:r>
                  <a:rPr lang="en-GB" sz="1200" b="0" i="0" u="none" strike="noStrike" baseline="0" dirty="0">
                    <a:latin typeface="Helvetica" pitchFamily="2" charset="0"/>
                    <a:cs typeface="Helvetica" panose="020B0604020202020204" pitchFamily="34" charset="0"/>
                  </a:rPr>
                  <a:t>Collecting data only at periodic intervals, or continuously collecting it but only analysing it on periodic audits is not enough, as it leaves time for attackers to breach the system.</a:t>
                </a:r>
                <a:endParaRPr kumimoji="0" lang="en-GB" sz="1200" b="1" i="0" u="none" strike="noStrike" kern="1200" cap="none" spc="0" normalizeH="0" baseline="0" noProof="0" dirty="0">
                  <a:ln>
                    <a:noFill/>
                  </a:ln>
                  <a:solidFill>
                    <a:srgbClr val="1A1C2B"/>
                  </a:solidFill>
                  <a:effectLst/>
                  <a:uLnTx/>
                  <a:uFillTx/>
                  <a:latin typeface="Helvetica" pitchFamily="2" charset="0"/>
                  <a:cs typeface="Helvetica" panose="020B0604020202020204" pitchFamily="34" charset="0"/>
                </a:endParaRPr>
              </a:p>
            </p:txBody>
          </p:sp>
          <p:grpSp>
            <p:nvGrpSpPr>
              <p:cNvPr id="61" name="Group 60"/>
              <p:cNvGrpSpPr/>
              <p:nvPr/>
            </p:nvGrpSpPr>
            <p:grpSpPr>
              <a:xfrm>
                <a:off x="5332678" y="1154566"/>
                <a:ext cx="1997919" cy="2558749"/>
                <a:chOff x="5221908" y="1412413"/>
                <a:chExt cx="1997919" cy="2558749"/>
              </a:xfrm>
            </p:grpSpPr>
            <p:sp>
              <p:nvSpPr>
                <p:cNvPr id="62" name="Oval 61"/>
                <p:cNvSpPr/>
                <p:nvPr/>
              </p:nvSpPr>
              <p:spPr>
                <a:xfrm>
                  <a:off x="5221908" y="1561657"/>
                  <a:ext cx="1725434" cy="1725434"/>
                </a:xfrm>
                <a:prstGeom prst="ellipse">
                  <a:avLst/>
                </a:prstGeom>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63" name="Picture 6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287949" y="1627698"/>
                  <a:ext cx="1931878" cy="1768282"/>
                </a:xfrm>
                <a:prstGeom prst="rect">
                  <a:avLst/>
                </a:prstGeom>
                <a:effectLst/>
              </p:spPr>
            </p:pic>
            <p:grpSp>
              <p:nvGrpSpPr>
                <p:cNvPr id="64" name="Group 63"/>
                <p:cNvGrpSpPr/>
                <p:nvPr/>
              </p:nvGrpSpPr>
              <p:grpSpPr>
                <a:xfrm>
                  <a:off x="6005113" y="1412413"/>
                  <a:ext cx="1214714" cy="2558749"/>
                  <a:chOff x="7534959" y="2643805"/>
                  <a:chExt cx="1214714" cy="2558749"/>
                </a:xfrm>
                <a:effectLst/>
              </p:grpSpPr>
              <p:sp>
                <p:nvSpPr>
                  <p:cNvPr id="66" name="Oval 8"/>
                  <p:cNvSpPr/>
                  <p:nvPr/>
                </p:nvSpPr>
                <p:spPr>
                  <a:xfrm>
                    <a:off x="7581568" y="2643805"/>
                    <a:ext cx="1001865" cy="2003730"/>
                  </a:xfrm>
                  <a:custGeom>
                    <a:avLst/>
                    <a:gdLst>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0 w 2003730"/>
                      <a:gd name="connsiteY4" fmla="*/ 100186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91440 w 2003730"/>
                      <a:gd name="connsiteY4" fmla="*/ 109330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0" fmla="*/ 0 w 1001865"/>
                      <a:gd name="connsiteY0" fmla="*/ 0 h 2003730"/>
                      <a:gd name="connsiteX1" fmla="*/ 1001865 w 1001865"/>
                      <a:gd name="connsiteY1" fmla="*/ 1001865 h 2003730"/>
                      <a:gd name="connsiteX2" fmla="*/ 0 w 1001865"/>
                      <a:gd name="connsiteY2" fmla="*/ 2003730 h 2003730"/>
                    </a:gdLst>
                    <a:ahLst/>
                    <a:cxnLst>
                      <a:cxn ang="0">
                        <a:pos x="connsiteX0" y="connsiteY0"/>
                      </a:cxn>
                      <a:cxn ang="0">
                        <a:pos x="connsiteX1" y="connsiteY1"/>
                      </a:cxn>
                      <a:cxn ang="0">
                        <a:pos x="connsiteX2" y="connsiteY2"/>
                      </a:cxn>
                    </a:cxnLst>
                    <a:rect l="l" t="t" r="r" b="b"/>
                    <a:pathLst>
                      <a:path w="1001865" h="2003730">
                        <a:moveTo>
                          <a:pt x="0" y="0"/>
                        </a:moveTo>
                        <a:cubicBezTo>
                          <a:pt x="553315" y="0"/>
                          <a:pt x="1001865" y="448550"/>
                          <a:pt x="1001865" y="1001865"/>
                        </a:cubicBezTo>
                        <a:cubicBezTo>
                          <a:pt x="1001865" y="1555180"/>
                          <a:pt x="553315" y="2003730"/>
                          <a:pt x="0" y="2003730"/>
                        </a:cubicBezTo>
                      </a:path>
                    </a:pathLst>
                  </a:custGeom>
                  <a:effectLst/>
                </p:spPr>
                <p:style>
                  <a:lnRef idx="2">
                    <a:schemeClr val="accent3"/>
                  </a:lnRef>
                  <a:fillRef idx="0">
                    <a:schemeClr val="accent3"/>
                  </a:fillRef>
                  <a:effectRef idx="1">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67" name="Isosceles Triangle 66"/>
                  <p:cNvSpPr/>
                  <p:nvPr/>
                </p:nvSpPr>
                <p:spPr>
                  <a:xfrm rot="5400000">
                    <a:off x="8570133" y="3559119"/>
                    <a:ext cx="192840" cy="166241"/>
                  </a:xfrm>
                  <a:prstGeom prst="triangl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68" name="Oval 67"/>
                  <p:cNvSpPr/>
                  <p:nvPr/>
                </p:nvSpPr>
                <p:spPr>
                  <a:xfrm>
                    <a:off x="7534959" y="5111909"/>
                    <a:ext cx="90645" cy="90645"/>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cxnSp>
                <p:nvCxnSpPr>
                  <p:cNvPr id="69" name="Straight Connector 68"/>
                  <p:cNvCxnSpPr/>
                  <p:nvPr/>
                </p:nvCxnSpPr>
                <p:spPr>
                  <a:xfrm>
                    <a:off x="7580282" y="4634944"/>
                    <a:ext cx="0" cy="497840"/>
                  </a:xfrm>
                  <a:prstGeom prst="line">
                    <a:avLst/>
                  </a:prstGeom>
                  <a:effectLst/>
                </p:spPr>
                <p:style>
                  <a:lnRef idx="2">
                    <a:schemeClr val="accent3"/>
                  </a:lnRef>
                  <a:fillRef idx="0">
                    <a:schemeClr val="accent3"/>
                  </a:fillRef>
                  <a:effectRef idx="1">
                    <a:schemeClr val="accent3"/>
                  </a:effectRef>
                  <a:fontRef idx="minor">
                    <a:schemeClr val="tx1"/>
                  </a:fontRef>
                </p:style>
              </p:cxnSp>
            </p:grpSp>
          </p:grpSp>
        </p:grpSp>
        <p:pic>
          <p:nvPicPr>
            <p:cNvPr id="24" name="Graphic 23">
              <a:extLst>
                <a:ext uri="{FF2B5EF4-FFF2-40B4-BE49-F238E27FC236}">
                  <a16:creationId xmlns:a16="http://schemas.microsoft.com/office/drawing/2014/main" id="{223280DE-7D7F-DACD-03BF-76C9266210D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38579" y="1638712"/>
              <a:ext cx="495300" cy="495300"/>
            </a:xfrm>
            <a:prstGeom prst="rect">
              <a:avLst/>
            </a:prstGeom>
          </p:spPr>
        </p:pic>
      </p:grpSp>
      <p:grpSp>
        <p:nvGrpSpPr>
          <p:cNvPr id="33" name="Group 32">
            <a:extLst>
              <a:ext uri="{FF2B5EF4-FFF2-40B4-BE49-F238E27FC236}">
                <a16:creationId xmlns:a16="http://schemas.microsoft.com/office/drawing/2014/main" id="{FC0B4465-E3D0-7E3A-1685-618BF02FB4E5}"/>
              </a:ext>
            </a:extLst>
          </p:cNvPr>
          <p:cNvGrpSpPr/>
          <p:nvPr/>
        </p:nvGrpSpPr>
        <p:grpSpPr>
          <a:xfrm>
            <a:off x="9791825" y="1006492"/>
            <a:ext cx="2065823" cy="4777759"/>
            <a:chOff x="9791825" y="865203"/>
            <a:chExt cx="2065823" cy="4777759"/>
          </a:xfrm>
        </p:grpSpPr>
        <p:grpSp>
          <p:nvGrpSpPr>
            <p:cNvPr id="9" name="Group 8"/>
            <p:cNvGrpSpPr/>
            <p:nvPr/>
          </p:nvGrpSpPr>
          <p:grpSpPr>
            <a:xfrm>
              <a:off x="9791825" y="865203"/>
              <a:ext cx="2065823" cy="4777759"/>
              <a:chOff x="9604831" y="1154566"/>
              <a:chExt cx="2065823" cy="4777759"/>
            </a:xfrm>
          </p:grpSpPr>
          <p:sp>
            <p:nvSpPr>
              <p:cNvPr id="16" name="TextBox 15">
                <a:extLst>
                  <a:ext uri="{FF2B5EF4-FFF2-40B4-BE49-F238E27FC236}">
                    <a16:creationId xmlns:a16="http://schemas.microsoft.com/office/drawing/2014/main" id="{2366A14A-E910-4446-8991-8BF8E2E6F834}"/>
                  </a:ext>
                </a:extLst>
              </p:cNvPr>
              <p:cNvSpPr txBox="1"/>
              <p:nvPr/>
            </p:nvSpPr>
            <p:spPr>
              <a:xfrm>
                <a:off x="9604831" y="3808667"/>
                <a:ext cx="1793338" cy="2123658"/>
              </a:xfrm>
              <a:prstGeom prst="rect">
                <a:avLst/>
              </a:prstGeom>
              <a:noFill/>
              <a:ln cap="flat">
                <a:noFill/>
              </a:ln>
            </p:spPr>
            <p:txBody>
              <a:bodyPr vert="horz" wrap="square" lIns="91440" tIns="45720" rIns="91440" bIns="45720" anchor="t" anchorCtr="0" compatLnSpc="1">
                <a:spAutoFit/>
              </a:bodyPr>
              <a:lstStyle/>
              <a:p>
                <a:pPr algn="ctr">
                  <a:defRPr/>
                </a:pPr>
                <a:r>
                  <a:rPr kumimoji="0" lang="en-GB" sz="1400" b="1" i="0" u="none" strike="noStrike" kern="1200" cap="none" spc="0" normalizeH="0" baseline="0" noProof="0" dirty="0">
                    <a:ln>
                      <a:noFill/>
                    </a:ln>
                    <a:effectLst/>
                    <a:uLnTx/>
                    <a:uFillTx/>
                    <a:latin typeface="Helvetica" pitchFamily="2" charset="0"/>
                    <a:cs typeface="Helvetica" panose="020B0604020202020204" pitchFamily="34" charset="0"/>
                  </a:rPr>
                  <a:t>Increase in cyberattacks</a:t>
                </a:r>
              </a:p>
              <a:p>
                <a:pPr algn="ctr">
                  <a:defRPr/>
                </a:pPr>
                <a:endParaRPr kumimoji="0" lang="en-GB" sz="800" b="1" i="0" u="none" strike="noStrike" kern="1200" cap="none" spc="0" normalizeH="0" baseline="0" noProof="0" dirty="0">
                  <a:ln>
                    <a:noFill/>
                  </a:ln>
                  <a:effectLst/>
                  <a:uLnTx/>
                  <a:uFillTx/>
                  <a:latin typeface="Helvetica" pitchFamily="2" charset="0"/>
                  <a:cs typeface="Helvetica"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A1C2B"/>
                    </a:solidFill>
                    <a:effectLst/>
                    <a:uLnTx/>
                    <a:uFillTx/>
                    <a:latin typeface="Helvetica" pitchFamily="2" charset="0"/>
                    <a:ea typeface="+mn-ea"/>
                    <a:cs typeface="+mn-cs"/>
                  </a:rPr>
                  <a:t>The current </a:t>
                </a:r>
                <a:r>
                  <a:rPr lang="en-GB" sz="1200" dirty="0">
                    <a:solidFill>
                      <a:srgbClr val="1A1C2B"/>
                    </a:solidFill>
                    <a:latin typeface="Helvetica" pitchFamily="2" charset="0"/>
                  </a:rPr>
                  <a:t>threat landscape requires </a:t>
                </a:r>
                <a:r>
                  <a:rPr kumimoji="0" lang="en-GB" sz="1200" b="0" i="0" u="none" strike="noStrike" kern="1200" cap="none" spc="0" normalizeH="0" baseline="0" noProof="0" dirty="0">
                    <a:ln>
                      <a:noFill/>
                    </a:ln>
                    <a:solidFill>
                      <a:srgbClr val="1A1C2B"/>
                    </a:solidFill>
                    <a:effectLst/>
                    <a:uLnTx/>
                    <a:uFillTx/>
                    <a:latin typeface="Helvetica" pitchFamily="2" charset="0"/>
                    <a:ea typeface="+mn-ea"/>
                    <a:cs typeface="+mn-cs"/>
                  </a:rPr>
                  <a:t>a solution that will protect both office and remote users when accessing resources in the Private Cloud, Public </a:t>
                </a:r>
                <a:r>
                  <a:rPr lang="en-GB" sz="1200" dirty="0">
                    <a:solidFill>
                      <a:srgbClr val="1A1C2B"/>
                    </a:solidFill>
                    <a:latin typeface="Helvetica" pitchFamily="2" charset="0"/>
                  </a:rPr>
                  <a:t>C</a:t>
                </a:r>
                <a:r>
                  <a:rPr kumimoji="0" lang="en-GB" sz="1200" b="0" i="0" u="none" strike="noStrike" kern="1200" cap="none" spc="0" normalizeH="0" baseline="0" noProof="0" dirty="0">
                    <a:ln>
                      <a:noFill/>
                    </a:ln>
                    <a:solidFill>
                      <a:srgbClr val="1A1C2B"/>
                    </a:solidFill>
                    <a:effectLst/>
                    <a:uLnTx/>
                    <a:uFillTx/>
                    <a:latin typeface="Helvetica" pitchFamily="2" charset="0"/>
                    <a:ea typeface="+mn-ea"/>
                    <a:cs typeface="+mn-cs"/>
                  </a:rPr>
                  <a:t>loud, </a:t>
                </a:r>
                <a:br>
                  <a:rPr kumimoji="0" lang="en-GB" sz="1200" b="0" i="0" u="none" strike="noStrike" kern="1200" cap="none" spc="0" normalizeH="0" baseline="0" noProof="0" dirty="0">
                    <a:ln>
                      <a:noFill/>
                    </a:ln>
                    <a:solidFill>
                      <a:srgbClr val="1A1C2B"/>
                    </a:solidFill>
                    <a:effectLst/>
                    <a:uLnTx/>
                    <a:uFillTx/>
                    <a:latin typeface="Helvetica" pitchFamily="2" charset="0"/>
                    <a:ea typeface="+mn-ea"/>
                    <a:cs typeface="+mn-cs"/>
                  </a:rPr>
                </a:br>
                <a:r>
                  <a:rPr kumimoji="0" lang="en-GB" sz="1200" b="0" i="0" u="none" strike="noStrike" kern="1200" cap="none" spc="0" normalizeH="0" baseline="0" noProof="0" dirty="0">
                    <a:ln>
                      <a:noFill/>
                    </a:ln>
                    <a:solidFill>
                      <a:srgbClr val="1A1C2B"/>
                    </a:solidFill>
                    <a:effectLst/>
                    <a:uLnTx/>
                    <a:uFillTx/>
                    <a:latin typeface="Helvetica" pitchFamily="2" charset="0"/>
                    <a:ea typeface="+mn-ea"/>
                    <a:cs typeface="+mn-cs"/>
                  </a:rPr>
                  <a:t>and on the internet.</a:t>
                </a:r>
                <a:endParaRPr kumimoji="0" lang="en-GB" sz="1200" b="1"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nvGrpSpPr>
              <p:cNvPr id="79" name="Group 78"/>
              <p:cNvGrpSpPr/>
              <p:nvPr/>
            </p:nvGrpSpPr>
            <p:grpSpPr>
              <a:xfrm>
                <a:off x="9672735" y="1154566"/>
                <a:ext cx="1997919" cy="2558749"/>
                <a:chOff x="9717708" y="1412413"/>
                <a:chExt cx="1997919" cy="2558749"/>
              </a:xfrm>
            </p:grpSpPr>
            <p:sp>
              <p:nvSpPr>
                <p:cNvPr id="80" name="Oval 79"/>
                <p:cNvSpPr/>
                <p:nvPr/>
              </p:nvSpPr>
              <p:spPr>
                <a:xfrm>
                  <a:off x="9717708" y="1561657"/>
                  <a:ext cx="1725434" cy="1725434"/>
                </a:xfrm>
                <a:prstGeom prst="ellipse">
                  <a:avLst/>
                </a:prstGeom>
                <a:ln>
                  <a:noFill/>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81" name="Picture 80"/>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783749" y="1627698"/>
                  <a:ext cx="1931878" cy="1768282"/>
                </a:xfrm>
                <a:prstGeom prst="rect">
                  <a:avLst/>
                </a:prstGeom>
                <a:effectLst/>
              </p:spPr>
            </p:pic>
            <p:grpSp>
              <p:nvGrpSpPr>
                <p:cNvPr id="82" name="Group 81"/>
                <p:cNvGrpSpPr/>
                <p:nvPr/>
              </p:nvGrpSpPr>
              <p:grpSpPr>
                <a:xfrm>
                  <a:off x="10500913" y="1412413"/>
                  <a:ext cx="1214714" cy="2558749"/>
                  <a:chOff x="7534959" y="2643805"/>
                  <a:chExt cx="1214714" cy="2558749"/>
                </a:xfrm>
                <a:effectLst/>
              </p:grpSpPr>
              <p:sp>
                <p:nvSpPr>
                  <p:cNvPr id="84" name="Oval 8"/>
                  <p:cNvSpPr/>
                  <p:nvPr/>
                </p:nvSpPr>
                <p:spPr>
                  <a:xfrm>
                    <a:off x="7581568" y="2643805"/>
                    <a:ext cx="1001865" cy="2003730"/>
                  </a:xfrm>
                  <a:custGeom>
                    <a:avLst/>
                    <a:gdLst>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0 w 2003730"/>
                      <a:gd name="connsiteY4" fmla="*/ 100186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91440 w 2003730"/>
                      <a:gd name="connsiteY4" fmla="*/ 109330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0" fmla="*/ 0 w 1001865"/>
                      <a:gd name="connsiteY0" fmla="*/ 0 h 2003730"/>
                      <a:gd name="connsiteX1" fmla="*/ 1001865 w 1001865"/>
                      <a:gd name="connsiteY1" fmla="*/ 1001865 h 2003730"/>
                      <a:gd name="connsiteX2" fmla="*/ 0 w 1001865"/>
                      <a:gd name="connsiteY2" fmla="*/ 2003730 h 2003730"/>
                    </a:gdLst>
                    <a:ahLst/>
                    <a:cxnLst>
                      <a:cxn ang="0">
                        <a:pos x="connsiteX0" y="connsiteY0"/>
                      </a:cxn>
                      <a:cxn ang="0">
                        <a:pos x="connsiteX1" y="connsiteY1"/>
                      </a:cxn>
                      <a:cxn ang="0">
                        <a:pos x="connsiteX2" y="connsiteY2"/>
                      </a:cxn>
                    </a:cxnLst>
                    <a:rect l="l" t="t" r="r" b="b"/>
                    <a:pathLst>
                      <a:path w="1001865" h="2003730">
                        <a:moveTo>
                          <a:pt x="0" y="0"/>
                        </a:moveTo>
                        <a:cubicBezTo>
                          <a:pt x="553315" y="0"/>
                          <a:pt x="1001865" y="448550"/>
                          <a:pt x="1001865" y="1001865"/>
                        </a:cubicBezTo>
                        <a:cubicBezTo>
                          <a:pt x="1001865" y="1555180"/>
                          <a:pt x="553315" y="2003730"/>
                          <a:pt x="0" y="2003730"/>
                        </a:cubicBezTo>
                      </a:path>
                    </a:pathLst>
                  </a:custGeom>
                  <a:effectLst/>
                </p:spPr>
                <p:style>
                  <a:lnRef idx="2">
                    <a:schemeClr val="accent5"/>
                  </a:lnRef>
                  <a:fillRef idx="0">
                    <a:schemeClr val="accent5"/>
                  </a:fillRef>
                  <a:effectRef idx="1">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5" name="Isosceles Triangle 84"/>
                  <p:cNvSpPr/>
                  <p:nvPr/>
                </p:nvSpPr>
                <p:spPr>
                  <a:xfrm rot="5400000">
                    <a:off x="8570133" y="3559119"/>
                    <a:ext cx="192840" cy="166241"/>
                  </a:xfrm>
                  <a:prstGeom prs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86" name="Oval 85"/>
                  <p:cNvSpPr/>
                  <p:nvPr/>
                </p:nvSpPr>
                <p:spPr>
                  <a:xfrm>
                    <a:off x="7534959" y="5111909"/>
                    <a:ext cx="90645" cy="90645"/>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cxnSp>
                <p:nvCxnSpPr>
                  <p:cNvPr id="87" name="Straight Connector 86"/>
                  <p:cNvCxnSpPr/>
                  <p:nvPr/>
                </p:nvCxnSpPr>
                <p:spPr>
                  <a:xfrm>
                    <a:off x="7580282" y="4634944"/>
                    <a:ext cx="0" cy="497840"/>
                  </a:xfrm>
                  <a:prstGeom prst="line">
                    <a:avLst/>
                  </a:prstGeom>
                  <a:effectLst/>
                </p:spPr>
                <p:style>
                  <a:lnRef idx="2">
                    <a:schemeClr val="accent5"/>
                  </a:lnRef>
                  <a:fillRef idx="0">
                    <a:schemeClr val="accent5"/>
                  </a:fillRef>
                  <a:effectRef idx="1">
                    <a:schemeClr val="accent5"/>
                  </a:effectRef>
                  <a:fontRef idx="minor">
                    <a:schemeClr val="tx1"/>
                  </a:fontRef>
                </p:style>
              </p:cxnSp>
            </p:grpSp>
          </p:grpSp>
        </p:grpSp>
        <p:pic>
          <p:nvPicPr>
            <p:cNvPr id="26" name="Graphic 25">
              <a:extLst>
                <a:ext uri="{FF2B5EF4-FFF2-40B4-BE49-F238E27FC236}">
                  <a16:creationId xmlns:a16="http://schemas.microsoft.com/office/drawing/2014/main" id="{E8658A4C-5134-2E85-E996-82A14D271CB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52990" y="1598076"/>
              <a:ext cx="561178" cy="595534"/>
            </a:xfrm>
            <a:prstGeom prst="rect">
              <a:avLst/>
            </a:prstGeom>
          </p:spPr>
        </p:pic>
      </p:grpSp>
      <p:grpSp>
        <p:nvGrpSpPr>
          <p:cNvPr id="32" name="Group 31">
            <a:extLst>
              <a:ext uri="{FF2B5EF4-FFF2-40B4-BE49-F238E27FC236}">
                <a16:creationId xmlns:a16="http://schemas.microsoft.com/office/drawing/2014/main" id="{DF5B81DE-B470-D686-E5B3-BBF5FEE11788}"/>
              </a:ext>
            </a:extLst>
          </p:cNvPr>
          <p:cNvGrpSpPr/>
          <p:nvPr/>
        </p:nvGrpSpPr>
        <p:grpSpPr>
          <a:xfrm>
            <a:off x="7454378" y="1006492"/>
            <a:ext cx="2119747" cy="4603340"/>
            <a:chOff x="7454378" y="864916"/>
            <a:chExt cx="2119747" cy="4603340"/>
          </a:xfrm>
        </p:grpSpPr>
        <p:grpSp>
          <p:nvGrpSpPr>
            <p:cNvPr id="8" name="Group 7"/>
            <p:cNvGrpSpPr/>
            <p:nvPr/>
          </p:nvGrpSpPr>
          <p:grpSpPr>
            <a:xfrm>
              <a:off x="7454378" y="864916"/>
              <a:ext cx="2119747" cy="4603340"/>
              <a:chOff x="7402606" y="1154566"/>
              <a:chExt cx="2119747" cy="4603340"/>
            </a:xfrm>
          </p:grpSpPr>
          <p:sp>
            <p:nvSpPr>
              <p:cNvPr id="15" name="TextBox 14">
                <a:extLst>
                  <a:ext uri="{FF2B5EF4-FFF2-40B4-BE49-F238E27FC236}">
                    <a16:creationId xmlns:a16="http://schemas.microsoft.com/office/drawing/2014/main" id="{2366A14A-E910-4446-8991-8BF8E2E6F834}"/>
                  </a:ext>
                </a:extLst>
              </p:cNvPr>
              <p:cNvSpPr txBox="1"/>
              <p:nvPr/>
            </p:nvSpPr>
            <p:spPr>
              <a:xfrm>
                <a:off x="7402606" y="3818914"/>
                <a:ext cx="1969090" cy="1938992"/>
              </a:xfrm>
              <a:prstGeom prst="rect">
                <a:avLst/>
              </a:prstGeom>
              <a:noFill/>
              <a:ln cap="flat">
                <a:noFill/>
              </a:ln>
            </p:spPr>
            <p:txBody>
              <a:bodyPr vert="horz" wrap="square" lIns="91440" tIns="45720" rIns="91440" bIns="45720" anchor="t" anchorCtr="0" compatLnSpc="1">
                <a:spAutoFit/>
              </a:bodyPr>
              <a:lstStyle/>
              <a:p>
                <a:pPr algn="ctr">
                  <a:defRPr/>
                </a:pPr>
                <a:r>
                  <a:rPr lang="en-GB" sz="1400" b="1" dirty="0">
                    <a:latin typeface="Helvetica" pitchFamily="2" charset="0"/>
                    <a:cs typeface="Helvetica" panose="020B0604020202020204" pitchFamily="34" charset="0"/>
                  </a:rPr>
                  <a:t>C</a:t>
                </a:r>
                <a:r>
                  <a:rPr kumimoji="0" lang="en-GB" sz="1400" b="1" i="0" u="none" strike="noStrike" kern="1200" cap="none" spc="0" normalizeH="0" baseline="0" noProof="0" dirty="0" err="1">
                    <a:ln>
                      <a:noFill/>
                    </a:ln>
                    <a:effectLst/>
                    <a:uLnTx/>
                    <a:uFillTx/>
                    <a:latin typeface="Helvetica" pitchFamily="2" charset="0"/>
                    <a:cs typeface="Helvetica" panose="020B0604020202020204" pitchFamily="34" charset="0"/>
                  </a:rPr>
                  <a:t>ompliance</a:t>
                </a:r>
                <a:r>
                  <a:rPr kumimoji="0" lang="en-GB" sz="1400" b="1" i="0" u="none" strike="noStrike" kern="1200" cap="none" spc="0" normalizeH="0" baseline="0" noProof="0" dirty="0">
                    <a:ln>
                      <a:noFill/>
                    </a:ln>
                    <a:effectLst/>
                    <a:uLnTx/>
                    <a:uFillTx/>
                    <a:latin typeface="Helvetica" pitchFamily="2" charset="0"/>
                    <a:cs typeface="Helvetica" panose="020B0604020202020204" pitchFamily="34" charset="0"/>
                  </a:rPr>
                  <a:t> with industry regulations</a:t>
                </a:r>
              </a:p>
              <a:p>
                <a:pPr algn="ctr">
                  <a:defRPr/>
                </a:pPr>
                <a:endParaRPr kumimoji="0" lang="en-GB" sz="800" b="1" i="0" u="none" strike="noStrike" kern="1200" cap="none" spc="0" normalizeH="0" baseline="0" noProof="0" dirty="0">
                  <a:ln>
                    <a:noFill/>
                  </a:ln>
                  <a:effectLst/>
                  <a:uLnTx/>
                  <a:uFillTx/>
                  <a:latin typeface="Helvetica" pitchFamily="2" charset="0"/>
                  <a:cs typeface="Helvetica"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A1C2B"/>
                    </a:solidFill>
                    <a:effectLst/>
                    <a:uLnTx/>
                    <a:uFillTx/>
                    <a:latin typeface="Helvetica" pitchFamily="2" charset="0"/>
                    <a:ea typeface="+mn-ea"/>
                    <a:cs typeface="+mn-cs"/>
                  </a:rPr>
                  <a:t>Companies need a cyber </a:t>
                </a:r>
                <a:r>
                  <a:rPr lang="en-GB" sz="1200" dirty="0">
                    <a:solidFill>
                      <a:srgbClr val="1A1C2B"/>
                    </a:solidFill>
                    <a:latin typeface="Helvetica" pitchFamily="2" charset="0"/>
                  </a:rPr>
                  <a:t>s</a:t>
                </a:r>
                <a:r>
                  <a:rPr kumimoji="0" lang="en-GB" sz="1200" b="0" i="0" u="none" strike="noStrike" kern="1200" cap="none" spc="0" normalizeH="0" baseline="0" noProof="0" dirty="0" err="1">
                    <a:ln>
                      <a:noFill/>
                    </a:ln>
                    <a:solidFill>
                      <a:srgbClr val="1A1C2B"/>
                    </a:solidFill>
                    <a:effectLst/>
                    <a:uLnTx/>
                    <a:uFillTx/>
                    <a:latin typeface="Helvetica" pitchFamily="2" charset="0"/>
                    <a:ea typeface="+mn-ea"/>
                    <a:cs typeface="+mn-cs"/>
                  </a:rPr>
                  <a:t>ecurity</a:t>
                </a:r>
                <a:r>
                  <a:rPr kumimoji="0" lang="en-GB" sz="1200" b="0" i="0" u="none" strike="noStrike" kern="1200" cap="none" spc="0" normalizeH="0" baseline="0" noProof="0" dirty="0">
                    <a:ln>
                      <a:noFill/>
                    </a:ln>
                    <a:solidFill>
                      <a:srgbClr val="1A1C2B"/>
                    </a:solidFill>
                    <a:effectLst/>
                    <a:uLnTx/>
                    <a:uFillTx/>
                    <a:latin typeface="Helvetica" pitchFamily="2" charset="0"/>
                    <a:ea typeface="+mn-ea"/>
                    <a:cs typeface="+mn-cs"/>
                  </a:rPr>
                  <a:t> </a:t>
                </a:r>
                <a:r>
                  <a:rPr lang="en-GB" sz="1200" dirty="0">
                    <a:solidFill>
                      <a:srgbClr val="1A1C2B"/>
                    </a:solidFill>
                    <a:latin typeface="Helvetica" pitchFamily="2" charset="0"/>
                  </a:rPr>
                  <a:t>s</a:t>
                </a:r>
                <a:r>
                  <a:rPr kumimoji="0" lang="en-GB" sz="1200" b="0" i="0" u="none" strike="noStrike" kern="1200" cap="none" spc="0" normalizeH="0" baseline="0" noProof="0" dirty="0" err="1">
                    <a:ln>
                      <a:noFill/>
                    </a:ln>
                    <a:solidFill>
                      <a:srgbClr val="1A1C2B"/>
                    </a:solidFill>
                    <a:effectLst/>
                    <a:uLnTx/>
                    <a:uFillTx/>
                    <a:latin typeface="Helvetica" pitchFamily="2" charset="0"/>
                    <a:ea typeface="+mn-ea"/>
                    <a:cs typeface="+mn-cs"/>
                  </a:rPr>
                  <a:t>olution</a:t>
                </a:r>
                <a:r>
                  <a:rPr kumimoji="0" lang="en-GB" sz="1200" b="0" i="0" u="none" strike="noStrike" kern="1200" cap="none" spc="0" normalizeH="0" baseline="0" noProof="0" dirty="0">
                    <a:ln>
                      <a:noFill/>
                    </a:ln>
                    <a:solidFill>
                      <a:srgbClr val="1A1C2B"/>
                    </a:solidFill>
                    <a:effectLst/>
                    <a:uLnTx/>
                    <a:uFillTx/>
                    <a:latin typeface="Helvetica" pitchFamily="2" charset="0"/>
                    <a:ea typeface="+mn-ea"/>
                    <a:cs typeface="+mn-cs"/>
                  </a:rPr>
                  <a:t> that</a:t>
                </a:r>
                <a:r>
                  <a:rPr lang="en-GB" sz="1200" dirty="0">
                    <a:solidFill>
                      <a:srgbClr val="1A1C2B"/>
                    </a:solidFill>
                    <a:latin typeface="Helvetica" pitchFamily="2" charset="0"/>
                  </a:rPr>
                  <a:t> fulfils their increasingly complex regulatory obligations, while offering </a:t>
                </a:r>
                <a:r>
                  <a:rPr kumimoji="0" lang="en-GB" sz="1200" b="0" i="0" u="none" strike="noStrike" kern="1200" cap="none" spc="0" normalizeH="0" baseline="0" noProof="0" dirty="0">
                    <a:ln>
                      <a:noFill/>
                    </a:ln>
                    <a:solidFill>
                      <a:srgbClr val="1A1C2B"/>
                    </a:solidFill>
                    <a:effectLst/>
                    <a:uLnTx/>
                    <a:uFillTx/>
                    <a:latin typeface="Helvetica" pitchFamily="2" charset="0"/>
                    <a:ea typeface="+mn-ea"/>
                    <a:cs typeface="+mn-cs"/>
                  </a:rPr>
                  <a:t>the flexibility to expand both nationally and internationally.</a:t>
                </a:r>
                <a:endParaRPr kumimoji="0" lang="en-GB" sz="1200" b="1"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nvGrpSpPr>
              <p:cNvPr id="70" name="Group 69"/>
              <p:cNvGrpSpPr/>
              <p:nvPr/>
            </p:nvGrpSpPr>
            <p:grpSpPr>
              <a:xfrm>
                <a:off x="7524434" y="1154566"/>
                <a:ext cx="1997919" cy="2558749"/>
                <a:chOff x="7488858" y="1412413"/>
                <a:chExt cx="1997919" cy="2558749"/>
              </a:xfrm>
            </p:grpSpPr>
            <p:sp>
              <p:nvSpPr>
                <p:cNvPr id="71" name="Oval 70"/>
                <p:cNvSpPr/>
                <p:nvPr/>
              </p:nvSpPr>
              <p:spPr>
                <a:xfrm>
                  <a:off x="7488858" y="1561657"/>
                  <a:ext cx="1725434" cy="1725434"/>
                </a:xfrm>
                <a:prstGeom prst="ellipse">
                  <a:avLst/>
                </a:prstGeom>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72" name="Picture 7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554899" y="1627698"/>
                  <a:ext cx="1931878" cy="1768282"/>
                </a:xfrm>
                <a:prstGeom prst="rect">
                  <a:avLst/>
                </a:prstGeom>
                <a:effectLst/>
              </p:spPr>
            </p:pic>
            <p:grpSp>
              <p:nvGrpSpPr>
                <p:cNvPr id="73" name="Group 72"/>
                <p:cNvGrpSpPr/>
                <p:nvPr/>
              </p:nvGrpSpPr>
              <p:grpSpPr>
                <a:xfrm>
                  <a:off x="8272063" y="1412413"/>
                  <a:ext cx="1214714" cy="2558749"/>
                  <a:chOff x="7534959" y="2643805"/>
                  <a:chExt cx="1214714" cy="2558749"/>
                </a:xfrm>
                <a:effectLst/>
              </p:grpSpPr>
              <p:sp>
                <p:nvSpPr>
                  <p:cNvPr id="75" name="Oval 8"/>
                  <p:cNvSpPr/>
                  <p:nvPr/>
                </p:nvSpPr>
                <p:spPr>
                  <a:xfrm>
                    <a:off x="7581568" y="2643805"/>
                    <a:ext cx="1001865" cy="2003730"/>
                  </a:xfrm>
                  <a:custGeom>
                    <a:avLst/>
                    <a:gdLst>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0 w 2003730"/>
                      <a:gd name="connsiteY4" fmla="*/ 100186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91440 w 2003730"/>
                      <a:gd name="connsiteY4" fmla="*/ 109330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0" fmla="*/ 0 w 1001865"/>
                      <a:gd name="connsiteY0" fmla="*/ 0 h 2003730"/>
                      <a:gd name="connsiteX1" fmla="*/ 1001865 w 1001865"/>
                      <a:gd name="connsiteY1" fmla="*/ 1001865 h 2003730"/>
                      <a:gd name="connsiteX2" fmla="*/ 0 w 1001865"/>
                      <a:gd name="connsiteY2" fmla="*/ 2003730 h 2003730"/>
                    </a:gdLst>
                    <a:ahLst/>
                    <a:cxnLst>
                      <a:cxn ang="0">
                        <a:pos x="connsiteX0" y="connsiteY0"/>
                      </a:cxn>
                      <a:cxn ang="0">
                        <a:pos x="connsiteX1" y="connsiteY1"/>
                      </a:cxn>
                      <a:cxn ang="0">
                        <a:pos x="connsiteX2" y="connsiteY2"/>
                      </a:cxn>
                    </a:cxnLst>
                    <a:rect l="l" t="t" r="r" b="b"/>
                    <a:pathLst>
                      <a:path w="1001865" h="2003730">
                        <a:moveTo>
                          <a:pt x="0" y="0"/>
                        </a:moveTo>
                        <a:cubicBezTo>
                          <a:pt x="553315" y="0"/>
                          <a:pt x="1001865" y="448550"/>
                          <a:pt x="1001865" y="1001865"/>
                        </a:cubicBezTo>
                        <a:cubicBezTo>
                          <a:pt x="1001865" y="1555180"/>
                          <a:pt x="553315" y="2003730"/>
                          <a:pt x="0" y="2003730"/>
                        </a:cubicBezTo>
                      </a:path>
                    </a:pathLst>
                  </a:custGeom>
                  <a:effectLst/>
                </p:spPr>
                <p:style>
                  <a:lnRef idx="2">
                    <a:schemeClr val="accent4"/>
                  </a:lnRef>
                  <a:fillRef idx="0">
                    <a:schemeClr val="accent4"/>
                  </a:fillRef>
                  <a:effectRef idx="1">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76" name="Isosceles Triangle 75"/>
                  <p:cNvSpPr/>
                  <p:nvPr/>
                </p:nvSpPr>
                <p:spPr>
                  <a:xfrm rot="5400000">
                    <a:off x="8570133" y="3559119"/>
                    <a:ext cx="192840" cy="166241"/>
                  </a:xfrm>
                  <a:prstGeom prs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77" name="Oval 76"/>
                  <p:cNvSpPr/>
                  <p:nvPr/>
                </p:nvSpPr>
                <p:spPr>
                  <a:xfrm>
                    <a:off x="7534959" y="5111909"/>
                    <a:ext cx="90645" cy="90645"/>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cxnSp>
                <p:nvCxnSpPr>
                  <p:cNvPr id="78" name="Straight Connector 77"/>
                  <p:cNvCxnSpPr/>
                  <p:nvPr/>
                </p:nvCxnSpPr>
                <p:spPr>
                  <a:xfrm>
                    <a:off x="7580282" y="4634944"/>
                    <a:ext cx="0" cy="497840"/>
                  </a:xfrm>
                  <a:prstGeom prst="line">
                    <a:avLst/>
                  </a:prstGeom>
                  <a:effectLst/>
                </p:spPr>
                <p:style>
                  <a:lnRef idx="2">
                    <a:schemeClr val="accent4"/>
                  </a:lnRef>
                  <a:fillRef idx="0">
                    <a:schemeClr val="accent4"/>
                  </a:fillRef>
                  <a:effectRef idx="1">
                    <a:schemeClr val="accent4"/>
                  </a:effectRef>
                  <a:fontRef idx="minor">
                    <a:schemeClr val="tx1"/>
                  </a:fontRef>
                </p:style>
              </p:cxnSp>
            </p:grpSp>
          </p:grpSp>
        </p:grpSp>
        <p:pic>
          <p:nvPicPr>
            <p:cNvPr id="28" name="Graphic 27">
              <a:extLst>
                <a:ext uri="{FF2B5EF4-FFF2-40B4-BE49-F238E27FC236}">
                  <a16:creationId xmlns:a16="http://schemas.microsoft.com/office/drawing/2014/main" id="{221A74B0-7204-60B4-5A5A-E9EAE421C47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07168" y="1571993"/>
              <a:ext cx="485775" cy="647700"/>
            </a:xfrm>
            <a:prstGeom prst="rect">
              <a:avLst/>
            </a:prstGeom>
          </p:spPr>
        </p:pic>
      </p:grpSp>
    </p:spTree>
    <p:extLst>
      <p:ext uri="{BB962C8B-B14F-4D97-AF65-F5344CB8AC3E}">
        <p14:creationId xmlns:p14="http://schemas.microsoft.com/office/powerpoint/2010/main" val="133218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75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100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nodeType="withEffect">
                                  <p:stCondLst>
                                    <p:cond delay="125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150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503D-1777-628D-8BF0-9B2245B66D4B}"/>
              </a:ext>
            </a:extLst>
          </p:cNvPr>
          <p:cNvSpPr>
            <a:spLocks noGrp="1"/>
          </p:cNvSpPr>
          <p:nvPr>
            <p:ph type="title"/>
          </p:nvPr>
        </p:nvSpPr>
        <p:spPr/>
        <p:txBody>
          <a:bodyPr/>
          <a:lstStyle/>
          <a:p>
            <a:r>
              <a:rPr lang="en-GB" dirty="0"/>
              <a:t>EXPO.e Cyber Portfolio</a:t>
            </a:r>
          </a:p>
        </p:txBody>
      </p:sp>
      <p:sp>
        <p:nvSpPr>
          <p:cNvPr id="3" name="Managed Vulnerability Scanning">
            <a:extLst>
              <a:ext uri="{FF2B5EF4-FFF2-40B4-BE49-F238E27FC236}">
                <a16:creationId xmlns:a16="http://schemas.microsoft.com/office/drawing/2014/main" id="{503B416F-2C98-52A3-37F6-0BBDA3641657}"/>
              </a:ext>
            </a:extLst>
          </p:cNvPr>
          <p:cNvSpPr/>
          <p:nvPr/>
        </p:nvSpPr>
        <p:spPr>
          <a:xfrm>
            <a:off x="850343" y="5427239"/>
            <a:ext cx="2591997" cy="737326"/>
          </a:xfrm>
          <a:prstGeom prst="roundRect">
            <a:avLst>
              <a:gd name="adj" fmla="val 15612"/>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bg1"/>
                </a:solidFill>
                <a:effectLst/>
                <a:uLnTx/>
                <a:uFillTx/>
                <a:latin typeface="Helvetica" pitchFamily="2" charset="0"/>
                <a:ea typeface="+mn-ea"/>
                <a:cs typeface="+mn-cs"/>
              </a:rPr>
              <a:t>Managed Vulnerability Scanning</a:t>
            </a:r>
          </a:p>
        </p:txBody>
      </p:sp>
      <p:sp>
        <p:nvSpPr>
          <p:cNvPr id="4" name="Threat Monitoring and Intelligence">
            <a:extLst>
              <a:ext uri="{FF2B5EF4-FFF2-40B4-BE49-F238E27FC236}">
                <a16:creationId xmlns:a16="http://schemas.microsoft.com/office/drawing/2014/main" id="{B44EDA77-CB2B-FEB7-9D61-35C090B5DCA4}"/>
              </a:ext>
            </a:extLst>
          </p:cNvPr>
          <p:cNvSpPr/>
          <p:nvPr/>
        </p:nvSpPr>
        <p:spPr>
          <a:xfrm>
            <a:off x="3569738" y="5427239"/>
            <a:ext cx="2591998" cy="737326"/>
          </a:xfrm>
          <a:prstGeom prst="roundRect">
            <a:avLst>
              <a:gd name="adj" fmla="val 10338"/>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bg1"/>
                </a:solidFill>
                <a:effectLst/>
                <a:uLnTx/>
                <a:uFillTx/>
                <a:latin typeface="Helvetica" pitchFamily="2" charset="0"/>
                <a:ea typeface="+mn-ea"/>
                <a:cs typeface="+mn-cs"/>
              </a:rPr>
              <a:t>Threat Monitoring and Intelligence</a:t>
            </a:r>
          </a:p>
        </p:txBody>
      </p:sp>
      <p:sp>
        <p:nvSpPr>
          <p:cNvPr id="5" name="Simulated Phishing Attacks with Training and Awareness">
            <a:extLst>
              <a:ext uri="{FF2B5EF4-FFF2-40B4-BE49-F238E27FC236}">
                <a16:creationId xmlns:a16="http://schemas.microsoft.com/office/drawing/2014/main" id="{EBE52FCF-2AE3-6598-79EA-4321903DDCC1}"/>
              </a:ext>
            </a:extLst>
          </p:cNvPr>
          <p:cNvSpPr/>
          <p:nvPr/>
        </p:nvSpPr>
        <p:spPr>
          <a:xfrm>
            <a:off x="6289134" y="5439168"/>
            <a:ext cx="2591997" cy="737326"/>
          </a:xfrm>
          <a:prstGeom prst="roundRect">
            <a:avLst>
              <a:gd name="adj" fmla="val 10338"/>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bg1"/>
                </a:solidFill>
                <a:effectLst/>
                <a:uLnTx/>
                <a:uFillTx/>
                <a:latin typeface="Helvetica" pitchFamily="2" charset="0"/>
                <a:ea typeface="+mn-ea"/>
                <a:cs typeface="+mn-cs"/>
              </a:rPr>
              <a:t>Simulated Phishing Attacks</a:t>
            </a:r>
            <a:r>
              <a:rPr kumimoji="0" lang="en-GB" sz="1300" b="0" i="0" u="none" strike="noStrike" kern="1200" cap="none" spc="0" normalizeH="0" noProof="0" dirty="0">
                <a:ln>
                  <a:noFill/>
                </a:ln>
                <a:solidFill>
                  <a:schemeClr val="bg1"/>
                </a:solidFill>
                <a:effectLst/>
                <a:uLnTx/>
                <a:uFillTx/>
                <a:latin typeface="Helvetica" pitchFamily="2" charset="0"/>
                <a:ea typeface="+mn-ea"/>
                <a:cs typeface="+mn-cs"/>
              </a:rPr>
              <a:t> with Training and Awareness</a:t>
            </a:r>
            <a:endParaRPr kumimoji="0" lang="en-GB" sz="1300" b="0" i="0" u="none" strike="noStrike" kern="1200" cap="none" spc="0" normalizeH="0" baseline="0" noProof="0" dirty="0">
              <a:ln>
                <a:noFill/>
              </a:ln>
              <a:solidFill>
                <a:schemeClr val="bg1"/>
              </a:solidFill>
              <a:effectLst/>
              <a:uLnTx/>
              <a:uFillTx/>
              <a:latin typeface="Helvetica" pitchFamily="2" charset="0"/>
              <a:ea typeface="+mn-ea"/>
              <a:cs typeface="+mn-cs"/>
            </a:endParaRPr>
          </a:p>
        </p:txBody>
      </p:sp>
      <p:sp>
        <p:nvSpPr>
          <p:cNvPr id="6" name="Penetration Testing, Red Team Testing, Purple Team Testing">
            <a:extLst>
              <a:ext uri="{FF2B5EF4-FFF2-40B4-BE49-F238E27FC236}">
                <a16:creationId xmlns:a16="http://schemas.microsoft.com/office/drawing/2014/main" id="{4CA90392-E86D-9AE7-3DF1-E8D9DD737CCE}"/>
              </a:ext>
            </a:extLst>
          </p:cNvPr>
          <p:cNvSpPr/>
          <p:nvPr/>
        </p:nvSpPr>
        <p:spPr>
          <a:xfrm>
            <a:off x="9008529" y="5429180"/>
            <a:ext cx="2591997" cy="737326"/>
          </a:xfrm>
          <a:prstGeom prst="roundRect">
            <a:avLst>
              <a:gd name="adj" fmla="val 12448"/>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bg1"/>
                </a:solidFill>
                <a:effectLst/>
                <a:uLnTx/>
                <a:uFillTx/>
                <a:latin typeface="Helvetica" pitchFamily="2" charset="0"/>
                <a:ea typeface="+mn-ea"/>
                <a:cs typeface="+mn-cs"/>
              </a:rPr>
              <a:t>Penetration Testing, Red Team Testing, Purple Team Testing</a:t>
            </a:r>
          </a:p>
        </p:txBody>
      </p:sp>
      <p:sp>
        <p:nvSpPr>
          <p:cNvPr id="7" name="CSOC – Cyber Security Operation Centre">
            <a:extLst>
              <a:ext uri="{FF2B5EF4-FFF2-40B4-BE49-F238E27FC236}">
                <a16:creationId xmlns:a16="http://schemas.microsoft.com/office/drawing/2014/main" id="{D5836F4F-C5FA-AC6C-1C56-CEBBB811018C}"/>
              </a:ext>
            </a:extLst>
          </p:cNvPr>
          <p:cNvSpPr/>
          <p:nvPr/>
        </p:nvSpPr>
        <p:spPr>
          <a:xfrm>
            <a:off x="817131" y="3987463"/>
            <a:ext cx="5328000" cy="631368"/>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bg1"/>
                </a:solidFill>
                <a:effectLst/>
                <a:uLnTx/>
                <a:uFillTx/>
                <a:latin typeface="Helvetica" pitchFamily="2" charset="0"/>
                <a:ea typeface="+mn-ea"/>
                <a:cs typeface="+mn-cs"/>
              </a:rPr>
              <a:t>CSOC – Cyber Security Operation Centre</a:t>
            </a:r>
          </a:p>
        </p:txBody>
      </p:sp>
      <p:sp>
        <p:nvSpPr>
          <p:cNvPr id="8" name="SIEM">
            <a:extLst>
              <a:ext uri="{FF2B5EF4-FFF2-40B4-BE49-F238E27FC236}">
                <a16:creationId xmlns:a16="http://schemas.microsoft.com/office/drawing/2014/main" id="{6A08D05B-0992-BE40-3595-972A9CC2F45E}"/>
              </a:ext>
            </a:extLst>
          </p:cNvPr>
          <p:cNvSpPr/>
          <p:nvPr/>
        </p:nvSpPr>
        <p:spPr>
          <a:xfrm>
            <a:off x="6289135" y="3987463"/>
            <a:ext cx="5328000" cy="631368"/>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bg1"/>
                </a:solidFill>
                <a:effectLst/>
                <a:uLnTx/>
                <a:uFillTx/>
                <a:latin typeface="Helvetica" pitchFamily="2" charset="0"/>
                <a:ea typeface="+mn-ea"/>
                <a:cs typeface="+mn-cs"/>
              </a:rPr>
              <a:t>SIEM – Security Incident and Event Management</a:t>
            </a:r>
            <a:r>
              <a:rPr kumimoji="0" lang="en-GB" sz="1300" b="0" i="0" u="none" strike="noStrike" kern="1200" cap="none" spc="0" normalizeH="0" noProof="0" dirty="0">
                <a:ln>
                  <a:noFill/>
                </a:ln>
                <a:solidFill>
                  <a:schemeClr val="bg1"/>
                </a:solidFill>
                <a:effectLst/>
                <a:uLnTx/>
                <a:uFillTx/>
                <a:latin typeface="Helvetica" pitchFamily="2" charset="0"/>
                <a:ea typeface="+mn-ea"/>
                <a:cs typeface="+mn-cs"/>
              </a:rPr>
              <a:t> with Forensics and Remediation</a:t>
            </a:r>
            <a:endParaRPr kumimoji="0" lang="en-GB" sz="1300" b="0" i="0" u="none" strike="noStrike" kern="1200" cap="none" spc="0" normalizeH="0" baseline="0" noProof="0" dirty="0">
              <a:ln>
                <a:noFill/>
              </a:ln>
              <a:solidFill>
                <a:schemeClr val="bg1"/>
              </a:solidFill>
              <a:effectLst/>
              <a:uLnTx/>
              <a:uFillTx/>
              <a:latin typeface="Helvetica" pitchFamily="2" charset="0"/>
              <a:ea typeface="+mn-ea"/>
              <a:cs typeface="+mn-cs"/>
            </a:endParaRPr>
          </a:p>
        </p:txBody>
      </p:sp>
      <p:grpSp>
        <p:nvGrpSpPr>
          <p:cNvPr id="9" name="Cyber Security Advisory">
            <a:extLst>
              <a:ext uri="{FF2B5EF4-FFF2-40B4-BE49-F238E27FC236}">
                <a16:creationId xmlns:a16="http://schemas.microsoft.com/office/drawing/2014/main" id="{25ED9ED1-CC23-0B69-5C9E-17799C9E9E7B}"/>
              </a:ext>
            </a:extLst>
          </p:cNvPr>
          <p:cNvGrpSpPr/>
          <p:nvPr/>
        </p:nvGrpSpPr>
        <p:grpSpPr>
          <a:xfrm>
            <a:off x="853278" y="726549"/>
            <a:ext cx="2031542" cy="2422202"/>
            <a:chOff x="814522" y="648270"/>
            <a:chExt cx="2031542" cy="2422202"/>
          </a:xfrm>
        </p:grpSpPr>
        <p:sp>
          <p:nvSpPr>
            <p:cNvPr id="10" name="Rectangle: Top Corners Rounded 9">
              <a:extLst>
                <a:ext uri="{FF2B5EF4-FFF2-40B4-BE49-F238E27FC236}">
                  <a16:creationId xmlns:a16="http://schemas.microsoft.com/office/drawing/2014/main" id="{0E83A64D-21D2-85AD-CDCB-DFA53C879DC4}"/>
                </a:ext>
              </a:extLst>
            </p:cNvPr>
            <p:cNvSpPr/>
            <p:nvPr/>
          </p:nvSpPr>
          <p:spPr>
            <a:xfrm rot="10800000">
              <a:off x="814522" y="1682938"/>
              <a:ext cx="2031540" cy="1387534"/>
            </a:xfrm>
            <a:prstGeom prst="round2SameRect">
              <a:avLst>
                <a:gd name="adj1" fmla="val 6021"/>
                <a:gd name="adj2" fmla="val 0"/>
              </a:avLst>
            </a:prstGeom>
            <a:solidFill>
              <a:schemeClr val="accent1"/>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800" dirty="0">
                <a:solidFill>
                  <a:schemeClr val="bg1"/>
                </a:solidFill>
                <a:latin typeface="Helvetica" pitchFamily="2" charset="0"/>
              </a:endParaRPr>
            </a:p>
          </p:txBody>
        </p:sp>
        <p:sp>
          <p:nvSpPr>
            <p:cNvPr id="11" name="Rectangle 10">
              <a:extLst>
                <a:ext uri="{FF2B5EF4-FFF2-40B4-BE49-F238E27FC236}">
                  <a16:creationId xmlns:a16="http://schemas.microsoft.com/office/drawing/2014/main" id="{554B7C58-2F5E-388B-AF2E-89E0D9F48C46}"/>
                </a:ext>
              </a:extLst>
            </p:cNvPr>
            <p:cNvSpPr/>
            <p:nvPr/>
          </p:nvSpPr>
          <p:spPr>
            <a:xfrm>
              <a:off x="814524" y="1682941"/>
              <a:ext cx="2031540" cy="271189"/>
            </a:xfrm>
            <a:prstGeom prst="rect">
              <a:avLst/>
            </a:prstGeom>
            <a:solidFill>
              <a:schemeClr val="accent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800" b="0" i="0" u="none" strike="noStrike" kern="1200" cap="none" spc="0" normalizeH="0" baseline="0" noProof="0" dirty="0">
                  <a:ln>
                    <a:noFill/>
                  </a:ln>
                  <a:solidFill>
                    <a:schemeClr val="tx1"/>
                  </a:solidFill>
                  <a:effectLst/>
                  <a:uLnTx/>
                  <a:uFillTx/>
                  <a:latin typeface="Helvetica" pitchFamily="2" charset="0"/>
                </a:rPr>
                <a:t>GRC Audit</a:t>
              </a:r>
            </a:p>
          </p:txBody>
        </p:sp>
        <p:sp>
          <p:nvSpPr>
            <p:cNvPr id="12" name="Rectangle 11">
              <a:extLst>
                <a:ext uri="{FF2B5EF4-FFF2-40B4-BE49-F238E27FC236}">
                  <a16:creationId xmlns:a16="http://schemas.microsoft.com/office/drawing/2014/main" id="{4D0521F8-1606-31F6-C2CD-878196D1B759}"/>
                </a:ext>
              </a:extLst>
            </p:cNvPr>
            <p:cNvSpPr/>
            <p:nvPr/>
          </p:nvSpPr>
          <p:spPr>
            <a:xfrm>
              <a:off x="814524" y="1951547"/>
              <a:ext cx="2031540" cy="277741"/>
            </a:xfrm>
            <a:prstGeom prst="rect">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GB" sz="800" dirty="0">
                  <a:solidFill>
                    <a:schemeClr val="bg1"/>
                  </a:solidFill>
                  <a:latin typeface="Helvetica" pitchFamily="2" charset="0"/>
                </a:rPr>
                <a:t>Virtual Security Teams</a:t>
              </a:r>
              <a:endParaRPr kumimoji="0" lang="en-GB" sz="800" b="0" i="0" u="none" strike="noStrike" kern="1200" cap="none" spc="0" normalizeH="0" baseline="0" noProof="0" dirty="0">
                <a:ln>
                  <a:noFill/>
                </a:ln>
                <a:solidFill>
                  <a:schemeClr val="bg1"/>
                </a:solidFill>
                <a:effectLst/>
                <a:uLnTx/>
                <a:uFillTx/>
                <a:latin typeface="Helvetica" pitchFamily="2" charset="0"/>
              </a:endParaRPr>
            </a:p>
          </p:txBody>
        </p:sp>
        <p:sp>
          <p:nvSpPr>
            <p:cNvPr id="13" name="Rectangle 12">
              <a:extLst>
                <a:ext uri="{FF2B5EF4-FFF2-40B4-BE49-F238E27FC236}">
                  <a16:creationId xmlns:a16="http://schemas.microsoft.com/office/drawing/2014/main" id="{1AB6A523-5CB5-B160-6D44-539235CF3B60}"/>
                </a:ext>
              </a:extLst>
            </p:cNvPr>
            <p:cNvSpPr/>
            <p:nvPr/>
          </p:nvSpPr>
          <p:spPr>
            <a:xfrm>
              <a:off x="814524" y="2230702"/>
              <a:ext cx="2031540" cy="271189"/>
            </a:xfrm>
            <a:prstGeom prst="rect">
              <a:avLst/>
            </a:prstGeom>
            <a:solidFill>
              <a:schemeClr val="accent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800" b="0" i="0" u="none" strike="noStrike" kern="1200" cap="none" spc="0" normalizeH="0" baseline="0" noProof="0" dirty="0">
                  <a:ln>
                    <a:noFill/>
                  </a:ln>
                  <a:solidFill>
                    <a:schemeClr val="tx1"/>
                  </a:solidFill>
                  <a:effectLst/>
                  <a:uLnTx/>
                  <a:uFillTx/>
                  <a:latin typeface="Helvetica" pitchFamily="2" charset="0"/>
                </a:rPr>
                <a:t>Incident Response Preparation</a:t>
              </a:r>
            </a:p>
          </p:txBody>
        </p:sp>
        <p:sp>
          <p:nvSpPr>
            <p:cNvPr id="14" name="Rectangle 13">
              <a:extLst>
                <a:ext uri="{FF2B5EF4-FFF2-40B4-BE49-F238E27FC236}">
                  <a16:creationId xmlns:a16="http://schemas.microsoft.com/office/drawing/2014/main" id="{F74FCD5B-F10A-772A-BBD8-8B79F7734065}"/>
                </a:ext>
              </a:extLst>
            </p:cNvPr>
            <p:cNvSpPr/>
            <p:nvPr/>
          </p:nvSpPr>
          <p:spPr>
            <a:xfrm>
              <a:off x="814524" y="2499803"/>
              <a:ext cx="2031540" cy="271189"/>
            </a:xfrm>
            <a:prstGeom prst="rect">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en-GB" sz="800" dirty="0">
                  <a:solidFill>
                    <a:schemeClr val="bg1"/>
                  </a:solidFill>
                  <a:latin typeface="Helvetica" pitchFamily="2" charset="0"/>
                </a:rPr>
                <a:t>Risk Assessments and Advisory</a:t>
              </a:r>
            </a:p>
          </p:txBody>
        </p:sp>
        <p:sp>
          <p:nvSpPr>
            <p:cNvPr id="15" name="Rectangle 14">
              <a:extLst>
                <a:ext uri="{FF2B5EF4-FFF2-40B4-BE49-F238E27FC236}">
                  <a16:creationId xmlns:a16="http://schemas.microsoft.com/office/drawing/2014/main" id="{4C8CBE8F-802D-E7F2-471A-F30C309AEF05}"/>
                </a:ext>
              </a:extLst>
            </p:cNvPr>
            <p:cNvSpPr/>
            <p:nvPr/>
          </p:nvSpPr>
          <p:spPr>
            <a:xfrm>
              <a:off x="892631" y="2803543"/>
              <a:ext cx="1864296" cy="203006"/>
            </a:xfrm>
            <a:prstGeom prst="rect">
              <a:avLst/>
            </a:prstGeom>
            <a:noFill/>
            <a:ln w="9525">
              <a:no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800" b="0" i="0" u="none" strike="noStrike" kern="1200" cap="none" spc="0" normalizeH="0" baseline="0" noProof="0" dirty="0">
                  <a:ln>
                    <a:noFill/>
                  </a:ln>
                  <a:solidFill>
                    <a:schemeClr val="tx1"/>
                  </a:solidFill>
                  <a:effectLst/>
                  <a:uLnTx/>
                  <a:uFillTx/>
                  <a:latin typeface="Helvetica" pitchFamily="2" charset="0"/>
                </a:rPr>
                <a:t>Regulatory and Compliance</a:t>
              </a:r>
            </a:p>
          </p:txBody>
        </p:sp>
        <p:sp>
          <p:nvSpPr>
            <p:cNvPr id="16" name="Rectangle: Top Corners Rounded 15">
              <a:extLst>
                <a:ext uri="{FF2B5EF4-FFF2-40B4-BE49-F238E27FC236}">
                  <a16:creationId xmlns:a16="http://schemas.microsoft.com/office/drawing/2014/main" id="{4687EA09-9716-B6D7-6E71-E620D9BE2440}"/>
                </a:ext>
              </a:extLst>
            </p:cNvPr>
            <p:cNvSpPr/>
            <p:nvPr/>
          </p:nvSpPr>
          <p:spPr>
            <a:xfrm>
              <a:off x="814523" y="648270"/>
              <a:ext cx="2031541" cy="1038494"/>
            </a:xfrm>
            <a:prstGeom prst="round2SameRect">
              <a:avLst>
                <a:gd name="adj1" fmla="val 9511"/>
                <a:gd name="adj2" fmla="val 0"/>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0" lang="en-GB" sz="1300" u="none" strike="noStrike" kern="1200" cap="none" spc="0" normalizeH="0" baseline="0" noProof="0" dirty="0">
                <a:ln>
                  <a:noFill/>
                </a:ln>
                <a:solidFill>
                  <a:schemeClr val="bg1"/>
                </a:solidFill>
                <a:effectLst/>
                <a:uLnTx/>
                <a:uFillTx/>
                <a:latin typeface="Helvetica" pitchFamily="2" charset="0"/>
              </a:endParaRPr>
            </a:p>
            <a:p>
              <a:pPr algn="ctr"/>
              <a:endParaRPr kumimoji="0" lang="en-GB" sz="1500" u="none" strike="noStrike" kern="1200" cap="none" spc="0" normalizeH="0" baseline="0" noProof="0" dirty="0">
                <a:ln>
                  <a:noFill/>
                </a:ln>
                <a:solidFill>
                  <a:schemeClr val="bg1"/>
                </a:solidFill>
                <a:effectLst/>
                <a:uLnTx/>
                <a:uFillTx/>
                <a:latin typeface="Helvetica" pitchFamily="2" charset="0"/>
              </a:endParaRPr>
            </a:p>
            <a:p>
              <a:pPr algn="ctr"/>
              <a:r>
                <a:rPr kumimoji="0" lang="en-GB" sz="1300" b="1" u="none" strike="noStrike" kern="1200" cap="none" spc="0" normalizeH="0" baseline="0" noProof="0" dirty="0">
                  <a:ln>
                    <a:noFill/>
                  </a:ln>
                  <a:solidFill>
                    <a:schemeClr val="bg1"/>
                  </a:solidFill>
                  <a:effectLst/>
                  <a:uLnTx/>
                  <a:uFillTx/>
                  <a:latin typeface="Helvetica" pitchFamily="2" charset="0"/>
                </a:rPr>
                <a:t>Cyber Security Advisory</a:t>
              </a:r>
              <a:endParaRPr lang="en-GB" sz="1300" dirty="0">
                <a:solidFill>
                  <a:schemeClr val="bg1"/>
                </a:solidFill>
                <a:latin typeface="Helvetica" pitchFamily="2" charset="0"/>
              </a:endParaRPr>
            </a:p>
          </p:txBody>
        </p:sp>
      </p:grpSp>
      <p:grpSp>
        <p:nvGrpSpPr>
          <p:cNvPr id="17" name="Managed Security">
            <a:extLst>
              <a:ext uri="{FF2B5EF4-FFF2-40B4-BE49-F238E27FC236}">
                <a16:creationId xmlns:a16="http://schemas.microsoft.com/office/drawing/2014/main" id="{F13052E9-AE72-C1B6-7F02-23AE4B006BCA}"/>
              </a:ext>
            </a:extLst>
          </p:cNvPr>
          <p:cNvGrpSpPr/>
          <p:nvPr/>
        </p:nvGrpSpPr>
        <p:grpSpPr>
          <a:xfrm>
            <a:off x="3029985" y="726549"/>
            <a:ext cx="2052825" cy="2421607"/>
            <a:chOff x="3010609" y="1001318"/>
            <a:chExt cx="2052825" cy="2421607"/>
          </a:xfrm>
        </p:grpSpPr>
        <p:sp>
          <p:nvSpPr>
            <p:cNvPr id="18" name="Rectangle: Top Corners Rounded 17">
              <a:extLst>
                <a:ext uri="{FF2B5EF4-FFF2-40B4-BE49-F238E27FC236}">
                  <a16:creationId xmlns:a16="http://schemas.microsoft.com/office/drawing/2014/main" id="{9F221D4F-4CC9-AA06-3448-CEA72CD72075}"/>
                </a:ext>
              </a:extLst>
            </p:cNvPr>
            <p:cNvSpPr/>
            <p:nvPr/>
          </p:nvSpPr>
          <p:spPr>
            <a:xfrm rot="10800000">
              <a:off x="3010609" y="2035989"/>
              <a:ext cx="2052822" cy="1386936"/>
            </a:xfrm>
            <a:prstGeom prst="round2SameRect">
              <a:avLst>
                <a:gd name="adj1" fmla="val 6434"/>
                <a:gd name="adj2" fmla="val 0"/>
              </a:avLst>
            </a:prstGeom>
            <a:solidFill>
              <a:schemeClr val="accent1"/>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800" dirty="0">
                <a:solidFill>
                  <a:schemeClr val="bg1"/>
                </a:solidFill>
                <a:latin typeface="Helvetica" pitchFamily="2" charset="0"/>
              </a:endParaRPr>
            </a:p>
          </p:txBody>
        </p:sp>
        <p:sp>
          <p:nvSpPr>
            <p:cNvPr id="19" name="Rectangle 18">
              <a:extLst>
                <a:ext uri="{FF2B5EF4-FFF2-40B4-BE49-F238E27FC236}">
                  <a16:creationId xmlns:a16="http://schemas.microsoft.com/office/drawing/2014/main" id="{839BBC59-39E9-4355-A775-FA183E06975F}"/>
                </a:ext>
              </a:extLst>
            </p:cNvPr>
            <p:cNvSpPr/>
            <p:nvPr/>
          </p:nvSpPr>
          <p:spPr>
            <a:xfrm>
              <a:off x="3010612" y="2035990"/>
              <a:ext cx="2052822" cy="271189"/>
            </a:xfrm>
            <a:prstGeom prst="rect">
              <a:avLst/>
            </a:prstGeom>
            <a:solidFill>
              <a:schemeClr val="accent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800" b="0" i="0" u="none" strike="noStrike" kern="1200" cap="none" spc="0" normalizeH="0" baseline="0" noProof="0" dirty="0">
                  <a:ln>
                    <a:noFill/>
                  </a:ln>
                  <a:solidFill>
                    <a:schemeClr val="tx1"/>
                  </a:solidFill>
                  <a:effectLst/>
                  <a:uLnTx/>
                  <a:uFillTx/>
                  <a:latin typeface="Helvetica" pitchFamily="2" charset="0"/>
                  <a:ea typeface="+mn-ea"/>
                  <a:cs typeface="+mn-cs"/>
                </a:rPr>
                <a:t>Secure WAN</a:t>
              </a:r>
            </a:p>
          </p:txBody>
        </p:sp>
        <p:sp>
          <p:nvSpPr>
            <p:cNvPr id="20" name="Rectangle 19">
              <a:extLst>
                <a:ext uri="{FF2B5EF4-FFF2-40B4-BE49-F238E27FC236}">
                  <a16:creationId xmlns:a16="http://schemas.microsoft.com/office/drawing/2014/main" id="{EEAD8DEC-8E24-CDC9-4D88-8C5EF76BF340}"/>
                </a:ext>
              </a:extLst>
            </p:cNvPr>
            <p:cNvSpPr/>
            <p:nvPr/>
          </p:nvSpPr>
          <p:spPr>
            <a:xfrm>
              <a:off x="3010612" y="2304595"/>
              <a:ext cx="2052822" cy="277741"/>
            </a:xfrm>
            <a:prstGeom prst="rect">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en-GB" sz="800" dirty="0">
                  <a:solidFill>
                    <a:schemeClr val="bg1"/>
                  </a:solidFill>
                  <a:latin typeface="Helvetica" pitchFamily="2" charset="0"/>
                </a:rPr>
                <a:t>Managed Firewalls</a:t>
              </a:r>
            </a:p>
          </p:txBody>
        </p:sp>
        <p:sp>
          <p:nvSpPr>
            <p:cNvPr id="21" name="Rectangle 20">
              <a:extLst>
                <a:ext uri="{FF2B5EF4-FFF2-40B4-BE49-F238E27FC236}">
                  <a16:creationId xmlns:a16="http://schemas.microsoft.com/office/drawing/2014/main" id="{390993C1-1C3A-5135-CD1C-67828B9E3DA0}"/>
                </a:ext>
              </a:extLst>
            </p:cNvPr>
            <p:cNvSpPr/>
            <p:nvPr/>
          </p:nvSpPr>
          <p:spPr>
            <a:xfrm>
              <a:off x="3010612" y="2583750"/>
              <a:ext cx="2052822" cy="271189"/>
            </a:xfrm>
            <a:prstGeom prst="rect">
              <a:avLst/>
            </a:prstGeom>
            <a:solidFill>
              <a:schemeClr val="accent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800" b="0" i="0" u="none" strike="noStrike" kern="1200" cap="none" spc="0" normalizeH="0" baseline="0" noProof="0" dirty="0">
                  <a:ln>
                    <a:noFill/>
                  </a:ln>
                  <a:solidFill>
                    <a:schemeClr val="tx1"/>
                  </a:solidFill>
                  <a:effectLst/>
                  <a:uLnTx/>
                  <a:uFillTx/>
                  <a:latin typeface="Helvetica" pitchFamily="2" charset="0"/>
                  <a:ea typeface="+mn-ea"/>
                  <a:cs typeface="+mn-cs"/>
                </a:rPr>
                <a:t>Managed DDOS</a:t>
              </a:r>
            </a:p>
          </p:txBody>
        </p:sp>
        <p:sp>
          <p:nvSpPr>
            <p:cNvPr id="22" name="Rectangle 21">
              <a:extLst>
                <a:ext uri="{FF2B5EF4-FFF2-40B4-BE49-F238E27FC236}">
                  <a16:creationId xmlns:a16="http://schemas.microsoft.com/office/drawing/2014/main" id="{C5327DD5-F73C-65BA-FFDA-819D7016B612}"/>
                </a:ext>
              </a:extLst>
            </p:cNvPr>
            <p:cNvSpPr/>
            <p:nvPr/>
          </p:nvSpPr>
          <p:spPr>
            <a:xfrm>
              <a:off x="3010612" y="2852851"/>
              <a:ext cx="2052822" cy="271189"/>
            </a:xfrm>
            <a:prstGeom prst="rect">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en-GB" sz="800" dirty="0">
                  <a:solidFill>
                    <a:schemeClr val="bg1"/>
                  </a:solidFill>
                  <a:latin typeface="Helvetica" pitchFamily="2" charset="0"/>
                </a:rPr>
                <a:t>Managed IPS / IDS</a:t>
              </a:r>
            </a:p>
          </p:txBody>
        </p:sp>
        <p:sp>
          <p:nvSpPr>
            <p:cNvPr id="23" name="Rectangle 22">
              <a:extLst>
                <a:ext uri="{FF2B5EF4-FFF2-40B4-BE49-F238E27FC236}">
                  <a16:creationId xmlns:a16="http://schemas.microsoft.com/office/drawing/2014/main" id="{86C7CA75-F292-591F-B0C2-98CD48A96539}"/>
                </a:ext>
              </a:extLst>
            </p:cNvPr>
            <p:cNvSpPr/>
            <p:nvPr/>
          </p:nvSpPr>
          <p:spPr>
            <a:xfrm>
              <a:off x="3091580" y="3160772"/>
              <a:ext cx="1883826" cy="203006"/>
            </a:xfrm>
            <a:prstGeom prst="rect">
              <a:avLst/>
            </a:prstGeom>
            <a:noFill/>
            <a:ln w="9525">
              <a:no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800" b="0" i="0" u="none" strike="noStrike" kern="1200" cap="none" spc="0" normalizeH="0" baseline="0" noProof="0" dirty="0">
                  <a:ln>
                    <a:noFill/>
                  </a:ln>
                  <a:solidFill>
                    <a:schemeClr val="tx1"/>
                  </a:solidFill>
                  <a:effectLst/>
                  <a:uLnTx/>
                  <a:uFillTx/>
                  <a:latin typeface="Helvetica" pitchFamily="2" charset="0"/>
                  <a:ea typeface="+mn-ea"/>
                  <a:cs typeface="+mn-cs"/>
                </a:rPr>
                <a:t>Managed Remote Access Gateways</a:t>
              </a:r>
            </a:p>
          </p:txBody>
        </p:sp>
        <p:sp>
          <p:nvSpPr>
            <p:cNvPr id="24" name="Rectangle: Top Corners Rounded 23">
              <a:extLst>
                <a:ext uri="{FF2B5EF4-FFF2-40B4-BE49-F238E27FC236}">
                  <a16:creationId xmlns:a16="http://schemas.microsoft.com/office/drawing/2014/main" id="{D3AB4741-B38F-1519-C170-74B76BA42DF8}"/>
                </a:ext>
              </a:extLst>
            </p:cNvPr>
            <p:cNvSpPr/>
            <p:nvPr/>
          </p:nvSpPr>
          <p:spPr>
            <a:xfrm>
              <a:off x="3010611" y="1001318"/>
              <a:ext cx="2052823" cy="1038494"/>
            </a:xfrm>
            <a:prstGeom prst="round2SameRect">
              <a:avLst>
                <a:gd name="adj1" fmla="val 10718"/>
                <a:gd name="adj2" fmla="val 0"/>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0" lang="en-GB" sz="1300" u="none" strike="noStrike" kern="1200" cap="none" spc="0" normalizeH="0" baseline="0" noProof="0" dirty="0">
                <a:ln>
                  <a:noFill/>
                </a:ln>
                <a:solidFill>
                  <a:schemeClr val="bg1"/>
                </a:solidFill>
                <a:effectLst/>
                <a:uLnTx/>
                <a:uFillTx/>
                <a:latin typeface="Helvetica" pitchFamily="2" charset="0"/>
                <a:ea typeface="+mn-ea"/>
                <a:cs typeface="+mn-cs"/>
              </a:endParaRPr>
            </a:p>
            <a:p>
              <a:pPr algn="ctr"/>
              <a:endParaRPr lang="en-GB" sz="2000" dirty="0">
                <a:solidFill>
                  <a:schemeClr val="bg1"/>
                </a:solidFill>
                <a:latin typeface="Helvetica" pitchFamily="2" charset="0"/>
              </a:endParaRPr>
            </a:p>
            <a:p>
              <a:pPr marR="0" lvl="0" indent="0" algn="ctr" fontAlgn="auto">
                <a:lnSpc>
                  <a:spcPct val="100000"/>
                </a:lnSpc>
                <a:spcBef>
                  <a:spcPts val="0"/>
                </a:spcBef>
                <a:spcAft>
                  <a:spcPts val="0"/>
                </a:spcAft>
                <a:buClrTx/>
                <a:buSzTx/>
                <a:buFontTx/>
                <a:buNone/>
                <a:tabLst/>
                <a:defRPr/>
              </a:pPr>
              <a:r>
                <a:rPr lang="en-GB" sz="1300" b="1" dirty="0">
                  <a:solidFill>
                    <a:schemeClr val="bg1"/>
                  </a:solidFill>
                  <a:latin typeface="Helvetica" pitchFamily="2" charset="0"/>
                </a:rPr>
                <a:t>Managed Security</a:t>
              </a:r>
            </a:p>
          </p:txBody>
        </p:sp>
      </p:grpSp>
      <p:grpSp>
        <p:nvGrpSpPr>
          <p:cNvPr id="25" name="Cloud Security">
            <a:extLst>
              <a:ext uri="{FF2B5EF4-FFF2-40B4-BE49-F238E27FC236}">
                <a16:creationId xmlns:a16="http://schemas.microsoft.com/office/drawing/2014/main" id="{8C60336D-5715-9E80-2132-019B7C2D6F2E}"/>
              </a:ext>
            </a:extLst>
          </p:cNvPr>
          <p:cNvGrpSpPr/>
          <p:nvPr/>
        </p:nvGrpSpPr>
        <p:grpSpPr>
          <a:xfrm>
            <a:off x="9605635" y="722922"/>
            <a:ext cx="1966177" cy="2411306"/>
            <a:chOff x="9650957" y="1011618"/>
            <a:chExt cx="1966177" cy="2411306"/>
          </a:xfrm>
        </p:grpSpPr>
        <p:sp>
          <p:nvSpPr>
            <p:cNvPr id="26" name="Rectangle: Top Corners Rounded 25">
              <a:extLst>
                <a:ext uri="{FF2B5EF4-FFF2-40B4-BE49-F238E27FC236}">
                  <a16:creationId xmlns:a16="http://schemas.microsoft.com/office/drawing/2014/main" id="{9A8BF788-70F5-CCC4-8037-7E0F9F434DFA}"/>
                </a:ext>
              </a:extLst>
            </p:cNvPr>
            <p:cNvSpPr/>
            <p:nvPr/>
          </p:nvSpPr>
          <p:spPr>
            <a:xfrm rot="10800000">
              <a:off x="9650957" y="2046287"/>
              <a:ext cx="1966176" cy="1376637"/>
            </a:xfrm>
            <a:prstGeom prst="round2SameRect">
              <a:avLst>
                <a:gd name="adj1" fmla="val 6434"/>
                <a:gd name="adj2" fmla="val 0"/>
              </a:avLst>
            </a:prstGeom>
            <a:solidFill>
              <a:schemeClr val="accent1"/>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800" dirty="0">
                <a:solidFill>
                  <a:schemeClr val="bg1"/>
                </a:solidFill>
                <a:latin typeface="Helvetica" pitchFamily="2" charset="0"/>
              </a:endParaRPr>
            </a:p>
          </p:txBody>
        </p:sp>
        <p:sp>
          <p:nvSpPr>
            <p:cNvPr id="27" name="Rectangle 26">
              <a:extLst>
                <a:ext uri="{FF2B5EF4-FFF2-40B4-BE49-F238E27FC236}">
                  <a16:creationId xmlns:a16="http://schemas.microsoft.com/office/drawing/2014/main" id="{488B2A2A-6042-B234-AA03-97A5985B6BF8}"/>
                </a:ext>
              </a:extLst>
            </p:cNvPr>
            <p:cNvSpPr/>
            <p:nvPr/>
          </p:nvSpPr>
          <p:spPr>
            <a:xfrm>
              <a:off x="9650958" y="2046289"/>
              <a:ext cx="1966176" cy="271189"/>
            </a:xfrm>
            <a:prstGeom prst="rect">
              <a:avLst/>
            </a:prstGeom>
            <a:solidFill>
              <a:schemeClr val="accent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800" b="0" i="0" u="none" strike="noStrike" kern="1200" cap="none" spc="0" normalizeH="0" baseline="0" noProof="0" dirty="0">
                  <a:ln>
                    <a:noFill/>
                  </a:ln>
                  <a:solidFill>
                    <a:schemeClr val="tx1"/>
                  </a:solidFill>
                  <a:effectLst/>
                  <a:uLnTx/>
                  <a:uFillTx/>
                  <a:latin typeface="Helvetica" pitchFamily="2" charset="0"/>
                  <a:ea typeface="+mn-ea"/>
                  <a:cs typeface="+mn-cs"/>
                </a:rPr>
                <a:t>Encryption at Rest</a:t>
              </a:r>
            </a:p>
          </p:txBody>
        </p:sp>
        <p:sp>
          <p:nvSpPr>
            <p:cNvPr id="28" name="Rectangle 27">
              <a:extLst>
                <a:ext uri="{FF2B5EF4-FFF2-40B4-BE49-F238E27FC236}">
                  <a16:creationId xmlns:a16="http://schemas.microsoft.com/office/drawing/2014/main" id="{0EA4BDBC-A678-96E7-EDD2-2349F7BEB43E}"/>
                </a:ext>
              </a:extLst>
            </p:cNvPr>
            <p:cNvSpPr/>
            <p:nvPr/>
          </p:nvSpPr>
          <p:spPr>
            <a:xfrm>
              <a:off x="9650958" y="2314895"/>
              <a:ext cx="1966176" cy="277741"/>
            </a:xfrm>
            <a:prstGeom prst="rect">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en-GB" sz="800" dirty="0">
                  <a:solidFill>
                    <a:schemeClr val="bg1"/>
                  </a:solidFill>
                  <a:latin typeface="Helvetica" pitchFamily="2" charset="0"/>
                </a:rPr>
                <a:t>Encryption in Transit / Motion</a:t>
              </a:r>
            </a:p>
          </p:txBody>
        </p:sp>
        <p:sp>
          <p:nvSpPr>
            <p:cNvPr id="29" name="Rectangle 28">
              <a:extLst>
                <a:ext uri="{FF2B5EF4-FFF2-40B4-BE49-F238E27FC236}">
                  <a16:creationId xmlns:a16="http://schemas.microsoft.com/office/drawing/2014/main" id="{1F88A554-9890-707D-ADA3-C44247CE0FB9}"/>
                </a:ext>
              </a:extLst>
            </p:cNvPr>
            <p:cNvSpPr/>
            <p:nvPr/>
          </p:nvSpPr>
          <p:spPr>
            <a:xfrm>
              <a:off x="9650958" y="2594049"/>
              <a:ext cx="1966176" cy="271189"/>
            </a:xfrm>
            <a:prstGeom prst="rect">
              <a:avLst/>
            </a:prstGeom>
            <a:solidFill>
              <a:schemeClr val="accent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800" b="0" i="0" u="none" strike="noStrike" kern="1200" cap="none" spc="0" normalizeH="0" baseline="0" noProof="0" dirty="0">
                  <a:ln>
                    <a:noFill/>
                  </a:ln>
                  <a:solidFill>
                    <a:schemeClr val="tx1"/>
                  </a:solidFill>
                  <a:effectLst/>
                  <a:uLnTx/>
                  <a:uFillTx/>
                  <a:latin typeface="Helvetica" pitchFamily="2" charset="0"/>
                  <a:ea typeface="+mn-ea"/>
                  <a:cs typeface="+mn-cs"/>
                </a:rPr>
                <a:t>Email Protection</a:t>
              </a:r>
            </a:p>
          </p:txBody>
        </p:sp>
        <p:sp>
          <p:nvSpPr>
            <p:cNvPr id="30" name="Rectangle 29">
              <a:extLst>
                <a:ext uri="{FF2B5EF4-FFF2-40B4-BE49-F238E27FC236}">
                  <a16:creationId xmlns:a16="http://schemas.microsoft.com/office/drawing/2014/main" id="{41501AF6-7505-F3F7-2426-B7E2BD7855E8}"/>
                </a:ext>
              </a:extLst>
            </p:cNvPr>
            <p:cNvSpPr/>
            <p:nvPr/>
          </p:nvSpPr>
          <p:spPr>
            <a:xfrm>
              <a:off x="9650958" y="2863151"/>
              <a:ext cx="1966176" cy="271189"/>
            </a:xfrm>
            <a:prstGeom prst="rect">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en-GB" sz="800" dirty="0">
                  <a:solidFill>
                    <a:schemeClr val="bg1"/>
                  </a:solidFill>
                  <a:latin typeface="Helvetica" pitchFamily="2" charset="0"/>
                </a:rPr>
                <a:t>WED Filtering and Protection</a:t>
              </a:r>
            </a:p>
          </p:txBody>
        </p:sp>
        <p:sp>
          <p:nvSpPr>
            <p:cNvPr id="31" name="Rectangle 30">
              <a:extLst>
                <a:ext uri="{FF2B5EF4-FFF2-40B4-BE49-F238E27FC236}">
                  <a16:creationId xmlns:a16="http://schemas.microsoft.com/office/drawing/2014/main" id="{4AA91722-25BB-AB8A-55C5-8D228BD9714E}"/>
                </a:ext>
              </a:extLst>
            </p:cNvPr>
            <p:cNvSpPr/>
            <p:nvPr/>
          </p:nvSpPr>
          <p:spPr>
            <a:xfrm>
              <a:off x="9650958" y="3130019"/>
              <a:ext cx="1966176" cy="271189"/>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800" b="0" i="0" u="none" strike="noStrike" kern="1200" cap="none" spc="0" normalizeH="0" baseline="0" noProof="0" dirty="0">
                  <a:ln>
                    <a:noFill/>
                  </a:ln>
                  <a:solidFill>
                    <a:schemeClr val="tx1"/>
                  </a:solidFill>
                  <a:effectLst/>
                  <a:uLnTx/>
                  <a:uFillTx/>
                  <a:latin typeface="Helvetica" pitchFamily="2" charset="0"/>
                  <a:ea typeface="+mn-ea"/>
                  <a:cs typeface="+mn-cs"/>
                </a:rPr>
                <a:t>Vulnerability Remediation</a:t>
              </a:r>
            </a:p>
          </p:txBody>
        </p:sp>
        <p:sp>
          <p:nvSpPr>
            <p:cNvPr id="32" name="Rectangle: Top Corners Rounded 31">
              <a:extLst>
                <a:ext uri="{FF2B5EF4-FFF2-40B4-BE49-F238E27FC236}">
                  <a16:creationId xmlns:a16="http://schemas.microsoft.com/office/drawing/2014/main" id="{6EEEC400-2466-9968-4F41-156ECD079B4D}"/>
                </a:ext>
              </a:extLst>
            </p:cNvPr>
            <p:cNvSpPr/>
            <p:nvPr/>
          </p:nvSpPr>
          <p:spPr>
            <a:xfrm>
              <a:off x="9650957" y="1011618"/>
              <a:ext cx="1966177" cy="1038494"/>
            </a:xfrm>
            <a:prstGeom prst="round2SameRect">
              <a:avLst>
                <a:gd name="adj1" fmla="val 11366"/>
                <a:gd name="adj2" fmla="val 0"/>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0" lang="en-GB" sz="1300" u="none" strike="noStrike" kern="1200" cap="none" spc="0" normalizeH="0" baseline="0" noProof="0" dirty="0">
                <a:ln>
                  <a:noFill/>
                </a:ln>
                <a:solidFill>
                  <a:schemeClr val="bg1"/>
                </a:solidFill>
                <a:effectLst/>
                <a:uLnTx/>
                <a:uFillTx/>
                <a:latin typeface="Helvetica" pitchFamily="2" charset="0"/>
                <a:ea typeface="+mn-ea"/>
                <a:cs typeface="+mn-cs"/>
              </a:endParaRPr>
            </a:p>
            <a:p>
              <a:pPr algn="ctr"/>
              <a:endParaRPr lang="en-GB" sz="1300" dirty="0">
                <a:solidFill>
                  <a:schemeClr val="bg1"/>
                </a:solidFill>
                <a:latin typeface="Helvetica" pitchFamily="2" charset="0"/>
              </a:endParaRPr>
            </a:p>
            <a:p>
              <a:pPr marR="0" lvl="0" indent="0" algn="ctr" fontAlgn="auto">
                <a:lnSpc>
                  <a:spcPct val="100000"/>
                </a:lnSpc>
                <a:spcBef>
                  <a:spcPts val="0"/>
                </a:spcBef>
                <a:spcAft>
                  <a:spcPts val="0"/>
                </a:spcAft>
                <a:buClrTx/>
                <a:buSzTx/>
                <a:buFontTx/>
                <a:buNone/>
                <a:tabLst/>
                <a:defRPr/>
              </a:pPr>
              <a:r>
                <a:rPr lang="en-GB" sz="1300" b="1" dirty="0">
                  <a:solidFill>
                    <a:schemeClr val="bg1"/>
                  </a:solidFill>
                  <a:latin typeface="Helvetica" pitchFamily="2" charset="0"/>
                </a:rPr>
                <a:t>Cloud Security</a:t>
              </a:r>
            </a:p>
          </p:txBody>
        </p:sp>
      </p:grpSp>
      <p:grpSp>
        <p:nvGrpSpPr>
          <p:cNvPr id="33" name="Endpoint Protection or Security">
            <a:extLst>
              <a:ext uri="{FF2B5EF4-FFF2-40B4-BE49-F238E27FC236}">
                <a16:creationId xmlns:a16="http://schemas.microsoft.com/office/drawing/2014/main" id="{A94C6AB4-33AC-DF1B-13D7-ADBF317B3611}"/>
              </a:ext>
            </a:extLst>
          </p:cNvPr>
          <p:cNvGrpSpPr/>
          <p:nvPr/>
        </p:nvGrpSpPr>
        <p:grpSpPr>
          <a:xfrm>
            <a:off x="5221411" y="722922"/>
            <a:ext cx="2052824" cy="2428277"/>
            <a:chOff x="5227979" y="1000722"/>
            <a:chExt cx="2052824" cy="2428277"/>
          </a:xfrm>
        </p:grpSpPr>
        <p:sp>
          <p:nvSpPr>
            <p:cNvPr id="34" name="Rectangle: Top Corners Rounded 33">
              <a:extLst>
                <a:ext uri="{FF2B5EF4-FFF2-40B4-BE49-F238E27FC236}">
                  <a16:creationId xmlns:a16="http://schemas.microsoft.com/office/drawing/2014/main" id="{4A810214-0A92-68CC-3133-A1FAE1B99F19}"/>
                </a:ext>
              </a:extLst>
            </p:cNvPr>
            <p:cNvSpPr/>
            <p:nvPr/>
          </p:nvSpPr>
          <p:spPr>
            <a:xfrm rot="10800000">
              <a:off x="5227979" y="2035391"/>
              <a:ext cx="2052822" cy="1393608"/>
            </a:xfrm>
            <a:prstGeom prst="round2SameRect">
              <a:avLst>
                <a:gd name="adj1" fmla="val 6847"/>
                <a:gd name="adj2" fmla="val 0"/>
              </a:avLst>
            </a:prstGeom>
            <a:solidFill>
              <a:schemeClr val="accent1"/>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800" dirty="0">
                <a:solidFill>
                  <a:schemeClr val="bg1"/>
                </a:solidFill>
                <a:latin typeface="Helvetica" pitchFamily="2" charset="0"/>
              </a:endParaRPr>
            </a:p>
          </p:txBody>
        </p:sp>
        <p:sp>
          <p:nvSpPr>
            <p:cNvPr id="35" name="Rectangle 34">
              <a:extLst>
                <a:ext uri="{FF2B5EF4-FFF2-40B4-BE49-F238E27FC236}">
                  <a16:creationId xmlns:a16="http://schemas.microsoft.com/office/drawing/2014/main" id="{D52E98BF-19B2-1E36-AAFB-626CB0F5003B}"/>
                </a:ext>
              </a:extLst>
            </p:cNvPr>
            <p:cNvSpPr/>
            <p:nvPr/>
          </p:nvSpPr>
          <p:spPr>
            <a:xfrm>
              <a:off x="5227981" y="2035394"/>
              <a:ext cx="2052822" cy="271189"/>
            </a:xfrm>
            <a:prstGeom prst="rect">
              <a:avLst/>
            </a:prstGeom>
            <a:solidFill>
              <a:schemeClr val="accent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800" b="0" i="0" u="none" strike="noStrike" kern="1200" cap="none" spc="0" normalizeH="0" baseline="0" noProof="0" dirty="0">
                  <a:ln>
                    <a:noFill/>
                  </a:ln>
                  <a:solidFill>
                    <a:schemeClr val="tx1"/>
                  </a:solidFill>
                  <a:effectLst/>
                  <a:uLnTx/>
                  <a:uFillTx/>
                  <a:latin typeface="Helvetica" pitchFamily="2" charset="0"/>
                  <a:ea typeface="+mn-ea"/>
                  <a:cs typeface="+mn-cs"/>
                </a:rPr>
                <a:t>Anti Malware and Device Protection</a:t>
              </a:r>
            </a:p>
          </p:txBody>
        </p:sp>
        <p:sp>
          <p:nvSpPr>
            <p:cNvPr id="36" name="Rectangle 35">
              <a:extLst>
                <a:ext uri="{FF2B5EF4-FFF2-40B4-BE49-F238E27FC236}">
                  <a16:creationId xmlns:a16="http://schemas.microsoft.com/office/drawing/2014/main" id="{E5C90B3D-47B5-B880-1579-73A5BD77B71D}"/>
                </a:ext>
              </a:extLst>
            </p:cNvPr>
            <p:cNvSpPr/>
            <p:nvPr/>
          </p:nvSpPr>
          <p:spPr>
            <a:xfrm>
              <a:off x="5227981" y="2303999"/>
              <a:ext cx="2052822" cy="277741"/>
            </a:xfrm>
            <a:prstGeom prst="rect">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en-GB" sz="800" dirty="0">
                  <a:solidFill>
                    <a:schemeClr val="bg1"/>
                  </a:solidFill>
                  <a:latin typeface="Helvetica" pitchFamily="2" charset="0"/>
                </a:rPr>
                <a:t>Asset Cycle Management</a:t>
              </a:r>
            </a:p>
          </p:txBody>
        </p:sp>
        <p:sp>
          <p:nvSpPr>
            <p:cNvPr id="37" name="Rectangle 36">
              <a:extLst>
                <a:ext uri="{FF2B5EF4-FFF2-40B4-BE49-F238E27FC236}">
                  <a16:creationId xmlns:a16="http://schemas.microsoft.com/office/drawing/2014/main" id="{3645ADF5-2982-E461-495F-85723F4E93BC}"/>
                </a:ext>
              </a:extLst>
            </p:cNvPr>
            <p:cNvSpPr/>
            <p:nvPr/>
          </p:nvSpPr>
          <p:spPr>
            <a:xfrm>
              <a:off x="5227981" y="2583154"/>
              <a:ext cx="2052822" cy="271189"/>
            </a:xfrm>
            <a:prstGeom prst="rect">
              <a:avLst/>
            </a:prstGeom>
            <a:solidFill>
              <a:schemeClr val="accent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800" b="0" i="0" u="none" strike="noStrike" kern="1200" cap="none" spc="0" normalizeH="0" baseline="0" noProof="0" dirty="0">
                  <a:ln>
                    <a:noFill/>
                  </a:ln>
                  <a:solidFill>
                    <a:schemeClr val="tx1"/>
                  </a:solidFill>
                  <a:effectLst/>
                  <a:uLnTx/>
                  <a:uFillTx/>
                  <a:latin typeface="Helvetica" pitchFamily="2" charset="0"/>
                  <a:ea typeface="+mn-ea"/>
                  <a:cs typeface="+mn-cs"/>
                </a:rPr>
                <a:t>Build and Maintenance</a:t>
              </a:r>
            </a:p>
          </p:txBody>
        </p:sp>
        <p:sp>
          <p:nvSpPr>
            <p:cNvPr id="38" name="Rectangle 37">
              <a:extLst>
                <a:ext uri="{FF2B5EF4-FFF2-40B4-BE49-F238E27FC236}">
                  <a16:creationId xmlns:a16="http://schemas.microsoft.com/office/drawing/2014/main" id="{B8C65EA8-7A0C-D898-B09E-E57E6EF50DD7}"/>
                </a:ext>
              </a:extLst>
            </p:cNvPr>
            <p:cNvSpPr/>
            <p:nvPr/>
          </p:nvSpPr>
          <p:spPr>
            <a:xfrm>
              <a:off x="5227981" y="2852255"/>
              <a:ext cx="2052822" cy="271189"/>
            </a:xfrm>
            <a:prstGeom prst="rect">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en-GB" sz="800" dirty="0">
                  <a:solidFill>
                    <a:schemeClr val="bg1"/>
                  </a:solidFill>
                  <a:latin typeface="Helvetica" pitchFamily="2" charset="0"/>
                </a:rPr>
                <a:t>Device Encryption</a:t>
              </a:r>
            </a:p>
          </p:txBody>
        </p:sp>
        <p:sp>
          <p:nvSpPr>
            <p:cNvPr id="39" name="Rectangle 38">
              <a:extLst>
                <a:ext uri="{FF2B5EF4-FFF2-40B4-BE49-F238E27FC236}">
                  <a16:creationId xmlns:a16="http://schemas.microsoft.com/office/drawing/2014/main" id="{D84EF7DC-0787-9447-7E14-572097F6AF71}"/>
                </a:ext>
              </a:extLst>
            </p:cNvPr>
            <p:cNvSpPr/>
            <p:nvPr/>
          </p:nvSpPr>
          <p:spPr>
            <a:xfrm>
              <a:off x="5227981" y="3119124"/>
              <a:ext cx="2052822" cy="271189"/>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800" b="0" i="0" u="none" strike="noStrike" kern="1200" cap="none" spc="0" normalizeH="0" baseline="0" noProof="0" dirty="0">
                  <a:ln>
                    <a:noFill/>
                  </a:ln>
                  <a:solidFill>
                    <a:schemeClr val="tx1"/>
                  </a:solidFill>
                  <a:effectLst/>
                  <a:uLnTx/>
                  <a:uFillTx/>
                  <a:latin typeface="Helvetica" pitchFamily="2" charset="0"/>
                  <a:ea typeface="+mn-ea"/>
                  <a:cs typeface="+mn-cs"/>
                </a:rPr>
                <a:t>MDM</a:t>
              </a:r>
            </a:p>
          </p:txBody>
        </p:sp>
        <p:sp>
          <p:nvSpPr>
            <p:cNvPr id="40" name="Rectangle: Top Corners Rounded 39">
              <a:extLst>
                <a:ext uri="{FF2B5EF4-FFF2-40B4-BE49-F238E27FC236}">
                  <a16:creationId xmlns:a16="http://schemas.microsoft.com/office/drawing/2014/main" id="{995CFD57-EDCF-D75B-4F29-5C193DF3BF43}"/>
                </a:ext>
              </a:extLst>
            </p:cNvPr>
            <p:cNvSpPr/>
            <p:nvPr/>
          </p:nvSpPr>
          <p:spPr>
            <a:xfrm>
              <a:off x="5227980" y="1000722"/>
              <a:ext cx="2052823" cy="1038494"/>
            </a:xfrm>
            <a:prstGeom prst="round2SameRect">
              <a:avLst>
                <a:gd name="adj1" fmla="val 10070"/>
                <a:gd name="adj2" fmla="val 0"/>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0" lang="en-GB" sz="1300" u="none" strike="noStrike" kern="1200" cap="none" spc="0" normalizeH="0" baseline="0" noProof="0" dirty="0">
                <a:ln>
                  <a:noFill/>
                </a:ln>
                <a:solidFill>
                  <a:schemeClr val="bg1"/>
                </a:solidFill>
                <a:effectLst/>
                <a:uLnTx/>
                <a:uFillTx/>
                <a:latin typeface="Helvetica" pitchFamily="2" charset="0"/>
                <a:ea typeface="+mn-ea"/>
                <a:cs typeface="+mn-cs"/>
              </a:endParaRPr>
            </a:p>
            <a:p>
              <a:pPr algn="ctr"/>
              <a:endParaRPr kumimoji="0" lang="en-GB" sz="1300" u="none" strike="noStrike" kern="1200" cap="none" spc="0" normalizeH="0" baseline="0" noProof="0" dirty="0">
                <a:ln>
                  <a:noFill/>
                </a:ln>
                <a:solidFill>
                  <a:schemeClr val="bg1"/>
                </a:solidFill>
                <a:effectLst/>
                <a:uLnTx/>
                <a:uFillTx/>
                <a:latin typeface="Helvetica" pitchFamily="2" charset="0"/>
                <a:ea typeface="+mn-ea"/>
                <a:cs typeface="+mn-cs"/>
              </a:endParaRPr>
            </a:p>
            <a:p>
              <a:pPr marR="0" lvl="0" indent="0" algn="ctr" fontAlgn="auto">
                <a:lnSpc>
                  <a:spcPct val="100000"/>
                </a:lnSpc>
                <a:spcBef>
                  <a:spcPts val="0"/>
                </a:spcBef>
                <a:spcAft>
                  <a:spcPts val="0"/>
                </a:spcAft>
                <a:buClrTx/>
                <a:buSzTx/>
                <a:buFontTx/>
                <a:buNone/>
                <a:tabLst/>
                <a:defRPr/>
              </a:pPr>
              <a:r>
                <a:rPr lang="en-GB" sz="1300" b="1" dirty="0">
                  <a:solidFill>
                    <a:schemeClr val="bg1"/>
                  </a:solidFill>
                  <a:latin typeface="Helvetica" pitchFamily="2" charset="0"/>
                </a:rPr>
                <a:t>Endpoint Protection or Security</a:t>
              </a:r>
              <a:endParaRPr lang="en-GB" sz="1300" dirty="0">
                <a:solidFill>
                  <a:schemeClr val="bg1"/>
                </a:solidFill>
                <a:latin typeface="Helvetica" pitchFamily="2" charset="0"/>
              </a:endParaRPr>
            </a:p>
          </p:txBody>
        </p:sp>
      </p:grpSp>
      <p:grpSp>
        <p:nvGrpSpPr>
          <p:cNvPr id="41" name="Identity and Access Management">
            <a:extLst>
              <a:ext uri="{FF2B5EF4-FFF2-40B4-BE49-F238E27FC236}">
                <a16:creationId xmlns:a16="http://schemas.microsoft.com/office/drawing/2014/main" id="{4FADE3CB-7B8D-B82F-8418-776A98E292CB}"/>
              </a:ext>
            </a:extLst>
          </p:cNvPr>
          <p:cNvGrpSpPr/>
          <p:nvPr/>
        </p:nvGrpSpPr>
        <p:grpSpPr>
          <a:xfrm>
            <a:off x="7419403" y="726549"/>
            <a:ext cx="2041065" cy="2428279"/>
            <a:chOff x="7445348" y="1001318"/>
            <a:chExt cx="2041065" cy="2428279"/>
          </a:xfrm>
        </p:grpSpPr>
        <p:sp>
          <p:nvSpPr>
            <p:cNvPr id="42" name="Rectangle: Top Corners Rounded 41">
              <a:extLst>
                <a:ext uri="{FF2B5EF4-FFF2-40B4-BE49-F238E27FC236}">
                  <a16:creationId xmlns:a16="http://schemas.microsoft.com/office/drawing/2014/main" id="{C8526AC4-4672-28DF-5A2D-97520E3A159B}"/>
                </a:ext>
              </a:extLst>
            </p:cNvPr>
            <p:cNvSpPr/>
            <p:nvPr/>
          </p:nvSpPr>
          <p:spPr>
            <a:xfrm rot="10800000">
              <a:off x="7445348" y="2035989"/>
              <a:ext cx="2041064" cy="1393608"/>
            </a:xfrm>
            <a:prstGeom prst="round2SameRect">
              <a:avLst>
                <a:gd name="adj1" fmla="val 7259"/>
                <a:gd name="adj2" fmla="val 0"/>
              </a:avLst>
            </a:prstGeom>
            <a:solidFill>
              <a:schemeClr val="accent1"/>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800" dirty="0">
                <a:solidFill>
                  <a:schemeClr val="bg1"/>
                </a:solidFill>
                <a:latin typeface="Helvetica" pitchFamily="2" charset="0"/>
              </a:endParaRPr>
            </a:p>
          </p:txBody>
        </p:sp>
        <p:sp>
          <p:nvSpPr>
            <p:cNvPr id="43" name="Rectangle 42">
              <a:extLst>
                <a:ext uri="{FF2B5EF4-FFF2-40B4-BE49-F238E27FC236}">
                  <a16:creationId xmlns:a16="http://schemas.microsoft.com/office/drawing/2014/main" id="{BADCC37F-6B48-0165-3F6E-B515D9513E2D}"/>
                </a:ext>
              </a:extLst>
            </p:cNvPr>
            <p:cNvSpPr/>
            <p:nvPr/>
          </p:nvSpPr>
          <p:spPr>
            <a:xfrm>
              <a:off x="7445349" y="2035990"/>
              <a:ext cx="2041064" cy="271189"/>
            </a:xfrm>
            <a:prstGeom prst="rect">
              <a:avLst/>
            </a:prstGeom>
            <a:solidFill>
              <a:schemeClr val="accent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800" b="0" i="0" u="none" strike="noStrike" kern="1200" cap="none" spc="0" normalizeH="0" baseline="0" noProof="0" dirty="0">
                  <a:ln>
                    <a:noFill/>
                  </a:ln>
                  <a:solidFill>
                    <a:schemeClr val="tx1"/>
                  </a:solidFill>
                  <a:effectLst/>
                  <a:uLnTx/>
                  <a:uFillTx/>
                  <a:latin typeface="Helvetica" pitchFamily="2" charset="0"/>
                  <a:ea typeface="+mn-ea"/>
                  <a:cs typeface="+mn-cs"/>
                </a:rPr>
                <a:t>Multi-factor Authentication</a:t>
              </a:r>
            </a:p>
          </p:txBody>
        </p:sp>
        <p:sp>
          <p:nvSpPr>
            <p:cNvPr id="44" name="Rectangle 43">
              <a:extLst>
                <a:ext uri="{FF2B5EF4-FFF2-40B4-BE49-F238E27FC236}">
                  <a16:creationId xmlns:a16="http://schemas.microsoft.com/office/drawing/2014/main" id="{D8098CED-A80E-59A3-D713-495C8EF32AAE}"/>
                </a:ext>
              </a:extLst>
            </p:cNvPr>
            <p:cNvSpPr/>
            <p:nvPr/>
          </p:nvSpPr>
          <p:spPr>
            <a:xfrm>
              <a:off x="7445349" y="2304595"/>
              <a:ext cx="2041064" cy="277741"/>
            </a:xfrm>
            <a:prstGeom prst="rect">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en-GB" sz="800" dirty="0">
                  <a:solidFill>
                    <a:schemeClr val="bg1"/>
                  </a:solidFill>
                  <a:latin typeface="Helvetica" pitchFamily="2" charset="0"/>
                </a:rPr>
                <a:t>Single Sign On (SSO)</a:t>
              </a:r>
            </a:p>
          </p:txBody>
        </p:sp>
        <p:sp>
          <p:nvSpPr>
            <p:cNvPr id="45" name="Rectangle 44">
              <a:extLst>
                <a:ext uri="{FF2B5EF4-FFF2-40B4-BE49-F238E27FC236}">
                  <a16:creationId xmlns:a16="http://schemas.microsoft.com/office/drawing/2014/main" id="{70D5F30C-A5B8-8EB4-F7F9-9331D73E1173}"/>
                </a:ext>
              </a:extLst>
            </p:cNvPr>
            <p:cNvSpPr/>
            <p:nvPr/>
          </p:nvSpPr>
          <p:spPr>
            <a:xfrm>
              <a:off x="7445349" y="2583750"/>
              <a:ext cx="2041064" cy="271189"/>
            </a:xfrm>
            <a:prstGeom prst="rect">
              <a:avLst/>
            </a:prstGeom>
            <a:solidFill>
              <a:schemeClr val="accent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800" b="0" i="0" u="none" strike="noStrike" kern="1200" cap="none" spc="0" normalizeH="0" baseline="0" noProof="0" dirty="0">
                  <a:ln>
                    <a:noFill/>
                  </a:ln>
                  <a:solidFill>
                    <a:schemeClr val="tx1"/>
                  </a:solidFill>
                  <a:effectLst/>
                  <a:uLnTx/>
                  <a:uFillTx/>
                  <a:latin typeface="Helvetica" pitchFamily="2" charset="0"/>
                  <a:ea typeface="+mn-ea"/>
                  <a:cs typeface="+mn-cs"/>
                </a:rPr>
                <a:t>Access Management</a:t>
              </a:r>
            </a:p>
          </p:txBody>
        </p:sp>
        <p:sp>
          <p:nvSpPr>
            <p:cNvPr id="46" name="Rectangle 45">
              <a:extLst>
                <a:ext uri="{FF2B5EF4-FFF2-40B4-BE49-F238E27FC236}">
                  <a16:creationId xmlns:a16="http://schemas.microsoft.com/office/drawing/2014/main" id="{7944871C-F06C-338A-579A-F84FB7AD23FC}"/>
                </a:ext>
              </a:extLst>
            </p:cNvPr>
            <p:cNvSpPr/>
            <p:nvPr/>
          </p:nvSpPr>
          <p:spPr>
            <a:xfrm>
              <a:off x="7445349" y="2852851"/>
              <a:ext cx="2041064" cy="271189"/>
            </a:xfrm>
            <a:prstGeom prst="rect">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en-GB" sz="800" dirty="0">
                  <a:solidFill>
                    <a:schemeClr val="bg1"/>
                  </a:solidFill>
                  <a:latin typeface="Helvetica" pitchFamily="2" charset="0"/>
                </a:rPr>
                <a:t>Cloud Access Management</a:t>
              </a:r>
            </a:p>
          </p:txBody>
        </p:sp>
        <p:sp>
          <p:nvSpPr>
            <p:cNvPr id="47" name="Rectangle 46">
              <a:extLst>
                <a:ext uri="{FF2B5EF4-FFF2-40B4-BE49-F238E27FC236}">
                  <a16:creationId xmlns:a16="http://schemas.microsoft.com/office/drawing/2014/main" id="{9E7DD628-4C78-E79D-DEB3-C640509E049B}"/>
                </a:ext>
              </a:extLst>
            </p:cNvPr>
            <p:cNvSpPr/>
            <p:nvPr/>
          </p:nvSpPr>
          <p:spPr>
            <a:xfrm>
              <a:off x="7445349" y="3119720"/>
              <a:ext cx="2041064" cy="271189"/>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GB" sz="800" dirty="0">
                  <a:solidFill>
                    <a:schemeClr val="tx1"/>
                  </a:solidFill>
                  <a:latin typeface="Helvetica" pitchFamily="2" charset="0"/>
                </a:rPr>
                <a:t>Audit and Reporting</a:t>
              </a:r>
              <a:endParaRPr kumimoji="0" lang="en-GB" sz="800" b="0" i="0" u="none" strike="noStrike" kern="1200" cap="none" spc="0" normalizeH="0" baseline="0" noProof="0" dirty="0">
                <a:ln>
                  <a:noFill/>
                </a:ln>
                <a:solidFill>
                  <a:schemeClr val="tx1"/>
                </a:solidFill>
                <a:effectLst/>
                <a:uLnTx/>
                <a:uFillTx/>
                <a:latin typeface="Helvetica" pitchFamily="2" charset="0"/>
                <a:ea typeface="+mn-ea"/>
                <a:cs typeface="+mn-cs"/>
              </a:endParaRPr>
            </a:p>
          </p:txBody>
        </p:sp>
        <p:sp>
          <p:nvSpPr>
            <p:cNvPr id="48" name="Rectangle: Top Corners Rounded 47">
              <a:extLst>
                <a:ext uri="{FF2B5EF4-FFF2-40B4-BE49-F238E27FC236}">
                  <a16:creationId xmlns:a16="http://schemas.microsoft.com/office/drawing/2014/main" id="{63F2FA5D-B0E7-20B2-4898-83171F5779B4}"/>
                </a:ext>
              </a:extLst>
            </p:cNvPr>
            <p:cNvSpPr/>
            <p:nvPr/>
          </p:nvSpPr>
          <p:spPr>
            <a:xfrm>
              <a:off x="7445348" y="1001318"/>
              <a:ext cx="2041065" cy="1038494"/>
            </a:xfrm>
            <a:prstGeom prst="round2SameRect">
              <a:avLst>
                <a:gd name="adj1" fmla="val 10070"/>
                <a:gd name="adj2" fmla="val 0"/>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0" lang="en-GB" sz="1300" u="none" strike="noStrike" kern="1200" cap="none" spc="0" normalizeH="0" baseline="0" noProof="0" dirty="0">
                <a:ln>
                  <a:noFill/>
                </a:ln>
                <a:solidFill>
                  <a:schemeClr val="bg1"/>
                </a:solidFill>
                <a:effectLst/>
                <a:uLnTx/>
                <a:uFillTx/>
                <a:latin typeface="Helvetica" pitchFamily="2" charset="0"/>
                <a:ea typeface="+mn-ea"/>
                <a:cs typeface="+mn-cs"/>
              </a:endParaRPr>
            </a:p>
            <a:p>
              <a:pPr algn="ctr"/>
              <a:endParaRPr kumimoji="0" lang="en-GB" sz="2000" u="none" strike="noStrike" kern="1200" cap="none" spc="0" normalizeH="0" baseline="0" noProof="0" dirty="0">
                <a:ln>
                  <a:noFill/>
                </a:ln>
                <a:solidFill>
                  <a:schemeClr val="bg1"/>
                </a:solidFill>
                <a:effectLst/>
                <a:uLnTx/>
                <a:uFillTx/>
                <a:latin typeface="Helvetica" pitchFamily="2" charset="0"/>
                <a:ea typeface="+mn-ea"/>
                <a:cs typeface="+mn-cs"/>
              </a:endParaRPr>
            </a:p>
            <a:p>
              <a:pPr marR="0" lvl="0" indent="0" algn="ctr" fontAlgn="auto">
                <a:lnSpc>
                  <a:spcPct val="100000"/>
                </a:lnSpc>
                <a:spcBef>
                  <a:spcPts val="0"/>
                </a:spcBef>
                <a:spcAft>
                  <a:spcPts val="0"/>
                </a:spcAft>
                <a:buClrTx/>
                <a:buSzTx/>
                <a:buFontTx/>
                <a:buNone/>
                <a:tabLst/>
                <a:defRPr/>
              </a:pPr>
              <a:r>
                <a:rPr lang="en-GB" sz="1300" b="1" dirty="0">
                  <a:solidFill>
                    <a:schemeClr val="bg1"/>
                  </a:solidFill>
                  <a:latin typeface="Helvetica" pitchFamily="2" charset="0"/>
                </a:rPr>
                <a:t>Identity and Access Management</a:t>
              </a:r>
              <a:endParaRPr lang="en-GB" sz="1300" dirty="0">
                <a:solidFill>
                  <a:schemeClr val="bg1"/>
                </a:solidFill>
                <a:latin typeface="Helvetica" pitchFamily="2" charset="0"/>
              </a:endParaRPr>
            </a:p>
          </p:txBody>
        </p:sp>
      </p:grpSp>
      <p:sp>
        <p:nvSpPr>
          <p:cNvPr id="49" name="Cyber Security Testing">
            <a:extLst>
              <a:ext uri="{FF2B5EF4-FFF2-40B4-BE49-F238E27FC236}">
                <a16:creationId xmlns:a16="http://schemas.microsoft.com/office/drawing/2014/main" id="{5B5C8E07-AB89-1AD6-4546-247B4262F284}"/>
              </a:ext>
            </a:extLst>
          </p:cNvPr>
          <p:cNvSpPr/>
          <p:nvPr/>
        </p:nvSpPr>
        <p:spPr>
          <a:xfrm>
            <a:off x="817134" y="4719937"/>
            <a:ext cx="10800000" cy="606197"/>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chemeClr val="tx1"/>
                </a:solidFill>
                <a:effectLst/>
                <a:uLnTx/>
                <a:uFillTx/>
                <a:latin typeface="Helvetica" pitchFamily="2" charset="0"/>
                <a:ea typeface="+mn-ea"/>
                <a:cs typeface="+mn-cs"/>
              </a:rPr>
              <a:t>Cyber Security Testing</a:t>
            </a:r>
          </a:p>
        </p:txBody>
      </p:sp>
      <p:sp>
        <p:nvSpPr>
          <p:cNvPr id="50" name="Advanced Monitoring and ManagementRounded Corners 76">
            <a:extLst>
              <a:ext uri="{FF2B5EF4-FFF2-40B4-BE49-F238E27FC236}">
                <a16:creationId xmlns:a16="http://schemas.microsoft.com/office/drawing/2014/main" id="{6335F4C7-F126-F618-2056-94CB23406DDC}"/>
              </a:ext>
            </a:extLst>
          </p:cNvPr>
          <p:cNvSpPr/>
          <p:nvPr/>
        </p:nvSpPr>
        <p:spPr>
          <a:xfrm>
            <a:off x="817134" y="3242921"/>
            <a:ext cx="10800000" cy="631369"/>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chemeClr val="bg1"/>
                </a:solidFill>
                <a:effectLst/>
                <a:uLnTx/>
                <a:uFillTx/>
                <a:latin typeface="Helvetica" pitchFamily="2" charset="0"/>
                <a:ea typeface="+mn-ea"/>
                <a:cs typeface="+mn-cs"/>
              </a:rPr>
              <a:t>Advanced Monitoring and Management</a:t>
            </a:r>
          </a:p>
        </p:txBody>
      </p:sp>
      <p:grpSp>
        <p:nvGrpSpPr>
          <p:cNvPr id="51" name="Cloud Security - icon">
            <a:extLst>
              <a:ext uri="{FF2B5EF4-FFF2-40B4-BE49-F238E27FC236}">
                <a16:creationId xmlns:a16="http://schemas.microsoft.com/office/drawing/2014/main" id="{8D3E66B6-C3F7-7001-31F2-D6E372134277}"/>
              </a:ext>
            </a:extLst>
          </p:cNvPr>
          <p:cNvGrpSpPr/>
          <p:nvPr/>
        </p:nvGrpSpPr>
        <p:grpSpPr>
          <a:xfrm>
            <a:off x="10214597" y="543321"/>
            <a:ext cx="713560" cy="713560"/>
            <a:chOff x="10281835" y="760963"/>
            <a:chExt cx="713560" cy="713560"/>
          </a:xfrm>
        </p:grpSpPr>
        <p:sp>
          <p:nvSpPr>
            <p:cNvPr id="52" name="Oval 51">
              <a:extLst>
                <a:ext uri="{FF2B5EF4-FFF2-40B4-BE49-F238E27FC236}">
                  <a16:creationId xmlns:a16="http://schemas.microsoft.com/office/drawing/2014/main" id="{6F037627-CF51-A5E4-CF9C-432E7C42B605}"/>
                </a:ext>
              </a:extLst>
            </p:cNvPr>
            <p:cNvSpPr/>
            <p:nvPr/>
          </p:nvSpPr>
          <p:spPr>
            <a:xfrm>
              <a:off x="10281835" y="760963"/>
              <a:ext cx="713560" cy="713560"/>
            </a:xfrm>
            <a:prstGeom prst="ellipse">
              <a:avLst/>
            </a:prstGeom>
            <a:solidFill>
              <a:schemeClr val="accent4">
                <a:lumMod val="75000"/>
              </a:schemeClr>
            </a:solidFill>
            <a:ln w="3810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Helvetica" pitchFamily="2" charset="0"/>
              </a:endParaRPr>
            </a:p>
          </p:txBody>
        </p:sp>
        <p:pic>
          <p:nvPicPr>
            <p:cNvPr id="53" name="Graphic 52">
              <a:extLst>
                <a:ext uri="{FF2B5EF4-FFF2-40B4-BE49-F238E27FC236}">
                  <a16:creationId xmlns:a16="http://schemas.microsoft.com/office/drawing/2014/main" id="{D825F957-3528-3FF9-9275-0EEA59E356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03512" y="952966"/>
              <a:ext cx="461066" cy="313780"/>
            </a:xfrm>
            <a:prstGeom prst="rect">
              <a:avLst/>
            </a:prstGeom>
          </p:spPr>
        </p:pic>
      </p:grpSp>
      <p:grpSp>
        <p:nvGrpSpPr>
          <p:cNvPr id="54" name="Identity and Access Management - icon">
            <a:extLst>
              <a:ext uri="{FF2B5EF4-FFF2-40B4-BE49-F238E27FC236}">
                <a16:creationId xmlns:a16="http://schemas.microsoft.com/office/drawing/2014/main" id="{A7A98262-2804-0061-6B0F-3739B1A181E4}"/>
              </a:ext>
            </a:extLst>
          </p:cNvPr>
          <p:cNvGrpSpPr/>
          <p:nvPr/>
        </p:nvGrpSpPr>
        <p:grpSpPr>
          <a:xfrm>
            <a:off x="8073476" y="525612"/>
            <a:ext cx="713560" cy="713560"/>
            <a:chOff x="8107095" y="760963"/>
            <a:chExt cx="713560" cy="713560"/>
          </a:xfrm>
        </p:grpSpPr>
        <p:sp>
          <p:nvSpPr>
            <p:cNvPr id="55" name="Oval 54">
              <a:extLst>
                <a:ext uri="{FF2B5EF4-FFF2-40B4-BE49-F238E27FC236}">
                  <a16:creationId xmlns:a16="http://schemas.microsoft.com/office/drawing/2014/main" id="{24C8A3D5-B341-EB0A-86FF-F6026FDD7EA8}"/>
                </a:ext>
              </a:extLst>
            </p:cNvPr>
            <p:cNvSpPr/>
            <p:nvPr/>
          </p:nvSpPr>
          <p:spPr>
            <a:xfrm>
              <a:off x="8107095" y="760963"/>
              <a:ext cx="713560" cy="713560"/>
            </a:xfrm>
            <a:prstGeom prst="ellipse">
              <a:avLst/>
            </a:prstGeom>
            <a:solidFill>
              <a:schemeClr val="accent4">
                <a:lumMod val="75000"/>
              </a:schemeClr>
            </a:solidFill>
            <a:ln w="3810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Helvetica" pitchFamily="2" charset="0"/>
              </a:endParaRPr>
            </a:p>
          </p:txBody>
        </p:sp>
        <p:pic>
          <p:nvPicPr>
            <p:cNvPr id="56" name="Graphic 55">
              <a:extLst>
                <a:ext uri="{FF2B5EF4-FFF2-40B4-BE49-F238E27FC236}">
                  <a16:creationId xmlns:a16="http://schemas.microsoft.com/office/drawing/2014/main" id="{D271697D-4E12-8CDD-3B90-7D69908784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69525" y="913996"/>
              <a:ext cx="388700" cy="388698"/>
            </a:xfrm>
            <a:prstGeom prst="rect">
              <a:avLst/>
            </a:prstGeom>
          </p:spPr>
        </p:pic>
      </p:grpSp>
      <p:grpSp>
        <p:nvGrpSpPr>
          <p:cNvPr id="57" name="Endpoint Protection or Security - icon">
            <a:extLst>
              <a:ext uri="{FF2B5EF4-FFF2-40B4-BE49-F238E27FC236}">
                <a16:creationId xmlns:a16="http://schemas.microsoft.com/office/drawing/2014/main" id="{10BFD574-E0A8-2852-CF3A-6BC66F811562}"/>
              </a:ext>
            </a:extLst>
          </p:cNvPr>
          <p:cNvGrpSpPr/>
          <p:nvPr/>
        </p:nvGrpSpPr>
        <p:grpSpPr>
          <a:xfrm>
            <a:off x="5932355" y="525612"/>
            <a:ext cx="713560" cy="713560"/>
            <a:chOff x="5932355" y="760963"/>
            <a:chExt cx="713560" cy="713560"/>
          </a:xfrm>
        </p:grpSpPr>
        <p:sp>
          <p:nvSpPr>
            <p:cNvPr id="58" name="Oval 57">
              <a:extLst>
                <a:ext uri="{FF2B5EF4-FFF2-40B4-BE49-F238E27FC236}">
                  <a16:creationId xmlns:a16="http://schemas.microsoft.com/office/drawing/2014/main" id="{50B86A93-C5AA-F53C-C621-3DA8ACA3EBCB}"/>
                </a:ext>
              </a:extLst>
            </p:cNvPr>
            <p:cNvSpPr/>
            <p:nvPr/>
          </p:nvSpPr>
          <p:spPr>
            <a:xfrm>
              <a:off x="5932355" y="760963"/>
              <a:ext cx="713560" cy="713560"/>
            </a:xfrm>
            <a:prstGeom prst="ellipse">
              <a:avLst/>
            </a:prstGeom>
            <a:solidFill>
              <a:schemeClr val="accent4">
                <a:lumMod val="75000"/>
              </a:schemeClr>
            </a:solidFill>
            <a:ln w="3810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Helvetica" pitchFamily="2" charset="0"/>
              </a:endParaRPr>
            </a:p>
          </p:txBody>
        </p:sp>
        <p:pic>
          <p:nvPicPr>
            <p:cNvPr id="59" name="Graphic 58">
              <a:extLst>
                <a:ext uri="{FF2B5EF4-FFF2-40B4-BE49-F238E27FC236}">
                  <a16:creationId xmlns:a16="http://schemas.microsoft.com/office/drawing/2014/main" id="{5F3B4FFA-0368-17CE-2720-6EFAD8637C6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55807" y="902130"/>
              <a:ext cx="468808" cy="406890"/>
            </a:xfrm>
            <a:prstGeom prst="rect">
              <a:avLst/>
            </a:prstGeom>
          </p:spPr>
        </p:pic>
      </p:grpSp>
      <p:grpSp>
        <p:nvGrpSpPr>
          <p:cNvPr id="60" name="Managed Security - icon">
            <a:extLst>
              <a:ext uri="{FF2B5EF4-FFF2-40B4-BE49-F238E27FC236}">
                <a16:creationId xmlns:a16="http://schemas.microsoft.com/office/drawing/2014/main" id="{6A39526B-F8A6-1A2A-8F16-6ADEA1A86933}"/>
              </a:ext>
            </a:extLst>
          </p:cNvPr>
          <p:cNvGrpSpPr/>
          <p:nvPr/>
        </p:nvGrpSpPr>
        <p:grpSpPr>
          <a:xfrm>
            <a:off x="3705994" y="543322"/>
            <a:ext cx="713560" cy="713560"/>
            <a:chOff x="3680242" y="760963"/>
            <a:chExt cx="713560" cy="713560"/>
          </a:xfrm>
        </p:grpSpPr>
        <p:sp>
          <p:nvSpPr>
            <p:cNvPr id="61" name="Oval 60">
              <a:extLst>
                <a:ext uri="{FF2B5EF4-FFF2-40B4-BE49-F238E27FC236}">
                  <a16:creationId xmlns:a16="http://schemas.microsoft.com/office/drawing/2014/main" id="{27D66881-B80D-C2EF-3252-499B7BD328A8}"/>
                </a:ext>
              </a:extLst>
            </p:cNvPr>
            <p:cNvSpPr/>
            <p:nvPr/>
          </p:nvSpPr>
          <p:spPr>
            <a:xfrm>
              <a:off x="3680242" y="760963"/>
              <a:ext cx="713560" cy="713560"/>
            </a:xfrm>
            <a:prstGeom prst="ellipse">
              <a:avLst/>
            </a:prstGeom>
            <a:solidFill>
              <a:schemeClr val="accent4">
                <a:lumMod val="75000"/>
              </a:schemeClr>
            </a:solidFill>
            <a:ln w="3810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Helvetica" pitchFamily="2" charset="0"/>
              </a:endParaRPr>
            </a:p>
          </p:txBody>
        </p:sp>
        <p:pic>
          <p:nvPicPr>
            <p:cNvPr id="62" name="Graphic 61">
              <a:extLst>
                <a:ext uri="{FF2B5EF4-FFF2-40B4-BE49-F238E27FC236}">
                  <a16:creationId xmlns:a16="http://schemas.microsoft.com/office/drawing/2014/main" id="{D6FDEECC-A11B-6999-1AA0-F1CA76B2CA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93264" y="884835"/>
              <a:ext cx="314325" cy="447675"/>
            </a:xfrm>
            <a:prstGeom prst="rect">
              <a:avLst/>
            </a:prstGeom>
          </p:spPr>
        </p:pic>
      </p:grpSp>
      <p:grpSp>
        <p:nvGrpSpPr>
          <p:cNvPr id="63" name="Cyber Security Advisory - icon">
            <a:extLst>
              <a:ext uri="{FF2B5EF4-FFF2-40B4-BE49-F238E27FC236}">
                <a16:creationId xmlns:a16="http://schemas.microsoft.com/office/drawing/2014/main" id="{6F7835BA-C3BC-CA53-0914-5D204DE0ABC7}"/>
              </a:ext>
            </a:extLst>
          </p:cNvPr>
          <p:cNvGrpSpPr/>
          <p:nvPr/>
        </p:nvGrpSpPr>
        <p:grpSpPr>
          <a:xfrm>
            <a:off x="1514587" y="553186"/>
            <a:ext cx="713560" cy="713560"/>
            <a:chOff x="1505502" y="760963"/>
            <a:chExt cx="713560" cy="713560"/>
          </a:xfrm>
        </p:grpSpPr>
        <p:sp>
          <p:nvSpPr>
            <p:cNvPr id="64" name="Oval 63">
              <a:extLst>
                <a:ext uri="{FF2B5EF4-FFF2-40B4-BE49-F238E27FC236}">
                  <a16:creationId xmlns:a16="http://schemas.microsoft.com/office/drawing/2014/main" id="{3F5BB3AB-1422-77A3-21A1-A356E613BFC7}"/>
                </a:ext>
              </a:extLst>
            </p:cNvPr>
            <p:cNvSpPr/>
            <p:nvPr/>
          </p:nvSpPr>
          <p:spPr>
            <a:xfrm>
              <a:off x="1505502" y="760963"/>
              <a:ext cx="713560" cy="713560"/>
            </a:xfrm>
            <a:prstGeom prst="ellipse">
              <a:avLst/>
            </a:prstGeom>
            <a:solidFill>
              <a:schemeClr val="accent4">
                <a:lumMod val="75000"/>
              </a:schemeClr>
            </a:solidFill>
            <a:ln w="3810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Helvetica" pitchFamily="2" charset="0"/>
              </a:endParaRPr>
            </a:p>
          </p:txBody>
        </p:sp>
        <p:pic>
          <p:nvPicPr>
            <p:cNvPr id="65" name="Graphic 64">
              <a:extLst>
                <a:ext uri="{FF2B5EF4-FFF2-40B4-BE49-F238E27FC236}">
                  <a16:creationId xmlns:a16="http://schemas.microsoft.com/office/drawing/2014/main" id="{0A5B36C9-C974-C0DB-ED5F-098BF24990C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67019" y="883681"/>
              <a:ext cx="390525" cy="466725"/>
            </a:xfrm>
            <a:prstGeom prst="rect">
              <a:avLst/>
            </a:prstGeom>
          </p:spPr>
        </p:pic>
      </p:grpSp>
      <p:grpSp>
        <p:nvGrpSpPr>
          <p:cNvPr id="66" name="Advanced Monitoring and Management - icon">
            <a:extLst>
              <a:ext uri="{FF2B5EF4-FFF2-40B4-BE49-F238E27FC236}">
                <a16:creationId xmlns:a16="http://schemas.microsoft.com/office/drawing/2014/main" id="{41C552DA-E8CC-F18F-E774-DA5F1EC77A71}"/>
              </a:ext>
            </a:extLst>
          </p:cNvPr>
          <p:cNvGrpSpPr/>
          <p:nvPr/>
        </p:nvGrpSpPr>
        <p:grpSpPr>
          <a:xfrm>
            <a:off x="673128" y="3198855"/>
            <a:ext cx="713560" cy="713560"/>
            <a:chOff x="673128" y="3504908"/>
            <a:chExt cx="713560" cy="713560"/>
          </a:xfrm>
        </p:grpSpPr>
        <p:sp>
          <p:nvSpPr>
            <p:cNvPr id="67" name="Oval 66">
              <a:extLst>
                <a:ext uri="{FF2B5EF4-FFF2-40B4-BE49-F238E27FC236}">
                  <a16:creationId xmlns:a16="http://schemas.microsoft.com/office/drawing/2014/main" id="{21758F4D-00E8-5D85-AEAB-214BC092A062}"/>
                </a:ext>
              </a:extLst>
            </p:cNvPr>
            <p:cNvSpPr/>
            <p:nvPr/>
          </p:nvSpPr>
          <p:spPr>
            <a:xfrm>
              <a:off x="673128" y="3504908"/>
              <a:ext cx="713560" cy="713560"/>
            </a:xfrm>
            <a:prstGeom prst="ellipse">
              <a:avLst/>
            </a:prstGeom>
            <a:solidFill>
              <a:schemeClr val="accent6"/>
            </a:solidFill>
            <a:ln w="3810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bg1"/>
                </a:solidFill>
                <a:latin typeface="Helvetica" pitchFamily="2" charset="0"/>
              </a:endParaRPr>
            </a:p>
          </p:txBody>
        </p:sp>
        <p:pic>
          <p:nvPicPr>
            <p:cNvPr id="68" name="Graphic 67">
              <a:extLst>
                <a:ext uri="{FF2B5EF4-FFF2-40B4-BE49-F238E27FC236}">
                  <a16:creationId xmlns:a16="http://schemas.microsoft.com/office/drawing/2014/main" id="{663A31C2-71F0-51E2-22CB-3E2FFC105CF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4644" y="3625290"/>
              <a:ext cx="390525" cy="466725"/>
            </a:xfrm>
            <a:prstGeom prst="rect">
              <a:avLst/>
            </a:prstGeom>
          </p:spPr>
        </p:pic>
      </p:grpSp>
      <p:grpSp>
        <p:nvGrpSpPr>
          <p:cNvPr id="69" name="Cyber Security Testing - icon">
            <a:extLst>
              <a:ext uri="{FF2B5EF4-FFF2-40B4-BE49-F238E27FC236}">
                <a16:creationId xmlns:a16="http://schemas.microsoft.com/office/drawing/2014/main" id="{1727C634-7696-D1E7-889A-7DB58E5A3660}"/>
              </a:ext>
            </a:extLst>
          </p:cNvPr>
          <p:cNvGrpSpPr/>
          <p:nvPr/>
        </p:nvGrpSpPr>
        <p:grpSpPr>
          <a:xfrm>
            <a:off x="673128" y="4666255"/>
            <a:ext cx="713560" cy="713560"/>
            <a:chOff x="673128" y="4997289"/>
            <a:chExt cx="713560" cy="713560"/>
          </a:xfrm>
        </p:grpSpPr>
        <p:sp>
          <p:nvSpPr>
            <p:cNvPr id="70" name="Oval 69">
              <a:extLst>
                <a:ext uri="{FF2B5EF4-FFF2-40B4-BE49-F238E27FC236}">
                  <a16:creationId xmlns:a16="http://schemas.microsoft.com/office/drawing/2014/main" id="{95DF0C6A-DA70-2D38-CD0F-2A6B5AFCF7DC}"/>
                </a:ext>
              </a:extLst>
            </p:cNvPr>
            <p:cNvSpPr/>
            <p:nvPr/>
          </p:nvSpPr>
          <p:spPr>
            <a:xfrm>
              <a:off x="673128" y="4997289"/>
              <a:ext cx="713560" cy="713560"/>
            </a:xfrm>
            <a:prstGeom prst="ellipse">
              <a:avLst/>
            </a:prstGeom>
            <a:solidFill>
              <a:schemeClr val="accent1"/>
            </a:solidFill>
            <a:ln w="3810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bg1"/>
                </a:solidFill>
                <a:latin typeface="Helvetica" pitchFamily="2" charset="0"/>
              </a:endParaRPr>
            </a:p>
          </p:txBody>
        </p:sp>
        <p:pic>
          <p:nvPicPr>
            <p:cNvPr id="71" name="Graphic 70">
              <a:extLst>
                <a:ext uri="{FF2B5EF4-FFF2-40B4-BE49-F238E27FC236}">
                  <a16:creationId xmlns:a16="http://schemas.microsoft.com/office/drawing/2014/main" id="{279A5F3E-B737-16F7-5990-C23BBDE19C8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50343" y="5160692"/>
              <a:ext cx="359129" cy="386754"/>
            </a:xfrm>
            <a:prstGeom prst="rect">
              <a:avLst/>
            </a:prstGeom>
          </p:spPr>
        </p:pic>
      </p:grpSp>
    </p:spTree>
    <p:extLst>
      <p:ext uri="{BB962C8B-B14F-4D97-AF65-F5344CB8AC3E}">
        <p14:creationId xmlns:p14="http://schemas.microsoft.com/office/powerpoint/2010/main" val="305851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25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animEffect transition="in" filter="fade">
                                      <p:cBhvr>
                                        <p:cTn id="14" dur="500"/>
                                        <p:tgtEl>
                                          <p:spTgt spid="63"/>
                                        </p:tgtEl>
                                      </p:cBhvr>
                                    </p:animEffect>
                                  </p:childTnLst>
                                </p:cTn>
                              </p:par>
                            </p:childTnLst>
                          </p:cTn>
                        </p:par>
                        <p:par>
                          <p:cTn id="15" fill="hold">
                            <p:stCondLst>
                              <p:cond delay="750"/>
                            </p:stCondLst>
                            <p:childTnLst>
                              <p:par>
                                <p:cTn id="16" presetID="47"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anim calcmode="lin" valueType="num">
                                      <p:cBhvr>
                                        <p:cTn id="19" dur="500" fill="hold"/>
                                        <p:tgtEl>
                                          <p:spTgt spid="17"/>
                                        </p:tgtEl>
                                        <p:attrNameLst>
                                          <p:attrName>ppt_x</p:attrName>
                                        </p:attrNameLst>
                                      </p:cBhvr>
                                      <p:tavLst>
                                        <p:tav tm="0">
                                          <p:val>
                                            <p:strVal val="#ppt_x"/>
                                          </p:val>
                                        </p:tav>
                                        <p:tav tm="100000">
                                          <p:val>
                                            <p:strVal val="#ppt_x"/>
                                          </p:val>
                                        </p:tav>
                                      </p:tavLst>
                                    </p:anim>
                                    <p:anim calcmode="lin" valueType="num">
                                      <p:cBhvr>
                                        <p:cTn id="20" dur="500" fill="hold"/>
                                        <p:tgtEl>
                                          <p:spTgt spid="17"/>
                                        </p:tgtEl>
                                        <p:attrNameLst>
                                          <p:attrName>ppt_y</p:attrName>
                                        </p:attrNameLst>
                                      </p:cBhvr>
                                      <p:tavLst>
                                        <p:tav tm="0">
                                          <p:val>
                                            <p:strVal val="#ppt_y-.1"/>
                                          </p:val>
                                        </p:tav>
                                        <p:tav tm="100000">
                                          <p:val>
                                            <p:strVal val="#ppt_y"/>
                                          </p:val>
                                        </p:tav>
                                      </p:tavLst>
                                    </p:anim>
                                  </p:childTnLst>
                                </p:cTn>
                              </p:par>
                              <p:par>
                                <p:cTn id="21" presetID="53" presetClass="entr" presetSubtype="16" fill="hold" nodeType="withEffect">
                                  <p:stCondLst>
                                    <p:cond delay="250"/>
                                  </p:stCondLst>
                                  <p:childTnLst>
                                    <p:set>
                                      <p:cBhvr>
                                        <p:cTn id="22" dur="1" fill="hold">
                                          <p:stCondLst>
                                            <p:cond delay="0"/>
                                          </p:stCondLst>
                                        </p:cTn>
                                        <p:tgtEl>
                                          <p:spTgt spid="60"/>
                                        </p:tgtEl>
                                        <p:attrNameLst>
                                          <p:attrName>style.visibility</p:attrName>
                                        </p:attrNameLst>
                                      </p:cBhvr>
                                      <p:to>
                                        <p:strVal val="visible"/>
                                      </p:to>
                                    </p:set>
                                    <p:anim calcmode="lin" valueType="num">
                                      <p:cBhvr>
                                        <p:cTn id="23" dur="500" fill="hold"/>
                                        <p:tgtEl>
                                          <p:spTgt spid="60"/>
                                        </p:tgtEl>
                                        <p:attrNameLst>
                                          <p:attrName>ppt_w</p:attrName>
                                        </p:attrNameLst>
                                      </p:cBhvr>
                                      <p:tavLst>
                                        <p:tav tm="0">
                                          <p:val>
                                            <p:fltVal val="0"/>
                                          </p:val>
                                        </p:tav>
                                        <p:tav tm="100000">
                                          <p:val>
                                            <p:strVal val="#ppt_w"/>
                                          </p:val>
                                        </p:tav>
                                      </p:tavLst>
                                    </p:anim>
                                    <p:anim calcmode="lin" valueType="num">
                                      <p:cBhvr>
                                        <p:cTn id="24" dur="500" fill="hold"/>
                                        <p:tgtEl>
                                          <p:spTgt spid="60"/>
                                        </p:tgtEl>
                                        <p:attrNameLst>
                                          <p:attrName>ppt_h</p:attrName>
                                        </p:attrNameLst>
                                      </p:cBhvr>
                                      <p:tavLst>
                                        <p:tav tm="0">
                                          <p:val>
                                            <p:fltVal val="0"/>
                                          </p:val>
                                        </p:tav>
                                        <p:tav tm="100000">
                                          <p:val>
                                            <p:strVal val="#ppt_h"/>
                                          </p:val>
                                        </p:tav>
                                      </p:tavLst>
                                    </p:anim>
                                    <p:animEffect transition="in" filter="fade">
                                      <p:cBhvr>
                                        <p:cTn id="25" dur="500"/>
                                        <p:tgtEl>
                                          <p:spTgt spid="60"/>
                                        </p:tgtEl>
                                      </p:cBhvr>
                                    </p:animEffect>
                                  </p:childTnLst>
                                </p:cTn>
                              </p:par>
                            </p:childTnLst>
                          </p:cTn>
                        </p:par>
                        <p:par>
                          <p:cTn id="26" fill="hold">
                            <p:stCondLst>
                              <p:cond delay="1500"/>
                            </p:stCondLst>
                            <p:childTnLst>
                              <p:par>
                                <p:cTn id="27" presetID="47" presetClass="entr" presetSubtype="0"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anim calcmode="lin" valueType="num">
                                      <p:cBhvr>
                                        <p:cTn id="30" dur="500" fill="hold"/>
                                        <p:tgtEl>
                                          <p:spTgt spid="33"/>
                                        </p:tgtEl>
                                        <p:attrNameLst>
                                          <p:attrName>ppt_x</p:attrName>
                                        </p:attrNameLst>
                                      </p:cBhvr>
                                      <p:tavLst>
                                        <p:tav tm="0">
                                          <p:val>
                                            <p:strVal val="#ppt_x"/>
                                          </p:val>
                                        </p:tav>
                                        <p:tav tm="100000">
                                          <p:val>
                                            <p:strVal val="#ppt_x"/>
                                          </p:val>
                                        </p:tav>
                                      </p:tavLst>
                                    </p:anim>
                                    <p:anim calcmode="lin" valueType="num">
                                      <p:cBhvr>
                                        <p:cTn id="31" dur="500" fill="hold"/>
                                        <p:tgtEl>
                                          <p:spTgt spid="33"/>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250"/>
                                  </p:stCondLst>
                                  <p:childTnLst>
                                    <p:set>
                                      <p:cBhvr>
                                        <p:cTn id="33" dur="1" fill="hold">
                                          <p:stCondLst>
                                            <p:cond delay="0"/>
                                          </p:stCondLst>
                                        </p:cTn>
                                        <p:tgtEl>
                                          <p:spTgt spid="57"/>
                                        </p:tgtEl>
                                        <p:attrNameLst>
                                          <p:attrName>style.visibility</p:attrName>
                                        </p:attrNameLst>
                                      </p:cBhvr>
                                      <p:to>
                                        <p:strVal val="visible"/>
                                      </p:to>
                                    </p:set>
                                    <p:anim calcmode="lin" valueType="num">
                                      <p:cBhvr>
                                        <p:cTn id="34" dur="500" fill="hold"/>
                                        <p:tgtEl>
                                          <p:spTgt spid="57"/>
                                        </p:tgtEl>
                                        <p:attrNameLst>
                                          <p:attrName>ppt_w</p:attrName>
                                        </p:attrNameLst>
                                      </p:cBhvr>
                                      <p:tavLst>
                                        <p:tav tm="0">
                                          <p:val>
                                            <p:fltVal val="0"/>
                                          </p:val>
                                        </p:tav>
                                        <p:tav tm="100000">
                                          <p:val>
                                            <p:strVal val="#ppt_w"/>
                                          </p:val>
                                        </p:tav>
                                      </p:tavLst>
                                    </p:anim>
                                    <p:anim calcmode="lin" valueType="num">
                                      <p:cBhvr>
                                        <p:cTn id="35" dur="500" fill="hold"/>
                                        <p:tgtEl>
                                          <p:spTgt spid="57"/>
                                        </p:tgtEl>
                                        <p:attrNameLst>
                                          <p:attrName>ppt_h</p:attrName>
                                        </p:attrNameLst>
                                      </p:cBhvr>
                                      <p:tavLst>
                                        <p:tav tm="0">
                                          <p:val>
                                            <p:fltVal val="0"/>
                                          </p:val>
                                        </p:tav>
                                        <p:tav tm="100000">
                                          <p:val>
                                            <p:strVal val="#ppt_h"/>
                                          </p:val>
                                        </p:tav>
                                      </p:tavLst>
                                    </p:anim>
                                    <p:animEffect transition="in" filter="fade">
                                      <p:cBhvr>
                                        <p:cTn id="36" dur="500"/>
                                        <p:tgtEl>
                                          <p:spTgt spid="57"/>
                                        </p:tgtEl>
                                      </p:cBhvr>
                                    </p:animEffect>
                                  </p:childTnLst>
                                </p:cTn>
                              </p:par>
                            </p:childTnLst>
                          </p:cTn>
                        </p:par>
                        <p:par>
                          <p:cTn id="37" fill="hold">
                            <p:stCondLst>
                              <p:cond delay="2250"/>
                            </p:stCondLst>
                            <p:childTnLst>
                              <p:par>
                                <p:cTn id="38" presetID="47" presetClass="entr" presetSubtype="0" fill="hold"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anim calcmode="lin" valueType="num">
                                      <p:cBhvr>
                                        <p:cTn id="41" dur="500" fill="hold"/>
                                        <p:tgtEl>
                                          <p:spTgt spid="41"/>
                                        </p:tgtEl>
                                        <p:attrNameLst>
                                          <p:attrName>ppt_x</p:attrName>
                                        </p:attrNameLst>
                                      </p:cBhvr>
                                      <p:tavLst>
                                        <p:tav tm="0">
                                          <p:val>
                                            <p:strVal val="#ppt_x"/>
                                          </p:val>
                                        </p:tav>
                                        <p:tav tm="100000">
                                          <p:val>
                                            <p:strVal val="#ppt_x"/>
                                          </p:val>
                                        </p:tav>
                                      </p:tavLst>
                                    </p:anim>
                                    <p:anim calcmode="lin" valueType="num">
                                      <p:cBhvr>
                                        <p:cTn id="42" dur="500" fill="hold"/>
                                        <p:tgtEl>
                                          <p:spTgt spid="41"/>
                                        </p:tgtEl>
                                        <p:attrNameLst>
                                          <p:attrName>ppt_y</p:attrName>
                                        </p:attrNameLst>
                                      </p:cBhvr>
                                      <p:tavLst>
                                        <p:tav tm="0">
                                          <p:val>
                                            <p:strVal val="#ppt_y-.1"/>
                                          </p:val>
                                        </p:tav>
                                        <p:tav tm="100000">
                                          <p:val>
                                            <p:strVal val="#ppt_y"/>
                                          </p:val>
                                        </p:tav>
                                      </p:tavLst>
                                    </p:anim>
                                  </p:childTnLst>
                                </p:cTn>
                              </p:par>
                              <p:par>
                                <p:cTn id="43" presetID="53" presetClass="entr" presetSubtype="16" fill="hold" nodeType="withEffect">
                                  <p:stCondLst>
                                    <p:cond delay="250"/>
                                  </p:stCondLst>
                                  <p:childTnLst>
                                    <p:set>
                                      <p:cBhvr>
                                        <p:cTn id="44" dur="1" fill="hold">
                                          <p:stCondLst>
                                            <p:cond delay="0"/>
                                          </p:stCondLst>
                                        </p:cTn>
                                        <p:tgtEl>
                                          <p:spTgt spid="54"/>
                                        </p:tgtEl>
                                        <p:attrNameLst>
                                          <p:attrName>style.visibility</p:attrName>
                                        </p:attrNameLst>
                                      </p:cBhvr>
                                      <p:to>
                                        <p:strVal val="visible"/>
                                      </p:to>
                                    </p:set>
                                    <p:anim calcmode="lin" valueType="num">
                                      <p:cBhvr>
                                        <p:cTn id="45" dur="500" fill="hold"/>
                                        <p:tgtEl>
                                          <p:spTgt spid="54"/>
                                        </p:tgtEl>
                                        <p:attrNameLst>
                                          <p:attrName>ppt_w</p:attrName>
                                        </p:attrNameLst>
                                      </p:cBhvr>
                                      <p:tavLst>
                                        <p:tav tm="0">
                                          <p:val>
                                            <p:fltVal val="0"/>
                                          </p:val>
                                        </p:tav>
                                        <p:tav tm="100000">
                                          <p:val>
                                            <p:strVal val="#ppt_w"/>
                                          </p:val>
                                        </p:tav>
                                      </p:tavLst>
                                    </p:anim>
                                    <p:anim calcmode="lin" valueType="num">
                                      <p:cBhvr>
                                        <p:cTn id="46" dur="500" fill="hold"/>
                                        <p:tgtEl>
                                          <p:spTgt spid="54"/>
                                        </p:tgtEl>
                                        <p:attrNameLst>
                                          <p:attrName>ppt_h</p:attrName>
                                        </p:attrNameLst>
                                      </p:cBhvr>
                                      <p:tavLst>
                                        <p:tav tm="0">
                                          <p:val>
                                            <p:fltVal val="0"/>
                                          </p:val>
                                        </p:tav>
                                        <p:tav tm="100000">
                                          <p:val>
                                            <p:strVal val="#ppt_h"/>
                                          </p:val>
                                        </p:tav>
                                      </p:tavLst>
                                    </p:anim>
                                    <p:animEffect transition="in" filter="fade">
                                      <p:cBhvr>
                                        <p:cTn id="47" dur="500"/>
                                        <p:tgtEl>
                                          <p:spTgt spid="54"/>
                                        </p:tgtEl>
                                      </p:cBhvr>
                                    </p:animEffect>
                                  </p:childTnLst>
                                </p:cTn>
                              </p:par>
                            </p:childTnLst>
                          </p:cTn>
                        </p:par>
                        <p:par>
                          <p:cTn id="48" fill="hold">
                            <p:stCondLst>
                              <p:cond delay="3000"/>
                            </p:stCondLst>
                            <p:childTnLst>
                              <p:par>
                                <p:cTn id="49" presetID="47" presetClass="entr" presetSubtype="0"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strVal val="#ppt_x"/>
                                          </p:val>
                                        </p:tav>
                                        <p:tav tm="100000">
                                          <p:val>
                                            <p:strVal val="#ppt_x"/>
                                          </p:val>
                                        </p:tav>
                                      </p:tavLst>
                                    </p:anim>
                                    <p:anim calcmode="lin" valueType="num">
                                      <p:cBhvr>
                                        <p:cTn id="53" dur="500" fill="hold"/>
                                        <p:tgtEl>
                                          <p:spTgt spid="25"/>
                                        </p:tgtEl>
                                        <p:attrNameLst>
                                          <p:attrName>ppt_y</p:attrName>
                                        </p:attrNameLst>
                                      </p:cBhvr>
                                      <p:tavLst>
                                        <p:tav tm="0">
                                          <p:val>
                                            <p:strVal val="#ppt_y-.1"/>
                                          </p:val>
                                        </p:tav>
                                        <p:tav tm="100000">
                                          <p:val>
                                            <p:strVal val="#ppt_y"/>
                                          </p:val>
                                        </p:tav>
                                      </p:tavLst>
                                    </p:anim>
                                  </p:childTnLst>
                                </p:cTn>
                              </p:par>
                              <p:par>
                                <p:cTn id="54" presetID="53" presetClass="entr" presetSubtype="16" fill="hold" nodeType="withEffect">
                                  <p:stCondLst>
                                    <p:cond delay="250"/>
                                  </p:stCondLst>
                                  <p:childTnLst>
                                    <p:set>
                                      <p:cBhvr>
                                        <p:cTn id="55" dur="1" fill="hold">
                                          <p:stCondLst>
                                            <p:cond delay="0"/>
                                          </p:stCondLst>
                                        </p:cTn>
                                        <p:tgtEl>
                                          <p:spTgt spid="51"/>
                                        </p:tgtEl>
                                        <p:attrNameLst>
                                          <p:attrName>style.visibility</p:attrName>
                                        </p:attrNameLst>
                                      </p:cBhvr>
                                      <p:to>
                                        <p:strVal val="visible"/>
                                      </p:to>
                                    </p:set>
                                    <p:anim calcmode="lin" valueType="num">
                                      <p:cBhvr>
                                        <p:cTn id="56" dur="500" fill="hold"/>
                                        <p:tgtEl>
                                          <p:spTgt spid="51"/>
                                        </p:tgtEl>
                                        <p:attrNameLst>
                                          <p:attrName>ppt_w</p:attrName>
                                        </p:attrNameLst>
                                      </p:cBhvr>
                                      <p:tavLst>
                                        <p:tav tm="0">
                                          <p:val>
                                            <p:fltVal val="0"/>
                                          </p:val>
                                        </p:tav>
                                        <p:tav tm="100000">
                                          <p:val>
                                            <p:strVal val="#ppt_w"/>
                                          </p:val>
                                        </p:tav>
                                      </p:tavLst>
                                    </p:anim>
                                    <p:anim calcmode="lin" valueType="num">
                                      <p:cBhvr>
                                        <p:cTn id="57" dur="500" fill="hold"/>
                                        <p:tgtEl>
                                          <p:spTgt spid="51"/>
                                        </p:tgtEl>
                                        <p:attrNameLst>
                                          <p:attrName>ppt_h</p:attrName>
                                        </p:attrNameLst>
                                      </p:cBhvr>
                                      <p:tavLst>
                                        <p:tav tm="0">
                                          <p:val>
                                            <p:fltVal val="0"/>
                                          </p:val>
                                        </p:tav>
                                        <p:tav tm="100000">
                                          <p:val>
                                            <p:strVal val="#ppt_h"/>
                                          </p:val>
                                        </p:tav>
                                      </p:tavLst>
                                    </p:anim>
                                    <p:animEffect transition="in" filter="fade">
                                      <p:cBhvr>
                                        <p:cTn id="58" dur="500"/>
                                        <p:tgtEl>
                                          <p:spTgt spid="51"/>
                                        </p:tgtEl>
                                      </p:cBhvr>
                                    </p:animEffect>
                                  </p:childTnLst>
                                </p:cTn>
                              </p:par>
                              <p:par>
                                <p:cTn id="59" presetID="2" presetClass="entr" presetSubtype="2" fill="hold" grpId="0" nodeType="withEffect">
                                  <p:stCondLst>
                                    <p:cond delay="25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500" fill="hold"/>
                                        <p:tgtEl>
                                          <p:spTgt spid="50"/>
                                        </p:tgtEl>
                                        <p:attrNameLst>
                                          <p:attrName>ppt_x</p:attrName>
                                        </p:attrNameLst>
                                      </p:cBhvr>
                                      <p:tavLst>
                                        <p:tav tm="0">
                                          <p:val>
                                            <p:strVal val="1+#ppt_w/2"/>
                                          </p:val>
                                        </p:tav>
                                        <p:tav tm="100000">
                                          <p:val>
                                            <p:strVal val="#ppt_x"/>
                                          </p:val>
                                        </p:tav>
                                      </p:tavLst>
                                    </p:anim>
                                    <p:anim calcmode="lin" valueType="num">
                                      <p:cBhvr additive="base">
                                        <p:cTn id="62" dur="500" fill="hold"/>
                                        <p:tgtEl>
                                          <p:spTgt spid="50"/>
                                        </p:tgtEl>
                                        <p:attrNameLst>
                                          <p:attrName>ppt_y</p:attrName>
                                        </p:attrNameLst>
                                      </p:cBhvr>
                                      <p:tavLst>
                                        <p:tav tm="0">
                                          <p:val>
                                            <p:strVal val="#ppt_y"/>
                                          </p:val>
                                        </p:tav>
                                        <p:tav tm="100000">
                                          <p:val>
                                            <p:strVal val="#ppt_y"/>
                                          </p:val>
                                        </p:tav>
                                      </p:tavLst>
                                    </p:anim>
                                  </p:childTnLst>
                                </p:cTn>
                              </p:par>
                              <p:par>
                                <p:cTn id="63" presetID="53" presetClass="entr" presetSubtype="16" fill="hold" nodeType="withEffect">
                                  <p:stCondLst>
                                    <p:cond delay="250"/>
                                  </p:stCondLst>
                                  <p:childTnLst>
                                    <p:set>
                                      <p:cBhvr>
                                        <p:cTn id="64" dur="1" fill="hold">
                                          <p:stCondLst>
                                            <p:cond delay="0"/>
                                          </p:stCondLst>
                                        </p:cTn>
                                        <p:tgtEl>
                                          <p:spTgt spid="66"/>
                                        </p:tgtEl>
                                        <p:attrNameLst>
                                          <p:attrName>style.visibility</p:attrName>
                                        </p:attrNameLst>
                                      </p:cBhvr>
                                      <p:to>
                                        <p:strVal val="visible"/>
                                      </p:to>
                                    </p:set>
                                    <p:anim calcmode="lin" valueType="num">
                                      <p:cBhvr>
                                        <p:cTn id="65" dur="500" fill="hold"/>
                                        <p:tgtEl>
                                          <p:spTgt spid="66"/>
                                        </p:tgtEl>
                                        <p:attrNameLst>
                                          <p:attrName>ppt_w</p:attrName>
                                        </p:attrNameLst>
                                      </p:cBhvr>
                                      <p:tavLst>
                                        <p:tav tm="0">
                                          <p:val>
                                            <p:fltVal val="0"/>
                                          </p:val>
                                        </p:tav>
                                        <p:tav tm="100000">
                                          <p:val>
                                            <p:strVal val="#ppt_w"/>
                                          </p:val>
                                        </p:tav>
                                      </p:tavLst>
                                    </p:anim>
                                    <p:anim calcmode="lin" valueType="num">
                                      <p:cBhvr>
                                        <p:cTn id="66" dur="500" fill="hold"/>
                                        <p:tgtEl>
                                          <p:spTgt spid="66"/>
                                        </p:tgtEl>
                                        <p:attrNameLst>
                                          <p:attrName>ppt_h</p:attrName>
                                        </p:attrNameLst>
                                      </p:cBhvr>
                                      <p:tavLst>
                                        <p:tav tm="0">
                                          <p:val>
                                            <p:fltVal val="0"/>
                                          </p:val>
                                        </p:tav>
                                        <p:tav tm="100000">
                                          <p:val>
                                            <p:strVal val="#ppt_h"/>
                                          </p:val>
                                        </p:tav>
                                      </p:tavLst>
                                    </p:anim>
                                    <p:animEffect transition="in" filter="fade">
                                      <p:cBhvr>
                                        <p:cTn id="67" dur="500"/>
                                        <p:tgtEl>
                                          <p:spTgt spid="66"/>
                                        </p:tgtEl>
                                      </p:cBhvr>
                                    </p:animEffect>
                                  </p:childTnLst>
                                </p:cTn>
                              </p:par>
                            </p:childTnLst>
                          </p:cTn>
                        </p:par>
                        <p:par>
                          <p:cTn id="68" fill="hold">
                            <p:stCondLst>
                              <p:cond delay="3750"/>
                            </p:stCondLst>
                            <p:childTnLst>
                              <p:par>
                                <p:cTn id="69" presetID="2" presetClass="entr" presetSubtype="8"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500" fill="hold"/>
                                        <p:tgtEl>
                                          <p:spTgt spid="7"/>
                                        </p:tgtEl>
                                        <p:attrNameLst>
                                          <p:attrName>ppt_x</p:attrName>
                                        </p:attrNameLst>
                                      </p:cBhvr>
                                      <p:tavLst>
                                        <p:tav tm="0">
                                          <p:val>
                                            <p:strVal val="0-#ppt_w/2"/>
                                          </p:val>
                                        </p:tav>
                                        <p:tav tm="100000">
                                          <p:val>
                                            <p:strVal val="#ppt_x"/>
                                          </p:val>
                                        </p:tav>
                                      </p:tavLst>
                                    </p:anim>
                                    <p:anim calcmode="lin" valueType="num">
                                      <p:cBhvr additive="base">
                                        <p:cTn id="72" dur="500" fill="hold"/>
                                        <p:tgtEl>
                                          <p:spTgt spid="7"/>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additive="base">
                                        <p:cTn id="75" dur="500" fill="hold"/>
                                        <p:tgtEl>
                                          <p:spTgt spid="8"/>
                                        </p:tgtEl>
                                        <p:attrNameLst>
                                          <p:attrName>ppt_x</p:attrName>
                                        </p:attrNameLst>
                                      </p:cBhvr>
                                      <p:tavLst>
                                        <p:tav tm="0">
                                          <p:val>
                                            <p:strVal val="1+#ppt_w/2"/>
                                          </p:val>
                                        </p:tav>
                                        <p:tav tm="100000">
                                          <p:val>
                                            <p:strVal val="#ppt_x"/>
                                          </p:val>
                                        </p:tav>
                                      </p:tavLst>
                                    </p:anim>
                                    <p:anim calcmode="lin" valueType="num">
                                      <p:cBhvr additive="base">
                                        <p:cTn id="76" dur="500" fill="hold"/>
                                        <p:tgtEl>
                                          <p:spTgt spid="8"/>
                                        </p:tgtEl>
                                        <p:attrNameLst>
                                          <p:attrName>ppt_y</p:attrName>
                                        </p:attrNameLst>
                                      </p:cBhvr>
                                      <p:tavLst>
                                        <p:tav tm="0">
                                          <p:val>
                                            <p:strVal val="#ppt_y"/>
                                          </p:val>
                                        </p:tav>
                                        <p:tav tm="100000">
                                          <p:val>
                                            <p:strVal val="#ppt_y"/>
                                          </p:val>
                                        </p:tav>
                                      </p:tavLst>
                                    </p:anim>
                                  </p:childTnLst>
                                </p:cTn>
                              </p:par>
                            </p:childTnLst>
                          </p:cTn>
                        </p:par>
                        <p:par>
                          <p:cTn id="77" fill="hold">
                            <p:stCondLst>
                              <p:cond delay="4250"/>
                            </p:stCondLst>
                            <p:childTnLst>
                              <p:par>
                                <p:cTn id="78" presetID="2" presetClass="entr" presetSubtype="2"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additive="base">
                                        <p:cTn id="80" dur="500" fill="hold"/>
                                        <p:tgtEl>
                                          <p:spTgt spid="49"/>
                                        </p:tgtEl>
                                        <p:attrNameLst>
                                          <p:attrName>ppt_x</p:attrName>
                                        </p:attrNameLst>
                                      </p:cBhvr>
                                      <p:tavLst>
                                        <p:tav tm="0">
                                          <p:val>
                                            <p:strVal val="1+#ppt_w/2"/>
                                          </p:val>
                                        </p:tav>
                                        <p:tav tm="100000">
                                          <p:val>
                                            <p:strVal val="#ppt_x"/>
                                          </p:val>
                                        </p:tav>
                                      </p:tavLst>
                                    </p:anim>
                                    <p:anim calcmode="lin" valueType="num">
                                      <p:cBhvr additive="base">
                                        <p:cTn id="81" dur="500" fill="hold"/>
                                        <p:tgtEl>
                                          <p:spTgt spid="49"/>
                                        </p:tgtEl>
                                        <p:attrNameLst>
                                          <p:attrName>ppt_y</p:attrName>
                                        </p:attrNameLst>
                                      </p:cBhvr>
                                      <p:tavLst>
                                        <p:tav tm="0">
                                          <p:val>
                                            <p:strVal val="#ppt_y"/>
                                          </p:val>
                                        </p:tav>
                                        <p:tav tm="100000">
                                          <p:val>
                                            <p:strVal val="#ppt_y"/>
                                          </p:val>
                                        </p:tav>
                                      </p:tavLst>
                                    </p:anim>
                                  </p:childTnLst>
                                </p:cTn>
                              </p:par>
                              <p:par>
                                <p:cTn id="82" presetID="53" presetClass="entr" presetSubtype="16" fill="hold" nodeType="withEffect">
                                  <p:stCondLst>
                                    <p:cond delay="250"/>
                                  </p:stCondLst>
                                  <p:childTnLst>
                                    <p:set>
                                      <p:cBhvr>
                                        <p:cTn id="83" dur="1" fill="hold">
                                          <p:stCondLst>
                                            <p:cond delay="0"/>
                                          </p:stCondLst>
                                        </p:cTn>
                                        <p:tgtEl>
                                          <p:spTgt spid="69"/>
                                        </p:tgtEl>
                                        <p:attrNameLst>
                                          <p:attrName>style.visibility</p:attrName>
                                        </p:attrNameLst>
                                      </p:cBhvr>
                                      <p:to>
                                        <p:strVal val="visible"/>
                                      </p:to>
                                    </p:set>
                                    <p:anim calcmode="lin" valueType="num">
                                      <p:cBhvr>
                                        <p:cTn id="84" dur="500" fill="hold"/>
                                        <p:tgtEl>
                                          <p:spTgt spid="69"/>
                                        </p:tgtEl>
                                        <p:attrNameLst>
                                          <p:attrName>ppt_w</p:attrName>
                                        </p:attrNameLst>
                                      </p:cBhvr>
                                      <p:tavLst>
                                        <p:tav tm="0">
                                          <p:val>
                                            <p:fltVal val="0"/>
                                          </p:val>
                                        </p:tav>
                                        <p:tav tm="100000">
                                          <p:val>
                                            <p:strVal val="#ppt_w"/>
                                          </p:val>
                                        </p:tav>
                                      </p:tavLst>
                                    </p:anim>
                                    <p:anim calcmode="lin" valueType="num">
                                      <p:cBhvr>
                                        <p:cTn id="85" dur="500" fill="hold"/>
                                        <p:tgtEl>
                                          <p:spTgt spid="69"/>
                                        </p:tgtEl>
                                        <p:attrNameLst>
                                          <p:attrName>ppt_h</p:attrName>
                                        </p:attrNameLst>
                                      </p:cBhvr>
                                      <p:tavLst>
                                        <p:tav tm="0">
                                          <p:val>
                                            <p:fltVal val="0"/>
                                          </p:val>
                                        </p:tav>
                                        <p:tav tm="100000">
                                          <p:val>
                                            <p:strVal val="#ppt_h"/>
                                          </p:val>
                                        </p:tav>
                                      </p:tavLst>
                                    </p:anim>
                                    <p:animEffect transition="in" filter="fade">
                                      <p:cBhvr>
                                        <p:cTn id="86" dur="500"/>
                                        <p:tgtEl>
                                          <p:spTgt spid="69"/>
                                        </p:tgtEl>
                                      </p:cBhvr>
                                    </p:animEffect>
                                  </p:childTnLst>
                                </p:cTn>
                              </p:par>
                              <p:par>
                                <p:cTn id="87" presetID="42" presetClass="entr" presetSubtype="0" fill="hold" grpId="0" nodeType="withEffect">
                                  <p:stCondLst>
                                    <p:cond delay="250"/>
                                  </p:stCondLst>
                                  <p:childTnLst>
                                    <p:set>
                                      <p:cBhvr>
                                        <p:cTn id="88" dur="1" fill="hold">
                                          <p:stCondLst>
                                            <p:cond delay="0"/>
                                          </p:stCondLst>
                                        </p:cTn>
                                        <p:tgtEl>
                                          <p:spTgt spid="3"/>
                                        </p:tgtEl>
                                        <p:attrNameLst>
                                          <p:attrName>style.visibility</p:attrName>
                                        </p:attrNameLst>
                                      </p:cBhvr>
                                      <p:to>
                                        <p:strVal val="visible"/>
                                      </p:to>
                                    </p:set>
                                    <p:animEffect transition="in" filter="fade">
                                      <p:cBhvr>
                                        <p:cTn id="89" dur="500"/>
                                        <p:tgtEl>
                                          <p:spTgt spid="3"/>
                                        </p:tgtEl>
                                      </p:cBhvr>
                                    </p:animEffect>
                                    <p:anim calcmode="lin" valueType="num">
                                      <p:cBhvr>
                                        <p:cTn id="90" dur="500" fill="hold"/>
                                        <p:tgtEl>
                                          <p:spTgt spid="3"/>
                                        </p:tgtEl>
                                        <p:attrNameLst>
                                          <p:attrName>ppt_x</p:attrName>
                                        </p:attrNameLst>
                                      </p:cBhvr>
                                      <p:tavLst>
                                        <p:tav tm="0">
                                          <p:val>
                                            <p:strVal val="#ppt_x"/>
                                          </p:val>
                                        </p:tav>
                                        <p:tav tm="100000">
                                          <p:val>
                                            <p:strVal val="#ppt_x"/>
                                          </p:val>
                                        </p:tav>
                                      </p:tavLst>
                                    </p:anim>
                                    <p:anim calcmode="lin" valueType="num">
                                      <p:cBhvr>
                                        <p:cTn id="91" dur="500" fill="hold"/>
                                        <p:tgtEl>
                                          <p:spTgt spid="3"/>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750"/>
                                  </p:stCondLst>
                                  <p:childTnLst>
                                    <p:set>
                                      <p:cBhvr>
                                        <p:cTn id="93" dur="1" fill="hold">
                                          <p:stCondLst>
                                            <p:cond delay="0"/>
                                          </p:stCondLst>
                                        </p:cTn>
                                        <p:tgtEl>
                                          <p:spTgt spid="4"/>
                                        </p:tgtEl>
                                        <p:attrNameLst>
                                          <p:attrName>style.visibility</p:attrName>
                                        </p:attrNameLst>
                                      </p:cBhvr>
                                      <p:to>
                                        <p:strVal val="visible"/>
                                      </p:to>
                                    </p:set>
                                    <p:animEffect transition="in" filter="fade">
                                      <p:cBhvr>
                                        <p:cTn id="94" dur="500"/>
                                        <p:tgtEl>
                                          <p:spTgt spid="4"/>
                                        </p:tgtEl>
                                      </p:cBhvr>
                                    </p:animEffect>
                                    <p:anim calcmode="lin" valueType="num">
                                      <p:cBhvr>
                                        <p:cTn id="95" dur="500" fill="hold"/>
                                        <p:tgtEl>
                                          <p:spTgt spid="4"/>
                                        </p:tgtEl>
                                        <p:attrNameLst>
                                          <p:attrName>ppt_x</p:attrName>
                                        </p:attrNameLst>
                                      </p:cBhvr>
                                      <p:tavLst>
                                        <p:tav tm="0">
                                          <p:val>
                                            <p:strVal val="#ppt_x"/>
                                          </p:val>
                                        </p:tav>
                                        <p:tav tm="100000">
                                          <p:val>
                                            <p:strVal val="#ppt_x"/>
                                          </p:val>
                                        </p:tav>
                                      </p:tavLst>
                                    </p:anim>
                                    <p:anim calcmode="lin" valueType="num">
                                      <p:cBhvr>
                                        <p:cTn id="96" dur="500" fill="hold"/>
                                        <p:tgtEl>
                                          <p:spTgt spid="4"/>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1250"/>
                                  </p:stCondLst>
                                  <p:childTnLst>
                                    <p:set>
                                      <p:cBhvr>
                                        <p:cTn id="98" dur="1" fill="hold">
                                          <p:stCondLst>
                                            <p:cond delay="0"/>
                                          </p:stCondLst>
                                        </p:cTn>
                                        <p:tgtEl>
                                          <p:spTgt spid="5"/>
                                        </p:tgtEl>
                                        <p:attrNameLst>
                                          <p:attrName>style.visibility</p:attrName>
                                        </p:attrNameLst>
                                      </p:cBhvr>
                                      <p:to>
                                        <p:strVal val="visible"/>
                                      </p:to>
                                    </p:set>
                                    <p:animEffect transition="in" filter="fade">
                                      <p:cBhvr>
                                        <p:cTn id="99" dur="500"/>
                                        <p:tgtEl>
                                          <p:spTgt spid="5"/>
                                        </p:tgtEl>
                                      </p:cBhvr>
                                    </p:animEffect>
                                    <p:anim calcmode="lin" valueType="num">
                                      <p:cBhvr>
                                        <p:cTn id="100" dur="500" fill="hold"/>
                                        <p:tgtEl>
                                          <p:spTgt spid="5"/>
                                        </p:tgtEl>
                                        <p:attrNameLst>
                                          <p:attrName>ppt_x</p:attrName>
                                        </p:attrNameLst>
                                      </p:cBhvr>
                                      <p:tavLst>
                                        <p:tav tm="0">
                                          <p:val>
                                            <p:strVal val="#ppt_x"/>
                                          </p:val>
                                        </p:tav>
                                        <p:tav tm="100000">
                                          <p:val>
                                            <p:strVal val="#ppt_x"/>
                                          </p:val>
                                        </p:tav>
                                      </p:tavLst>
                                    </p:anim>
                                    <p:anim calcmode="lin" valueType="num">
                                      <p:cBhvr>
                                        <p:cTn id="101" dur="500" fill="hold"/>
                                        <p:tgtEl>
                                          <p:spTgt spid="5"/>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1650"/>
                                  </p:stCondLst>
                                  <p:childTnLst>
                                    <p:set>
                                      <p:cBhvr>
                                        <p:cTn id="103" dur="1" fill="hold">
                                          <p:stCondLst>
                                            <p:cond delay="0"/>
                                          </p:stCondLst>
                                        </p:cTn>
                                        <p:tgtEl>
                                          <p:spTgt spid="6"/>
                                        </p:tgtEl>
                                        <p:attrNameLst>
                                          <p:attrName>style.visibility</p:attrName>
                                        </p:attrNameLst>
                                      </p:cBhvr>
                                      <p:to>
                                        <p:strVal val="visible"/>
                                      </p:to>
                                    </p:set>
                                    <p:animEffect transition="in" filter="fade">
                                      <p:cBhvr>
                                        <p:cTn id="104" dur="500"/>
                                        <p:tgtEl>
                                          <p:spTgt spid="6"/>
                                        </p:tgtEl>
                                      </p:cBhvr>
                                    </p:animEffect>
                                    <p:anim calcmode="lin" valueType="num">
                                      <p:cBhvr>
                                        <p:cTn id="105" dur="500" fill="hold"/>
                                        <p:tgtEl>
                                          <p:spTgt spid="6"/>
                                        </p:tgtEl>
                                        <p:attrNameLst>
                                          <p:attrName>ppt_x</p:attrName>
                                        </p:attrNameLst>
                                      </p:cBhvr>
                                      <p:tavLst>
                                        <p:tav tm="0">
                                          <p:val>
                                            <p:strVal val="#ppt_x"/>
                                          </p:val>
                                        </p:tav>
                                        <p:tav tm="100000">
                                          <p:val>
                                            <p:strVal val="#ppt_x"/>
                                          </p:val>
                                        </p:tav>
                                      </p:tavLst>
                                    </p:anim>
                                    <p:anim calcmode="lin" valueType="num">
                                      <p:cBhvr>
                                        <p:cTn id="106"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49"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98A65-1117-FD14-5131-F06B5F71EFC1}"/>
            </a:ext>
          </a:extLst>
        </p:cNvPr>
        <p:cNvGrpSpPr/>
        <p:nvPr/>
      </p:nvGrpSpPr>
      <p:grpSpPr>
        <a:xfrm>
          <a:off x="0" y="0"/>
          <a:ext cx="0" cy="0"/>
          <a:chOff x="0" y="0"/>
          <a:chExt cx="0" cy="0"/>
        </a:xfrm>
      </p:grpSpPr>
      <p:sp>
        <p:nvSpPr>
          <p:cNvPr id="100" name="Title 4">
            <a:extLst>
              <a:ext uri="{FF2B5EF4-FFF2-40B4-BE49-F238E27FC236}">
                <a16:creationId xmlns:a16="http://schemas.microsoft.com/office/drawing/2014/main" id="{6423F912-C09F-26CD-8986-0ECB178630C8}"/>
              </a:ext>
            </a:extLst>
          </p:cNvPr>
          <p:cNvSpPr>
            <a:spLocks noGrp="1"/>
          </p:cNvSpPr>
          <p:nvPr>
            <p:ph type="title"/>
          </p:nvPr>
        </p:nvSpPr>
        <p:spPr/>
        <p:txBody>
          <a:bodyPr/>
          <a:lstStyle/>
          <a:p>
            <a:r>
              <a:rPr lang="en-GB" dirty="0">
                <a:solidFill>
                  <a:schemeClr val="tx2">
                    <a:lumMod val="90000"/>
                    <a:lumOff val="10000"/>
                  </a:schemeClr>
                </a:solidFill>
              </a:rPr>
              <a:t>NIST Cyber Security Framework with EXPO.e</a:t>
            </a:r>
          </a:p>
        </p:txBody>
      </p:sp>
      <p:pic>
        <p:nvPicPr>
          <p:cNvPr id="11" name="Picture 10">
            <a:extLst>
              <a:ext uri="{FF2B5EF4-FFF2-40B4-BE49-F238E27FC236}">
                <a16:creationId xmlns:a16="http://schemas.microsoft.com/office/drawing/2014/main" id="{5902C28B-670B-F6E5-6ACC-AE2C0B40F198}"/>
              </a:ext>
            </a:extLst>
          </p:cNvPr>
          <p:cNvPicPr>
            <a:picLocks noChangeAspect="1"/>
          </p:cNvPicPr>
          <p:nvPr/>
        </p:nvPicPr>
        <p:blipFill>
          <a:blip r:embed="rId3"/>
          <a:stretch>
            <a:fillRect/>
          </a:stretch>
        </p:blipFill>
        <p:spPr>
          <a:xfrm>
            <a:off x="180975" y="1170101"/>
            <a:ext cx="11830050" cy="4517798"/>
          </a:xfrm>
          <a:prstGeom prst="rect">
            <a:avLst/>
          </a:prstGeom>
        </p:spPr>
      </p:pic>
    </p:spTree>
    <p:extLst>
      <p:ext uri="{BB962C8B-B14F-4D97-AF65-F5344CB8AC3E}">
        <p14:creationId xmlns:p14="http://schemas.microsoft.com/office/powerpoint/2010/main" val="1991602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p:txBody>
          <a:bodyPr/>
          <a:lstStyle/>
          <a:p>
            <a:r>
              <a:rPr lang="en-GB" dirty="0"/>
              <a:t>Managed CSOC</a:t>
            </a:r>
          </a:p>
        </p:txBody>
      </p:sp>
      <p:sp>
        <p:nvSpPr>
          <p:cNvPr id="4" name="TextBox 3">
            <a:extLst>
              <a:ext uri="{FF2B5EF4-FFF2-40B4-BE49-F238E27FC236}">
                <a16:creationId xmlns:a16="http://schemas.microsoft.com/office/drawing/2014/main" id="{1DC9E480-CAAF-70B3-F84C-00083BA47D99}"/>
              </a:ext>
            </a:extLst>
          </p:cNvPr>
          <p:cNvSpPr txBox="1"/>
          <p:nvPr/>
        </p:nvSpPr>
        <p:spPr>
          <a:xfrm>
            <a:off x="417442" y="1073427"/>
            <a:ext cx="11247781" cy="4711146"/>
          </a:xfrm>
          <a:prstGeom prst="roundRect">
            <a:avLst>
              <a:gd name="adj" fmla="val 3264"/>
            </a:avLst>
          </a:prstGeom>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7200000" bIns="180000" anchor="ctr" anchorCtr="0">
            <a:noAutofit/>
          </a:bodyPr>
          <a:lstStyle/>
          <a:p>
            <a:pPr marL="0" marR="0" lvl="0" indent="0" algn="l" defTabSz="914400" rtl="0" eaLnBrk="1" fontAlgn="auto" latinLnBrk="0" hangingPunct="1">
              <a:lnSpc>
                <a:spcPct val="100000"/>
              </a:lnSpc>
              <a:spcBef>
                <a:spcPts val="1800"/>
              </a:spcBef>
              <a:spcAft>
                <a:spcPts val="600"/>
              </a:spcAft>
              <a:buClrTx/>
              <a:buSzTx/>
              <a:buFontTx/>
              <a:buNone/>
              <a:tabLst/>
              <a:defRPr/>
            </a:pPr>
            <a:r>
              <a:rPr kumimoji="0" lang="en-GB" sz="1600" b="1" i="0" u="none" strike="noStrike" kern="120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EXPO.e’s Managed CSOC</a:t>
            </a:r>
            <a:r>
              <a:rPr kumimoji="0" lang="en-GB" sz="1600" b="0" i="0" u="none" strike="noStrike" kern="120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 allows your customers to take a proactive approach to cyber security while minimising the resulting burden on their own IT teams. </a:t>
            </a:r>
          </a:p>
          <a:p>
            <a:pPr marL="0" marR="0" lvl="0" indent="0" algn="l" defTabSz="914400" rtl="0" eaLnBrk="1" fontAlgn="auto" latinLnBrk="0" hangingPunct="1">
              <a:lnSpc>
                <a:spcPct val="100000"/>
              </a:lnSpc>
              <a:spcBef>
                <a:spcPts val="1800"/>
              </a:spcBef>
              <a:spcAft>
                <a:spcPts val="600"/>
              </a:spcAft>
              <a:buClrTx/>
              <a:buSzTx/>
              <a:buFontTx/>
              <a:buNone/>
              <a:tabLst/>
              <a:defRPr/>
            </a:pPr>
            <a:r>
              <a:rPr kumimoji="0" lang="en-GB" sz="1600" b="0" i="0" u="none" strike="noStrike" kern="120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EXPO.e’s fully certified cyber security experts work to identify any potential breaches and ensure the appropriate actions are taken. There are numerous elements to this, including:</a:t>
            </a:r>
          </a:p>
        </p:txBody>
      </p:sp>
      <p:sp>
        <p:nvSpPr>
          <p:cNvPr id="11" name="Rectangle 10">
            <a:extLst>
              <a:ext uri="{FF2B5EF4-FFF2-40B4-BE49-F238E27FC236}">
                <a16:creationId xmlns:a16="http://schemas.microsoft.com/office/drawing/2014/main" id="{41C5CE05-EAF4-5877-82B4-459F488A944C}"/>
              </a:ext>
            </a:extLst>
          </p:cNvPr>
          <p:cNvSpPr/>
          <p:nvPr/>
        </p:nvSpPr>
        <p:spPr>
          <a:xfrm>
            <a:off x="4681330" y="1073427"/>
            <a:ext cx="3482796" cy="2360560"/>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07950" marR="10795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Real-time </a:t>
            </a:r>
            <a:br>
              <a:rPr kumimoji="0" lang="en-US" sz="1600" b="1"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br>
            <a:r>
              <a:rPr kumimoji="0" lang="en-US" sz="1600" b="1"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Cyber Security Monitoring</a:t>
            </a:r>
            <a:br>
              <a:rPr kumimoji="0" lang="en-US" sz="1600" b="1"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br>
            <a:endParaRPr kumimoji="0" lang="en-GB" sz="1600" b="0"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endParaRPr>
          </a:p>
          <a:p>
            <a:pPr marL="107950" marR="107950" lvl="0" indent="0" algn="ctr" defTabSz="914400" rtl="0" eaLnBrk="1" fontAlgn="auto" latinLnBrk="0" hangingPunct="1">
              <a:lnSpc>
                <a:spcPct val="100000"/>
              </a:lnSpc>
              <a:spcBef>
                <a:spcPts val="300"/>
              </a:spcBef>
              <a:spcAft>
                <a:spcPts val="300"/>
              </a:spcAft>
              <a:buClrTx/>
              <a:buSzTx/>
              <a:buFontTx/>
              <a:buNone/>
              <a:tabLst/>
              <a:defRPr/>
            </a:pPr>
            <a:r>
              <a:rPr kumimoji="0" lang="en-US" sz="1500" b="0"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Operating </a:t>
            </a:r>
            <a:r>
              <a:rPr kumimoji="0" lang="en-US" sz="1500" b="1"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24x7x365</a:t>
            </a:r>
            <a:r>
              <a:rPr kumimoji="0" lang="en-US" sz="1500" b="0"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 to proactively identify any potential threats and issue automatic alerts – all based on the very latest threat intelligence.</a:t>
            </a:r>
            <a:endParaRPr kumimoji="0" lang="en-GB" sz="1500" b="0"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A9C1757-B930-4E3D-87A7-9DF9C40190CC}"/>
              </a:ext>
            </a:extLst>
          </p:cNvPr>
          <p:cNvSpPr/>
          <p:nvPr/>
        </p:nvSpPr>
        <p:spPr>
          <a:xfrm>
            <a:off x="8161806" y="1073427"/>
            <a:ext cx="3503418" cy="2360560"/>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07950" marR="10795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The Unified Security Management (USM) Anywhere P</a:t>
            </a:r>
            <a:r>
              <a:rPr kumimoji="0" lang="en-US" sz="1600" b="1" i="0" u="none" strike="noStrike" kern="0" cap="none" spc="0" normalizeH="0" baseline="0" noProof="0" dirty="0" err="1">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latform</a:t>
            </a:r>
            <a:br>
              <a:rPr kumimoji="0" lang="en-US" sz="1600" b="1"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br>
            <a:endParaRPr kumimoji="0" lang="en-GB" sz="1600" b="0"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endParaRPr>
          </a:p>
          <a:p>
            <a:pPr marL="107950" marR="107950" lvl="0" indent="0" algn="ctr" defTabSz="914400" rtl="0" eaLnBrk="1" fontAlgn="auto" latinLnBrk="0" hangingPunct="1">
              <a:lnSpc>
                <a:spcPct val="100000"/>
              </a:lnSpc>
              <a:spcBef>
                <a:spcPts val="300"/>
              </a:spcBef>
              <a:spcAft>
                <a:spcPts val="300"/>
              </a:spcAft>
              <a:buClrTx/>
              <a:buSzTx/>
              <a:buFontTx/>
              <a:buNone/>
              <a:tabLst/>
              <a:defRPr/>
            </a:pPr>
            <a:r>
              <a:rPr kumimoji="0" lang="en-US" sz="1500" b="0" i="0" u="none" strike="noStrike" kern="0" cap="none" spc="0" normalizeH="0" baseline="0" noProof="0" dirty="0">
                <a:ln>
                  <a:noFill/>
                </a:ln>
                <a:solidFill>
                  <a:srgbClr val="1A1C2B"/>
                </a:solidFill>
                <a:effectLst/>
                <a:uLnTx/>
                <a:uFillTx/>
                <a:latin typeface="Helvetica" pitchFamily="2" charset="0"/>
                <a:ea typeface="+mn-ea"/>
                <a:cs typeface="Times New Roman" panose="02020603050405020304" pitchFamily="18" charset="0"/>
              </a:rPr>
              <a:t>Manage the entire security ecosystem through a fully </a:t>
            </a:r>
            <a:r>
              <a:rPr kumimoji="0" lang="en-US" sz="1500" b="0" i="0" u="none" strike="noStrike" kern="0" cap="none" spc="0" normalizeH="0" baseline="0" noProof="0" dirty="0" err="1">
                <a:ln>
                  <a:noFill/>
                </a:ln>
                <a:solidFill>
                  <a:srgbClr val="1A1C2B"/>
                </a:solidFill>
                <a:effectLst/>
                <a:uLnTx/>
                <a:uFillTx/>
                <a:latin typeface="Helvetica" pitchFamily="2" charset="0"/>
                <a:ea typeface="+mn-ea"/>
                <a:cs typeface="Times New Roman" panose="02020603050405020304" pitchFamily="18" charset="0"/>
              </a:rPr>
              <a:t>centralised</a:t>
            </a:r>
            <a:r>
              <a:rPr kumimoji="0" lang="en-US" sz="1500" b="0" i="0" u="none" strike="noStrike" kern="0" cap="none" spc="0" normalizeH="0" baseline="0" noProof="0" dirty="0">
                <a:ln>
                  <a:noFill/>
                </a:ln>
                <a:solidFill>
                  <a:srgbClr val="1A1C2B"/>
                </a:solidFill>
                <a:effectLst/>
                <a:uLnTx/>
                <a:uFillTx/>
                <a:latin typeface="Helvetica" pitchFamily="2" charset="0"/>
                <a:ea typeface="+mn-ea"/>
                <a:cs typeface="Times New Roman" panose="02020603050405020304" pitchFamily="18" charset="0"/>
              </a:rPr>
              <a:t>, highly intuitive </a:t>
            </a:r>
            <a:br>
              <a:rPr kumimoji="0" lang="en-US" sz="1500" b="0" i="0" u="none" strike="noStrike" kern="0" cap="none" spc="0" normalizeH="0" baseline="0" noProof="0" dirty="0">
                <a:ln>
                  <a:noFill/>
                </a:ln>
                <a:solidFill>
                  <a:srgbClr val="1A1C2B"/>
                </a:solidFill>
                <a:effectLst/>
                <a:uLnTx/>
                <a:uFillTx/>
                <a:latin typeface="Helvetica" pitchFamily="2" charset="0"/>
                <a:ea typeface="+mn-ea"/>
                <a:cs typeface="Times New Roman" panose="02020603050405020304" pitchFamily="18" charset="0"/>
              </a:rPr>
            </a:br>
            <a:r>
              <a:rPr kumimoji="0" lang="en-US" sz="1500" b="0" i="0" u="none" strike="noStrike" kern="0" cap="none" spc="0" normalizeH="0" baseline="0" noProof="0" dirty="0">
                <a:ln>
                  <a:noFill/>
                </a:ln>
                <a:solidFill>
                  <a:srgbClr val="1A1C2B"/>
                </a:solidFill>
                <a:effectLst/>
                <a:uLnTx/>
                <a:uFillTx/>
                <a:latin typeface="Helvetica" pitchFamily="2" charset="0"/>
                <a:ea typeface="+mn-ea"/>
                <a:cs typeface="Times New Roman" panose="02020603050405020304" pitchFamily="18" charset="0"/>
              </a:rPr>
              <a:t>platform</a:t>
            </a:r>
            <a:r>
              <a:rPr kumimoji="0" lang="en-US" sz="1500" b="0"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a:t>
            </a:r>
            <a:endParaRPr kumimoji="0" lang="en-GB" sz="1500" b="0"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EC1FE690-A922-3635-CCDB-DD4D5F5A01ED}"/>
              </a:ext>
            </a:extLst>
          </p:cNvPr>
          <p:cNvSpPr/>
          <p:nvPr/>
        </p:nvSpPr>
        <p:spPr>
          <a:xfrm>
            <a:off x="4681330" y="3424013"/>
            <a:ext cx="3482796" cy="2360560"/>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07950" marR="10795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An Advanced Persistent Database</a:t>
            </a:r>
            <a:br>
              <a:rPr kumimoji="0" lang="en-US" sz="1600" b="1"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br>
            <a:endParaRPr kumimoji="0" lang="en-GB" sz="1600" b="0"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endParaRPr>
          </a:p>
          <a:p>
            <a:pPr marL="107950" marR="107950" lvl="0" indent="0" algn="ctr" defTabSz="914400" rtl="0" eaLnBrk="1" fontAlgn="auto" latinLnBrk="0" hangingPunct="1">
              <a:lnSpc>
                <a:spcPct val="100000"/>
              </a:lnSpc>
              <a:spcBef>
                <a:spcPts val="300"/>
              </a:spcBef>
              <a:spcAft>
                <a:spcPts val="300"/>
              </a:spcAft>
              <a:buClrTx/>
              <a:buSzTx/>
              <a:buFontTx/>
              <a:buNone/>
              <a:tabLst/>
              <a:defRPr/>
            </a:pPr>
            <a:r>
              <a:rPr kumimoji="0" lang="en-US" sz="1500" b="0"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Fully integrated with the security ecosystem, a comprehensive breakdown of the latest threats, updated by the end users.</a:t>
            </a:r>
            <a:endParaRPr kumimoji="0" lang="en-GB" sz="1500" b="0"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BBF78B24-BF2C-A86E-6F8E-EF1F14608417}"/>
              </a:ext>
            </a:extLst>
          </p:cNvPr>
          <p:cNvSpPr/>
          <p:nvPr/>
        </p:nvSpPr>
        <p:spPr>
          <a:xfrm>
            <a:off x="8161806" y="3424013"/>
            <a:ext cx="3503418" cy="2360560"/>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07950" marR="10795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Automated </a:t>
            </a:r>
            <a:r>
              <a:rPr kumimoji="0" lang="en-US" sz="1600" b="1" i="0" u="none" strike="noStrike" kern="0" cap="none" spc="0" normalizeH="0" baseline="0" noProof="0" dirty="0" err="1">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Categorisation</a:t>
            </a:r>
            <a:r>
              <a:rPr kumimoji="0" lang="en-US" sz="1600" b="1"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 of Devices and Assets</a:t>
            </a:r>
            <a:br>
              <a:rPr kumimoji="0" lang="en-US" sz="1500" b="1"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br>
            <a:br>
              <a:rPr kumimoji="0" lang="en-US" sz="1500" b="1"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br>
            <a:r>
              <a:rPr kumimoji="0" lang="en-US" sz="1500" b="0"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Streamline compliance with corporate cyber security policies.</a:t>
            </a:r>
            <a:endParaRPr kumimoji="0" lang="en-GB" sz="1500" b="0"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12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75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p:txBody>
          <a:bodyPr/>
          <a:lstStyle/>
          <a:p>
            <a:r>
              <a:rPr lang="en-GB" dirty="0"/>
              <a:t>Features &amp; Benefits</a:t>
            </a:r>
          </a:p>
        </p:txBody>
      </p:sp>
      <p:sp>
        <p:nvSpPr>
          <p:cNvPr id="4" name="Rounded Rectangle 3">
            <a:extLst>
              <a:ext uri="{FF2B5EF4-FFF2-40B4-BE49-F238E27FC236}">
                <a16:creationId xmlns:a16="http://schemas.microsoft.com/office/drawing/2014/main" id="{5AC55994-8016-4132-78DA-A9646EEE30EE}"/>
              </a:ext>
            </a:extLst>
          </p:cNvPr>
          <p:cNvSpPr/>
          <p:nvPr/>
        </p:nvSpPr>
        <p:spPr>
          <a:xfrm>
            <a:off x="319926" y="773544"/>
            <a:ext cx="3343167" cy="5310911"/>
          </a:xfrm>
          <a:prstGeom prst="roundRect">
            <a:avLst>
              <a:gd name="adj" fmla="val 3459"/>
            </a:avLst>
          </a:prstGeom>
          <a:ln/>
        </p:spPr>
        <p:style>
          <a:lnRef idx="2">
            <a:schemeClr val="accent6">
              <a:shade val="15000"/>
            </a:schemeClr>
          </a:lnRef>
          <a:fillRef idx="1">
            <a:schemeClr val="accent6"/>
          </a:fillRef>
          <a:effectRef idx="0">
            <a:schemeClr val="accent6"/>
          </a:effectRef>
          <a:fontRef idx="minor">
            <a:schemeClr val="lt1"/>
          </a:fontRef>
        </p:style>
        <p:txBody>
          <a:bodyPr rtlCol="0" anchor="t" anchorCtr="0"/>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600" b="1" i="0" u="none" strike="noStrike" kern="1200" cap="none" spc="0" normalizeH="0" baseline="0" noProof="0" dirty="0">
                <a:ln>
                  <a:noFill/>
                </a:ln>
                <a:solidFill>
                  <a:schemeClr val="accent1"/>
                </a:solidFill>
                <a:effectLst/>
                <a:uLnTx/>
                <a:uFillTx/>
                <a:latin typeface="Helvetica" pitchFamily="2" charset="0"/>
                <a:ea typeface="Calibri" panose="020F0502020204030204" pitchFamily="34" charset="0"/>
                <a:cs typeface="Times New Roman" panose="02020603050405020304" pitchFamily="18" charset="0"/>
              </a:rPr>
              <a:t>Features:</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24x7x365 Real-Time Monitoring and Alerting, enables clients to respond to threats, as and when identified.</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USM Platform creates full visibility of events across your network.</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Manual Evaluation and Investigation by Certified Security Experts.</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Easy Integration with Existing Solutions.</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Purpose-built system for complete and flexible Security Management Platform,  generate Reports with Analytical Information, and Threat Level Indication.</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Categorisation of Devices and Assets using Advanced Business Logic, to increase automation.</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Powerful processing of High Volumes of Data.</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Simple Management Platform presents Reports and Ticket Investigation information.</a:t>
            </a:r>
          </a:p>
          <a:p>
            <a:pPr marL="342900" marR="0" lvl="0" indent="-342900" algn="l" defTabSz="914400" rtl="0" eaLnBrk="1" fontAlgn="auto" latinLnBrk="0" hangingPunct="1">
              <a:lnSpc>
                <a:spcPct val="100000"/>
              </a:lnSpc>
              <a:spcBef>
                <a:spcPts val="300"/>
              </a:spcBef>
              <a:spcAft>
                <a:spcPts val="6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Simple Deployment, On-boarding and Management.</a:t>
            </a:r>
          </a:p>
        </p:txBody>
      </p:sp>
      <p:sp>
        <p:nvSpPr>
          <p:cNvPr id="6" name="Rounded Rectangle 4">
            <a:extLst>
              <a:ext uri="{FF2B5EF4-FFF2-40B4-BE49-F238E27FC236}">
                <a16:creationId xmlns:a16="http://schemas.microsoft.com/office/drawing/2014/main" id="{5D823D65-388F-55CA-5CF1-F4D68514B7BE}"/>
              </a:ext>
            </a:extLst>
          </p:cNvPr>
          <p:cNvSpPr/>
          <p:nvPr/>
        </p:nvSpPr>
        <p:spPr>
          <a:xfrm>
            <a:off x="8528907" y="773544"/>
            <a:ext cx="3343167" cy="5310911"/>
          </a:xfrm>
          <a:prstGeom prst="roundRect">
            <a:avLst>
              <a:gd name="adj" fmla="val 4059"/>
            </a:avLst>
          </a:prstGeom>
          <a:ln/>
        </p:spPr>
        <p:style>
          <a:lnRef idx="2">
            <a:schemeClr val="accent6">
              <a:shade val="15000"/>
            </a:schemeClr>
          </a:lnRef>
          <a:fillRef idx="1">
            <a:schemeClr val="accent6"/>
          </a:fillRef>
          <a:effectRef idx="0">
            <a:schemeClr val="accent6"/>
          </a:effectRef>
          <a:fontRef idx="minor">
            <a:schemeClr val="lt1"/>
          </a:fontRef>
        </p:style>
        <p:txBody>
          <a:bodyPr rtlCol="0" anchor="t" anchorCtr="0"/>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600" b="1" i="0" u="none" strike="noStrike" kern="1200" cap="none" spc="0" normalizeH="0" baseline="0" noProof="0" dirty="0">
                <a:ln>
                  <a:noFill/>
                </a:ln>
                <a:solidFill>
                  <a:schemeClr val="accent1"/>
                </a:solidFill>
                <a:effectLst/>
                <a:uLnTx/>
                <a:uFillTx/>
                <a:latin typeface="Helvetica" pitchFamily="2" charset="0"/>
                <a:ea typeface="Calibri" panose="020F0502020204030204" pitchFamily="34" charset="0"/>
                <a:cs typeface="Times New Roman" panose="02020603050405020304" pitchFamily="18" charset="0"/>
              </a:rPr>
              <a:t>Benefits:</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Monitor your entire Security Estate from a single platform.</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Availability Monitoring to show if devices go offline.</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Fast Incident Response.</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Reduced Risk and Increased Cyber Security.</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Integrated with an Advanced Persistent Database, containing a list of known vulnerabilities. </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Bespoke Service that can be tailored to specific business requirements, with charges based on Assets, rather than Events.</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Simplified Operating Model with Increased Automation.</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Support from Certified Cyber Security Analysts.</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Compliance Reporting.</a:t>
            </a: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GB" sz="1200" b="1"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endParaRPr>
          </a:p>
        </p:txBody>
      </p:sp>
      <p:grpSp>
        <p:nvGrpSpPr>
          <p:cNvPr id="17" name="Group 16">
            <a:extLst>
              <a:ext uri="{FF2B5EF4-FFF2-40B4-BE49-F238E27FC236}">
                <a16:creationId xmlns:a16="http://schemas.microsoft.com/office/drawing/2014/main" id="{32220C6C-D612-E2E8-E680-1D235AFF7135}"/>
              </a:ext>
            </a:extLst>
          </p:cNvPr>
          <p:cNvGrpSpPr/>
          <p:nvPr/>
        </p:nvGrpSpPr>
        <p:grpSpPr>
          <a:xfrm>
            <a:off x="3872752" y="1281544"/>
            <a:ext cx="4358419" cy="4675790"/>
            <a:chOff x="3828744" y="1281544"/>
            <a:chExt cx="4358419" cy="4675790"/>
          </a:xfrm>
        </p:grpSpPr>
        <p:pic>
          <p:nvPicPr>
            <p:cNvPr id="7" name="Picture 6" descr="A group of icons in circles&#10;&#10;Description automatically generated">
              <a:extLst>
                <a:ext uri="{FF2B5EF4-FFF2-40B4-BE49-F238E27FC236}">
                  <a16:creationId xmlns:a16="http://schemas.microsoft.com/office/drawing/2014/main" id="{A40D18E9-B799-1A7F-135C-C1831BA5A2D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28744" y="1281544"/>
              <a:ext cx="4229712" cy="3921210"/>
            </a:xfrm>
            <a:prstGeom prst="rect">
              <a:avLst/>
            </a:prstGeom>
          </p:spPr>
        </p:pic>
        <p:sp>
          <p:nvSpPr>
            <p:cNvPr id="8" name="TextBox 7">
              <a:extLst>
                <a:ext uri="{FF2B5EF4-FFF2-40B4-BE49-F238E27FC236}">
                  <a16:creationId xmlns:a16="http://schemas.microsoft.com/office/drawing/2014/main" id="{54457946-BC27-8EFA-C8A7-F9F46C7E256F}"/>
                </a:ext>
              </a:extLst>
            </p:cNvPr>
            <p:cNvSpPr txBox="1"/>
            <p:nvPr/>
          </p:nvSpPr>
          <p:spPr>
            <a:xfrm>
              <a:off x="3990161" y="2205317"/>
              <a:ext cx="859531" cy="276999"/>
            </a:xfrm>
            <a:prstGeom prst="rect">
              <a:avLst/>
            </a:prstGeom>
            <a:noFill/>
          </p:spPr>
          <p:txBody>
            <a:bodyPr wrap="none" rtlCol="0">
              <a:spAutoFit/>
            </a:bodyPr>
            <a:lstStyle/>
            <a:p>
              <a:pPr algn="ctr"/>
              <a:r>
                <a:rPr lang="en-GB" sz="1200" dirty="0">
                  <a:latin typeface="Helvetica" pitchFamily="2" charset="0"/>
                </a:rPr>
                <a:t>SOC 24/7</a:t>
              </a:r>
            </a:p>
          </p:txBody>
        </p:sp>
        <p:sp>
          <p:nvSpPr>
            <p:cNvPr id="9" name="TextBox 8">
              <a:extLst>
                <a:ext uri="{FF2B5EF4-FFF2-40B4-BE49-F238E27FC236}">
                  <a16:creationId xmlns:a16="http://schemas.microsoft.com/office/drawing/2014/main" id="{BF2D950A-4DC0-43B3-4023-AF96871ECA73}"/>
                </a:ext>
              </a:extLst>
            </p:cNvPr>
            <p:cNvSpPr txBox="1"/>
            <p:nvPr/>
          </p:nvSpPr>
          <p:spPr>
            <a:xfrm>
              <a:off x="5383483" y="2205317"/>
              <a:ext cx="1319592" cy="276999"/>
            </a:xfrm>
            <a:prstGeom prst="rect">
              <a:avLst/>
            </a:prstGeom>
            <a:noFill/>
          </p:spPr>
          <p:txBody>
            <a:bodyPr wrap="none" rtlCol="0">
              <a:spAutoFit/>
            </a:bodyPr>
            <a:lstStyle/>
            <a:p>
              <a:pPr algn="ctr"/>
              <a:r>
                <a:rPr lang="en-GB" sz="1200" dirty="0">
                  <a:latin typeface="Helvetica" pitchFamily="2" charset="0"/>
                </a:rPr>
                <a:t>Threat Detection</a:t>
              </a:r>
            </a:p>
          </p:txBody>
        </p:sp>
        <p:sp>
          <p:nvSpPr>
            <p:cNvPr id="10" name="TextBox 9">
              <a:extLst>
                <a:ext uri="{FF2B5EF4-FFF2-40B4-BE49-F238E27FC236}">
                  <a16:creationId xmlns:a16="http://schemas.microsoft.com/office/drawing/2014/main" id="{5A56574D-05E9-C6A8-6E8B-1D1F0C52DC6C}"/>
                </a:ext>
              </a:extLst>
            </p:cNvPr>
            <p:cNvSpPr txBox="1"/>
            <p:nvPr/>
          </p:nvSpPr>
          <p:spPr>
            <a:xfrm>
              <a:off x="7078220" y="2205317"/>
              <a:ext cx="1047083" cy="276999"/>
            </a:xfrm>
            <a:prstGeom prst="rect">
              <a:avLst/>
            </a:prstGeom>
            <a:noFill/>
          </p:spPr>
          <p:txBody>
            <a:bodyPr wrap="none" rtlCol="0">
              <a:spAutoFit/>
            </a:bodyPr>
            <a:lstStyle/>
            <a:p>
              <a:pPr algn="ctr"/>
              <a:r>
                <a:rPr lang="en-GB" sz="1200" dirty="0">
                  <a:latin typeface="Helvetica" pitchFamily="2" charset="0"/>
                </a:rPr>
                <a:t>Network IDS</a:t>
              </a:r>
            </a:p>
          </p:txBody>
        </p:sp>
        <p:sp>
          <p:nvSpPr>
            <p:cNvPr id="11" name="TextBox 10">
              <a:extLst>
                <a:ext uri="{FF2B5EF4-FFF2-40B4-BE49-F238E27FC236}">
                  <a16:creationId xmlns:a16="http://schemas.microsoft.com/office/drawing/2014/main" id="{DA80D588-8F78-202A-98D7-0E23E6BBB532}"/>
                </a:ext>
              </a:extLst>
            </p:cNvPr>
            <p:cNvSpPr txBox="1"/>
            <p:nvPr/>
          </p:nvSpPr>
          <p:spPr>
            <a:xfrm>
              <a:off x="4139241" y="3706497"/>
              <a:ext cx="561372" cy="276999"/>
            </a:xfrm>
            <a:prstGeom prst="rect">
              <a:avLst/>
            </a:prstGeom>
            <a:noFill/>
          </p:spPr>
          <p:txBody>
            <a:bodyPr wrap="none" rtlCol="0">
              <a:spAutoFit/>
            </a:bodyPr>
            <a:lstStyle/>
            <a:p>
              <a:pPr algn="ctr"/>
              <a:r>
                <a:rPr lang="en-GB" sz="1200" dirty="0">
                  <a:latin typeface="Helvetica" pitchFamily="2" charset="0"/>
                </a:rPr>
                <a:t>SIEM</a:t>
              </a:r>
            </a:p>
          </p:txBody>
        </p:sp>
        <p:sp>
          <p:nvSpPr>
            <p:cNvPr id="13" name="TextBox 12">
              <a:extLst>
                <a:ext uri="{FF2B5EF4-FFF2-40B4-BE49-F238E27FC236}">
                  <a16:creationId xmlns:a16="http://schemas.microsoft.com/office/drawing/2014/main" id="{AD1C0D41-3B4F-CD0A-F8E7-54BDC8B83D85}"/>
                </a:ext>
              </a:extLst>
            </p:cNvPr>
            <p:cNvSpPr txBox="1"/>
            <p:nvPr/>
          </p:nvSpPr>
          <p:spPr>
            <a:xfrm>
              <a:off x="7126312" y="3706497"/>
              <a:ext cx="950901" cy="461665"/>
            </a:xfrm>
            <a:prstGeom prst="rect">
              <a:avLst/>
            </a:prstGeom>
            <a:noFill/>
          </p:spPr>
          <p:txBody>
            <a:bodyPr wrap="none" rtlCol="0">
              <a:spAutoFit/>
            </a:bodyPr>
            <a:lstStyle/>
            <a:p>
              <a:pPr algn="ctr"/>
              <a:r>
                <a:rPr lang="en-GB" sz="1200" dirty="0">
                  <a:latin typeface="Helvetica" pitchFamily="2" charset="0"/>
                </a:rPr>
                <a:t>Availability </a:t>
              </a:r>
            </a:p>
            <a:p>
              <a:pPr algn="ctr"/>
              <a:r>
                <a:rPr lang="en-GB" sz="1200" dirty="0">
                  <a:latin typeface="Helvetica" pitchFamily="2" charset="0"/>
                </a:rPr>
                <a:t>Monitoring</a:t>
              </a:r>
            </a:p>
          </p:txBody>
        </p:sp>
        <p:sp>
          <p:nvSpPr>
            <p:cNvPr id="14" name="TextBox 13">
              <a:extLst>
                <a:ext uri="{FF2B5EF4-FFF2-40B4-BE49-F238E27FC236}">
                  <a16:creationId xmlns:a16="http://schemas.microsoft.com/office/drawing/2014/main" id="{7337E4A7-00CA-79A0-80A4-6C2ED08B77F9}"/>
                </a:ext>
              </a:extLst>
            </p:cNvPr>
            <p:cNvSpPr txBox="1"/>
            <p:nvPr/>
          </p:nvSpPr>
          <p:spPr>
            <a:xfrm>
              <a:off x="3942582" y="5311003"/>
              <a:ext cx="954700" cy="461665"/>
            </a:xfrm>
            <a:prstGeom prst="rect">
              <a:avLst/>
            </a:prstGeom>
            <a:noFill/>
          </p:spPr>
          <p:txBody>
            <a:bodyPr wrap="square" rtlCol="0">
              <a:spAutoFit/>
            </a:bodyPr>
            <a:lstStyle/>
            <a:p>
              <a:pPr algn="ctr"/>
              <a:r>
                <a:rPr lang="en-GB" sz="1200" dirty="0">
                  <a:latin typeface="Helvetica" pitchFamily="2" charset="0"/>
                </a:rPr>
                <a:t>Threat Intelligence</a:t>
              </a:r>
            </a:p>
          </p:txBody>
        </p:sp>
        <p:sp>
          <p:nvSpPr>
            <p:cNvPr id="15" name="TextBox 14">
              <a:extLst>
                <a:ext uri="{FF2B5EF4-FFF2-40B4-BE49-F238E27FC236}">
                  <a16:creationId xmlns:a16="http://schemas.microsoft.com/office/drawing/2014/main" id="{F2F7A5F5-7DA9-32E3-C4AF-C978C2F2071D}"/>
                </a:ext>
              </a:extLst>
            </p:cNvPr>
            <p:cNvSpPr txBox="1"/>
            <p:nvPr/>
          </p:nvSpPr>
          <p:spPr>
            <a:xfrm>
              <a:off x="5464657" y="5311003"/>
              <a:ext cx="1157248" cy="461665"/>
            </a:xfrm>
            <a:prstGeom prst="rect">
              <a:avLst/>
            </a:prstGeom>
            <a:noFill/>
          </p:spPr>
          <p:txBody>
            <a:bodyPr wrap="square" rtlCol="0">
              <a:spAutoFit/>
            </a:bodyPr>
            <a:lstStyle/>
            <a:p>
              <a:pPr algn="ctr"/>
              <a:r>
                <a:rPr lang="en-GB" sz="1200" dirty="0">
                  <a:latin typeface="Helvetica" pitchFamily="2" charset="0"/>
                </a:rPr>
                <a:t>Monitored Compliance</a:t>
              </a:r>
            </a:p>
          </p:txBody>
        </p:sp>
        <p:sp>
          <p:nvSpPr>
            <p:cNvPr id="16" name="TextBox 15">
              <a:extLst>
                <a:ext uri="{FF2B5EF4-FFF2-40B4-BE49-F238E27FC236}">
                  <a16:creationId xmlns:a16="http://schemas.microsoft.com/office/drawing/2014/main" id="{568E50A8-36EF-AADF-CAE6-4E138DBD61F5}"/>
                </a:ext>
              </a:extLst>
            </p:cNvPr>
            <p:cNvSpPr txBox="1"/>
            <p:nvPr/>
          </p:nvSpPr>
          <p:spPr>
            <a:xfrm>
              <a:off x="7016375" y="5311003"/>
              <a:ext cx="1170788" cy="646331"/>
            </a:xfrm>
            <a:prstGeom prst="rect">
              <a:avLst/>
            </a:prstGeom>
            <a:noFill/>
          </p:spPr>
          <p:txBody>
            <a:bodyPr wrap="square" rtlCol="0">
              <a:spAutoFit/>
            </a:bodyPr>
            <a:lstStyle/>
            <a:p>
              <a:pPr algn="ctr"/>
              <a:r>
                <a:rPr lang="en-GB" sz="1200" dirty="0">
                  <a:latin typeface="Helvetica" pitchFamily="2" charset="0"/>
                </a:rPr>
                <a:t>Internal Vulnerability Monitoring</a:t>
              </a:r>
            </a:p>
          </p:txBody>
        </p:sp>
      </p:grpSp>
    </p:spTree>
    <p:extLst>
      <p:ext uri="{BB962C8B-B14F-4D97-AF65-F5344CB8AC3E}">
        <p14:creationId xmlns:p14="http://schemas.microsoft.com/office/powerpoint/2010/main" val="59187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25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F6F3B9-436E-5894-E9F4-8D9C480906C9}"/>
              </a:ext>
            </a:extLst>
          </p:cNvPr>
          <p:cNvPicPr>
            <a:picLocks noChangeAspect="1"/>
          </p:cNvPicPr>
          <p:nvPr/>
        </p:nvPicPr>
        <p:blipFill rotWithShape="1">
          <a:blip r:embed="rId2"/>
          <a:srcRect r="23920"/>
          <a:stretch/>
        </p:blipFill>
        <p:spPr>
          <a:xfrm>
            <a:off x="2930541" y="558786"/>
            <a:ext cx="6330918" cy="5599502"/>
          </a:xfrm>
          <a:prstGeom prst="roundRect">
            <a:avLst>
              <a:gd name="adj" fmla="val 6141"/>
            </a:avLst>
          </a:prstGeom>
        </p:spPr>
      </p:pic>
      <p:sp>
        <p:nvSpPr>
          <p:cNvPr id="2" name="Title 1">
            <a:extLst>
              <a:ext uri="{FF2B5EF4-FFF2-40B4-BE49-F238E27FC236}">
                <a16:creationId xmlns:a16="http://schemas.microsoft.com/office/drawing/2014/main" id="{669FCF4C-4670-C30C-9D15-D8993131A172}"/>
              </a:ext>
            </a:extLst>
          </p:cNvPr>
          <p:cNvSpPr>
            <a:spLocks noGrp="1"/>
          </p:cNvSpPr>
          <p:nvPr>
            <p:ph type="title"/>
          </p:nvPr>
        </p:nvSpPr>
        <p:spPr/>
        <p:txBody>
          <a:bodyPr/>
          <a:lstStyle/>
          <a:p>
            <a:r>
              <a:rPr lang="en-GB" dirty="0"/>
              <a:t>Our Simplified CSOC Offering</a:t>
            </a:r>
          </a:p>
        </p:txBody>
      </p:sp>
      <p:grpSp>
        <p:nvGrpSpPr>
          <p:cNvPr id="12" name="Expo.e Logo">
            <a:extLst>
              <a:ext uri="{FF2B5EF4-FFF2-40B4-BE49-F238E27FC236}">
                <a16:creationId xmlns:a16="http://schemas.microsoft.com/office/drawing/2014/main" id="{AD9B198B-7F01-689B-A963-BEB6EA1BE4E1}"/>
              </a:ext>
            </a:extLst>
          </p:cNvPr>
          <p:cNvGrpSpPr/>
          <p:nvPr/>
        </p:nvGrpSpPr>
        <p:grpSpPr>
          <a:xfrm>
            <a:off x="368300" y="241303"/>
            <a:ext cx="2057353" cy="324928"/>
            <a:chOff x="368300" y="241303"/>
            <a:chExt cx="2057353" cy="324928"/>
          </a:xfrm>
          <a:solidFill>
            <a:schemeClr val="bg2"/>
          </a:solidFill>
        </p:grpSpPr>
        <p:sp>
          <p:nvSpPr>
            <p:cNvPr id="13" name="Free-form: Shape 12">
              <a:extLst>
                <a:ext uri="{FF2B5EF4-FFF2-40B4-BE49-F238E27FC236}">
                  <a16:creationId xmlns:a16="http://schemas.microsoft.com/office/drawing/2014/main" id="{13979F3B-53A3-30C1-1F9F-54B709CF3295}"/>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4" name="Free-form: Shape 13">
              <a:extLst>
                <a:ext uri="{FF2B5EF4-FFF2-40B4-BE49-F238E27FC236}">
                  <a16:creationId xmlns:a16="http://schemas.microsoft.com/office/drawing/2014/main" id="{23C68C32-6F91-7858-257A-85BE7D10414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5" name="Free-form: Shape 14">
              <a:extLst>
                <a:ext uri="{FF2B5EF4-FFF2-40B4-BE49-F238E27FC236}">
                  <a16:creationId xmlns:a16="http://schemas.microsoft.com/office/drawing/2014/main" id="{BA231C99-30C4-7239-F41F-36196CA9954A}"/>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6" name="Free-form: Shape 15">
              <a:extLst>
                <a:ext uri="{FF2B5EF4-FFF2-40B4-BE49-F238E27FC236}">
                  <a16:creationId xmlns:a16="http://schemas.microsoft.com/office/drawing/2014/main" id="{5DAAA27F-268A-091F-BCB7-F41332789F97}"/>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7" name="Free-form: Shape 16">
              <a:extLst>
                <a:ext uri="{FF2B5EF4-FFF2-40B4-BE49-F238E27FC236}">
                  <a16:creationId xmlns:a16="http://schemas.microsoft.com/office/drawing/2014/main" id="{C47B8A9F-01BE-34F1-FDEC-5C27AB6E280A}"/>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8" name="Free-form: Shape 17">
              <a:extLst>
                <a:ext uri="{FF2B5EF4-FFF2-40B4-BE49-F238E27FC236}">
                  <a16:creationId xmlns:a16="http://schemas.microsoft.com/office/drawing/2014/main" id="{30627603-0F6A-6AAE-601C-44419882D430}"/>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sp>
        <p:nvSpPr>
          <p:cNvPr id="5" name="Content Placeholder 2">
            <a:extLst>
              <a:ext uri="{FF2B5EF4-FFF2-40B4-BE49-F238E27FC236}">
                <a16:creationId xmlns:a16="http://schemas.microsoft.com/office/drawing/2014/main" id="{22CE2314-D9CE-8494-1E1F-95B1CCAEC3D6}"/>
              </a:ext>
            </a:extLst>
          </p:cNvPr>
          <p:cNvSpPr txBox="1">
            <a:spLocks/>
          </p:cNvSpPr>
          <p:nvPr/>
        </p:nvSpPr>
        <p:spPr>
          <a:xfrm>
            <a:off x="411572" y="1633868"/>
            <a:ext cx="6548028" cy="4881563"/>
          </a:xfr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Font typeface="Arial"/>
              <a:buNone/>
            </a:pPr>
            <a:endParaRPr lang="en-GB" sz="2000" dirty="0">
              <a:latin typeface="Helvetica" pitchFamily="2" charset="0"/>
            </a:endParaRPr>
          </a:p>
        </p:txBody>
      </p:sp>
      <p:sp>
        <p:nvSpPr>
          <p:cNvPr id="6" name="Main Text Box">
            <a:extLst>
              <a:ext uri="{FF2B5EF4-FFF2-40B4-BE49-F238E27FC236}">
                <a16:creationId xmlns:a16="http://schemas.microsoft.com/office/drawing/2014/main" id="{BBC8FF22-BA39-BEDF-AA1B-6EE7A6053170}"/>
              </a:ext>
            </a:extLst>
          </p:cNvPr>
          <p:cNvSpPr/>
          <p:nvPr/>
        </p:nvSpPr>
        <p:spPr>
          <a:xfrm>
            <a:off x="138048" y="756175"/>
            <a:ext cx="4144161" cy="5213156"/>
          </a:xfrm>
          <a:prstGeom prst="roundRect">
            <a:avLst>
              <a:gd name="adj" fmla="val 5059"/>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60000" tIns="180000" rIns="180000" bIns="180000" rtlCol="0" anchor="ctr"/>
          <a:lstStyle/>
          <a:p>
            <a:pPr lvl="0" algn="ctr">
              <a:defRPr/>
            </a:pPr>
            <a:r>
              <a:rPr lang="en-GB" b="1" dirty="0">
                <a:solidFill>
                  <a:srgbClr val="1A1C2B"/>
                </a:solidFill>
                <a:latin typeface="Helvetica" pitchFamily="2" charset="0"/>
              </a:rPr>
              <a:t>CSOC Lite</a:t>
            </a:r>
          </a:p>
          <a:p>
            <a:pPr lvl="0">
              <a:defRPr/>
            </a:pPr>
            <a:endParaRPr lang="en-GB" sz="1200" b="1" dirty="0">
              <a:solidFill>
                <a:srgbClr val="1A1C2B"/>
              </a:solidFill>
              <a:latin typeface="Helvetica" pitchFamily="2" charset="0"/>
            </a:endParaRPr>
          </a:p>
          <a:p>
            <a:pPr marL="108000" lvl="0" indent="-108000" algn="just">
              <a:spcAft>
                <a:spcPts val="1200"/>
              </a:spcAft>
              <a:buFont typeface="Arial" panose="020B0604020202020204" pitchFamily="34" charset="0"/>
              <a:buChar char="•"/>
            </a:pPr>
            <a:r>
              <a:rPr lang="en-GB" sz="1100" dirty="0">
                <a:solidFill>
                  <a:schemeClr val="tx1"/>
                </a:solidFill>
                <a:latin typeface="Helvetica" pitchFamily="2" charset="0"/>
                <a:cs typeface="Helvetica" panose="020B0604020202020204" pitchFamily="34" charset="0"/>
              </a:rPr>
              <a:t>CSOC Lite is a cost-effective entry point CSOC solution, focused on monitoring security devices.</a:t>
            </a:r>
          </a:p>
          <a:p>
            <a:pPr marL="108000" lvl="0" indent="-108000" algn="just">
              <a:spcAft>
                <a:spcPts val="1200"/>
              </a:spcAft>
              <a:buFont typeface="Arial" panose="020B0604020202020204" pitchFamily="34" charset="0"/>
              <a:buChar char="•"/>
            </a:pPr>
            <a:r>
              <a:rPr lang="en-GB" sz="1100" dirty="0">
                <a:solidFill>
                  <a:schemeClr val="tx1"/>
                </a:solidFill>
                <a:latin typeface="Helvetica" pitchFamily="2" charset="0"/>
                <a:cs typeface="Helvetica" panose="020B0604020202020204" pitchFamily="34" charset="0"/>
              </a:rPr>
              <a:t>This service collects security logs generated from the customer’s firewall environment to give an overall insight into their security estate.</a:t>
            </a:r>
          </a:p>
          <a:p>
            <a:pPr marL="108000" lvl="0" indent="-108000" algn="just">
              <a:spcAft>
                <a:spcPts val="1200"/>
              </a:spcAft>
              <a:buFont typeface="Arial" panose="020B0604020202020204" pitchFamily="34" charset="0"/>
              <a:buChar char="•"/>
            </a:pPr>
            <a:r>
              <a:rPr lang="en-GB" sz="1100" dirty="0">
                <a:solidFill>
                  <a:schemeClr val="tx1"/>
                </a:solidFill>
                <a:latin typeface="Helvetica" pitchFamily="2" charset="0"/>
                <a:cs typeface="Helvetica" panose="020B0604020202020204" pitchFamily="34" charset="0"/>
              </a:rPr>
              <a:t>Prioritisation of events is set with the customer prior to deployment and then reviewed at an agreed frequency.</a:t>
            </a:r>
          </a:p>
          <a:p>
            <a:pPr marL="108000" lvl="0" indent="-108000" algn="just">
              <a:spcAft>
                <a:spcPts val="1200"/>
              </a:spcAft>
              <a:buFont typeface="Arial" panose="020B0604020202020204" pitchFamily="34" charset="0"/>
              <a:buChar char="•"/>
            </a:pPr>
            <a:r>
              <a:rPr lang="en-GB" sz="1100" dirty="0">
                <a:solidFill>
                  <a:schemeClr val="tx1"/>
                </a:solidFill>
                <a:latin typeface="Helvetica" pitchFamily="2" charset="0"/>
                <a:cs typeface="Helvetica" panose="020B0604020202020204" pitchFamily="34" charset="0"/>
              </a:rPr>
              <a:t>Full 24/7 monitoring solution with a 60-minute SLA on notification of security events produced/seen by the customer firewalls.</a:t>
            </a:r>
          </a:p>
          <a:p>
            <a:pPr marL="108000" lvl="0" indent="-108000" algn="just">
              <a:spcAft>
                <a:spcPts val="1200"/>
              </a:spcAft>
              <a:buFont typeface="Arial" panose="020B0604020202020204" pitchFamily="34" charset="0"/>
              <a:buChar char="•"/>
            </a:pPr>
            <a:r>
              <a:rPr lang="en-GB" sz="1100" dirty="0">
                <a:solidFill>
                  <a:schemeClr val="tx1"/>
                </a:solidFill>
                <a:latin typeface="Helvetica" pitchFamily="2" charset="0"/>
                <a:cs typeface="Helvetica" panose="020B0604020202020204" pitchFamily="34" charset="0"/>
              </a:rPr>
              <a:t>A SIEM portal with read-only access. </a:t>
            </a:r>
          </a:p>
          <a:p>
            <a:pPr marL="108000" lvl="0" indent="-108000" algn="just">
              <a:spcAft>
                <a:spcPts val="1200"/>
              </a:spcAft>
              <a:buFont typeface="Arial" panose="020B0604020202020204" pitchFamily="34" charset="0"/>
              <a:buChar char="•"/>
            </a:pPr>
            <a:r>
              <a:rPr lang="en-GB" sz="1100" dirty="0">
                <a:solidFill>
                  <a:schemeClr val="tx1"/>
                </a:solidFill>
                <a:latin typeface="Helvetica" pitchFamily="2" charset="0"/>
                <a:cs typeface="Helvetica" panose="020B0604020202020204" pitchFamily="34" charset="0"/>
              </a:rPr>
              <a:t>Reports available from the platform on any captured event or alarm triggered by the SIEM solution.</a:t>
            </a:r>
          </a:p>
          <a:p>
            <a:pPr marL="108000" lvl="0" indent="-108000" algn="just">
              <a:spcAft>
                <a:spcPts val="1200"/>
              </a:spcAft>
              <a:buFont typeface="Arial" panose="020B0604020202020204" pitchFamily="34" charset="0"/>
              <a:buChar char="•"/>
            </a:pPr>
            <a:r>
              <a:rPr lang="en-GB" sz="1100" dirty="0">
                <a:solidFill>
                  <a:schemeClr val="tx1"/>
                </a:solidFill>
                <a:latin typeface="Helvetica" pitchFamily="2" charset="0"/>
                <a:cs typeface="Helvetica" panose="020B0604020202020204" pitchFamily="34" charset="0"/>
              </a:rPr>
              <a:t>CSOC Lite can cover up to three active and three passive firewalls, if there are any requirements for more than six firewalls or servers, then the full CSOC service is required.</a:t>
            </a:r>
          </a:p>
          <a:p>
            <a:pPr lvl="0">
              <a:defRPr/>
            </a:pPr>
            <a:endParaRPr lang="en-GB" sz="1200" b="1" dirty="0">
              <a:solidFill>
                <a:srgbClr val="1A1C2B"/>
              </a:solidFill>
              <a:latin typeface="Helvetica" pitchFamily="2" charset="0"/>
            </a:endParaRPr>
          </a:p>
        </p:txBody>
      </p:sp>
      <p:sp>
        <p:nvSpPr>
          <p:cNvPr id="4" name="Main Text Box">
            <a:extLst>
              <a:ext uri="{FF2B5EF4-FFF2-40B4-BE49-F238E27FC236}">
                <a16:creationId xmlns:a16="http://schemas.microsoft.com/office/drawing/2014/main" id="{8C30395A-5C18-50E3-6758-A4B896925405}"/>
              </a:ext>
            </a:extLst>
          </p:cNvPr>
          <p:cNvSpPr/>
          <p:nvPr/>
        </p:nvSpPr>
        <p:spPr>
          <a:xfrm>
            <a:off x="7909793" y="756175"/>
            <a:ext cx="4144161" cy="5213156"/>
          </a:xfrm>
          <a:prstGeom prst="roundRect">
            <a:avLst>
              <a:gd name="adj" fmla="val 3595"/>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60000" tIns="180000" rIns="180000" bIns="180000" rtlCol="0" anchor="ctr"/>
          <a:lstStyle/>
          <a:p>
            <a:pPr lvl="0" algn="ctr">
              <a:defRPr/>
            </a:pPr>
            <a:r>
              <a:rPr lang="en-GB" b="1" dirty="0">
                <a:solidFill>
                  <a:srgbClr val="1A1C2B"/>
                </a:solidFill>
                <a:latin typeface="Helvetica" pitchFamily="2" charset="0"/>
                <a:cs typeface="Helvetica" panose="020B0604020202020204" pitchFamily="34" charset="0"/>
              </a:rPr>
              <a:t>CSOC USM Anywhere</a:t>
            </a:r>
          </a:p>
          <a:p>
            <a:pPr lvl="0" algn="ctr">
              <a:defRPr/>
            </a:pPr>
            <a:endParaRPr lang="en-GB" sz="1100" b="1" dirty="0">
              <a:solidFill>
                <a:srgbClr val="1A1C2B"/>
              </a:solidFill>
              <a:latin typeface="Helvetica" pitchFamily="2" charset="0"/>
              <a:cs typeface="Helvetica" panose="020B0604020202020204" pitchFamily="34" charset="0"/>
            </a:endParaRPr>
          </a:p>
          <a:p>
            <a:pPr marL="108000" lvl="0" indent="-108000" algn="just">
              <a:spcAft>
                <a:spcPts val="1200"/>
              </a:spcAft>
              <a:buFont typeface="Arial" panose="020B0604020202020204" pitchFamily="34" charset="0"/>
              <a:buChar char="•"/>
            </a:pPr>
            <a:r>
              <a:rPr lang="en-GB" sz="1100" dirty="0">
                <a:solidFill>
                  <a:schemeClr val="tx1"/>
                </a:solidFill>
                <a:latin typeface="Helvetica" pitchFamily="2" charset="0"/>
                <a:cs typeface="Helvetica" panose="020B0604020202020204" pitchFamily="34" charset="0"/>
              </a:rPr>
              <a:t>Our USM Anywhere Service is a fully managed end-to-end solution that enables centralised security monitoring of networks and devices in the cloud, on premise and in remote locations.</a:t>
            </a:r>
          </a:p>
          <a:p>
            <a:pPr marL="108000" lvl="0" indent="-108000" algn="just">
              <a:spcAft>
                <a:spcPts val="1200"/>
              </a:spcAft>
              <a:buFont typeface="Arial" panose="020B0604020202020204" pitchFamily="34" charset="0"/>
              <a:buChar char="•"/>
            </a:pPr>
            <a:r>
              <a:rPr lang="en-GB" sz="1100" dirty="0">
                <a:solidFill>
                  <a:schemeClr val="tx1"/>
                </a:solidFill>
                <a:latin typeface="Helvetica" pitchFamily="2" charset="0"/>
                <a:cs typeface="Helvetica" panose="020B0604020202020204" pitchFamily="34" charset="0"/>
              </a:rPr>
              <a:t>This solution delivers powerful threat detection and incident response using a single Unified Security Management (USM) platform.</a:t>
            </a:r>
          </a:p>
          <a:p>
            <a:pPr marL="108000" lvl="0" indent="-108000" algn="just">
              <a:spcAft>
                <a:spcPts val="1200"/>
              </a:spcAft>
              <a:buFont typeface="Arial" panose="020B0604020202020204" pitchFamily="34" charset="0"/>
              <a:buChar char="•"/>
            </a:pPr>
            <a:r>
              <a:rPr lang="en-GB" sz="1100" dirty="0">
                <a:solidFill>
                  <a:schemeClr val="tx1"/>
                </a:solidFill>
                <a:latin typeface="Helvetica" pitchFamily="2" charset="0"/>
                <a:cs typeface="Helvetica" panose="020B0604020202020204" pitchFamily="34" charset="0"/>
              </a:rPr>
              <a:t>A SaaS-based delivery model provides advantages around reducing deployment, infrastructure and operating costs.</a:t>
            </a:r>
          </a:p>
          <a:p>
            <a:pPr marL="108000" lvl="0" indent="-108000" algn="just">
              <a:spcAft>
                <a:spcPts val="1200"/>
              </a:spcAft>
              <a:buFont typeface="Arial" panose="020B0604020202020204" pitchFamily="34" charset="0"/>
              <a:buChar char="•"/>
            </a:pPr>
            <a:r>
              <a:rPr lang="en-GB" sz="1100" dirty="0">
                <a:solidFill>
                  <a:schemeClr val="tx1"/>
                </a:solidFill>
                <a:latin typeface="Helvetica" pitchFamily="2" charset="0"/>
                <a:cs typeface="Helvetica" panose="020B0604020202020204" pitchFamily="34" charset="0"/>
              </a:rPr>
              <a:t>USM Anywhere price is based on storage, with data logs being stored in a secure Cloud, which is encrypted and transferred over a secure connection. </a:t>
            </a:r>
          </a:p>
          <a:p>
            <a:pPr marL="108000" lvl="0" indent="-108000" algn="just">
              <a:spcAft>
                <a:spcPts val="1200"/>
              </a:spcAft>
              <a:buFont typeface="Arial" panose="020B0604020202020204" pitchFamily="34" charset="0"/>
              <a:buChar char="•"/>
            </a:pPr>
            <a:r>
              <a:rPr lang="en-GB" sz="1100" dirty="0">
                <a:solidFill>
                  <a:schemeClr val="tx1"/>
                </a:solidFill>
                <a:latin typeface="Helvetica" pitchFamily="2" charset="0"/>
                <a:cs typeface="Helvetica" panose="020B0604020202020204" pitchFamily="34" charset="0"/>
              </a:rPr>
              <a:t>As standard, we offer three levels of USM Anywhere:</a:t>
            </a:r>
          </a:p>
          <a:p>
            <a:pPr marL="355600" lvl="2" indent="-171450" algn="just">
              <a:spcAft>
                <a:spcPts val="1200"/>
              </a:spcAft>
              <a:buFont typeface="Arial" panose="020B0604020202020204" pitchFamily="34" charset="0"/>
              <a:buChar char="•"/>
            </a:pPr>
            <a:r>
              <a:rPr lang="en-GB" sz="1100" b="1" dirty="0">
                <a:solidFill>
                  <a:schemeClr val="tx1"/>
                </a:solidFill>
                <a:latin typeface="Helvetica" pitchFamily="2" charset="0"/>
                <a:cs typeface="Helvetica" panose="020B0604020202020204" pitchFamily="34" charset="0"/>
              </a:rPr>
              <a:t>Essentials</a:t>
            </a:r>
            <a:r>
              <a:rPr lang="en-GB" sz="1100" dirty="0">
                <a:solidFill>
                  <a:schemeClr val="tx1"/>
                </a:solidFill>
                <a:latin typeface="Helvetica" pitchFamily="2" charset="0"/>
                <a:cs typeface="Helvetica" panose="020B0604020202020204" pitchFamily="34" charset="0"/>
              </a:rPr>
              <a:t> – 15 days of real-time event search, with simple fortnightly reports.</a:t>
            </a:r>
          </a:p>
          <a:p>
            <a:pPr marL="355600" lvl="2" indent="-171450" algn="just">
              <a:spcAft>
                <a:spcPts val="1200"/>
              </a:spcAft>
              <a:buFont typeface="Arial" panose="020B0604020202020204" pitchFamily="34" charset="0"/>
              <a:buChar char="•"/>
            </a:pPr>
            <a:r>
              <a:rPr lang="en-GB" sz="1100" b="1" dirty="0">
                <a:solidFill>
                  <a:schemeClr val="tx1"/>
                </a:solidFill>
                <a:latin typeface="Helvetica" pitchFamily="2" charset="0"/>
                <a:cs typeface="Helvetica" panose="020B0604020202020204" pitchFamily="34" charset="0"/>
              </a:rPr>
              <a:t>Standard</a:t>
            </a:r>
            <a:r>
              <a:rPr lang="en-GB" sz="1100" dirty="0">
                <a:solidFill>
                  <a:schemeClr val="tx1"/>
                </a:solidFill>
                <a:latin typeface="Helvetica" pitchFamily="2" charset="0"/>
                <a:cs typeface="Helvetica" panose="020B0604020202020204" pitchFamily="34" charset="0"/>
              </a:rPr>
              <a:t> – 30 days of real-time event search, with monthly reports, including trend analysis.</a:t>
            </a:r>
          </a:p>
          <a:p>
            <a:pPr marL="355600" lvl="2" indent="-171450" algn="just">
              <a:spcAft>
                <a:spcPts val="1200"/>
              </a:spcAft>
              <a:buFont typeface="Arial" panose="020B0604020202020204" pitchFamily="34" charset="0"/>
              <a:buChar char="•"/>
            </a:pPr>
            <a:r>
              <a:rPr lang="en-GB" sz="1100" b="1" dirty="0">
                <a:solidFill>
                  <a:schemeClr val="tx1"/>
                </a:solidFill>
                <a:latin typeface="Helvetica" pitchFamily="2" charset="0"/>
                <a:cs typeface="Helvetica" panose="020B0604020202020204" pitchFamily="34" charset="0"/>
              </a:rPr>
              <a:t>Premium</a:t>
            </a:r>
            <a:r>
              <a:rPr lang="en-GB" sz="1100" dirty="0">
                <a:solidFill>
                  <a:schemeClr val="tx1"/>
                </a:solidFill>
                <a:latin typeface="Helvetica" pitchFamily="2" charset="0"/>
                <a:cs typeface="Helvetica" panose="020B0604020202020204" pitchFamily="34" charset="0"/>
              </a:rPr>
              <a:t> - 90 days of real time event search, with monthly reports, including trend analysis.</a:t>
            </a:r>
          </a:p>
        </p:txBody>
      </p:sp>
    </p:spTree>
    <p:extLst>
      <p:ext uri="{BB962C8B-B14F-4D97-AF65-F5344CB8AC3E}">
        <p14:creationId xmlns:p14="http://schemas.microsoft.com/office/powerpoint/2010/main" val="108645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 presetClass="entr" presetSubtype="8" accel="30000" decel="68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25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2" presetClass="entr" presetSubtype="2" accel="30000" decel="6800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theme/theme1.xml><?xml version="1.0" encoding="utf-8"?>
<a:theme xmlns:a="http://schemas.openxmlformats.org/drawingml/2006/main" name="Main Title Slide">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Main Slide - Dark">
  <a:themeElements>
    <a:clrScheme name="Expo.e Channel">
      <a:dk1>
        <a:srgbClr val="1A1C2B"/>
      </a:dk1>
      <a:lt1>
        <a:sysClr val="window" lastClr="FFFFFF"/>
      </a:lt1>
      <a:dk2>
        <a:srgbClr val="1A1C2B"/>
      </a:dk2>
      <a:lt2>
        <a:srgbClr val="00FF2D"/>
      </a:lt2>
      <a:accent1>
        <a:srgbClr val="00FF2D"/>
      </a:accent1>
      <a:accent2>
        <a:srgbClr val="06EA26"/>
      </a:accent2>
      <a:accent3>
        <a:srgbClr val="9FFFB0"/>
      </a:accent3>
      <a:accent4>
        <a:srgbClr val="07C7AD"/>
      </a:accent4>
      <a:accent5>
        <a:srgbClr val="0AAB98"/>
      </a:accent5>
      <a:accent6>
        <a:srgbClr val="0D8E82"/>
      </a:accent6>
      <a:hlink>
        <a:srgbClr val="1A1C2B"/>
      </a:hlink>
      <a:folHlink>
        <a:srgbClr val="1A1C2B"/>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ta-Platform-Solution_JWB.pptx" id="{F977F052-F96B-4DA6-89D1-A950CDF6C897}" vid="{5E787117-2195-4169-9D98-55FE7789A031}"/>
    </a:ext>
  </a:extLst>
</a:theme>
</file>

<file path=ppt/theme/theme11.xml><?xml version="1.0" encoding="utf-8"?>
<a:theme xmlns:a="http://schemas.openxmlformats.org/drawingml/2006/main" name="REMOVE15">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Section Title  Slide">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REMOVE29">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REMOVE31">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Main Slide - Light">
  <a:themeElements>
    <a:clrScheme name="Expo.e Channel">
      <a:dk1>
        <a:srgbClr val="1A1C2B"/>
      </a:dk1>
      <a:lt1>
        <a:sysClr val="window" lastClr="FFFFFF"/>
      </a:lt1>
      <a:dk2>
        <a:srgbClr val="1A1C2B"/>
      </a:dk2>
      <a:lt2>
        <a:srgbClr val="00FF2D"/>
      </a:lt2>
      <a:accent1>
        <a:srgbClr val="00FF2D"/>
      </a:accent1>
      <a:accent2>
        <a:srgbClr val="06EA26"/>
      </a:accent2>
      <a:accent3>
        <a:srgbClr val="9FFFB0"/>
      </a:accent3>
      <a:accent4>
        <a:srgbClr val="07C7AD"/>
      </a:accent4>
      <a:accent5>
        <a:srgbClr val="0AAB98"/>
      </a:accent5>
      <a:accent6>
        <a:srgbClr val="0D8E82"/>
      </a:accent6>
      <a:hlink>
        <a:srgbClr val="1A1C2B"/>
      </a:hlink>
      <a:folHlink>
        <a:srgbClr val="1A1C2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ta-Platform-Solution_JWB.pptx" id="{F977F052-F96B-4DA6-89D1-A950CDF6C897}" vid="{5E787117-2195-4169-9D98-55FE7789A031}"/>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 Title Slide B">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in Title Slide C">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in Title Slide D">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ain Title Slide E">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ain Title Slide F">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ain Title Slide G">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ection Title  Slide">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ain Slide - Light">
  <a:themeElements>
    <a:clrScheme name="Expo.e Channel">
      <a:dk1>
        <a:srgbClr val="1A1C2B"/>
      </a:dk1>
      <a:lt1>
        <a:sysClr val="window" lastClr="FFFFFF"/>
      </a:lt1>
      <a:dk2>
        <a:srgbClr val="1A1C2B"/>
      </a:dk2>
      <a:lt2>
        <a:srgbClr val="00FF2D"/>
      </a:lt2>
      <a:accent1>
        <a:srgbClr val="00FF2D"/>
      </a:accent1>
      <a:accent2>
        <a:srgbClr val="06EA26"/>
      </a:accent2>
      <a:accent3>
        <a:srgbClr val="9FFFB0"/>
      </a:accent3>
      <a:accent4>
        <a:srgbClr val="07C7AD"/>
      </a:accent4>
      <a:accent5>
        <a:srgbClr val="0AAB98"/>
      </a:accent5>
      <a:accent6>
        <a:srgbClr val="0D8E82"/>
      </a:accent6>
      <a:hlink>
        <a:srgbClr val="1A1C2B"/>
      </a:hlink>
      <a:folHlink>
        <a:srgbClr val="1A1C2B"/>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ta-Platform-Solution_JWB.pptx" id="{F977F052-F96B-4DA6-89D1-A950CDF6C897}" vid="{5E787117-2195-4169-9D98-55FE7789A03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9ED0B51E702C478DF2D1F72FC985D4" ma:contentTypeVersion="" ma:contentTypeDescription="Create a new document." ma:contentTypeScope="" ma:versionID="692779bab097fa4c7a10c0f2e832a371">
  <xsd:schema xmlns:xsd="http://www.w3.org/2001/XMLSchema" xmlns:xs="http://www.w3.org/2001/XMLSchema" xmlns:p="http://schemas.microsoft.com/office/2006/metadata/properties" xmlns:ns2="c61afb54-b4c4-4db4-8593-c402a72c4171" xmlns:ns3="44ac1026-75d1-4d26-8ce4-b469cd4cd481" xmlns:ns4="81E08541-F658-4508-82A0-7B360EA92FAB" xmlns:ns5="81e08541-f658-4508-82a0-7b360ea92fab" targetNamespace="http://schemas.microsoft.com/office/2006/metadata/properties" ma:root="true" ma:fieldsID="abff6824b65dbae75f00cda87ab3836e" ns2:_="" ns3:_="" ns4:_="" ns5:_="">
    <xsd:import namespace="c61afb54-b4c4-4db4-8593-c402a72c4171"/>
    <xsd:import namespace="44ac1026-75d1-4d26-8ce4-b469cd4cd481"/>
    <xsd:import namespace="81E08541-F658-4508-82A0-7B360EA92FAB"/>
    <xsd:import namespace="81e08541-f658-4508-82a0-7b360ea92fab"/>
    <xsd:element name="properties">
      <xsd:complexType>
        <xsd:sequence>
          <xsd:element name="documentManagement">
            <xsd:complexType>
              <xsd:all>
                <xsd:element ref="ns2:SharedWithUsers" minOccurs="0"/>
                <xsd:element ref="ns3:SharedWithDetails" minOccurs="0"/>
                <xsd:element ref="ns4:Document_x0020_Type"/>
                <xsd:element ref="ns4:Status"/>
                <xsd:element ref="ns4:Work_x0020_Stream" minOccurs="0"/>
                <xsd:element ref="ns4:MediaServiceMetadata" minOccurs="0"/>
                <xsd:element ref="ns4:MediaServiceFastMetadata"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1afb54-b4c4-4db4-8593-c402a72c417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ac1026-75d1-4d26-8ce4-b469cd4cd481"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1E08541-F658-4508-82A0-7B360EA92FAB" elementFormDefault="qualified">
    <xsd:import namespace="http://schemas.microsoft.com/office/2006/documentManagement/types"/>
    <xsd:import namespace="http://schemas.microsoft.com/office/infopath/2007/PartnerControls"/>
    <xsd:element name="Document_x0020_Type" ma:index="10" ma:displayName="Document Type" ma:default="**Unclassified**" ma:format="Dropdown" ma:internalName="Document_x0020_Type">
      <xsd:simpleType>
        <xsd:restriction base="dms:Choice">
          <xsd:enumeration value="Attachments to be submitted"/>
          <xsd:enumeration value="Bid Book and qualification"/>
          <xsd:enumeration value="Commercial"/>
          <xsd:enumeration value="Content Plan"/>
          <xsd:enumeration value="Customer documents"/>
          <xsd:enumeration value="Draft Response"/>
          <xsd:enumeration value="Final Response as submitted to customer"/>
          <xsd:enumeration value="Legal"/>
          <xsd:enumeration value="Meeting notes"/>
          <xsd:enumeration value="Post submission"/>
          <xsd:enumeration value="Presentation stage"/>
          <xsd:enumeration value="**Unclassified**"/>
        </xsd:restriction>
      </xsd:simpleType>
    </xsd:element>
    <xsd:element name="Status" ma:index="11" ma:displayName="Status" ma:default="In Progress" ma:format="Dropdown" ma:internalName="Status">
      <xsd:simpleType>
        <xsd:restriction base="dms:Choice">
          <xsd:enumeration value="In Progress"/>
          <xsd:enumeration value="Complete"/>
          <xsd:enumeration value="Signed Off"/>
        </xsd:restriction>
      </xsd:simpleType>
    </xsd:element>
    <xsd:element name="Work_x0020_Stream" ma:index="12" nillable="true" ma:displayName="Work Stream" ma:internalName="Work_x0020_Stream" ma:requiredMultiChoice="true">
      <xsd:complexType>
        <xsd:complexContent>
          <xsd:extension base="dms:MultiChoice">
            <xsd:sequence>
              <xsd:element name="Value" maxOccurs="unbounded" minOccurs="0" nillable="true">
                <xsd:simpleType>
                  <xsd:restriction base="dms:Choice">
                    <xsd:enumeration value="Cloud"/>
                    <xsd:enumeration value="Network"/>
                    <xsd:enumeration value="Security"/>
                    <xsd:enumeration value="Managed Services"/>
                    <xsd:enumeration value="Professional Services"/>
                    <xsd:enumeration value="Project Management"/>
                    <xsd:enumeration value="Other"/>
                    <xsd:enumeration value="Legal"/>
                  </xsd:restriction>
                </xsd:simpleType>
              </xsd:element>
            </xsd:sequence>
          </xsd:extension>
        </xsd:complexContent>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e08541-f658-4508-82a0-7b360ea92fab" elementFormDefault="qualified">
    <xsd:import namespace="http://schemas.microsoft.com/office/2006/documentManagement/types"/>
    <xsd:import namespace="http://schemas.microsoft.com/office/infopath/2007/PartnerControls"/>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_x0020_Type xmlns="81E08541-F658-4508-82A0-7B360EA92FAB">Presentation stage</Document_x0020_Type>
    <Work_x0020_Stream xmlns="81E08541-F658-4508-82A0-7B360EA92FAB">
      <Value>Network</Value>
    </Work_x0020_Stream>
    <Status xmlns="81E08541-F658-4508-82A0-7B360EA92FAB">In Progress</Status>
  </documentManagement>
</p:properties>
</file>

<file path=customXml/itemProps1.xml><?xml version="1.0" encoding="utf-8"?>
<ds:datastoreItem xmlns:ds="http://schemas.openxmlformats.org/officeDocument/2006/customXml" ds:itemID="{291BADBF-0762-47C5-B794-57958374FD85}">
  <ds:schemaRefs>
    <ds:schemaRef ds:uri="http://schemas.microsoft.com/sharepoint/v3/contenttype/forms"/>
  </ds:schemaRefs>
</ds:datastoreItem>
</file>

<file path=customXml/itemProps2.xml><?xml version="1.0" encoding="utf-8"?>
<ds:datastoreItem xmlns:ds="http://schemas.openxmlformats.org/officeDocument/2006/customXml" ds:itemID="{53DD9FC0-3BAA-4D39-9BDA-E6262487FE13}">
  <ds:schemaRefs>
    <ds:schemaRef ds:uri="44ac1026-75d1-4d26-8ce4-b469cd4cd481"/>
    <ds:schemaRef ds:uri="81E08541-F658-4508-82A0-7B360EA92FAB"/>
    <ds:schemaRef ds:uri="81e08541-f658-4508-82a0-7b360ea92fab"/>
    <ds:schemaRef ds:uri="c61afb54-b4c4-4db4-8593-c402a72c41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92EBFD2-3869-4133-9A54-ADFC21234907}">
  <ds:schemaRefs>
    <ds:schemaRef ds:uri="http://www.w3.org/XML/1998/namespace"/>
    <ds:schemaRef ds:uri="http://purl.org/dc/elements/1.1/"/>
    <ds:schemaRef ds:uri="http://purl.org/dc/terms/"/>
    <ds:schemaRef ds:uri="c61afb54-b4c4-4db4-8593-c402a72c4171"/>
    <ds:schemaRef ds:uri="http://schemas.microsoft.com/office/2006/documentManagement/types"/>
    <ds:schemaRef ds:uri="http://schemas.microsoft.com/office/infopath/2007/PartnerControls"/>
    <ds:schemaRef ds:uri="http://schemas.openxmlformats.org/package/2006/metadata/core-properties"/>
    <ds:schemaRef ds:uri="81E08541-F658-4508-82A0-7B360EA92FAB"/>
    <ds:schemaRef ds:uri="http://schemas.microsoft.com/office/2006/metadata/properties"/>
    <ds:schemaRef ds:uri="81e08541-f658-4508-82a0-7b360ea92fab"/>
    <ds:schemaRef ds:uri="44ac1026-75d1-4d26-8ce4-b469cd4cd48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28670</TotalTime>
  <Words>1786</Words>
  <Application>Microsoft Office PowerPoint</Application>
  <PresentationFormat>Widescreen</PresentationFormat>
  <Paragraphs>198</Paragraphs>
  <Slides>12</Slides>
  <Notes>5</Notes>
  <HiddenSlides>0</HiddenSlides>
  <MMClips>0</MMClips>
  <ScaleCrop>false</ScaleCrop>
  <HeadingPairs>
    <vt:vector size="6" baseType="variant">
      <vt:variant>
        <vt:lpstr>Fonts Used</vt:lpstr>
      </vt:variant>
      <vt:variant>
        <vt:i4>3</vt:i4>
      </vt:variant>
      <vt:variant>
        <vt:lpstr>Theme</vt:lpstr>
      </vt:variant>
      <vt:variant>
        <vt:i4>15</vt:i4>
      </vt:variant>
      <vt:variant>
        <vt:lpstr>Slide Titles</vt:lpstr>
      </vt:variant>
      <vt:variant>
        <vt:i4>12</vt:i4>
      </vt:variant>
    </vt:vector>
  </HeadingPairs>
  <TitlesOfParts>
    <vt:vector size="30" baseType="lpstr">
      <vt:lpstr>Arial</vt:lpstr>
      <vt:lpstr>Helvetica</vt:lpstr>
      <vt:lpstr>Symbol</vt:lpstr>
      <vt:lpstr>Main Title Slide</vt:lpstr>
      <vt:lpstr>Main Title Slide B</vt:lpstr>
      <vt:lpstr>Main Title Slide C</vt:lpstr>
      <vt:lpstr>Main Title Slide D</vt:lpstr>
      <vt:lpstr>Main Title Slide E</vt:lpstr>
      <vt:lpstr>Main Title Slide F</vt:lpstr>
      <vt:lpstr>Main Title Slide G</vt:lpstr>
      <vt:lpstr>Section Title  Slide</vt:lpstr>
      <vt:lpstr>Main Slide - Light</vt:lpstr>
      <vt:lpstr>Main Slide - Dark</vt:lpstr>
      <vt:lpstr>REMOVE15</vt:lpstr>
      <vt:lpstr>1_Section Title  Slide</vt:lpstr>
      <vt:lpstr>REMOVE29</vt:lpstr>
      <vt:lpstr>REMOVE31</vt:lpstr>
      <vt:lpstr>1_Main Slide - Light</vt:lpstr>
      <vt:lpstr>EXPO.e CSOC &amp; Cyber Security</vt:lpstr>
      <vt:lpstr>What is Cyber Security, CSOC &amp; SIEM?</vt:lpstr>
      <vt:lpstr>SIEM Simplified</vt:lpstr>
      <vt:lpstr>Customer Challenges</vt:lpstr>
      <vt:lpstr>EXPO.e Cyber Portfolio</vt:lpstr>
      <vt:lpstr>NIST Cyber Security Framework with EXPO.e</vt:lpstr>
      <vt:lpstr>Managed CSOC</vt:lpstr>
      <vt:lpstr>Features &amp; Benefits</vt:lpstr>
      <vt:lpstr>Our Simplified CSOC Offering</vt:lpstr>
      <vt:lpstr>Your opportunities / Where are the quick wins</vt:lpstr>
      <vt:lpstr>Why EXPO.e &amp; CSOC What’s in it for you?</vt:lpstr>
      <vt:lpstr>Next Steps / CTA’s / Engagement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Williams-Bew</dc:creator>
  <cp:lastModifiedBy>Jason Williams-Bew</cp:lastModifiedBy>
  <cp:revision>150</cp:revision>
  <dcterms:created xsi:type="dcterms:W3CDTF">2020-05-01T17:15:48Z</dcterms:created>
  <dcterms:modified xsi:type="dcterms:W3CDTF">2024-09-10T10:24:01Z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0x010100CC9ED0B51E702C478DF2D1F72FC985D4</vt:lpwstr>
  </property>
</Properties>
</file>