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theme/theme10.xml" ContentType="application/vnd.openxmlformats-officedocument.theme+xml"/>
  <Override PartName="/ppt/slideLayouts/slideLayout13.xml" ContentType="application/vnd.openxmlformats-officedocument.presentationml.slideLayout+xml"/>
  <Override PartName="/ppt/theme/theme11.xml" ContentType="application/vnd.openxmlformats-officedocument.theme+xml"/>
  <Override PartName="/ppt/slideLayouts/slideLayout14.xml" ContentType="application/vnd.openxmlformats-officedocument.presentationml.slideLayout+xml"/>
  <Override PartName="/ppt/theme/theme12.xml" ContentType="application/vnd.openxmlformats-officedocument.theme+xml"/>
  <Override PartName="/ppt/slideLayouts/slideLayout15.xml" ContentType="application/vnd.openxmlformats-officedocument.presentationml.slideLayout+xml"/>
  <Override PartName="/ppt/theme/theme13.xml" ContentType="application/vnd.openxmlformats-officedocument.theme+xml"/>
  <Override PartName="/ppt/slideLayouts/slideLayout16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02" r:id="rId4"/>
    <p:sldMasterId id="2147483804" r:id="rId5"/>
    <p:sldMasterId id="2147483806" r:id="rId6"/>
    <p:sldMasterId id="2147483808" r:id="rId7"/>
    <p:sldMasterId id="2147483810" r:id="rId8"/>
    <p:sldMasterId id="2147483812" r:id="rId9"/>
    <p:sldMasterId id="2147483814" r:id="rId10"/>
    <p:sldMasterId id="2147483816" r:id="rId11"/>
    <p:sldMasterId id="2147483771" r:id="rId12"/>
    <p:sldMasterId id="2147483818" r:id="rId13"/>
    <p:sldMasterId id="2147483843" r:id="rId14"/>
    <p:sldMasterId id="2147483845" r:id="rId15"/>
    <p:sldMasterId id="2147483871" r:id="rId16"/>
    <p:sldMasterId id="2147483873" r:id="rId17"/>
  </p:sldMasterIdLst>
  <p:notesMasterIdLst>
    <p:notesMasterId r:id="rId28"/>
  </p:notesMasterIdLst>
  <p:sldIdLst>
    <p:sldId id="2143187642" r:id="rId18"/>
    <p:sldId id="2147469688" r:id="rId19"/>
    <p:sldId id="2143187569" r:id="rId20"/>
    <p:sldId id="2147469771" r:id="rId21"/>
    <p:sldId id="2143187656" r:id="rId22"/>
    <p:sldId id="2147469773" r:id="rId23"/>
    <p:sldId id="2147469772" r:id="rId24"/>
    <p:sldId id="2147469774" r:id="rId25"/>
    <p:sldId id="2147469671" r:id="rId26"/>
    <p:sldId id="2143187566" r:id="rId27"/>
  </p:sldIdLst>
  <p:sldSz cx="12192000" cy="6858000"/>
  <p:notesSz cx="6858000" cy="9144000"/>
  <p:embeddedFontLst>
    <p:embeddedFont>
      <p:font typeface="Helvetica" pitchFamily="2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026" userDrawn="1">
          <p15:clr>
            <a:srgbClr val="A4A3A4"/>
          </p15:clr>
        </p15:guide>
        <p15:guide id="4" orient="horz" pos="1389" userDrawn="1">
          <p15:clr>
            <a:srgbClr val="A4A3A4"/>
          </p15:clr>
        </p15:guide>
        <p15:guide id="5" orient="horz" pos="1752" userDrawn="1">
          <p15:clr>
            <a:srgbClr val="A4A3A4"/>
          </p15:clr>
        </p15:guide>
        <p15:guide id="6" orient="horz" pos="2115" userDrawn="1">
          <p15:clr>
            <a:srgbClr val="A4A3A4"/>
          </p15:clr>
        </p15:guide>
        <p15:guide id="7" orient="horz" pos="2478" userDrawn="1">
          <p15:clr>
            <a:srgbClr val="A4A3A4"/>
          </p15:clr>
        </p15:guide>
        <p15:guide id="8" orient="horz" pos="2863" userDrawn="1">
          <p15:clr>
            <a:srgbClr val="A4A3A4"/>
          </p15:clr>
        </p15:guide>
        <p15:guide id="9" orient="horz" pos="3226" userDrawn="1">
          <p15:clr>
            <a:srgbClr val="A4A3A4"/>
          </p15:clr>
        </p15:guide>
        <p15:guide id="10" orient="horz" pos="3589" userDrawn="1">
          <p15:clr>
            <a:srgbClr val="A4A3A4"/>
          </p15:clr>
        </p15:guide>
        <p15:guide id="11" orient="horz" pos="3974" userDrawn="1">
          <p15:clr>
            <a:srgbClr val="A4A3A4"/>
          </p15:clr>
        </p15:guide>
        <p15:guide id="12" orient="horz" pos="278" userDrawn="1">
          <p15:clr>
            <a:srgbClr val="A4A3A4"/>
          </p15:clr>
        </p15:guide>
        <p15:guide id="13" pos="3182" userDrawn="1">
          <p15:clr>
            <a:srgbClr val="A4A3A4"/>
          </p15:clr>
        </p15:guide>
        <p15:guide id="14" pos="2547" userDrawn="1">
          <p15:clr>
            <a:srgbClr val="A4A3A4"/>
          </p15:clr>
        </p15:guide>
        <p15:guide id="15" pos="1912" userDrawn="1">
          <p15:clr>
            <a:srgbClr val="A4A3A4"/>
          </p15:clr>
        </p15:guide>
        <p15:guide id="16" pos="1255" userDrawn="1">
          <p15:clr>
            <a:srgbClr val="A4A3A4"/>
          </p15:clr>
        </p15:guide>
        <p15:guide id="17" pos="597" userDrawn="1">
          <p15:clr>
            <a:srgbClr val="A4A3A4"/>
          </p15:clr>
        </p15:guide>
        <p15:guide id="18" pos="4475" userDrawn="1">
          <p15:clr>
            <a:srgbClr val="A4A3A4"/>
          </p15:clr>
        </p15:guide>
        <p15:guide id="19" pos="5110" userDrawn="1">
          <p15:clr>
            <a:srgbClr val="A4A3A4"/>
          </p15:clr>
        </p15:guide>
        <p15:guide id="20" pos="5768" userDrawn="1">
          <p15:clr>
            <a:srgbClr val="A4A3A4"/>
          </p15:clr>
        </p15:guide>
        <p15:guide id="21" pos="6403" userDrawn="1">
          <p15:clr>
            <a:srgbClr val="A4A3A4"/>
          </p15:clr>
        </p15:guide>
        <p15:guide id="22" pos="703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per Hardinge" initials="JH" lastIdx="1" clrIdx="0">
    <p:extLst>
      <p:ext uri="{19B8F6BF-5375-455C-9EA6-DF929625EA0E}">
        <p15:presenceInfo xmlns:p15="http://schemas.microsoft.com/office/powerpoint/2012/main" userId="S::Jasper.Hardinge@Exponential-e.com::69f86c5f-4a08-4e0b-bb9c-15fb31f3f092" providerId="AD"/>
      </p:ext>
    </p:extLst>
  </p:cmAuthor>
  <p:cmAuthor id="2" name="James Pearce" initials="JP" lastIdx="1" clrIdx="1">
    <p:extLst>
      <p:ext uri="{19B8F6BF-5375-455C-9EA6-DF929625EA0E}">
        <p15:presenceInfo xmlns:p15="http://schemas.microsoft.com/office/powerpoint/2012/main" userId="James Pearce" providerId="None"/>
      </p:ext>
    </p:extLst>
  </p:cmAuthor>
  <p:cmAuthor id="3" name="Tristin Titinchi" initials="TT" lastIdx="14" clrIdx="2">
    <p:extLst>
      <p:ext uri="{19B8F6BF-5375-455C-9EA6-DF929625EA0E}">
        <p15:presenceInfo xmlns:p15="http://schemas.microsoft.com/office/powerpoint/2012/main" userId="S::Tristin.Titinchi@Exponential-e.com::85e3d939-8389-434f-8f9c-ed833fa0112c" providerId="AD"/>
      </p:ext>
    </p:extLst>
  </p:cmAuthor>
  <p:cmAuthor id="4" name="Viktoria Pfeff" initials="VP" lastIdx="1" clrIdx="3">
    <p:extLst>
      <p:ext uri="{19B8F6BF-5375-455C-9EA6-DF929625EA0E}">
        <p15:presenceInfo xmlns:p15="http://schemas.microsoft.com/office/powerpoint/2012/main" userId="S::viktoria.pfeff@exponential-e.com::64b38e73-835a-44e8-927a-4958e3c1077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C2B"/>
    <a:srgbClr val="00FF2D"/>
    <a:srgbClr val="2EA82E"/>
    <a:srgbClr val="05CD22"/>
    <a:srgbClr val="00C0A5"/>
    <a:srgbClr val="00D223"/>
    <a:srgbClr val="BFFFCA"/>
    <a:srgbClr val="7FFF95"/>
    <a:srgbClr val="121212"/>
    <a:srgbClr val="191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1" autoAdjust="0"/>
    <p:restoredTop sz="93216" autoAdjust="0"/>
  </p:normalViewPr>
  <p:slideViewPr>
    <p:cSldViewPr snapToGrid="0">
      <p:cViewPr varScale="1">
        <p:scale>
          <a:sx n="103" d="100"/>
          <a:sy n="103" d="100"/>
        </p:scale>
        <p:origin x="744" y="108"/>
      </p:cViewPr>
      <p:guideLst>
        <p:guide orient="horz" pos="640"/>
        <p:guide pos="3840"/>
        <p:guide orient="horz" pos="1026"/>
        <p:guide orient="horz" pos="1389"/>
        <p:guide orient="horz" pos="1752"/>
        <p:guide orient="horz" pos="2115"/>
        <p:guide orient="horz" pos="2478"/>
        <p:guide orient="horz" pos="2863"/>
        <p:guide orient="horz" pos="3226"/>
        <p:guide orient="horz" pos="3589"/>
        <p:guide orient="horz" pos="3974"/>
        <p:guide orient="horz" pos="278"/>
        <p:guide pos="3182"/>
        <p:guide pos="2547"/>
        <p:guide pos="1912"/>
        <p:guide pos="1255"/>
        <p:guide pos="597"/>
        <p:guide pos="4475"/>
        <p:guide pos="5110"/>
        <p:guide pos="5768"/>
        <p:guide pos="6403"/>
        <p:guide pos="703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21" Type="http://schemas.openxmlformats.org/officeDocument/2006/relationships/slide" Target="slides/slide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8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3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7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6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2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font" Target="fonts/font2.fntdata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4ABA12-1B8E-4A20-8048-7B7E66D701D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6BB3A4F2-1687-4B9D-AE2B-59D6F1093E36}">
      <dgm:prSet/>
      <dgm:spPr>
        <a:solidFill>
          <a:schemeClr val="bg2"/>
        </a:solidFill>
        <a:ln>
          <a:solidFill>
            <a:schemeClr val="accent6"/>
          </a:solidFill>
        </a:ln>
      </dgm:spPr>
      <dgm:t>
        <a:bodyPr/>
        <a:lstStyle/>
        <a:p>
          <a:pPr algn="ctr"/>
          <a:r>
            <a:rPr lang="en-GB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Backup</a:t>
          </a:r>
          <a:endParaRPr lang="en-GB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B0CA611-ACDC-4995-9B38-4FEBEF801817}" type="parTrans" cxnId="{3446B90E-B7EA-458A-8FF0-6BB73B86909A}">
      <dgm:prSet/>
      <dgm:spPr/>
      <dgm:t>
        <a:bodyPr/>
        <a:lstStyle/>
        <a:p>
          <a:endParaRPr lang="en-GB"/>
        </a:p>
      </dgm:t>
    </dgm:pt>
    <dgm:pt modelId="{C77D2B18-8855-4A43-BAD4-577FC5106814}" type="sibTrans" cxnId="{3446B90E-B7EA-458A-8FF0-6BB73B86909A}">
      <dgm:prSet/>
      <dgm:spPr/>
      <dgm:t>
        <a:bodyPr/>
        <a:lstStyle/>
        <a:p>
          <a:endParaRPr lang="en-GB"/>
        </a:p>
      </dgm:t>
    </dgm:pt>
    <dgm:pt modelId="{0DEDA535-AEB4-4A22-8CB2-519695B64CFA}">
      <dgm:prSet custT="1"/>
      <dgm:spPr/>
      <dgm:t>
        <a:bodyPr/>
        <a:lstStyle/>
        <a:p>
          <a:r>
            <a:rPr lang="en-GB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Copies data to media (tapes/cloud)</a:t>
          </a:r>
        </a:p>
      </dgm:t>
    </dgm:pt>
    <dgm:pt modelId="{640C2E25-7DEE-4198-B958-1049FA9B1F8F}" type="parTrans" cxnId="{A5C2A3D4-78BB-4F0E-9D3C-FDD3752045C8}">
      <dgm:prSet/>
      <dgm:spPr/>
      <dgm:t>
        <a:bodyPr/>
        <a:lstStyle/>
        <a:p>
          <a:endParaRPr lang="en-GB"/>
        </a:p>
      </dgm:t>
    </dgm:pt>
    <dgm:pt modelId="{31CAB6EE-DDCC-4827-AF49-1A1A524C8DE5}" type="sibTrans" cxnId="{A5C2A3D4-78BB-4F0E-9D3C-FDD3752045C8}">
      <dgm:prSet/>
      <dgm:spPr/>
      <dgm:t>
        <a:bodyPr/>
        <a:lstStyle/>
        <a:p>
          <a:endParaRPr lang="en-GB"/>
        </a:p>
      </dgm:t>
    </dgm:pt>
    <dgm:pt modelId="{763F2CEF-6149-4509-A8C8-79233A7441C4}">
      <dgm:prSet custT="1"/>
      <dgm:spPr/>
      <dgm:t>
        <a:bodyPr/>
        <a:lstStyle/>
        <a:p>
          <a:r>
            <a:rPr lang="en-GB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Full system or specific data</a:t>
          </a:r>
        </a:p>
      </dgm:t>
    </dgm:pt>
    <dgm:pt modelId="{55024A1B-CC77-408B-A4AF-A3D92A21A383}" type="parTrans" cxnId="{F18C558A-33D2-4DDE-B919-631467EA12A5}">
      <dgm:prSet/>
      <dgm:spPr/>
      <dgm:t>
        <a:bodyPr/>
        <a:lstStyle/>
        <a:p>
          <a:endParaRPr lang="en-GB"/>
        </a:p>
      </dgm:t>
    </dgm:pt>
    <dgm:pt modelId="{C0806B0E-01BA-46C2-96AA-182E6C3392C7}" type="sibTrans" cxnId="{F18C558A-33D2-4DDE-B919-631467EA12A5}">
      <dgm:prSet/>
      <dgm:spPr/>
      <dgm:t>
        <a:bodyPr/>
        <a:lstStyle/>
        <a:p>
          <a:endParaRPr lang="en-GB"/>
        </a:p>
      </dgm:t>
    </dgm:pt>
    <dgm:pt modelId="{AF09DB13-FA45-45AE-B88F-C289BAA0E22E}">
      <dgm:prSet custT="1"/>
      <dgm:spPr/>
      <dgm:t>
        <a:bodyPr/>
        <a:lstStyle/>
        <a:p>
          <a:r>
            <a:rPr lang="en-GB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Stored remotely from production services</a:t>
          </a:r>
        </a:p>
      </dgm:t>
    </dgm:pt>
    <dgm:pt modelId="{F11066D7-DA18-42DC-A16F-D0447822A096}" type="parTrans" cxnId="{A60E4DEC-2E7D-486A-A672-5210A3188613}">
      <dgm:prSet/>
      <dgm:spPr/>
      <dgm:t>
        <a:bodyPr/>
        <a:lstStyle/>
        <a:p>
          <a:endParaRPr lang="en-GB"/>
        </a:p>
      </dgm:t>
    </dgm:pt>
    <dgm:pt modelId="{5B3FEAB8-5933-4684-AB4A-C479DC8A28C0}" type="sibTrans" cxnId="{A60E4DEC-2E7D-486A-A672-5210A3188613}">
      <dgm:prSet/>
      <dgm:spPr/>
      <dgm:t>
        <a:bodyPr/>
        <a:lstStyle/>
        <a:p>
          <a:endParaRPr lang="en-GB"/>
        </a:p>
      </dgm:t>
    </dgm:pt>
    <dgm:pt modelId="{2B145822-EB83-414E-BF93-59A7D9903E8A}">
      <dgm:prSet custT="1"/>
      <dgm:spPr/>
      <dgm:t>
        <a:bodyPr/>
        <a:lstStyle/>
        <a:p>
          <a:r>
            <a:rPr lang="en-GB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Data is encrypted on disk and in transit</a:t>
          </a:r>
        </a:p>
      </dgm:t>
    </dgm:pt>
    <dgm:pt modelId="{5F764AA3-F951-4433-8ACF-F30FF7C1BE31}" type="parTrans" cxnId="{BB6D5DE2-1ACC-4CF3-80BD-57953F9D637E}">
      <dgm:prSet/>
      <dgm:spPr/>
      <dgm:t>
        <a:bodyPr/>
        <a:lstStyle/>
        <a:p>
          <a:endParaRPr lang="en-GB"/>
        </a:p>
      </dgm:t>
    </dgm:pt>
    <dgm:pt modelId="{293ED0B3-8CAA-4078-BD02-2AE3ECA2BD65}" type="sibTrans" cxnId="{BB6D5DE2-1ACC-4CF3-80BD-57953F9D637E}">
      <dgm:prSet/>
      <dgm:spPr/>
      <dgm:t>
        <a:bodyPr/>
        <a:lstStyle/>
        <a:p>
          <a:endParaRPr lang="en-GB"/>
        </a:p>
      </dgm:t>
    </dgm:pt>
    <dgm:pt modelId="{B195D458-DBFD-4BB7-953B-4B74AD264A57}">
      <dgm:prSet custT="1"/>
      <dgm:spPr/>
      <dgm:t>
        <a:bodyPr/>
        <a:lstStyle/>
        <a:p>
          <a:r>
            <a:rPr lang="en-GB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Long Term Retention of Data</a:t>
          </a:r>
        </a:p>
      </dgm:t>
    </dgm:pt>
    <dgm:pt modelId="{E5A5A307-4CE5-4052-8B8C-D0AF29DA0EE0}" type="parTrans" cxnId="{B6423972-5A47-47ED-9784-F689762B6F23}">
      <dgm:prSet/>
      <dgm:spPr/>
      <dgm:t>
        <a:bodyPr/>
        <a:lstStyle/>
        <a:p>
          <a:endParaRPr lang="en-GB"/>
        </a:p>
      </dgm:t>
    </dgm:pt>
    <dgm:pt modelId="{0B1733FA-D29D-48CD-BC4F-3E7F54B2FEF0}" type="sibTrans" cxnId="{B6423972-5A47-47ED-9784-F689762B6F23}">
      <dgm:prSet/>
      <dgm:spPr/>
      <dgm:t>
        <a:bodyPr/>
        <a:lstStyle/>
        <a:p>
          <a:endParaRPr lang="en-GB"/>
        </a:p>
      </dgm:t>
    </dgm:pt>
    <dgm:pt modelId="{2C97D73F-9665-4F2C-93AC-CE97495B814E}">
      <dgm:prSet custT="1"/>
      <dgm:spPr/>
      <dgm:t>
        <a:bodyPr/>
        <a:lstStyle/>
        <a:p>
          <a:r>
            <a:rPr lang="en-GB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Data is </a:t>
          </a:r>
          <a:r>
            <a:rPr lang="en-GB" sz="1600" i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compressed</a:t>
          </a:r>
          <a:r>
            <a:rPr lang="en-GB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and </a:t>
          </a:r>
          <a:r>
            <a:rPr lang="en-GB" sz="1600" i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deduplicated</a:t>
          </a:r>
          <a:endParaRPr lang="en-GB" sz="1600" dirty="0">
            <a:solidFill>
              <a:schemeClr val="bg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40ACCB-0CE4-44C7-A5E5-8D588951611B}" type="parTrans" cxnId="{E620BD31-8A3E-439B-8BA0-3A09489F303D}">
      <dgm:prSet/>
      <dgm:spPr/>
      <dgm:t>
        <a:bodyPr/>
        <a:lstStyle/>
        <a:p>
          <a:endParaRPr lang="en-GB"/>
        </a:p>
      </dgm:t>
    </dgm:pt>
    <dgm:pt modelId="{82CFB3A8-368C-4636-97EB-9042D70ABB84}" type="sibTrans" cxnId="{E620BD31-8A3E-439B-8BA0-3A09489F303D}">
      <dgm:prSet/>
      <dgm:spPr/>
      <dgm:t>
        <a:bodyPr/>
        <a:lstStyle/>
        <a:p>
          <a:endParaRPr lang="en-GB"/>
        </a:p>
      </dgm:t>
    </dgm:pt>
    <dgm:pt modelId="{4F6DDA52-2E81-4FFA-851F-AF1593796DBC}">
      <dgm:prSet custT="1"/>
      <dgm:spPr/>
      <dgm:t>
        <a:bodyPr/>
        <a:lstStyle/>
        <a:p>
          <a:r>
            <a:rPr lang="en-GB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Long RTO / RPO</a:t>
          </a:r>
        </a:p>
      </dgm:t>
    </dgm:pt>
    <dgm:pt modelId="{0161BB1A-BF99-4747-8A30-ADDC4C0AA767}" type="parTrans" cxnId="{93D79C0B-2215-4759-A485-E99BA3BB637C}">
      <dgm:prSet/>
      <dgm:spPr/>
      <dgm:t>
        <a:bodyPr/>
        <a:lstStyle/>
        <a:p>
          <a:endParaRPr lang="en-GB"/>
        </a:p>
      </dgm:t>
    </dgm:pt>
    <dgm:pt modelId="{937C4CE6-5C2F-4587-B0EE-C67DE322096B}" type="sibTrans" cxnId="{93D79C0B-2215-4759-A485-E99BA3BB637C}">
      <dgm:prSet/>
      <dgm:spPr/>
      <dgm:t>
        <a:bodyPr/>
        <a:lstStyle/>
        <a:p>
          <a:endParaRPr lang="en-GB"/>
        </a:p>
      </dgm:t>
    </dgm:pt>
    <dgm:pt modelId="{FC178893-6ED9-44CB-8663-3335E1196D48}" type="pres">
      <dgm:prSet presAssocID="{474ABA12-1B8E-4A20-8048-7B7E66D701DB}" presName="linear" presStyleCnt="0">
        <dgm:presLayoutVars>
          <dgm:animLvl val="lvl"/>
          <dgm:resizeHandles val="exact"/>
        </dgm:presLayoutVars>
      </dgm:prSet>
      <dgm:spPr/>
    </dgm:pt>
    <dgm:pt modelId="{38A0A9F4-7B87-4E64-98F1-205C2B12C5DC}" type="pres">
      <dgm:prSet presAssocID="{6BB3A4F2-1687-4B9D-AE2B-59D6F1093E36}" presName="parentText" presStyleLbl="node1" presStyleIdx="0" presStyleCnt="1" custScaleY="42431" custLinFactNeighborX="0" custLinFactNeighborY="-10464">
        <dgm:presLayoutVars>
          <dgm:chMax val="0"/>
          <dgm:bulletEnabled val="1"/>
        </dgm:presLayoutVars>
      </dgm:prSet>
      <dgm:spPr/>
    </dgm:pt>
    <dgm:pt modelId="{CBC4E280-88E8-4F0E-8D19-292B1C644655}" type="pres">
      <dgm:prSet presAssocID="{6BB3A4F2-1687-4B9D-AE2B-59D6F1093E36}" presName="childText" presStyleLbl="revTx" presStyleIdx="0" presStyleCnt="1" custLinFactNeighborX="0" custLinFactNeighborY="-3777">
        <dgm:presLayoutVars>
          <dgm:bulletEnabled val="1"/>
        </dgm:presLayoutVars>
      </dgm:prSet>
      <dgm:spPr/>
    </dgm:pt>
  </dgm:ptLst>
  <dgm:cxnLst>
    <dgm:cxn modelId="{DEEF9E00-A365-4FE3-8F42-920745E51933}" type="presOf" srcId="{4F6DDA52-2E81-4FFA-851F-AF1593796DBC}" destId="{CBC4E280-88E8-4F0E-8D19-292B1C644655}" srcOrd="0" destOrd="6" presId="urn:microsoft.com/office/officeart/2005/8/layout/vList2"/>
    <dgm:cxn modelId="{93D79C0B-2215-4759-A485-E99BA3BB637C}" srcId="{6BB3A4F2-1687-4B9D-AE2B-59D6F1093E36}" destId="{4F6DDA52-2E81-4FFA-851F-AF1593796DBC}" srcOrd="6" destOrd="0" parTransId="{0161BB1A-BF99-4747-8A30-ADDC4C0AA767}" sibTransId="{937C4CE6-5C2F-4587-B0EE-C67DE322096B}"/>
    <dgm:cxn modelId="{EC45340E-04C5-48B5-885F-30097AE49733}" type="presOf" srcId="{2B145822-EB83-414E-BF93-59A7D9903E8A}" destId="{CBC4E280-88E8-4F0E-8D19-292B1C644655}" srcOrd="0" destOrd="3" presId="urn:microsoft.com/office/officeart/2005/8/layout/vList2"/>
    <dgm:cxn modelId="{3446B90E-B7EA-458A-8FF0-6BB73B86909A}" srcId="{474ABA12-1B8E-4A20-8048-7B7E66D701DB}" destId="{6BB3A4F2-1687-4B9D-AE2B-59D6F1093E36}" srcOrd="0" destOrd="0" parTransId="{2B0CA611-ACDC-4995-9B38-4FEBEF801817}" sibTransId="{C77D2B18-8855-4A43-BAD4-577FC5106814}"/>
    <dgm:cxn modelId="{8422BE2B-4C99-4004-AD8D-AE2FB119376E}" type="presOf" srcId="{AF09DB13-FA45-45AE-B88F-C289BAA0E22E}" destId="{CBC4E280-88E8-4F0E-8D19-292B1C644655}" srcOrd="0" destOrd="2" presId="urn:microsoft.com/office/officeart/2005/8/layout/vList2"/>
    <dgm:cxn modelId="{E620BD31-8A3E-439B-8BA0-3A09489F303D}" srcId="{6BB3A4F2-1687-4B9D-AE2B-59D6F1093E36}" destId="{2C97D73F-9665-4F2C-93AC-CE97495B814E}" srcOrd="5" destOrd="0" parTransId="{D940ACCB-0CE4-44C7-A5E5-8D588951611B}" sibTransId="{82CFB3A8-368C-4636-97EB-9042D70ABB84}"/>
    <dgm:cxn modelId="{EFB1CB3D-8CA0-4B9D-B732-B68549CCF997}" type="presOf" srcId="{0DEDA535-AEB4-4A22-8CB2-519695B64CFA}" destId="{CBC4E280-88E8-4F0E-8D19-292B1C644655}" srcOrd="0" destOrd="0" presId="urn:microsoft.com/office/officeart/2005/8/layout/vList2"/>
    <dgm:cxn modelId="{2A064C45-5667-4329-BAF5-84963E0CFADA}" type="presOf" srcId="{763F2CEF-6149-4509-A8C8-79233A7441C4}" destId="{CBC4E280-88E8-4F0E-8D19-292B1C644655}" srcOrd="0" destOrd="1" presId="urn:microsoft.com/office/officeart/2005/8/layout/vList2"/>
    <dgm:cxn modelId="{B6423972-5A47-47ED-9784-F689762B6F23}" srcId="{6BB3A4F2-1687-4B9D-AE2B-59D6F1093E36}" destId="{B195D458-DBFD-4BB7-953B-4B74AD264A57}" srcOrd="4" destOrd="0" parTransId="{E5A5A307-4CE5-4052-8B8C-D0AF29DA0EE0}" sibTransId="{0B1733FA-D29D-48CD-BC4F-3E7F54B2FEF0}"/>
    <dgm:cxn modelId="{F18C558A-33D2-4DDE-B919-631467EA12A5}" srcId="{6BB3A4F2-1687-4B9D-AE2B-59D6F1093E36}" destId="{763F2CEF-6149-4509-A8C8-79233A7441C4}" srcOrd="1" destOrd="0" parTransId="{55024A1B-CC77-408B-A4AF-A3D92A21A383}" sibTransId="{C0806B0E-01BA-46C2-96AA-182E6C3392C7}"/>
    <dgm:cxn modelId="{B44002AA-B52D-442E-BD2C-E591A5298EB2}" type="presOf" srcId="{B195D458-DBFD-4BB7-953B-4B74AD264A57}" destId="{CBC4E280-88E8-4F0E-8D19-292B1C644655}" srcOrd="0" destOrd="4" presId="urn:microsoft.com/office/officeart/2005/8/layout/vList2"/>
    <dgm:cxn modelId="{A3606FD4-23C2-40C4-A069-F98276CD5B5B}" type="presOf" srcId="{6BB3A4F2-1687-4B9D-AE2B-59D6F1093E36}" destId="{38A0A9F4-7B87-4E64-98F1-205C2B12C5DC}" srcOrd="0" destOrd="0" presId="urn:microsoft.com/office/officeart/2005/8/layout/vList2"/>
    <dgm:cxn modelId="{A5C2A3D4-78BB-4F0E-9D3C-FDD3752045C8}" srcId="{6BB3A4F2-1687-4B9D-AE2B-59D6F1093E36}" destId="{0DEDA535-AEB4-4A22-8CB2-519695B64CFA}" srcOrd="0" destOrd="0" parTransId="{640C2E25-7DEE-4198-B958-1049FA9B1F8F}" sibTransId="{31CAB6EE-DDCC-4827-AF49-1A1A524C8DE5}"/>
    <dgm:cxn modelId="{BB6D5DE2-1ACC-4CF3-80BD-57953F9D637E}" srcId="{6BB3A4F2-1687-4B9D-AE2B-59D6F1093E36}" destId="{2B145822-EB83-414E-BF93-59A7D9903E8A}" srcOrd="3" destOrd="0" parTransId="{5F764AA3-F951-4433-8ACF-F30FF7C1BE31}" sibTransId="{293ED0B3-8CAA-4078-BD02-2AE3ECA2BD65}"/>
    <dgm:cxn modelId="{A60E4DEC-2E7D-486A-A672-5210A3188613}" srcId="{6BB3A4F2-1687-4B9D-AE2B-59D6F1093E36}" destId="{AF09DB13-FA45-45AE-B88F-C289BAA0E22E}" srcOrd="2" destOrd="0" parTransId="{F11066D7-DA18-42DC-A16F-D0447822A096}" sibTransId="{5B3FEAB8-5933-4684-AB4A-C479DC8A28C0}"/>
    <dgm:cxn modelId="{F50DB8F3-E10A-4AF5-8B9B-069E8B6A0BC9}" type="presOf" srcId="{474ABA12-1B8E-4A20-8048-7B7E66D701DB}" destId="{FC178893-6ED9-44CB-8663-3335E1196D48}" srcOrd="0" destOrd="0" presId="urn:microsoft.com/office/officeart/2005/8/layout/vList2"/>
    <dgm:cxn modelId="{4DD38DF7-5C04-4A3F-A686-BAD409BEA90B}" type="presOf" srcId="{2C97D73F-9665-4F2C-93AC-CE97495B814E}" destId="{CBC4E280-88E8-4F0E-8D19-292B1C644655}" srcOrd="0" destOrd="5" presId="urn:microsoft.com/office/officeart/2005/8/layout/vList2"/>
    <dgm:cxn modelId="{938C5506-392A-46BE-A3A3-7745EC10ABBF}" type="presParOf" srcId="{FC178893-6ED9-44CB-8663-3335E1196D48}" destId="{38A0A9F4-7B87-4E64-98F1-205C2B12C5DC}" srcOrd="0" destOrd="0" presId="urn:microsoft.com/office/officeart/2005/8/layout/vList2"/>
    <dgm:cxn modelId="{D488A332-2098-4E6F-BDEE-412A2448299F}" type="presParOf" srcId="{FC178893-6ED9-44CB-8663-3335E1196D48}" destId="{CBC4E280-88E8-4F0E-8D19-292B1C64465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4BE214-F812-4027-AFC1-D15059DD36F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A5ED0BEE-FDB4-4155-94AE-C9F3D4D445BC}">
      <dgm:prSet custT="1"/>
      <dgm:spPr>
        <a:solidFill>
          <a:schemeClr val="bg2"/>
        </a:solidFill>
        <a:ln>
          <a:solidFill>
            <a:schemeClr val="accent6"/>
          </a:solidFill>
        </a:ln>
      </dgm:spPr>
      <dgm:t>
        <a:bodyPr/>
        <a:lstStyle/>
        <a:p>
          <a:pPr algn="ctr"/>
          <a:r>
            <a:rPr lang="en-GB" sz="29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Server Replication (Zerto)</a:t>
          </a:r>
          <a:endParaRPr lang="en-GB" sz="29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94DEF29-99AF-41A2-8B3A-A6E20CEF6524}" type="parTrans" cxnId="{91784AB0-2820-410B-A9D8-4FC97311E394}">
      <dgm:prSet/>
      <dgm:spPr/>
      <dgm:t>
        <a:bodyPr/>
        <a:lstStyle/>
        <a:p>
          <a:endParaRPr lang="en-GB"/>
        </a:p>
      </dgm:t>
    </dgm:pt>
    <dgm:pt modelId="{2F183E98-C5BE-4902-83E4-8862B7CBC3D1}" type="sibTrans" cxnId="{91784AB0-2820-410B-A9D8-4FC97311E394}">
      <dgm:prSet/>
      <dgm:spPr/>
      <dgm:t>
        <a:bodyPr/>
        <a:lstStyle/>
        <a:p>
          <a:endParaRPr lang="en-GB"/>
        </a:p>
      </dgm:t>
    </dgm:pt>
    <dgm:pt modelId="{0EB2FA10-7ADB-4AA4-A383-5EB970626801}">
      <dgm:prSet custT="1"/>
      <dgm:spPr/>
      <dgm:t>
        <a:bodyPr/>
        <a:lstStyle/>
        <a:p>
          <a:r>
            <a:rPr lang="en-GB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Continuous protection of a server entity (VM)</a:t>
          </a:r>
        </a:p>
      </dgm:t>
    </dgm:pt>
    <dgm:pt modelId="{7B50DC2B-621C-4979-AF6D-B95471F2D6CA}" type="parTrans" cxnId="{B57D94D0-8F45-44B9-B6C9-24F5AB2A0B72}">
      <dgm:prSet/>
      <dgm:spPr/>
      <dgm:t>
        <a:bodyPr/>
        <a:lstStyle/>
        <a:p>
          <a:endParaRPr lang="en-GB"/>
        </a:p>
      </dgm:t>
    </dgm:pt>
    <dgm:pt modelId="{D9B48DD0-BDBA-43A5-B229-D768B40145C2}" type="sibTrans" cxnId="{B57D94D0-8F45-44B9-B6C9-24F5AB2A0B72}">
      <dgm:prSet/>
      <dgm:spPr/>
      <dgm:t>
        <a:bodyPr/>
        <a:lstStyle/>
        <a:p>
          <a:endParaRPr lang="en-GB"/>
        </a:p>
      </dgm:t>
    </dgm:pt>
    <dgm:pt modelId="{02A28442-04DF-409B-A35D-4F652B0839B5}">
      <dgm:prSet custT="1"/>
      <dgm:spPr/>
      <dgm:t>
        <a:bodyPr/>
        <a:lstStyle/>
        <a:p>
          <a:r>
            <a:rPr lang="en-GB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Geo Resilient</a:t>
          </a:r>
        </a:p>
      </dgm:t>
    </dgm:pt>
    <dgm:pt modelId="{A0D11CAF-A221-4852-9ADC-2C31A52E30DE}" type="parTrans" cxnId="{92239DC2-1C24-4811-9487-C8BE912B8EB2}">
      <dgm:prSet/>
      <dgm:spPr/>
      <dgm:t>
        <a:bodyPr/>
        <a:lstStyle/>
        <a:p>
          <a:endParaRPr lang="en-GB"/>
        </a:p>
      </dgm:t>
    </dgm:pt>
    <dgm:pt modelId="{32199E8E-4DC9-4CC3-9F7E-C4845B0B51D1}" type="sibTrans" cxnId="{92239DC2-1C24-4811-9487-C8BE912B8EB2}">
      <dgm:prSet/>
      <dgm:spPr/>
      <dgm:t>
        <a:bodyPr/>
        <a:lstStyle/>
        <a:p>
          <a:endParaRPr lang="en-GB"/>
        </a:p>
      </dgm:t>
    </dgm:pt>
    <dgm:pt modelId="{DDA58293-1D08-4926-88F2-8D75C196D16F}">
      <dgm:prSet custT="1"/>
      <dgm:spPr/>
      <dgm:t>
        <a:bodyPr/>
        <a:lstStyle/>
        <a:p>
          <a:r>
            <a:rPr lang="en-GB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Replicate to secondary site or cloud target</a:t>
          </a:r>
        </a:p>
      </dgm:t>
    </dgm:pt>
    <dgm:pt modelId="{DB3CB5E2-3C39-4E93-8349-9ED52C0651CE}" type="parTrans" cxnId="{744D025A-D620-468A-B58F-50E922A547F2}">
      <dgm:prSet/>
      <dgm:spPr/>
      <dgm:t>
        <a:bodyPr/>
        <a:lstStyle/>
        <a:p>
          <a:endParaRPr lang="en-GB"/>
        </a:p>
      </dgm:t>
    </dgm:pt>
    <dgm:pt modelId="{BC39489F-6C28-4882-AD84-2CE8C1832C52}" type="sibTrans" cxnId="{744D025A-D620-468A-B58F-50E922A547F2}">
      <dgm:prSet/>
      <dgm:spPr/>
      <dgm:t>
        <a:bodyPr/>
        <a:lstStyle/>
        <a:p>
          <a:endParaRPr lang="en-GB"/>
        </a:p>
      </dgm:t>
    </dgm:pt>
    <dgm:pt modelId="{8B516FA0-2693-4477-A39D-7B0FEE672CE1}">
      <dgm:prSet custT="1"/>
      <dgm:spPr/>
      <dgm:t>
        <a:bodyPr/>
        <a:lstStyle/>
        <a:p>
          <a:r>
            <a:rPr lang="en-GB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VDC</a:t>
          </a:r>
        </a:p>
      </dgm:t>
    </dgm:pt>
    <dgm:pt modelId="{485B3A81-2C0C-4036-8266-CB89D621D1CB}" type="parTrans" cxnId="{15F78A11-FE39-4FB5-BC27-B5DC2B4E53E5}">
      <dgm:prSet/>
      <dgm:spPr/>
      <dgm:t>
        <a:bodyPr/>
        <a:lstStyle/>
        <a:p>
          <a:endParaRPr lang="en-GB"/>
        </a:p>
      </dgm:t>
    </dgm:pt>
    <dgm:pt modelId="{6EAB30E7-9AFA-45CC-B488-3BA25FAA2C83}" type="sibTrans" cxnId="{15F78A11-FE39-4FB5-BC27-B5DC2B4E53E5}">
      <dgm:prSet/>
      <dgm:spPr/>
      <dgm:t>
        <a:bodyPr/>
        <a:lstStyle/>
        <a:p>
          <a:endParaRPr lang="en-GB"/>
        </a:p>
      </dgm:t>
    </dgm:pt>
    <dgm:pt modelId="{FF308449-7224-4883-A558-02059F728617}">
      <dgm:prSet custT="1"/>
      <dgm:spPr/>
      <dgm:t>
        <a:bodyPr/>
        <a:lstStyle/>
        <a:p>
          <a:r>
            <a:rPr lang="en-GB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Private Cloud</a:t>
          </a:r>
        </a:p>
      </dgm:t>
    </dgm:pt>
    <dgm:pt modelId="{3622F0DB-8771-43A8-A074-3FF8538E6C57}" type="parTrans" cxnId="{2A97FAC2-CB62-4B44-AFCE-FC6C2E61C785}">
      <dgm:prSet/>
      <dgm:spPr/>
      <dgm:t>
        <a:bodyPr/>
        <a:lstStyle/>
        <a:p>
          <a:endParaRPr lang="en-GB"/>
        </a:p>
      </dgm:t>
    </dgm:pt>
    <dgm:pt modelId="{1973A038-75E2-411C-8DBA-390CDC33A20A}" type="sibTrans" cxnId="{2A97FAC2-CB62-4B44-AFCE-FC6C2E61C785}">
      <dgm:prSet/>
      <dgm:spPr/>
      <dgm:t>
        <a:bodyPr/>
        <a:lstStyle/>
        <a:p>
          <a:endParaRPr lang="en-GB"/>
        </a:p>
      </dgm:t>
    </dgm:pt>
    <dgm:pt modelId="{E2741FE8-1E8D-4B25-BADF-E33158F3CF65}">
      <dgm:prSet custT="1"/>
      <dgm:spPr/>
      <dgm:t>
        <a:bodyPr/>
        <a:lstStyle/>
        <a:p>
          <a:r>
            <a:rPr lang="en-GB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Public Cloud </a:t>
          </a:r>
        </a:p>
      </dgm:t>
    </dgm:pt>
    <dgm:pt modelId="{6773B7BA-0E4C-4DC7-8797-F80EBF50918B}" type="parTrans" cxnId="{76B14AB6-D70B-42DB-BBC4-1007C3A420BA}">
      <dgm:prSet/>
      <dgm:spPr/>
      <dgm:t>
        <a:bodyPr/>
        <a:lstStyle/>
        <a:p>
          <a:endParaRPr lang="en-GB"/>
        </a:p>
      </dgm:t>
    </dgm:pt>
    <dgm:pt modelId="{E975DBA9-6F6F-46F4-9465-54CC6361EE5E}" type="sibTrans" cxnId="{76B14AB6-D70B-42DB-BBC4-1007C3A420BA}">
      <dgm:prSet/>
      <dgm:spPr/>
      <dgm:t>
        <a:bodyPr/>
        <a:lstStyle/>
        <a:p>
          <a:endParaRPr lang="en-GB"/>
        </a:p>
      </dgm:t>
    </dgm:pt>
    <dgm:pt modelId="{5C3E6BB9-28F3-4120-B516-98FF6F9CD5D2}">
      <dgm:prSet custT="1"/>
      <dgm:spPr/>
      <dgm:t>
        <a:bodyPr/>
        <a:lstStyle/>
        <a:p>
          <a:r>
            <a:rPr lang="en-GB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Full system copy</a:t>
          </a:r>
        </a:p>
      </dgm:t>
    </dgm:pt>
    <dgm:pt modelId="{A4AE6352-97E8-436E-A8EE-B95817F6C753}" type="parTrans" cxnId="{D39921FC-E12D-4916-BA86-5A0B829580A3}">
      <dgm:prSet/>
      <dgm:spPr/>
      <dgm:t>
        <a:bodyPr/>
        <a:lstStyle/>
        <a:p>
          <a:endParaRPr lang="en-GB"/>
        </a:p>
      </dgm:t>
    </dgm:pt>
    <dgm:pt modelId="{25659954-3E3A-46BF-AFE7-BAFC3F981E36}" type="sibTrans" cxnId="{D39921FC-E12D-4916-BA86-5A0B829580A3}">
      <dgm:prSet/>
      <dgm:spPr/>
      <dgm:t>
        <a:bodyPr/>
        <a:lstStyle/>
        <a:p>
          <a:endParaRPr lang="en-GB"/>
        </a:p>
      </dgm:t>
    </dgm:pt>
    <dgm:pt modelId="{1E174BD7-F6FE-4103-B299-8C002C2E7711}">
      <dgm:prSet custT="1"/>
      <dgm:spPr/>
      <dgm:t>
        <a:bodyPr/>
        <a:lstStyle/>
        <a:p>
          <a:r>
            <a:rPr lang="en-GB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Short RTO / RPO</a:t>
          </a:r>
        </a:p>
      </dgm:t>
    </dgm:pt>
    <dgm:pt modelId="{FF513166-ECB0-4FDD-BEE3-B7A3DFDC3620}" type="parTrans" cxnId="{AFE4945F-1702-4EA7-BFB4-5A969D3FE533}">
      <dgm:prSet/>
      <dgm:spPr/>
      <dgm:t>
        <a:bodyPr/>
        <a:lstStyle/>
        <a:p>
          <a:endParaRPr lang="en-GB"/>
        </a:p>
      </dgm:t>
    </dgm:pt>
    <dgm:pt modelId="{CCF3155A-49CB-4808-9E34-3B13C554634C}" type="sibTrans" cxnId="{AFE4945F-1702-4EA7-BFB4-5A969D3FE533}">
      <dgm:prSet/>
      <dgm:spPr/>
      <dgm:t>
        <a:bodyPr/>
        <a:lstStyle/>
        <a:p>
          <a:endParaRPr lang="en-GB"/>
        </a:p>
      </dgm:t>
    </dgm:pt>
    <dgm:pt modelId="{B0CA779B-0538-4EE5-8A56-342FB2E3428F}">
      <dgm:prSet custT="1"/>
      <dgm:spPr/>
      <dgm:t>
        <a:bodyPr/>
        <a:lstStyle/>
        <a:p>
          <a:endParaRPr lang="en-GB" sz="1600" dirty="0">
            <a:solidFill>
              <a:schemeClr val="bg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FBD824A-1BF2-4103-AB43-A451EDC21188}" type="parTrans" cxnId="{BDF514E7-23DD-4079-94AB-F448710D8054}">
      <dgm:prSet/>
      <dgm:spPr/>
      <dgm:t>
        <a:bodyPr/>
        <a:lstStyle/>
        <a:p>
          <a:endParaRPr lang="en-GB"/>
        </a:p>
      </dgm:t>
    </dgm:pt>
    <dgm:pt modelId="{1F2E9543-F144-4818-8E2E-399742CBF501}" type="sibTrans" cxnId="{BDF514E7-23DD-4079-94AB-F448710D8054}">
      <dgm:prSet/>
      <dgm:spPr/>
      <dgm:t>
        <a:bodyPr/>
        <a:lstStyle/>
        <a:p>
          <a:endParaRPr lang="en-GB"/>
        </a:p>
      </dgm:t>
    </dgm:pt>
    <dgm:pt modelId="{DE534AE5-EBA0-4989-91E4-1283289D52C0}" type="pres">
      <dgm:prSet presAssocID="{FD4BE214-F812-4027-AFC1-D15059DD36F1}" presName="linear" presStyleCnt="0">
        <dgm:presLayoutVars>
          <dgm:animLvl val="lvl"/>
          <dgm:resizeHandles val="exact"/>
        </dgm:presLayoutVars>
      </dgm:prSet>
      <dgm:spPr/>
    </dgm:pt>
    <dgm:pt modelId="{B459AEA2-28A6-4DD8-A1E0-74B3CE14B666}" type="pres">
      <dgm:prSet presAssocID="{A5ED0BEE-FDB4-4155-94AE-C9F3D4D445BC}" presName="parentText" presStyleLbl="node1" presStyleIdx="0" presStyleCnt="1" custScaleY="51861" custLinFactNeighborY="-3130">
        <dgm:presLayoutVars>
          <dgm:chMax val="0"/>
          <dgm:bulletEnabled val="1"/>
        </dgm:presLayoutVars>
      </dgm:prSet>
      <dgm:spPr/>
    </dgm:pt>
    <dgm:pt modelId="{18A2742B-601B-43BE-A6EF-24C98EA83813}" type="pres">
      <dgm:prSet presAssocID="{A5ED0BEE-FDB4-4155-94AE-C9F3D4D445BC}" presName="childText" presStyleLbl="revTx" presStyleIdx="0" presStyleCnt="1" custLinFactNeighborX="0" custLinFactNeighborY="3147">
        <dgm:presLayoutVars>
          <dgm:bulletEnabled val="1"/>
        </dgm:presLayoutVars>
      </dgm:prSet>
      <dgm:spPr/>
    </dgm:pt>
  </dgm:ptLst>
  <dgm:cxnLst>
    <dgm:cxn modelId="{15F78A11-FE39-4FB5-BC27-B5DC2B4E53E5}" srcId="{DDA58293-1D08-4926-88F2-8D75C196D16F}" destId="{8B516FA0-2693-4477-A39D-7B0FEE672CE1}" srcOrd="0" destOrd="0" parTransId="{485B3A81-2C0C-4036-8266-CB89D621D1CB}" sibTransId="{6EAB30E7-9AFA-45CC-B488-3BA25FAA2C83}"/>
    <dgm:cxn modelId="{7D6E3615-0452-4781-B85A-38F699832A16}" type="presOf" srcId="{1E174BD7-F6FE-4103-B299-8C002C2E7711}" destId="{18A2742B-601B-43BE-A6EF-24C98EA83813}" srcOrd="0" destOrd="8" presId="urn:microsoft.com/office/officeart/2005/8/layout/vList2"/>
    <dgm:cxn modelId="{05FC3E15-46ED-4FB7-8551-E0B51CA62204}" type="presOf" srcId="{DDA58293-1D08-4926-88F2-8D75C196D16F}" destId="{18A2742B-601B-43BE-A6EF-24C98EA83813}" srcOrd="0" destOrd="3" presId="urn:microsoft.com/office/officeart/2005/8/layout/vList2"/>
    <dgm:cxn modelId="{AFE4945F-1702-4EA7-BFB4-5A969D3FE533}" srcId="{A5ED0BEE-FDB4-4155-94AE-C9F3D4D445BC}" destId="{1E174BD7-F6FE-4103-B299-8C002C2E7711}" srcOrd="5" destOrd="0" parTransId="{FF513166-ECB0-4FDD-BEE3-B7A3DFDC3620}" sibTransId="{CCF3155A-49CB-4808-9E34-3B13C554634C}"/>
    <dgm:cxn modelId="{12087C47-6401-4333-8DEF-C9D21FE7AE66}" type="presOf" srcId="{FF308449-7224-4883-A558-02059F728617}" destId="{18A2742B-601B-43BE-A6EF-24C98EA83813}" srcOrd="0" destOrd="5" presId="urn:microsoft.com/office/officeart/2005/8/layout/vList2"/>
    <dgm:cxn modelId="{FFA84E4B-3A63-47F5-991F-57160A3ED2D3}" type="presOf" srcId="{5C3E6BB9-28F3-4120-B516-98FF6F9CD5D2}" destId="{18A2742B-601B-43BE-A6EF-24C98EA83813}" srcOrd="0" destOrd="7" presId="urn:microsoft.com/office/officeart/2005/8/layout/vList2"/>
    <dgm:cxn modelId="{744D025A-D620-468A-B58F-50E922A547F2}" srcId="{A5ED0BEE-FDB4-4155-94AE-C9F3D4D445BC}" destId="{DDA58293-1D08-4926-88F2-8D75C196D16F}" srcOrd="3" destOrd="0" parTransId="{DB3CB5E2-3C39-4E93-8349-9ED52C0651CE}" sibTransId="{BC39489F-6C28-4882-AD84-2CE8C1832C52}"/>
    <dgm:cxn modelId="{12A2C47F-F2E8-4119-BB66-3C77DE63F4A1}" type="presOf" srcId="{E2741FE8-1E8D-4B25-BADF-E33158F3CF65}" destId="{18A2742B-601B-43BE-A6EF-24C98EA83813}" srcOrd="0" destOrd="6" presId="urn:microsoft.com/office/officeart/2005/8/layout/vList2"/>
    <dgm:cxn modelId="{FFAE3389-1AE0-46AD-A2F9-1802C4347E99}" type="presOf" srcId="{8B516FA0-2693-4477-A39D-7B0FEE672CE1}" destId="{18A2742B-601B-43BE-A6EF-24C98EA83813}" srcOrd="0" destOrd="4" presId="urn:microsoft.com/office/officeart/2005/8/layout/vList2"/>
    <dgm:cxn modelId="{6A097B91-3D9C-438C-AFE7-C9A04ABD6591}" type="presOf" srcId="{FD4BE214-F812-4027-AFC1-D15059DD36F1}" destId="{DE534AE5-EBA0-4989-91E4-1283289D52C0}" srcOrd="0" destOrd="0" presId="urn:microsoft.com/office/officeart/2005/8/layout/vList2"/>
    <dgm:cxn modelId="{56476BA8-E6E5-4ECD-B4E0-63045676399C}" type="presOf" srcId="{B0CA779B-0538-4EE5-8A56-342FB2E3428F}" destId="{18A2742B-601B-43BE-A6EF-24C98EA83813}" srcOrd="0" destOrd="0" presId="urn:microsoft.com/office/officeart/2005/8/layout/vList2"/>
    <dgm:cxn modelId="{2CD496A8-1F1D-4FC5-B8AE-D7510E8568FE}" type="presOf" srcId="{A5ED0BEE-FDB4-4155-94AE-C9F3D4D445BC}" destId="{B459AEA2-28A6-4DD8-A1E0-74B3CE14B666}" srcOrd="0" destOrd="0" presId="urn:microsoft.com/office/officeart/2005/8/layout/vList2"/>
    <dgm:cxn modelId="{91784AB0-2820-410B-A9D8-4FC97311E394}" srcId="{FD4BE214-F812-4027-AFC1-D15059DD36F1}" destId="{A5ED0BEE-FDB4-4155-94AE-C9F3D4D445BC}" srcOrd="0" destOrd="0" parTransId="{A94DEF29-99AF-41A2-8B3A-A6E20CEF6524}" sibTransId="{2F183E98-C5BE-4902-83E4-8862B7CBC3D1}"/>
    <dgm:cxn modelId="{76B14AB6-D70B-42DB-BBC4-1007C3A420BA}" srcId="{DDA58293-1D08-4926-88F2-8D75C196D16F}" destId="{E2741FE8-1E8D-4B25-BADF-E33158F3CF65}" srcOrd="2" destOrd="0" parTransId="{6773B7BA-0E4C-4DC7-8797-F80EBF50918B}" sibTransId="{E975DBA9-6F6F-46F4-9465-54CC6361EE5E}"/>
    <dgm:cxn modelId="{128174BD-2DA3-4037-ACF0-04C752CE5F32}" type="presOf" srcId="{0EB2FA10-7ADB-4AA4-A383-5EB970626801}" destId="{18A2742B-601B-43BE-A6EF-24C98EA83813}" srcOrd="0" destOrd="1" presId="urn:microsoft.com/office/officeart/2005/8/layout/vList2"/>
    <dgm:cxn modelId="{92239DC2-1C24-4811-9487-C8BE912B8EB2}" srcId="{A5ED0BEE-FDB4-4155-94AE-C9F3D4D445BC}" destId="{02A28442-04DF-409B-A35D-4F652B0839B5}" srcOrd="2" destOrd="0" parTransId="{A0D11CAF-A221-4852-9ADC-2C31A52E30DE}" sibTransId="{32199E8E-4DC9-4CC3-9F7E-C4845B0B51D1}"/>
    <dgm:cxn modelId="{2A97FAC2-CB62-4B44-AFCE-FC6C2E61C785}" srcId="{DDA58293-1D08-4926-88F2-8D75C196D16F}" destId="{FF308449-7224-4883-A558-02059F728617}" srcOrd="1" destOrd="0" parTransId="{3622F0DB-8771-43A8-A074-3FF8538E6C57}" sibTransId="{1973A038-75E2-411C-8DBA-390CDC33A20A}"/>
    <dgm:cxn modelId="{5BCED7C6-6137-411C-B341-E668D296371F}" type="presOf" srcId="{02A28442-04DF-409B-A35D-4F652B0839B5}" destId="{18A2742B-601B-43BE-A6EF-24C98EA83813}" srcOrd="0" destOrd="2" presId="urn:microsoft.com/office/officeart/2005/8/layout/vList2"/>
    <dgm:cxn modelId="{B57D94D0-8F45-44B9-B6C9-24F5AB2A0B72}" srcId="{A5ED0BEE-FDB4-4155-94AE-C9F3D4D445BC}" destId="{0EB2FA10-7ADB-4AA4-A383-5EB970626801}" srcOrd="1" destOrd="0" parTransId="{7B50DC2B-621C-4979-AF6D-B95471F2D6CA}" sibTransId="{D9B48DD0-BDBA-43A5-B229-D768B40145C2}"/>
    <dgm:cxn modelId="{BDF514E7-23DD-4079-94AB-F448710D8054}" srcId="{A5ED0BEE-FDB4-4155-94AE-C9F3D4D445BC}" destId="{B0CA779B-0538-4EE5-8A56-342FB2E3428F}" srcOrd="0" destOrd="0" parTransId="{CFBD824A-1BF2-4103-AB43-A451EDC21188}" sibTransId="{1F2E9543-F144-4818-8E2E-399742CBF501}"/>
    <dgm:cxn modelId="{D39921FC-E12D-4916-BA86-5A0B829580A3}" srcId="{A5ED0BEE-FDB4-4155-94AE-C9F3D4D445BC}" destId="{5C3E6BB9-28F3-4120-B516-98FF6F9CD5D2}" srcOrd="4" destOrd="0" parTransId="{A4AE6352-97E8-436E-A8EE-B95817F6C753}" sibTransId="{25659954-3E3A-46BF-AFE7-BAFC3F981E36}"/>
    <dgm:cxn modelId="{C2221E3F-E607-4452-87A2-F1C39971A287}" type="presParOf" srcId="{DE534AE5-EBA0-4989-91E4-1283289D52C0}" destId="{B459AEA2-28A6-4DD8-A1E0-74B3CE14B666}" srcOrd="0" destOrd="0" presId="urn:microsoft.com/office/officeart/2005/8/layout/vList2"/>
    <dgm:cxn modelId="{143BCC09-34F6-432B-942D-081DEC7C9D1C}" type="presParOf" srcId="{DE534AE5-EBA0-4989-91E4-1283289D52C0}" destId="{18A2742B-601B-43BE-A6EF-24C98EA8381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0A9F4-7B87-4E64-98F1-205C2B12C5DC}">
      <dsp:nvSpPr>
        <dsp:cNvPr id="0" name=""/>
        <dsp:cNvSpPr/>
      </dsp:nvSpPr>
      <dsp:spPr>
        <a:xfrm>
          <a:off x="0" y="1012516"/>
          <a:ext cx="5404122" cy="651332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Backup</a:t>
          </a:r>
          <a:endParaRPr lang="en-GB" sz="2700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31795" y="1044311"/>
        <a:ext cx="5340532" cy="587742"/>
      </dsp:txXfrm>
    </dsp:sp>
    <dsp:sp modelId="{CBC4E280-88E8-4F0E-8D19-292B1C644655}">
      <dsp:nvSpPr>
        <dsp:cNvPr id="0" name=""/>
        <dsp:cNvSpPr/>
      </dsp:nvSpPr>
      <dsp:spPr>
        <a:xfrm>
          <a:off x="0" y="1799948"/>
          <a:ext cx="5404122" cy="185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581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Copies data to media (tapes/cloud)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Full system or specific data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Stored remotely from production services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Data is encrypted on disk and in transit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Long Term Retention of Data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Data is </a:t>
          </a:r>
          <a:r>
            <a:rPr lang="en-GB" sz="1600" i="1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compressed</a:t>
          </a:r>
          <a:r>
            <a:rPr lang="en-GB" sz="1600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and </a:t>
          </a:r>
          <a:r>
            <a:rPr lang="en-GB" sz="1600" i="1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deduplicated</a:t>
          </a:r>
          <a:endParaRPr lang="en-GB" sz="1600" kern="1200" dirty="0">
            <a:solidFill>
              <a:schemeClr val="bg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Long RTO / RPO</a:t>
          </a:r>
        </a:p>
      </dsp:txBody>
      <dsp:txXfrm>
        <a:off x="0" y="1799948"/>
        <a:ext cx="5404122" cy="1854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9AEA2-28A6-4DD8-A1E0-74B3CE14B666}">
      <dsp:nvSpPr>
        <dsp:cNvPr id="0" name=""/>
        <dsp:cNvSpPr/>
      </dsp:nvSpPr>
      <dsp:spPr>
        <a:xfrm>
          <a:off x="0" y="881993"/>
          <a:ext cx="5404122" cy="621336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1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Server Replication (Zerto)</a:t>
          </a:r>
          <a:endParaRPr lang="en-GB" sz="2900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30331" y="912324"/>
        <a:ext cx="5343460" cy="560674"/>
      </dsp:txXfrm>
    </dsp:sp>
    <dsp:sp modelId="{18A2742B-601B-43BE-A6EF-24C98EA83813}">
      <dsp:nvSpPr>
        <dsp:cNvPr id="0" name=""/>
        <dsp:cNvSpPr/>
      </dsp:nvSpPr>
      <dsp:spPr>
        <a:xfrm>
          <a:off x="0" y="1615672"/>
          <a:ext cx="5404122" cy="238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581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600" kern="1200" dirty="0">
            <a:solidFill>
              <a:schemeClr val="bg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Continuous protection of a server entity (VM)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Geo Resilient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Replicate to secondary site or cloud target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VDC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Private Cloud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Public Cloud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Full system copy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Short RTO / RPO</a:t>
          </a:r>
        </a:p>
      </dsp:txBody>
      <dsp:txXfrm>
        <a:off x="0" y="1615672"/>
        <a:ext cx="5404122" cy="2384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" pitchFamily="2" charset="0"/>
              </a:defRPr>
            </a:lvl1pPr>
          </a:lstStyle>
          <a:p>
            <a:fld id="{7DBA810B-DEC7-4747-8DEE-C29B71197D5C}" type="datetimeFigureOut">
              <a:rPr lang="en-GB" smtClean="0"/>
              <a:pPr/>
              <a:t>08/11/2024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" pitchFamily="2" charset="0"/>
              </a:defRPr>
            </a:lvl1pPr>
          </a:lstStyle>
          <a:p>
            <a:fld id="{86E4DE8A-6D9C-4261-B1A7-A6BAB7D2CF0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742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4DE8A-6D9C-4261-B1A7-A6BAB7D2CF0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069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4DE8A-6D9C-4261-B1A7-A6BAB7D2CF0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806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4DE8A-6D9C-4261-B1A7-A6BAB7D2CF09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321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4DE8A-6D9C-4261-B1A7-A6BAB7D2CF09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6237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803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ark Backing - Option A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3">
            <a:extLst>
              <a:ext uri="{FF2B5EF4-FFF2-40B4-BE49-F238E27FC236}">
                <a16:creationId xmlns:a16="http://schemas.microsoft.com/office/drawing/2014/main" id="{6D5EBDED-4ED4-5DD1-F32D-88362A0DD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6700" y="6875"/>
            <a:ext cx="8928100" cy="749300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algn="r" defTabSz="609585" rtl="0" eaLnBrk="1" latinLnBrk="0" hangingPunct="1">
              <a:spcBef>
                <a:spcPct val="0"/>
              </a:spcBef>
              <a:buNone/>
              <a:defRPr lang="en-US" sz="2400" b="0" i="0" kern="0" spc="0" dirty="0">
                <a:solidFill>
                  <a:srgbClr val="081A2F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Presentation Title Slide Here</a:t>
            </a:r>
          </a:p>
        </p:txBody>
      </p:sp>
    </p:spTree>
    <p:extLst>
      <p:ext uri="{BB962C8B-B14F-4D97-AF65-F5344CB8AC3E}">
        <p14:creationId xmlns:p14="http://schemas.microsoft.com/office/powerpoint/2010/main" val="237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- Dark"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3">
            <a:extLst>
              <a:ext uri="{FF2B5EF4-FFF2-40B4-BE49-F238E27FC236}">
                <a16:creationId xmlns:a16="http://schemas.microsoft.com/office/drawing/2014/main" id="{197AF948-AFDA-994B-A7C7-A4D527451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8600" y="6875"/>
            <a:ext cx="8966200" cy="749300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algn="r" defTabSz="609585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chemeClr val="bg1"/>
                </a:solidFill>
                <a:latin typeface="Helvetica" pitchFamily="2" charset="0"/>
                <a:ea typeface="+mj-ea"/>
                <a:cs typeface="Helvetica" pitchFamily="2" charset="0"/>
              </a:defRPr>
            </a:lvl1pPr>
          </a:lstStyle>
          <a:p>
            <a:r>
              <a:rPr lang="en-US"/>
              <a:t>Presentation Title Slide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62A5AA4-57D5-8B4C-923A-2C55130420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666" y="1226917"/>
            <a:ext cx="11399134" cy="478613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Footer">
            <a:extLst>
              <a:ext uri="{FF2B5EF4-FFF2-40B4-BE49-F238E27FC236}">
                <a16:creationId xmlns:a16="http://schemas.microsoft.com/office/drawing/2014/main" id="{304BFE6F-EB99-3D36-3B9C-887570B3130D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  <a:solidFill>
            <a:srgbClr val="1A1C2B"/>
          </a:solidFill>
        </p:grpSpPr>
        <p:sp>
          <p:nvSpPr>
            <p:cNvPr id="6" name="The Exponential-e Group Channel Partner Programme">
              <a:extLst>
                <a:ext uri="{FF2B5EF4-FFF2-40B4-BE49-F238E27FC236}">
                  <a16:creationId xmlns:a16="http://schemas.microsoft.com/office/drawing/2014/main" id="{5E2AE9F5-A93E-CCE7-8B34-C0E6B8741677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kern="1200">
                  <a:solidFill>
                    <a:srgbClr val="1A1C2B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Be unstoppable.</a:t>
              </a:r>
              <a:r>
                <a:rPr lang="en-GB" sz="1200" b="1" kern="1200">
                  <a:solidFill>
                    <a:srgbClr val="1A1C2B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 </a:t>
              </a:r>
              <a:r>
                <a:rPr lang="en-GB" sz="1200" b="1">
                  <a:solidFill>
                    <a:srgbClr val="1A1C2B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>
                  <a:solidFill>
                    <a:srgbClr val="1A1C2B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7" name="Website | Contact Number">
              <a:extLst>
                <a:ext uri="{FF2B5EF4-FFF2-40B4-BE49-F238E27FC236}">
                  <a16:creationId xmlns:a16="http://schemas.microsoft.com/office/drawing/2014/main" id="{B0F08496-F5D7-3C7D-3A4A-CC835CAED53F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>
                  <a:solidFill>
                    <a:srgbClr val="1A1C2B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>
                  <a:solidFill>
                    <a:srgbClr val="1A1C2B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grpSp>
        <p:nvGrpSpPr>
          <p:cNvPr id="15" name="Expo.e Logo">
            <a:extLst>
              <a:ext uri="{FF2B5EF4-FFF2-40B4-BE49-F238E27FC236}">
                <a16:creationId xmlns:a16="http://schemas.microsoft.com/office/drawing/2014/main" id="{7D5CE16E-DE9C-1CA0-6EFE-D371A4D2F7D6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2"/>
          </a:solidFill>
        </p:grpSpPr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53E9FFC9-141D-88B9-44DF-D98161289EE8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Helvetica" pitchFamily="2" charset="0"/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453A4FBD-A605-B350-A557-7DDBE8E9A9C2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Helvetica" pitchFamily="2" charset="0"/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CB8CA3EC-8A46-A058-C79C-B377E75EFD07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Helvetica" pitchFamily="2" charset="0"/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F978FA61-89DD-B9EF-2585-5EC5061B3CF6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Helvetica" pitchFamily="2" charset="0"/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72485355-C579-6520-BE77-79D9099D76B3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Helvetica" pitchFamily="2" charset="0"/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000A3436-5AA1-68BE-FC6C-DC246CB3D445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069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- Dark"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3">
            <a:extLst>
              <a:ext uri="{FF2B5EF4-FFF2-40B4-BE49-F238E27FC236}">
                <a16:creationId xmlns:a16="http://schemas.microsoft.com/office/drawing/2014/main" id="{197AF948-AFDA-994B-A7C7-A4D527451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8600" y="6875"/>
            <a:ext cx="8966200" cy="749300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algn="r" defTabSz="609585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chemeClr val="bg1"/>
                </a:solidFill>
                <a:latin typeface="Helvetica" pitchFamily="2" charset="0"/>
                <a:ea typeface="+mj-ea"/>
                <a:cs typeface="Helvetica" pitchFamily="2" charset="0"/>
              </a:defRPr>
            </a:lvl1pPr>
          </a:lstStyle>
          <a:p>
            <a:r>
              <a:rPr lang="en-US" dirty="0"/>
              <a:t>Presentation Title Slide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62A5AA4-57D5-8B4C-923A-2C55130420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666" y="1226917"/>
            <a:ext cx="11399134" cy="478613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Footer">
            <a:extLst>
              <a:ext uri="{FF2B5EF4-FFF2-40B4-BE49-F238E27FC236}">
                <a16:creationId xmlns:a16="http://schemas.microsoft.com/office/drawing/2014/main" id="{304BFE6F-EB99-3D36-3B9C-887570B3130D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  <a:solidFill>
            <a:srgbClr val="1A1C2B"/>
          </a:solidFill>
        </p:grpSpPr>
        <p:sp>
          <p:nvSpPr>
            <p:cNvPr id="6" name="The Exponential-e Group Channel Partner Programme">
              <a:extLst>
                <a:ext uri="{FF2B5EF4-FFF2-40B4-BE49-F238E27FC236}">
                  <a16:creationId xmlns:a16="http://schemas.microsoft.com/office/drawing/2014/main" id="{5E2AE9F5-A93E-CCE7-8B34-C0E6B8741677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kern="1200" dirty="0">
                  <a:solidFill>
                    <a:srgbClr val="1A1C2B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Be Unstoppable.</a:t>
              </a:r>
              <a:r>
                <a:rPr lang="en-GB" sz="1200" b="1" kern="1200" dirty="0">
                  <a:solidFill>
                    <a:srgbClr val="1A1C2B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 </a:t>
              </a:r>
              <a:r>
                <a:rPr lang="en-GB" sz="1200" b="1" dirty="0">
                  <a:solidFill>
                    <a:srgbClr val="1A1C2B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rgbClr val="1A1C2B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7" name="Website | Contact Number">
              <a:extLst>
                <a:ext uri="{FF2B5EF4-FFF2-40B4-BE49-F238E27FC236}">
                  <a16:creationId xmlns:a16="http://schemas.microsoft.com/office/drawing/2014/main" id="{B0F08496-F5D7-3C7D-3A4A-CC835CAED53F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grpSp>
        <p:nvGrpSpPr>
          <p:cNvPr id="15" name="Expo.e Logo">
            <a:extLst>
              <a:ext uri="{FF2B5EF4-FFF2-40B4-BE49-F238E27FC236}">
                <a16:creationId xmlns:a16="http://schemas.microsoft.com/office/drawing/2014/main" id="{7D5CE16E-DE9C-1CA0-6EFE-D371A4D2F7D6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2"/>
          </a:solidFill>
        </p:grpSpPr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53E9FFC9-141D-88B9-44DF-D98161289EE8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453A4FBD-A605-B350-A557-7DDBE8E9A9C2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CB8CA3EC-8A46-A058-C79C-B377E75EFD07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F978FA61-89DD-B9EF-2585-5EC5061B3CF6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72485355-C579-6520-BE77-79D9099D76B3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000A3436-5AA1-68BE-FC6C-DC246CB3D445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44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MOV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515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noFill/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tx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tx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tx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tx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tx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128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MOV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185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MOV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554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21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408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128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054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268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4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noFill/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tx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tx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tx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tx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tx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654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- Light">
    <p:bg>
      <p:bgPr>
        <a:solidFill>
          <a:srgbClr val="E7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3">
            <a:extLst>
              <a:ext uri="{FF2B5EF4-FFF2-40B4-BE49-F238E27FC236}">
                <a16:creationId xmlns:a16="http://schemas.microsoft.com/office/drawing/2014/main" id="{197AF948-AFDA-994B-A7C7-A4D527451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8600" y="6875"/>
            <a:ext cx="8966200" cy="749300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algn="r" defTabSz="609585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rgbClr val="1A1C2B"/>
                </a:solidFill>
                <a:latin typeface="Helvetica" pitchFamily="2" charset="0"/>
                <a:ea typeface="+mj-ea"/>
                <a:cs typeface="Helvetica" pitchFamily="2" charset="0"/>
              </a:defRPr>
            </a:lvl1pPr>
          </a:lstStyle>
          <a:p>
            <a:r>
              <a:rPr lang="en-US" dirty="0"/>
              <a:t>Presentation Title Slide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62A5AA4-57D5-8B4C-923A-2C55130420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666" y="1226917"/>
            <a:ext cx="11399134" cy="478613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Footer">
            <a:extLst>
              <a:ext uri="{FF2B5EF4-FFF2-40B4-BE49-F238E27FC236}">
                <a16:creationId xmlns:a16="http://schemas.microsoft.com/office/drawing/2014/main" id="{304BFE6F-EB99-3D36-3B9C-887570B3130D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6" name="The Exponential-e Group Channel Partner Programme">
              <a:extLst>
                <a:ext uri="{FF2B5EF4-FFF2-40B4-BE49-F238E27FC236}">
                  <a16:creationId xmlns:a16="http://schemas.microsoft.com/office/drawing/2014/main" id="{5E2AE9F5-A93E-CCE7-8B34-C0E6B8741677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12274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kern="1200" dirty="0">
                  <a:solidFill>
                    <a:srgbClr val="1A1C2B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Be Unstoppable.</a:t>
              </a:r>
              <a:r>
                <a:rPr lang="en-GB" sz="1200" b="1" kern="1200" dirty="0">
                  <a:solidFill>
                    <a:srgbClr val="1A1C2B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 </a:t>
              </a:r>
              <a:r>
                <a:rPr lang="en-GB" sz="1200" b="1" dirty="0">
                  <a:solidFill>
                    <a:srgbClr val="1A1C2B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rgbClr val="1A1C2B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7" name="Website | Contact Number">
              <a:extLst>
                <a:ext uri="{FF2B5EF4-FFF2-40B4-BE49-F238E27FC236}">
                  <a16:creationId xmlns:a16="http://schemas.microsoft.com/office/drawing/2014/main" id="{B0F08496-F5D7-3C7D-3A4A-CC835CAED53F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grpSp>
        <p:nvGrpSpPr>
          <p:cNvPr id="15" name="Expo.e Logo">
            <a:extLst>
              <a:ext uri="{FF2B5EF4-FFF2-40B4-BE49-F238E27FC236}">
                <a16:creationId xmlns:a16="http://schemas.microsoft.com/office/drawing/2014/main" id="{7D5CE16E-DE9C-1CA0-6EFE-D371A4D2F7D6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tx1"/>
          </a:solidFill>
        </p:grpSpPr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53E9FFC9-141D-88B9-44DF-D98161289EE8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453A4FBD-A605-B350-A557-7DDBE8E9A9C2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CB8CA3EC-8A46-A058-C79C-B377E75EFD07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F978FA61-89DD-B9EF-2585-5EC5061B3CF6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72485355-C579-6520-BE77-79D9099D76B3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000A3436-5AA1-68BE-FC6C-DC246CB3D445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483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3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4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5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projector&#10;&#10;Description automatically generated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E18D715-8383-CE3F-0D4E-15D27BF283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7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63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84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</p:sldLayoutIdLst>
  <p:hf sldNum="0" hd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08CC54C-2080-DEE5-B34F-5E926759A2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7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1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46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152017-49AC-A7F9-AC53-D0114EB172C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4000">
                <a:schemeClr val="accent6"/>
              </a:gs>
              <a:gs pos="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68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A784438-C3A9-5EF6-910A-33F38151A9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3000">
                <a:schemeClr val="accent6"/>
              </a:gs>
              <a:gs pos="77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41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08CC54C-2080-DEE5-B34F-5E926759A2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7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94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152017-49AC-A7F9-AC53-D0114EB172C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4000">
                <a:schemeClr val="accent6"/>
              </a:gs>
              <a:gs pos="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04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A784438-C3A9-5EF6-910A-33F38151A9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3000">
                <a:schemeClr val="accent6"/>
              </a:gs>
              <a:gs pos="77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8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26616F-5CBD-0EE8-1304-C044CC9250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accent6"/>
              </a:gs>
              <a:gs pos="77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25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7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34F355-6487-95EE-403B-99CCD8EB04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8000">
                <a:schemeClr val="accent6"/>
              </a:gs>
              <a:gs pos="100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17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38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81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878" r:id="rId2"/>
    <p:sldLayoutId id="2147483879" r:id="rId3"/>
  </p:sldLayoutIdLst>
  <p:hf sldNum="0" hd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xpo-e.uk/partner-login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7B232AC-5B11-64E1-3397-261F29B881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Fully restored in a matter of seconds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13F5EC-7064-2264-DB23-E4D4D9FDD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11321592" cy="9144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EXPO.</a:t>
            </a:r>
            <a:r>
              <a:rPr lang="en-GB" b="1"/>
              <a:t>e </a:t>
            </a:r>
            <a:r>
              <a:rPr lang="en-GB"/>
              <a:t>Disaster </a:t>
            </a:r>
            <a:r>
              <a:rPr lang="en-GB" dirty="0"/>
              <a:t>Recovery as a Service (</a:t>
            </a:r>
            <a:r>
              <a:rPr lang="en-GB" dirty="0" err="1"/>
              <a:t>DRaaS</a:t>
            </a:r>
            <a:r>
              <a:rPr lang="en-GB" dirty="0"/>
              <a:t>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64094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6132112" y="1427713"/>
            <a:ext cx="2394870" cy="3510076"/>
            <a:chOff x="3230426" y="2639415"/>
            <a:chExt cx="2394870" cy="3510076"/>
          </a:xfrm>
        </p:grpSpPr>
        <p:sp>
          <p:nvSpPr>
            <p:cNvPr id="16" name="Freeform 15"/>
            <p:cNvSpPr/>
            <p:nvPr/>
          </p:nvSpPr>
          <p:spPr>
            <a:xfrm>
              <a:off x="3444999" y="2639415"/>
              <a:ext cx="1941656" cy="2198804"/>
            </a:xfrm>
            <a:custGeom>
              <a:avLst/>
              <a:gdLst>
                <a:gd name="connsiteX0" fmla="*/ 1775460 w 3550920"/>
                <a:gd name="connsiteY0" fmla="*/ 0 h 4021194"/>
                <a:gd name="connsiteX1" fmla="*/ 3550920 w 3550920"/>
                <a:gd name="connsiteY1" fmla="*/ 1775460 h 4021194"/>
                <a:gd name="connsiteX2" fmla="*/ 2303428 w 3550920"/>
                <a:gd name="connsiteY2" fmla="*/ 3471099 h 4021194"/>
                <a:gd name="connsiteX3" fmla="*/ 2242123 w 3550920"/>
                <a:gd name="connsiteY3" fmla="*/ 3486862 h 4021194"/>
                <a:gd name="connsiteX4" fmla="*/ 2226626 w 3550920"/>
                <a:gd name="connsiteY4" fmla="*/ 3494251 h 4021194"/>
                <a:gd name="connsiteX5" fmla="*/ 2065018 w 3550920"/>
                <a:gd name="connsiteY5" fmla="*/ 3627121 h 4021194"/>
                <a:gd name="connsiteX6" fmla="*/ 1887217 w 3550920"/>
                <a:gd name="connsiteY6" fmla="*/ 3916653 h 4021194"/>
                <a:gd name="connsiteX7" fmla="*/ 1783077 w 3550920"/>
                <a:gd name="connsiteY7" fmla="*/ 4020793 h 4021194"/>
                <a:gd name="connsiteX8" fmla="*/ 1645917 w 3550920"/>
                <a:gd name="connsiteY8" fmla="*/ 3886173 h 4021194"/>
                <a:gd name="connsiteX9" fmla="*/ 1494788 w 3550920"/>
                <a:gd name="connsiteY9" fmla="*/ 3646170 h 4021194"/>
                <a:gd name="connsiteX10" fmla="*/ 1401651 w 3550920"/>
                <a:gd name="connsiteY10" fmla="*/ 3541725 h 4021194"/>
                <a:gd name="connsiteX11" fmla="*/ 1328569 w 3550920"/>
                <a:gd name="connsiteY11" fmla="*/ 3491946 h 4021194"/>
                <a:gd name="connsiteX12" fmla="*/ 1247493 w 3550920"/>
                <a:gd name="connsiteY12" fmla="*/ 3471099 h 4021194"/>
                <a:gd name="connsiteX13" fmla="*/ 0 w 3550920"/>
                <a:gd name="connsiteY13" fmla="*/ 1775460 h 4021194"/>
                <a:gd name="connsiteX14" fmla="*/ 1775460 w 3550920"/>
                <a:gd name="connsiteY14" fmla="*/ 0 h 402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50920" h="4021194">
                  <a:moveTo>
                    <a:pt x="1775460" y="0"/>
                  </a:moveTo>
                  <a:cubicBezTo>
                    <a:pt x="2756019" y="0"/>
                    <a:pt x="3550920" y="794901"/>
                    <a:pt x="3550920" y="1775460"/>
                  </a:cubicBezTo>
                  <a:cubicBezTo>
                    <a:pt x="3550920" y="2572164"/>
                    <a:pt x="3026161" y="3246305"/>
                    <a:pt x="2303428" y="3471099"/>
                  </a:cubicBezTo>
                  <a:lnTo>
                    <a:pt x="2242123" y="3486862"/>
                  </a:lnTo>
                  <a:lnTo>
                    <a:pt x="2226626" y="3494251"/>
                  </a:lnTo>
                  <a:cubicBezTo>
                    <a:pt x="2179742" y="3517481"/>
                    <a:pt x="2114548" y="3555792"/>
                    <a:pt x="2065018" y="3627121"/>
                  </a:cubicBezTo>
                  <a:cubicBezTo>
                    <a:pt x="2018028" y="3708820"/>
                    <a:pt x="1934207" y="3851041"/>
                    <a:pt x="1887217" y="3916653"/>
                  </a:cubicBezTo>
                  <a:cubicBezTo>
                    <a:pt x="1840227" y="3982265"/>
                    <a:pt x="1823294" y="4025873"/>
                    <a:pt x="1783077" y="4020793"/>
                  </a:cubicBezTo>
                  <a:cubicBezTo>
                    <a:pt x="1742860" y="4015713"/>
                    <a:pt x="1720847" y="3998352"/>
                    <a:pt x="1645917" y="3886173"/>
                  </a:cubicBezTo>
                  <a:cubicBezTo>
                    <a:pt x="1597869" y="3823736"/>
                    <a:pt x="1546858" y="3735912"/>
                    <a:pt x="1494788" y="3646170"/>
                  </a:cubicBezTo>
                  <a:cubicBezTo>
                    <a:pt x="1473198" y="3607225"/>
                    <a:pt x="1439424" y="3572420"/>
                    <a:pt x="1401651" y="3541725"/>
                  </a:cubicBezTo>
                  <a:lnTo>
                    <a:pt x="1328569" y="3491946"/>
                  </a:lnTo>
                  <a:lnTo>
                    <a:pt x="1247493" y="3471099"/>
                  </a:lnTo>
                  <a:cubicBezTo>
                    <a:pt x="524759" y="3246305"/>
                    <a:pt x="0" y="2572164"/>
                    <a:pt x="0" y="1775460"/>
                  </a:cubicBezTo>
                  <a:cubicBezTo>
                    <a:pt x="0" y="794901"/>
                    <a:pt x="794901" y="0"/>
                    <a:pt x="177546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Helvetica" pitchFamily="2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8" t="65006" r="73760" b="3372"/>
            <a:stretch/>
          </p:blipFill>
          <p:spPr>
            <a:xfrm>
              <a:off x="3495555" y="2783712"/>
              <a:ext cx="2129741" cy="217025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08" t="8508" r="56801" b="78200"/>
            <a:stretch/>
          </p:blipFill>
          <p:spPr>
            <a:xfrm>
              <a:off x="3903095" y="3173567"/>
              <a:ext cx="949124" cy="912296"/>
            </a:xfrm>
            <a:prstGeom prst="rect">
              <a:avLst/>
            </a:prstGeom>
            <a:ln>
              <a:noFill/>
            </a:ln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13E8038-FC05-47C0-9525-38E5867A99EB}"/>
                </a:ext>
              </a:extLst>
            </p:cNvPr>
            <p:cNvSpPr txBox="1"/>
            <p:nvPr/>
          </p:nvSpPr>
          <p:spPr>
            <a:xfrm>
              <a:off x="3230426" y="4933045"/>
              <a:ext cx="2281944" cy="1216446"/>
            </a:xfrm>
            <a:prstGeom prst="roundRect">
              <a:avLst>
                <a:gd name="adj" fmla="val 7518"/>
              </a:avLst>
            </a:prstGeom>
            <a:noFill/>
            <a:ln>
              <a:noFill/>
            </a:ln>
          </p:spPr>
          <p:txBody>
            <a:bodyPr wrap="square" lIns="180000" tIns="180000" rIns="180000" bIns="18000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>
                  <a:latin typeface="Helvetica" pitchFamily="2" charset="0"/>
                </a:rPr>
                <a:t>Arrange </a:t>
              </a:r>
              <a:r>
                <a:rPr lang="en-GB" sz="1600" b="1" dirty="0" err="1">
                  <a:latin typeface="Helvetica" pitchFamily="2" charset="0"/>
                </a:rPr>
                <a:t>DraaS</a:t>
              </a:r>
              <a:r>
                <a:rPr lang="en-GB" sz="1600" b="1" dirty="0">
                  <a:latin typeface="Helvetica" pitchFamily="2" charset="0"/>
                </a:rPr>
                <a:t> Training for your Sales, Technical and Operational teams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530601" y="1427713"/>
            <a:ext cx="2358089" cy="3406202"/>
            <a:chOff x="5657379" y="2639415"/>
            <a:chExt cx="2358089" cy="3406202"/>
          </a:xfrm>
        </p:grpSpPr>
        <p:sp>
          <p:nvSpPr>
            <p:cNvPr id="18" name="Freeform 17"/>
            <p:cNvSpPr/>
            <p:nvPr/>
          </p:nvSpPr>
          <p:spPr>
            <a:xfrm>
              <a:off x="5835171" y="2639415"/>
              <a:ext cx="1941656" cy="2198804"/>
            </a:xfrm>
            <a:custGeom>
              <a:avLst/>
              <a:gdLst>
                <a:gd name="connsiteX0" fmla="*/ 1775460 w 3550920"/>
                <a:gd name="connsiteY0" fmla="*/ 0 h 4021194"/>
                <a:gd name="connsiteX1" fmla="*/ 3550920 w 3550920"/>
                <a:gd name="connsiteY1" fmla="*/ 1775460 h 4021194"/>
                <a:gd name="connsiteX2" fmla="*/ 2303428 w 3550920"/>
                <a:gd name="connsiteY2" fmla="*/ 3471099 h 4021194"/>
                <a:gd name="connsiteX3" fmla="*/ 2242123 w 3550920"/>
                <a:gd name="connsiteY3" fmla="*/ 3486862 h 4021194"/>
                <a:gd name="connsiteX4" fmla="*/ 2226626 w 3550920"/>
                <a:gd name="connsiteY4" fmla="*/ 3494251 h 4021194"/>
                <a:gd name="connsiteX5" fmla="*/ 2065018 w 3550920"/>
                <a:gd name="connsiteY5" fmla="*/ 3627121 h 4021194"/>
                <a:gd name="connsiteX6" fmla="*/ 1887217 w 3550920"/>
                <a:gd name="connsiteY6" fmla="*/ 3916653 h 4021194"/>
                <a:gd name="connsiteX7" fmla="*/ 1783077 w 3550920"/>
                <a:gd name="connsiteY7" fmla="*/ 4020793 h 4021194"/>
                <a:gd name="connsiteX8" fmla="*/ 1645917 w 3550920"/>
                <a:gd name="connsiteY8" fmla="*/ 3886173 h 4021194"/>
                <a:gd name="connsiteX9" fmla="*/ 1494788 w 3550920"/>
                <a:gd name="connsiteY9" fmla="*/ 3646170 h 4021194"/>
                <a:gd name="connsiteX10" fmla="*/ 1401651 w 3550920"/>
                <a:gd name="connsiteY10" fmla="*/ 3541725 h 4021194"/>
                <a:gd name="connsiteX11" fmla="*/ 1328569 w 3550920"/>
                <a:gd name="connsiteY11" fmla="*/ 3491946 h 4021194"/>
                <a:gd name="connsiteX12" fmla="*/ 1247493 w 3550920"/>
                <a:gd name="connsiteY12" fmla="*/ 3471099 h 4021194"/>
                <a:gd name="connsiteX13" fmla="*/ 0 w 3550920"/>
                <a:gd name="connsiteY13" fmla="*/ 1775460 h 4021194"/>
                <a:gd name="connsiteX14" fmla="*/ 1775460 w 3550920"/>
                <a:gd name="connsiteY14" fmla="*/ 0 h 402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50920" h="4021194">
                  <a:moveTo>
                    <a:pt x="1775460" y="0"/>
                  </a:moveTo>
                  <a:cubicBezTo>
                    <a:pt x="2756019" y="0"/>
                    <a:pt x="3550920" y="794901"/>
                    <a:pt x="3550920" y="1775460"/>
                  </a:cubicBezTo>
                  <a:cubicBezTo>
                    <a:pt x="3550920" y="2572164"/>
                    <a:pt x="3026161" y="3246305"/>
                    <a:pt x="2303428" y="3471099"/>
                  </a:cubicBezTo>
                  <a:lnTo>
                    <a:pt x="2242123" y="3486862"/>
                  </a:lnTo>
                  <a:lnTo>
                    <a:pt x="2226626" y="3494251"/>
                  </a:lnTo>
                  <a:cubicBezTo>
                    <a:pt x="2179742" y="3517481"/>
                    <a:pt x="2114548" y="3555792"/>
                    <a:pt x="2065018" y="3627121"/>
                  </a:cubicBezTo>
                  <a:cubicBezTo>
                    <a:pt x="2018028" y="3708820"/>
                    <a:pt x="1934207" y="3851041"/>
                    <a:pt x="1887217" y="3916653"/>
                  </a:cubicBezTo>
                  <a:cubicBezTo>
                    <a:pt x="1840227" y="3982265"/>
                    <a:pt x="1823294" y="4025873"/>
                    <a:pt x="1783077" y="4020793"/>
                  </a:cubicBezTo>
                  <a:cubicBezTo>
                    <a:pt x="1742860" y="4015713"/>
                    <a:pt x="1720847" y="3998352"/>
                    <a:pt x="1645917" y="3886173"/>
                  </a:cubicBezTo>
                  <a:cubicBezTo>
                    <a:pt x="1597869" y="3823736"/>
                    <a:pt x="1546858" y="3735912"/>
                    <a:pt x="1494788" y="3646170"/>
                  </a:cubicBezTo>
                  <a:cubicBezTo>
                    <a:pt x="1473198" y="3607225"/>
                    <a:pt x="1439424" y="3572420"/>
                    <a:pt x="1401651" y="3541725"/>
                  </a:cubicBezTo>
                  <a:lnTo>
                    <a:pt x="1328569" y="3491946"/>
                  </a:lnTo>
                  <a:lnTo>
                    <a:pt x="1247493" y="3471099"/>
                  </a:lnTo>
                  <a:cubicBezTo>
                    <a:pt x="524759" y="3246305"/>
                    <a:pt x="0" y="2572164"/>
                    <a:pt x="0" y="1775460"/>
                  </a:cubicBezTo>
                  <a:cubicBezTo>
                    <a:pt x="0" y="794901"/>
                    <a:pt x="794901" y="0"/>
                    <a:pt x="177546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Helvetica" pitchFamily="2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8" t="65006" r="73760" b="3372"/>
            <a:stretch/>
          </p:blipFill>
          <p:spPr>
            <a:xfrm>
              <a:off x="5885727" y="2783712"/>
              <a:ext cx="2129741" cy="217025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11" t="8508" r="33998" b="78200"/>
            <a:stretch/>
          </p:blipFill>
          <p:spPr>
            <a:xfrm>
              <a:off x="6331437" y="3152521"/>
              <a:ext cx="949124" cy="912296"/>
            </a:xfrm>
            <a:prstGeom prst="rect">
              <a:avLst/>
            </a:prstGeom>
            <a:ln>
              <a:noFill/>
            </a:ln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481294E-5AD9-46AB-9C9F-C56CC3A794D8}"/>
                </a:ext>
              </a:extLst>
            </p:cNvPr>
            <p:cNvSpPr txBox="1"/>
            <p:nvPr/>
          </p:nvSpPr>
          <p:spPr>
            <a:xfrm>
              <a:off x="5657379" y="4829171"/>
              <a:ext cx="2281943" cy="1216446"/>
            </a:xfrm>
            <a:prstGeom prst="roundRect">
              <a:avLst>
                <a:gd name="adj" fmla="val 7518"/>
              </a:avLst>
            </a:prstGeom>
            <a:noFill/>
            <a:ln>
              <a:noFill/>
            </a:ln>
          </p:spPr>
          <p:txBody>
            <a:bodyPr wrap="square" lIns="180000" tIns="180000" rIns="180000" bIns="18000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>
                  <a:latin typeface="Helvetica" pitchFamily="2" charset="0"/>
                </a:rPr>
                <a:t>Identify target customers and create a joint Sales creation campaign with us!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965732" y="1427713"/>
            <a:ext cx="2407008" cy="3415250"/>
            <a:chOff x="8030015" y="2639415"/>
            <a:chExt cx="2407008" cy="3415250"/>
          </a:xfrm>
        </p:grpSpPr>
        <p:sp>
          <p:nvSpPr>
            <p:cNvPr id="20" name="Freeform 19"/>
            <p:cNvSpPr/>
            <p:nvPr/>
          </p:nvSpPr>
          <p:spPr>
            <a:xfrm>
              <a:off x="8225343" y="2639415"/>
              <a:ext cx="1941656" cy="2198804"/>
            </a:xfrm>
            <a:custGeom>
              <a:avLst/>
              <a:gdLst>
                <a:gd name="connsiteX0" fmla="*/ 1775460 w 3550920"/>
                <a:gd name="connsiteY0" fmla="*/ 0 h 4021194"/>
                <a:gd name="connsiteX1" fmla="*/ 3550920 w 3550920"/>
                <a:gd name="connsiteY1" fmla="*/ 1775460 h 4021194"/>
                <a:gd name="connsiteX2" fmla="*/ 2303428 w 3550920"/>
                <a:gd name="connsiteY2" fmla="*/ 3471099 h 4021194"/>
                <a:gd name="connsiteX3" fmla="*/ 2242123 w 3550920"/>
                <a:gd name="connsiteY3" fmla="*/ 3486862 h 4021194"/>
                <a:gd name="connsiteX4" fmla="*/ 2226626 w 3550920"/>
                <a:gd name="connsiteY4" fmla="*/ 3494251 h 4021194"/>
                <a:gd name="connsiteX5" fmla="*/ 2065018 w 3550920"/>
                <a:gd name="connsiteY5" fmla="*/ 3627121 h 4021194"/>
                <a:gd name="connsiteX6" fmla="*/ 1887217 w 3550920"/>
                <a:gd name="connsiteY6" fmla="*/ 3916653 h 4021194"/>
                <a:gd name="connsiteX7" fmla="*/ 1783077 w 3550920"/>
                <a:gd name="connsiteY7" fmla="*/ 4020793 h 4021194"/>
                <a:gd name="connsiteX8" fmla="*/ 1645917 w 3550920"/>
                <a:gd name="connsiteY8" fmla="*/ 3886173 h 4021194"/>
                <a:gd name="connsiteX9" fmla="*/ 1494788 w 3550920"/>
                <a:gd name="connsiteY9" fmla="*/ 3646170 h 4021194"/>
                <a:gd name="connsiteX10" fmla="*/ 1401651 w 3550920"/>
                <a:gd name="connsiteY10" fmla="*/ 3541725 h 4021194"/>
                <a:gd name="connsiteX11" fmla="*/ 1328569 w 3550920"/>
                <a:gd name="connsiteY11" fmla="*/ 3491946 h 4021194"/>
                <a:gd name="connsiteX12" fmla="*/ 1247493 w 3550920"/>
                <a:gd name="connsiteY12" fmla="*/ 3471099 h 4021194"/>
                <a:gd name="connsiteX13" fmla="*/ 0 w 3550920"/>
                <a:gd name="connsiteY13" fmla="*/ 1775460 h 4021194"/>
                <a:gd name="connsiteX14" fmla="*/ 1775460 w 3550920"/>
                <a:gd name="connsiteY14" fmla="*/ 0 h 402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50920" h="4021194">
                  <a:moveTo>
                    <a:pt x="1775460" y="0"/>
                  </a:moveTo>
                  <a:cubicBezTo>
                    <a:pt x="2756019" y="0"/>
                    <a:pt x="3550920" y="794901"/>
                    <a:pt x="3550920" y="1775460"/>
                  </a:cubicBezTo>
                  <a:cubicBezTo>
                    <a:pt x="3550920" y="2572164"/>
                    <a:pt x="3026161" y="3246305"/>
                    <a:pt x="2303428" y="3471099"/>
                  </a:cubicBezTo>
                  <a:lnTo>
                    <a:pt x="2242123" y="3486862"/>
                  </a:lnTo>
                  <a:lnTo>
                    <a:pt x="2226626" y="3494251"/>
                  </a:lnTo>
                  <a:cubicBezTo>
                    <a:pt x="2179742" y="3517481"/>
                    <a:pt x="2114548" y="3555792"/>
                    <a:pt x="2065018" y="3627121"/>
                  </a:cubicBezTo>
                  <a:cubicBezTo>
                    <a:pt x="2018028" y="3708820"/>
                    <a:pt x="1934207" y="3851041"/>
                    <a:pt x="1887217" y="3916653"/>
                  </a:cubicBezTo>
                  <a:cubicBezTo>
                    <a:pt x="1840227" y="3982265"/>
                    <a:pt x="1823294" y="4025873"/>
                    <a:pt x="1783077" y="4020793"/>
                  </a:cubicBezTo>
                  <a:cubicBezTo>
                    <a:pt x="1742860" y="4015713"/>
                    <a:pt x="1720847" y="3998352"/>
                    <a:pt x="1645917" y="3886173"/>
                  </a:cubicBezTo>
                  <a:cubicBezTo>
                    <a:pt x="1597869" y="3823736"/>
                    <a:pt x="1546858" y="3735912"/>
                    <a:pt x="1494788" y="3646170"/>
                  </a:cubicBezTo>
                  <a:cubicBezTo>
                    <a:pt x="1473198" y="3607225"/>
                    <a:pt x="1439424" y="3572420"/>
                    <a:pt x="1401651" y="3541725"/>
                  </a:cubicBezTo>
                  <a:lnTo>
                    <a:pt x="1328569" y="3491946"/>
                  </a:lnTo>
                  <a:lnTo>
                    <a:pt x="1247493" y="3471099"/>
                  </a:lnTo>
                  <a:cubicBezTo>
                    <a:pt x="524759" y="3246305"/>
                    <a:pt x="0" y="2572164"/>
                    <a:pt x="0" y="1775460"/>
                  </a:cubicBezTo>
                  <a:cubicBezTo>
                    <a:pt x="0" y="794901"/>
                    <a:pt x="794901" y="0"/>
                    <a:pt x="177546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Helvetica" pitchFamily="2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8" t="65006" r="73760" b="3372"/>
            <a:stretch/>
          </p:blipFill>
          <p:spPr>
            <a:xfrm>
              <a:off x="8275899" y="2783712"/>
              <a:ext cx="2129741" cy="217025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681" t="8508" r="11528" b="78200"/>
            <a:stretch/>
          </p:blipFill>
          <p:spPr>
            <a:xfrm>
              <a:off x="8727396" y="3152521"/>
              <a:ext cx="949124" cy="912296"/>
            </a:xfrm>
            <a:prstGeom prst="rect">
              <a:avLst/>
            </a:prstGeom>
            <a:ln>
              <a:noFill/>
            </a:ln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84FB99F-63C7-4C69-A827-80EB6DF63D8A}"/>
                </a:ext>
              </a:extLst>
            </p:cNvPr>
            <p:cNvSpPr txBox="1"/>
            <p:nvPr/>
          </p:nvSpPr>
          <p:spPr>
            <a:xfrm>
              <a:off x="8030015" y="4838219"/>
              <a:ext cx="2407008" cy="1216446"/>
            </a:xfrm>
            <a:prstGeom prst="roundRect">
              <a:avLst>
                <a:gd name="adj" fmla="val 7518"/>
              </a:avLst>
            </a:prstGeom>
            <a:noFill/>
            <a:ln>
              <a:noFill/>
            </a:ln>
          </p:spPr>
          <p:txBody>
            <a:bodyPr wrap="square" lIns="180000" tIns="180000" rIns="180000" bIns="18000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>
                  <a:latin typeface="Helvetica" pitchFamily="2" charset="0"/>
                </a:rPr>
                <a:t>Engage Marketing and Enablement Teams to help drive tailored engagement and maximise ROI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50643" y="1284457"/>
            <a:ext cx="2345431" cy="3748625"/>
            <a:chOff x="889693" y="2639415"/>
            <a:chExt cx="2345431" cy="3748625"/>
          </a:xfrm>
        </p:grpSpPr>
        <p:sp>
          <p:nvSpPr>
            <p:cNvPr id="13" name="Freeform 12"/>
            <p:cNvSpPr/>
            <p:nvPr/>
          </p:nvSpPr>
          <p:spPr>
            <a:xfrm>
              <a:off x="1054827" y="2639415"/>
              <a:ext cx="1941656" cy="2198804"/>
            </a:xfrm>
            <a:custGeom>
              <a:avLst/>
              <a:gdLst>
                <a:gd name="connsiteX0" fmla="*/ 1775460 w 3550920"/>
                <a:gd name="connsiteY0" fmla="*/ 0 h 4021194"/>
                <a:gd name="connsiteX1" fmla="*/ 3550920 w 3550920"/>
                <a:gd name="connsiteY1" fmla="*/ 1775460 h 4021194"/>
                <a:gd name="connsiteX2" fmla="*/ 2303428 w 3550920"/>
                <a:gd name="connsiteY2" fmla="*/ 3471099 h 4021194"/>
                <a:gd name="connsiteX3" fmla="*/ 2242123 w 3550920"/>
                <a:gd name="connsiteY3" fmla="*/ 3486862 h 4021194"/>
                <a:gd name="connsiteX4" fmla="*/ 2226626 w 3550920"/>
                <a:gd name="connsiteY4" fmla="*/ 3494251 h 4021194"/>
                <a:gd name="connsiteX5" fmla="*/ 2065018 w 3550920"/>
                <a:gd name="connsiteY5" fmla="*/ 3627121 h 4021194"/>
                <a:gd name="connsiteX6" fmla="*/ 1887217 w 3550920"/>
                <a:gd name="connsiteY6" fmla="*/ 3916653 h 4021194"/>
                <a:gd name="connsiteX7" fmla="*/ 1783077 w 3550920"/>
                <a:gd name="connsiteY7" fmla="*/ 4020793 h 4021194"/>
                <a:gd name="connsiteX8" fmla="*/ 1645917 w 3550920"/>
                <a:gd name="connsiteY8" fmla="*/ 3886173 h 4021194"/>
                <a:gd name="connsiteX9" fmla="*/ 1494788 w 3550920"/>
                <a:gd name="connsiteY9" fmla="*/ 3646170 h 4021194"/>
                <a:gd name="connsiteX10" fmla="*/ 1401651 w 3550920"/>
                <a:gd name="connsiteY10" fmla="*/ 3541725 h 4021194"/>
                <a:gd name="connsiteX11" fmla="*/ 1328569 w 3550920"/>
                <a:gd name="connsiteY11" fmla="*/ 3491946 h 4021194"/>
                <a:gd name="connsiteX12" fmla="*/ 1247493 w 3550920"/>
                <a:gd name="connsiteY12" fmla="*/ 3471099 h 4021194"/>
                <a:gd name="connsiteX13" fmla="*/ 0 w 3550920"/>
                <a:gd name="connsiteY13" fmla="*/ 1775460 h 4021194"/>
                <a:gd name="connsiteX14" fmla="*/ 1775460 w 3550920"/>
                <a:gd name="connsiteY14" fmla="*/ 0 h 402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50920" h="4021194">
                  <a:moveTo>
                    <a:pt x="1775460" y="0"/>
                  </a:moveTo>
                  <a:cubicBezTo>
                    <a:pt x="2756019" y="0"/>
                    <a:pt x="3550920" y="794901"/>
                    <a:pt x="3550920" y="1775460"/>
                  </a:cubicBezTo>
                  <a:cubicBezTo>
                    <a:pt x="3550920" y="2572164"/>
                    <a:pt x="3026161" y="3246305"/>
                    <a:pt x="2303428" y="3471099"/>
                  </a:cubicBezTo>
                  <a:lnTo>
                    <a:pt x="2242123" y="3486862"/>
                  </a:lnTo>
                  <a:lnTo>
                    <a:pt x="2226626" y="3494251"/>
                  </a:lnTo>
                  <a:cubicBezTo>
                    <a:pt x="2179742" y="3517481"/>
                    <a:pt x="2114548" y="3555792"/>
                    <a:pt x="2065018" y="3627121"/>
                  </a:cubicBezTo>
                  <a:cubicBezTo>
                    <a:pt x="2018028" y="3708820"/>
                    <a:pt x="1934207" y="3851041"/>
                    <a:pt x="1887217" y="3916653"/>
                  </a:cubicBezTo>
                  <a:cubicBezTo>
                    <a:pt x="1840227" y="3982265"/>
                    <a:pt x="1823294" y="4025873"/>
                    <a:pt x="1783077" y="4020793"/>
                  </a:cubicBezTo>
                  <a:cubicBezTo>
                    <a:pt x="1742860" y="4015713"/>
                    <a:pt x="1720847" y="3998352"/>
                    <a:pt x="1645917" y="3886173"/>
                  </a:cubicBezTo>
                  <a:cubicBezTo>
                    <a:pt x="1597869" y="3823736"/>
                    <a:pt x="1546858" y="3735912"/>
                    <a:pt x="1494788" y="3646170"/>
                  </a:cubicBezTo>
                  <a:cubicBezTo>
                    <a:pt x="1473198" y="3607225"/>
                    <a:pt x="1439424" y="3572420"/>
                    <a:pt x="1401651" y="3541725"/>
                  </a:cubicBezTo>
                  <a:lnTo>
                    <a:pt x="1328569" y="3491946"/>
                  </a:lnTo>
                  <a:lnTo>
                    <a:pt x="1247493" y="3471099"/>
                  </a:lnTo>
                  <a:cubicBezTo>
                    <a:pt x="524759" y="3246305"/>
                    <a:pt x="0" y="2572164"/>
                    <a:pt x="0" y="1775460"/>
                  </a:cubicBezTo>
                  <a:cubicBezTo>
                    <a:pt x="0" y="794901"/>
                    <a:pt x="794901" y="0"/>
                    <a:pt x="177546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Helvetica" pitchFamily="2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8" t="65006" r="73760" b="3372"/>
            <a:stretch/>
          </p:blipFill>
          <p:spPr>
            <a:xfrm>
              <a:off x="1105383" y="2783712"/>
              <a:ext cx="2129741" cy="217025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73" t="8508" r="79936" b="79687"/>
            <a:stretch/>
          </p:blipFill>
          <p:spPr>
            <a:xfrm>
              <a:off x="1551093" y="3173567"/>
              <a:ext cx="949124" cy="810228"/>
            </a:xfrm>
            <a:prstGeom prst="rect">
              <a:avLst/>
            </a:prstGeom>
            <a:ln>
              <a:noFill/>
            </a:ln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C389C82-EB65-4522-B3DF-F5D91A39F0AF}"/>
                </a:ext>
              </a:extLst>
            </p:cNvPr>
            <p:cNvSpPr txBox="1"/>
            <p:nvPr/>
          </p:nvSpPr>
          <p:spPr>
            <a:xfrm>
              <a:off x="889693" y="5171594"/>
              <a:ext cx="2281943" cy="1216446"/>
            </a:xfrm>
            <a:prstGeom prst="roundRect">
              <a:avLst>
                <a:gd name="adj" fmla="val 7518"/>
              </a:avLst>
            </a:prstGeom>
            <a:noFill/>
            <a:ln>
              <a:noFill/>
            </a:ln>
          </p:spPr>
          <p:txBody>
            <a:bodyPr wrap="square" lIns="180000" tIns="180000" rIns="180000" bIns="180000" rtlCol="0" anchor="ctr">
              <a:noAutofit/>
            </a:bodyPr>
            <a:lstStyle/>
            <a:p>
              <a:pPr algn="ctr">
                <a:defRPr/>
              </a:pPr>
              <a:r>
                <a:rPr lang="en-GB" sz="1600" b="1" dirty="0">
                  <a:latin typeface="Helvetica" pitchFamily="2" charset="0"/>
                </a:rPr>
                <a:t>Access </a:t>
              </a:r>
              <a:r>
                <a:rPr lang="en-GB" sz="1600" b="1" dirty="0" err="1">
                  <a:latin typeface="Helvetica" pitchFamily="2" charset="0"/>
                </a:rPr>
                <a:t>DraaS</a:t>
              </a:r>
              <a:r>
                <a:rPr lang="en-GB" sz="1600" b="1" dirty="0">
                  <a:latin typeface="Helvetica" pitchFamily="2" charset="0"/>
                </a:rPr>
                <a:t> specific content in our </a:t>
              </a:r>
              <a:r>
                <a:rPr lang="en-GB" sz="1600" b="1" dirty="0">
                  <a:solidFill>
                    <a:srgbClr val="00B0F0"/>
                  </a:solidFill>
                  <a:latin typeface="Helvetica" pitchFamily="2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Partner Hub</a:t>
              </a:r>
              <a:r>
                <a:rPr lang="en-GB" sz="1600" b="1" dirty="0">
                  <a:latin typeface="Helvetica" pitchFamily="2" charset="0"/>
                </a:rPr>
                <a:t>; Blog ideas, Sales Enablement, Solution Content and more. . .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36064875-AC43-4362-BE65-42B37130F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Next Steps / CTA’s / Engagement Process</a:t>
            </a:r>
          </a:p>
        </p:txBody>
      </p:sp>
    </p:spTree>
    <p:extLst>
      <p:ext uri="{BB962C8B-B14F-4D97-AF65-F5344CB8AC3E}">
        <p14:creationId xmlns:p14="http://schemas.microsoft.com/office/powerpoint/2010/main" val="126066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5">
            <a:extLst>
              <a:ext uri="{FF2B5EF4-FFF2-40B4-BE49-F238E27FC236}">
                <a16:creationId xmlns:a16="http://schemas.microsoft.com/office/drawing/2014/main" id="{E07565E0-A1CA-8021-E273-D189B02B6136}"/>
              </a:ext>
            </a:extLst>
          </p:cNvPr>
          <p:cNvSpPr/>
          <p:nvPr/>
        </p:nvSpPr>
        <p:spPr>
          <a:xfrm>
            <a:off x="4444118" y="1496195"/>
            <a:ext cx="1651214" cy="1733422"/>
          </a:xfrm>
          <a:custGeom>
            <a:avLst/>
            <a:gdLst>
              <a:gd name="connsiteX0" fmla="*/ 0 w 2049017"/>
              <a:gd name="connsiteY0" fmla="*/ 1482281 h 2151030"/>
              <a:gd name="connsiteX1" fmla="*/ 2049018 w 2049017"/>
              <a:gd name="connsiteY1" fmla="*/ 2151031 h 2151030"/>
              <a:gd name="connsiteX2" fmla="*/ 2049018 w 2049017"/>
              <a:gd name="connsiteY2" fmla="*/ 0 h 2151030"/>
              <a:gd name="connsiteX3" fmla="*/ 0 w 2049017"/>
              <a:gd name="connsiteY3" fmla="*/ 1482281 h 215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9017" h="2151030">
                <a:moveTo>
                  <a:pt x="0" y="1482281"/>
                </a:moveTo>
                <a:lnTo>
                  <a:pt x="2049018" y="2151031"/>
                </a:lnTo>
                <a:lnTo>
                  <a:pt x="2049018" y="0"/>
                </a:lnTo>
                <a:cubicBezTo>
                  <a:pt x="1093470" y="0"/>
                  <a:pt x="283178" y="621506"/>
                  <a:pt x="0" y="1482281"/>
                </a:cubicBez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1" name="4">
            <a:extLst>
              <a:ext uri="{FF2B5EF4-FFF2-40B4-BE49-F238E27FC236}">
                <a16:creationId xmlns:a16="http://schemas.microsoft.com/office/drawing/2014/main" id="{D4F08FE8-373A-2C13-ADEB-419245DE710E}"/>
              </a:ext>
            </a:extLst>
          </p:cNvPr>
          <p:cNvSpPr/>
          <p:nvPr/>
        </p:nvSpPr>
        <p:spPr>
          <a:xfrm>
            <a:off x="4357305" y="2690700"/>
            <a:ext cx="3391468" cy="1952719"/>
          </a:xfrm>
          <a:custGeom>
            <a:avLst/>
            <a:gdLst>
              <a:gd name="connsiteX0" fmla="*/ 2156746 w 4208525"/>
              <a:gd name="connsiteY0" fmla="*/ 668750 h 2423159"/>
              <a:gd name="connsiteX1" fmla="*/ 2156746 w 4208525"/>
              <a:gd name="connsiteY1" fmla="*/ 674465 h 2423159"/>
              <a:gd name="connsiteX2" fmla="*/ 2156746 w 4208525"/>
              <a:gd name="connsiteY2" fmla="*/ 668750 h 2423159"/>
              <a:gd name="connsiteX3" fmla="*/ 107728 w 4208525"/>
              <a:gd name="connsiteY3" fmla="*/ 0 h 2423159"/>
              <a:gd name="connsiteX4" fmla="*/ 106585 w 4208525"/>
              <a:gd name="connsiteY4" fmla="*/ 3620 h 2423159"/>
              <a:gd name="connsiteX5" fmla="*/ 2155508 w 4208525"/>
              <a:gd name="connsiteY5" fmla="*/ 673418 h 2423159"/>
              <a:gd name="connsiteX6" fmla="*/ 106490 w 4208525"/>
              <a:gd name="connsiteY6" fmla="*/ 3620 h 2423159"/>
              <a:gd name="connsiteX7" fmla="*/ 0 w 4208525"/>
              <a:gd name="connsiteY7" fmla="*/ 674465 h 2423159"/>
              <a:gd name="connsiteX8" fmla="*/ 892112 w 4208525"/>
              <a:gd name="connsiteY8" fmla="*/ 2421541 h 2423159"/>
              <a:gd name="connsiteX9" fmla="*/ 2153698 w 4208525"/>
              <a:gd name="connsiteY9" fmla="*/ 674370 h 2423159"/>
              <a:gd name="connsiteX10" fmla="*/ 892112 w 4208525"/>
              <a:gd name="connsiteY10" fmla="*/ 2421541 h 2423159"/>
              <a:gd name="connsiteX11" fmla="*/ 894398 w 4208525"/>
              <a:gd name="connsiteY11" fmla="*/ 2423160 h 2423159"/>
              <a:gd name="connsiteX12" fmla="*/ 2158651 w 4208525"/>
              <a:gd name="connsiteY12" fmla="*/ 674275 h 2423159"/>
              <a:gd name="connsiteX13" fmla="*/ 4208526 w 4208525"/>
              <a:gd name="connsiteY13" fmla="*/ 8668 h 2423159"/>
              <a:gd name="connsiteX14" fmla="*/ 4207574 w 4208525"/>
              <a:gd name="connsiteY14" fmla="*/ 5810 h 2423159"/>
              <a:gd name="connsiteX15" fmla="*/ 2160270 w 4208525"/>
              <a:gd name="connsiteY15" fmla="*/ 669893 h 2423159"/>
              <a:gd name="connsiteX16" fmla="*/ 2156651 w 4208525"/>
              <a:gd name="connsiteY16" fmla="*/ 668750 h 242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08525" h="2423159">
                <a:moveTo>
                  <a:pt x="2156746" y="668750"/>
                </a:moveTo>
                <a:lnTo>
                  <a:pt x="2156746" y="674465"/>
                </a:lnTo>
                <a:lnTo>
                  <a:pt x="2156746" y="668750"/>
                </a:lnTo>
                <a:lnTo>
                  <a:pt x="107728" y="0"/>
                </a:lnTo>
                <a:cubicBezTo>
                  <a:pt x="107347" y="1238"/>
                  <a:pt x="106966" y="2381"/>
                  <a:pt x="106585" y="3620"/>
                </a:cubicBezTo>
                <a:lnTo>
                  <a:pt x="2155508" y="673418"/>
                </a:lnTo>
                <a:lnTo>
                  <a:pt x="106490" y="3620"/>
                </a:lnTo>
                <a:cubicBezTo>
                  <a:pt x="37529" y="214789"/>
                  <a:pt x="0" y="440246"/>
                  <a:pt x="0" y="674465"/>
                </a:cubicBezTo>
                <a:cubicBezTo>
                  <a:pt x="0" y="1393127"/>
                  <a:pt x="351568" y="2029587"/>
                  <a:pt x="892112" y="2421541"/>
                </a:cubicBezTo>
                <a:lnTo>
                  <a:pt x="2153698" y="674370"/>
                </a:lnTo>
                <a:lnTo>
                  <a:pt x="892112" y="2421541"/>
                </a:lnTo>
                <a:cubicBezTo>
                  <a:pt x="892874" y="2422112"/>
                  <a:pt x="893636" y="2422684"/>
                  <a:pt x="894398" y="2423160"/>
                </a:cubicBezTo>
                <a:lnTo>
                  <a:pt x="2158651" y="674275"/>
                </a:lnTo>
                <a:lnTo>
                  <a:pt x="4208526" y="8668"/>
                </a:lnTo>
                <a:cubicBezTo>
                  <a:pt x="4208240" y="7715"/>
                  <a:pt x="4207955" y="6763"/>
                  <a:pt x="4207574" y="5810"/>
                </a:cubicBezTo>
                <a:lnTo>
                  <a:pt x="2160270" y="669893"/>
                </a:lnTo>
                <a:lnTo>
                  <a:pt x="2156651" y="668750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2" name="3">
            <a:extLst>
              <a:ext uri="{FF2B5EF4-FFF2-40B4-BE49-F238E27FC236}">
                <a16:creationId xmlns:a16="http://schemas.microsoft.com/office/drawing/2014/main" id="{5638E910-135B-D037-99D2-20B55A88B28A}"/>
              </a:ext>
            </a:extLst>
          </p:cNvPr>
          <p:cNvSpPr/>
          <p:nvPr/>
        </p:nvSpPr>
        <p:spPr>
          <a:xfrm>
            <a:off x="5078062" y="3234069"/>
            <a:ext cx="2037307" cy="1738182"/>
          </a:xfrm>
          <a:custGeom>
            <a:avLst/>
            <a:gdLst>
              <a:gd name="connsiteX0" fmla="*/ 0 w 2528125"/>
              <a:gd name="connsiteY0" fmla="*/ 1748885 h 2156936"/>
              <a:gd name="connsiteX1" fmla="*/ 1262348 w 2528125"/>
              <a:gd name="connsiteY1" fmla="*/ 2156936 h 2156936"/>
              <a:gd name="connsiteX2" fmla="*/ 2528126 w 2528125"/>
              <a:gd name="connsiteY2" fmla="*/ 1746409 h 2156936"/>
              <a:gd name="connsiteX3" fmla="*/ 1264253 w 2528125"/>
              <a:gd name="connsiteY3" fmla="*/ 0 h 2156936"/>
              <a:gd name="connsiteX4" fmla="*/ 0 w 2528125"/>
              <a:gd name="connsiteY4" fmla="*/ 1748885 h 2156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8125" h="2156936">
                <a:moveTo>
                  <a:pt x="0" y="1748885"/>
                </a:moveTo>
                <a:cubicBezTo>
                  <a:pt x="354902" y="2005489"/>
                  <a:pt x="790956" y="2156936"/>
                  <a:pt x="1262348" y="2156936"/>
                </a:cubicBezTo>
                <a:cubicBezTo>
                  <a:pt x="1733741" y="2156936"/>
                  <a:pt x="2172653" y="2004536"/>
                  <a:pt x="2528126" y="1746409"/>
                </a:cubicBezTo>
                <a:lnTo>
                  <a:pt x="1264253" y="0"/>
                </a:lnTo>
                <a:lnTo>
                  <a:pt x="0" y="1748885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3" name="2">
            <a:extLst>
              <a:ext uri="{FF2B5EF4-FFF2-40B4-BE49-F238E27FC236}">
                <a16:creationId xmlns:a16="http://schemas.microsoft.com/office/drawing/2014/main" id="{9C762C69-137D-6F63-9D4B-22EDE41E36BA}"/>
              </a:ext>
            </a:extLst>
          </p:cNvPr>
          <p:cNvSpPr/>
          <p:nvPr/>
        </p:nvSpPr>
        <p:spPr>
          <a:xfrm>
            <a:off x="6096945" y="2697686"/>
            <a:ext cx="1736416" cy="1942281"/>
          </a:xfrm>
          <a:custGeom>
            <a:avLst/>
            <a:gdLst>
              <a:gd name="connsiteX0" fmla="*/ 1266253 w 2154745"/>
              <a:gd name="connsiteY0" fmla="*/ 2410206 h 2410206"/>
              <a:gd name="connsiteX1" fmla="*/ 2154745 w 2154745"/>
              <a:gd name="connsiteY1" fmla="*/ 665797 h 2410206"/>
              <a:gd name="connsiteX2" fmla="*/ 2049875 w 2154745"/>
              <a:gd name="connsiteY2" fmla="*/ 0 h 2410206"/>
              <a:gd name="connsiteX3" fmla="*/ 0 w 2154745"/>
              <a:gd name="connsiteY3" fmla="*/ 665607 h 2410206"/>
              <a:gd name="connsiteX4" fmla="*/ 1266349 w 2154745"/>
              <a:gd name="connsiteY4" fmla="*/ 2410206 h 2410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4745" h="2410206">
                <a:moveTo>
                  <a:pt x="1266253" y="2410206"/>
                </a:moveTo>
                <a:cubicBezTo>
                  <a:pt x="1804702" y="2018062"/>
                  <a:pt x="2154745" y="1382839"/>
                  <a:pt x="2154745" y="665797"/>
                </a:cubicBezTo>
                <a:cubicBezTo>
                  <a:pt x="2154745" y="433388"/>
                  <a:pt x="2117884" y="209645"/>
                  <a:pt x="2049875" y="0"/>
                </a:cubicBezTo>
                <a:lnTo>
                  <a:pt x="0" y="665607"/>
                </a:lnTo>
                <a:lnTo>
                  <a:pt x="1266349" y="2410206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0" name="1">
            <a:extLst>
              <a:ext uri="{FF2B5EF4-FFF2-40B4-BE49-F238E27FC236}">
                <a16:creationId xmlns:a16="http://schemas.microsoft.com/office/drawing/2014/main" id="{98B1BC35-2132-5E21-E4D4-77DF12FA0C44}"/>
              </a:ext>
            </a:extLst>
          </p:cNvPr>
          <p:cNvSpPr/>
          <p:nvPr/>
        </p:nvSpPr>
        <p:spPr>
          <a:xfrm>
            <a:off x="6095333" y="1496195"/>
            <a:ext cx="1652673" cy="1734343"/>
          </a:xfrm>
          <a:custGeom>
            <a:avLst/>
            <a:gdLst>
              <a:gd name="connsiteX0" fmla="*/ 3524 w 2050827"/>
              <a:gd name="connsiteY0" fmla="*/ 2152174 h 2152173"/>
              <a:gd name="connsiteX1" fmla="*/ 2050828 w 2050827"/>
              <a:gd name="connsiteY1" fmla="*/ 1488091 h 2152173"/>
              <a:gd name="connsiteX2" fmla="*/ 0 w 2050827"/>
              <a:gd name="connsiteY2" fmla="*/ 0 h 2152173"/>
              <a:gd name="connsiteX3" fmla="*/ 0 w 2050827"/>
              <a:gd name="connsiteY3" fmla="*/ 2151031 h 2152173"/>
              <a:gd name="connsiteX4" fmla="*/ 3620 w 2050827"/>
              <a:gd name="connsiteY4" fmla="*/ 2152174 h 215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0827" h="2152173">
                <a:moveTo>
                  <a:pt x="3524" y="2152174"/>
                </a:moveTo>
                <a:lnTo>
                  <a:pt x="2050828" y="1488091"/>
                </a:lnTo>
                <a:cubicBezTo>
                  <a:pt x="1769459" y="624269"/>
                  <a:pt x="957644" y="0"/>
                  <a:pt x="0" y="0"/>
                </a:cubicBezTo>
                <a:lnTo>
                  <a:pt x="0" y="2151031"/>
                </a:lnTo>
                <a:lnTo>
                  <a:pt x="3620" y="2152174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grpSp>
        <p:nvGrpSpPr>
          <p:cNvPr id="63" name="Divides">
            <a:extLst>
              <a:ext uri="{FF2B5EF4-FFF2-40B4-BE49-F238E27FC236}">
                <a16:creationId xmlns:a16="http://schemas.microsoft.com/office/drawing/2014/main" id="{33E98A06-4FA4-990B-079E-1EF7F471BAA0}"/>
              </a:ext>
            </a:extLst>
          </p:cNvPr>
          <p:cNvGrpSpPr/>
          <p:nvPr/>
        </p:nvGrpSpPr>
        <p:grpSpPr>
          <a:xfrm>
            <a:off x="0" y="-187235"/>
            <a:ext cx="12192000" cy="6348205"/>
            <a:chOff x="0" y="-187235"/>
            <a:chExt cx="12192000" cy="6348205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BA2116D-16D6-0A7B-5EC3-965FA9ECE49F}"/>
                </a:ext>
              </a:extLst>
            </p:cNvPr>
            <p:cNvCxnSpPr>
              <a:stCxn id="41" idx="0"/>
            </p:cNvCxnSpPr>
            <p:nvPr/>
          </p:nvCxnSpPr>
          <p:spPr>
            <a:xfrm flipH="1" flipV="1">
              <a:off x="0" y="1213050"/>
              <a:ext cx="6095333" cy="2016567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75D8751-471D-FAF0-26CE-17DFC425E44B}"/>
                </a:ext>
              </a:extLst>
            </p:cNvPr>
            <p:cNvCxnSpPr>
              <a:stCxn id="43" idx="3"/>
            </p:cNvCxnSpPr>
            <p:nvPr/>
          </p:nvCxnSpPr>
          <p:spPr>
            <a:xfrm flipV="1">
              <a:off x="6096945" y="1248610"/>
              <a:ext cx="6095055" cy="198546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6D6AF1A-448C-55AA-D5F9-9207876FCB92}"/>
                </a:ext>
              </a:extLst>
            </p:cNvPr>
            <p:cNvCxnSpPr>
              <a:stCxn id="43" idx="3"/>
            </p:cNvCxnSpPr>
            <p:nvPr/>
          </p:nvCxnSpPr>
          <p:spPr>
            <a:xfrm flipH="1" flipV="1">
              <a:off x="6094381" y="-187235"/>
              <a:ext cx="2564" cy="3421305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06AB9B-B1BF-FF65-ED8E-E28F9875338A}"/>
                </a:ext>
              </a:extLst>
            </p:cNvPr>
            <p:cNvCxnSpPr>
              <a:stCxn id="42" idx="3"/>
            </p:cNvCxnSpPr>
            <p:nvPr/>
          </p:nvCxnSpPr>
          <p:spPr>
            <a:xfrm flipH="1">
              <a:off x="3960057" y="3234069"/>
              <a:ext cx="2136812" cy="2886261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F5FA2EE-6896-1E63-3B10-CBAD764E6197}"/>
                </a:ext>
              </a:extLst>
            </p:cNvPr>
            <p:cNvCxnSpPr>
              <a:stCxn id="43" idx="3"/>
            </p:cNvCxnSpPr>
            <p:nvPr/>
          </p:nvCxnSpPr>
          <p:spPr>
            <a:xfrm>
              <a:off x="6096945" y="3234070"/>
              <a:ext cx="2118366" cy="292690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Logo e">
            <a:extLst>
              <a:ext uri="{FF2B5EF4-FFF2-40B4-BE49-F238E27FC236}">
                <a16:creationId xmlns:a16="http://schemas.microsoft.com/office/drawing/2014/main" id="{A55E6539-5E4B-256A-3C02-68B08364BDD8}"/>
              </a:ext>
            </a:extLst>
          </p:cNvPr>
          <p:cNvGrpSpPr/>
          <p:nvPr/>
        </p:nvGrpSpPr>
        <p:grpSpPr>
          <a:xfrm>
            <a:off x="3568306" y="829467"/>
            <a:ext cx="4813694" cy="4686458"/>
            <a:chOff x="3590906" y="974624"/>
            <a:chExt cx="4813694" cy="4686458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F317D73-289F-6E39-6172-F7FA222E38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09" t="23597" r="9439" b="19742"/>
            <a:stretch/>
          </p:blipFill>
          <p:spPr>
            <a:xfrm>
              <a:off x="3590906" y="974624"/>
              <a:ext cx="4813694" cy="4686458"/>
            </a:xfrm>
            <a:prstGeom prst="rect">
              <a:avLst/>
            </a:prstGeom>
          </p:spPr>
        </p:pic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3D633189-79CD-459A-BE4E-D88F2B622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15883" y="2728881"/>
              <a:ext cx="1490196" cy="1317242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9BDA14A-2885-6850-14BF-77B7800A4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961" y="6875"/>
            <a:ext cx="9887064" cy="749300"/>
          </a:xfrm>
        </p:spPr>
        <p:txBody>
          <a:bodyPr/>
          <a:lstStyle/>
          <a:p>
            <a:r>
              <a:rPr lang="en-GB" dirty="0"/>
              <a:t>Why </a:t>
            </a:r>
            <a:r>
              <a:rPr lang="en-GB" dirty="0" err="1"/>
              <a:t>DRaaS</a:t>
            </a:r>
            <a:r>
              <a:rPr lang="en-GB" dirty="0"/>
              <a:t> for you and your customers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453D125-04E0-6243-1179-2AB63A7F791D}"/>
              </a:ext>
            </a:extLst>
          </p:cNvPr>
          <p:cNvSpPr txBox="1"/>
          <p:nvPr/>
        </p:nvSpPr>
        <p:spPr>
          <a:xfrm>
            <a:off x="8433243" y="3172696"/>
            <a:ext cx="259180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4000" b="1" dirty="0">
                <a:solidFill>
                  <a:srgbClr val="00FF2D"/>
                </a:solidFill>
                <a:latin typeface="Helvetica" pitchFamily="2" charset="0"/>
              </a:rPr>
              <a:t>$14.6b</a:t>
            </a:r>
            <a:b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lang="en-GB" sz="1500" noProof="0" dirty="0">
                <a:solidFill>
                  <a:prstClr val="white"/>
                </a:solidFill>
                <a:latin typeface="Helvetica" pitchFamily="2" charset="0"/>
              </a:rPr>
              <a:t>Global </a:t>
            </a:r>
            <a:r>
              <a:rPr lang="en-GB" sz="1500" noProof="0" dirty="0" err="1">
                <a:solidFill>
                  <a:prstClr val="white"/>
                </a:solidFill>
                <a:latin typeface="Helvetica" pitchFamily="2" charset="0"/>
              </a:rPr>
              <a:t>DRaaS</a:t>
            </a:r>
            <a:r>
              <a:rPr lang="en-GB" sz="1500" noProof="0" dirty="0">
                <a:solidFill>
                  <a:prstClr val="white"/>
                </a:solidFill>
                <a:latin typeface="Helvetica" pitchFamily="2" charset="0"/>
              </a:rPr>
              <a:t> market expected to grow from $5.1b in 2020 to $14.1b by 2025 (23.3% YoY </a:t>
            </a:r>
            <a:r>
              <a:rPr lang="en-GB" sz="1500" dirty="0" err="1">
                <a:solidFill>
                  <a:prstClr val="white"/>
                </a:solidFill>
                <a:latin typeface="Helvetica" pitchFamily="2" charset="0"/>
              </a:rPr>
              <a:t>i</a:t>
            </a:r>
            <a:r>
              <a:rPr lang="en-GB" sz="1500" noProof="0" dirty="0" err="1">
                <a:solidFill>
                  <a:prstClr val="white"/>
                </a:solidFill>
                <a:latin typeface="Helvetica" pitchFamily="2" charset="0"/>
              </a:rPr>
              <a:t>ncrease</a:t>
            </a:r>
            <a:r>
              <a:rPr lang="en-GB" sz="1500" noProof="0" dirty="0">
                <a:solidFill>
                  <a:prstClr val="white"/>
                </a:solidFill>
                <a:latin typeface="Helvetica" pitchFamily="2" charset="0"/>
              </a:rPr>
              <a:t>)</a:t>
            </a:r>
            <a:endParaRPr lang="en-GB" sz="1500" dirty="0">
              <a:solidFill>
                <a:prstClr val="white"/>
              </a:solidFill>
              <a:latin typeface="Helveti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A76246-A936-1C70-063A-DB75BA018618}"/>
              </a:ext>
            </a:extLst>
          </p:cNvPr>
          <p:cNvSpPr txBox="1"/>
          <p:nvPr/>
        </p:nvSpPr>
        <p:spPr>
          <a:xfrm>
            <a:off x="6996466" y="672348"/>
            <a:ext cx="3290533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4000" b="1" dirty="0">
                <a:solidFill>
                  <a:srgbClr val="00FF2D"/>
                </a:solidFill>
                <a:latin typeface="Helvetica" pitchFamily="2" charset="0"/>
              </a:rPr>
              <a:t>Top </a:t>
            </a:r>
            <a:r>
              <a:rPr lang="en-GB" sz="4000" b="1" noProof="0" dirty="0">
                <a:solidFill>
                  <a:srgbClr val="00FF2D"/>
                </a:solidFill>
                <a:latin typeface="Helvetica" pitchFamily="2" charset="0"/>
              </a:rPr>
              <a:t>10</a:t>
            </a:r>
            <a:b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lang="en-GB" sz="1500" dirty="0">
                <a:solidFill>
                  <a:prstClr val="white"/>
                </a:solidFill>
                <a:latin typeface="Helvetica" pitchFamily="2" charset="0"/>
              </a:rPr>
              <a:t>Distributed Cloud is expected to be one of the top 10 strategic technology trends for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E966E6-F73C-E7D2-B308-9239E6D3DD34}"/>
              </a:ext>
            </a:extLst>
          </p:cNvPr>
          <p:cNvSpPr txBox="1"/>
          <p:nvPr/>
        </p:nvSpPr>
        <p:spPr>
          <a:xfrm>
            <a:off x="4583110" y="5062845"/>
            <a:ext cx="323772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4000" b="1" dirty="0">
                <a:solidFill>
                  <a:srgbClr val="00FF2D"/>
                </a:solidFill>
                <a:latin typeface="Helvetica" pitchFamily="2" charset="0"/>
              </a:rPr>
              <a:t>93%</a:t>
            </a:r>
            <a:br>
              <a:rPr lang="en-GB" sz="1500" b="1" dirty="0">
                <a:solidFill>
                  <a:prstClr val="white"/>
                </a:solidFill>
                <a:latin typeface="Helvetica" pitchFamily="2" charset="0"/>
              </a:rPr>
            </a:br>
            <a:r>
              <a:rPr lang="en-GB" sz="1500" dirty="0">
                <a:solidFill>
                  <a:prstClr val="white"/>
                </a:solidFill>
                <a:latin typeface="Helvetica" pitchFamily="2" charset="0"/>
              </a:rPr>
              <a:t>of </a:t>
            </a:r>
            <a:r>
              <a:rPr lang="en-GB" sz="1500">
                <a:solidFill>
                  <a:prstClr val="white"/>
                </a:solidFill>
                <a:latin typeface="Helvetica" pitchFamily="2" charset="0"/>
              </a:rPr>
              <a:t>orgs have </a:t>
            </a:r>
            <a:r>
              <a:rPr lang="en-GB" sz="1500" dirty="0">
                <a:solidFill>
                  <a:prstClr val="white"/>
                </a:solidFill>
                <a:latin typeface="Helvetica" pitchFamily="2" charset="0"/>
              </a:rPr>
              <a:t>suffered a data-related disruption in the last 12 months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F4BB5F-6417-59C5-33AD-764558D85153}"/>
              </a:ext>
            </a:extLst>
          </p:cNvPr>
          <p:cNvSpPr txBox="1"/>
          <p:nvPr/>
        </p:nvSpPr>
        <p:spPr>
          <a:xfrm>
            <a:off x="1090344" y="3208525"/>
            <a:ext cx="292919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4000" b="1" dirty="0">
                <a:solidFill>
                  <a:srgbClr val="00FF2D"/>
                </a:solidFill>
                <a:latin typeface="Helvetica" pitchFamily="2" charset="0"/>
              </a:rPr>
              <a:t>75%</a:t>
            </a:r>
            <a:b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lang="en-GB" sz="1500" dirty="0">
                <a:solidFill>
                  <a:prstClr val="white"/>
                </a:solidFill>
                <a:latin typeface="Helvetica" pitchFamily="2" charset="0"/>
              </a:rPr>
              <a:t>of small businesses have no DR plan in place.  It may fall into the nice-to-have category, that is until they need it</a:t>
            </a:r>
            <a:endParaRPr kumimoji="0" lang="en-GB" sz="15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DDF331-5B1E-9E13-B6CE-5574D3CFD9D6}"/>
              </a:ext>
            </a:extLst>
          </p:cNvPr>
          <p:cNvSpPr txBox="1"/>
          <p:nvPr/>
        </p:nvSpPr>
        <p:spPr>
          <a:xfrm>
            <a:off x="2265669" y="618614"/>
            <a:ext cx="292919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4000" b="1" noProof="0" dirty="0">
                <a:solidFill>
                  <a:srgbClr val="00FF2D"/>
                </a:solidFill>
                <a:latin typeface="Helvetica" pitchFamily="2" charset="0"/>
              </a:rPr>
              <a:t>$5,600</a:t>
            </a:r>
          </a:p>
          <a:p>
            <a:pPr lvl="0" algn="ctr">
              <a:defRPr/>
            </a:pPr>
            <a:r>
              <a:rPr lang="en-GB" sz="1500" dirty="0">
                <a:solidFill>
                  <a:prstClr val="white"/>
                </a:solidFill>
                <a:latin typeface="Helvetica" pitchFamily="2" charset="0"/>
              </a:rPr>
              <a:t>Is the average cost of IT downtime for businesses</a:t>
            </a:r>
          </a:p>
        </p:txBody>
      </p:sp>
    </p:spTree>
    <p:extLst>
      <p:ext uri="{BB962C8B-B14F-4D97-AF65-F5344CB8AC3E}">
        <p14:creationId xmlns:p14="http://schemas.microsoft.com/office/powerpoint/2010/main" val="5399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6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2" grpId="0" animBg="1"/>
      <p:bldP spid="43" grpId="0" animBg="1"/>
      <p:bldP spid="40" grpId="0" animBg="1"/>
      <p:bldP spid="69" grpId="0"/>
      <p:bldP spid="3" grpId="0"/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Customer Challenges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5944" y="864916"/>
            <a:ext cx="2146327" cy="4845016"/>
            <a:chOff x="744278" y="1154566"/>
            <a:chExt cx="2146327" cy="484501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366A14A-E910-4446-8991-8BF8E2E6F834}"/>
                </a:ext>
              </a:extLst>
            </p:cNvPr>
            <p:cNvSpPr txBox="1"/>
            <p:nvPr/>
          </p:nvSpPr>
          <p:spPr>
            <a:xfrm>
              <a:off x="744278" y="3814368"/>
              <a:ext cx="1991276" cy="21852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algn="ctr"/>
              <a:r>
                <a:rPr lang="en-GB" sz="1400" b="1" i="0" u="none" strike="noStrike" baseline="0" dirty="0">
                  <a:latin typeface="Helvetica" pitchFamily="2" charset="0"/>
                  <a:cs typeface="Helvetica" panose="020B0604020202020204" pitchFamily="34" charset="0"/>
                </a:rPr>
                <a:t>Lack of resources and skills sets</a:t>
              </a:r>
            </a:p>
            <a:p>
              <a:pPr algn="l"/>
              <a:endParaRPr lang="en-GB" sz="1200" b="0" i="0" u="none" strike="noStrike" baseline="0" dirty="0">
                <a:solidFill>
                  <a:srgbClr val="000000"/>
                </a:solidFill>
                <a:latin typeface="Helvetica" pitchFamily="2" charset="0"/>
                <a:cs typeface="Helvetica" panose="020B0604020202020204" pitchFamily="34" charset="0"/>
              </a:endParaRPr>
            </a:p>
            <a:p>
              <a:pPr algn="ctr"/>
              <a:r>
                <a:rPr lang="en-GB" sz="1200" b="0" i="0" u="none" strike="noStrike" baseline="0" dirty="0">
                  <a:latin typeface="Helvetica" pitchFamily="2" charset="0"/>
                  <a:cs typeface="Helvetica" panose="020B0604020202020204" pitchFamily="34" charset="0"/>
                </a:rPr>
                <a:t>33% of companies that have DR measures in place don’t test periodically to ensure these are working - not every company has the resources or knowledge to carry out these processes.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cs typeface="Helvetica" panose="020B0604020202020204" pitchFamily="34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892686" y="1154566"/>
              <a:ext cx="1997919" cy="2558749"/>
              <a:chOff x="720188" y="1412413"/>
              <a:chExt cx="1997919" cy="2558749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720188" y="1561657"/>
                <a:ext cx="1725434" cy="1725434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49" t="64253" r="76662" b="10096"/>
              <a:stretch/>
            </p:blipFill>
            <p:spPr>
              <a:xfrm>
                <a:off x="786229" y="1627698"/>
                <a:ext cx="1931878" cy="1768282"/>
              </a:xfrm>
              <a:prstGeom prst="rect">
                <a:avLst/>
              </a:prstGeom>
              <a:effectLst/>
            </p:spPr>
          </p:pic>
          <p:grpSp>
            <p:nvGrpSpPr>
              <p:cNvPr id="46" name="Group 45"/>
              <p:cNvGrpSpPr/>
              <p:nvPr/>
            </p:nvGrpSpPr>
            <p:grpSpPr>
              <a:xfrm>
                <a:off x="1503393" y="1412413"/>
                <a:ext cx="1214714" cy="2558749"/>
                <a:chOff x="7534959" y="2643805"/>
                <a:chExt cx="1214714" cy="2558749"/>
              </a:xfrm>
              <a:effectLst/>
            </p:grpSpPr>
            <p:sp>
              <p:nvSpPr>
                <p:cNvPr id="48" name="Oval 8"/>
                <p:cNvSpPr/>
                <p:nvPr/>
              </p:nvSpPr>
              <p:spPr>
                <a:xfrm>
                  <a:off x="7581568" y="2643805"/>
                  <a:ext cx="1001865" cy="2003730"/>
                </a:xfrm>
                <a:custGeom>
                  <a:avLst/>
                  <a:gdLst>
                    <a:gd name="connsiteX0" fmla="*/ 0 w 2003730"/>
                    <a:gd name="connsiteY0" fmla="*/ 1001865 h 2003730"/>
                    <a:gd name="connsiteX1" fmla="*/ 1001865 w 2003730"/>
                    <a:gd name="connsiteY1" fmla="*/ 0 h 2003730"/>
                    <a:gd name="connsiteX2" fmla="*/ 2003730 w 2003730"/>
                    <a:gd name="connsiteY2" fmla="*/ 1001865 h 2003730"/>
                    <a:gd name="connsiteX3" fmla="*/ 1001865 w 2003730"/>
                    <a:gd name="connsiteY3" fmla="*/ 2003730 h 2003730"/>
                    <a:gd name="connsiteX4" fmla="*/ 0 w 2003730"/>
                    <a:gd name="connsiteY4" fmla="*/ 1001865 h 2003730"/>
                    <a:gd name="connsiteX0" fmla="*/ 0 w 2003730"/>
                    <a:gd name="connsiteY0" fmla="*/ 1001865 h 2003730"/>
                    <a:gd name="connsiteX1" fmla="*/ 1001865 w 2003730"/>
                    <a:gd name="connsiteY1" fmla="*/ 0 h 2003730"/>
                    <a:gd name="connsiteX2" fmla="*/ 2003730 w 2003730"/>
                    <a:gd name="connsiteY2" fmla="*/ 1001865 h 2003730"/>
                    <a:gd name="connsiteX3" fmla="*/ 1001865 w 2003730"/>
                    <a:gd name="connsiteY3" fmla="*/ 2003730 h 2003730"/>
                    <a:gd name="connsiteX4" fmla="*/ 91440 w 2003730"/>
                    <a:gd name="connsiteY4" fmla="*/ 1093305 h 2003730"/>
                    <a:gd name="connsiteX0" fmla="*/ 0 w 2003730"/>
                    <a:gd name="connsiteY0" fmla="*/ 1001865 h 2003730"/>
                    <a:gd name="connsiteX1" fmla="*/ 1001865 w 2003730"/>
                    <a:gd name="connsiteY1" fmla="*/ 0 h 2003730"/>
                    <a:gd name="connsiteX2" fmla="*/ 2003730 w 2003730"/>
                    <a:gd name="connsiteY2" fmla="*/ 1001865 h 2003730"/>
                    <a:gd name="connsiteX3" fmla="*/ 1001865 w 2003730"/>
                    <a:gd name="connsiteY3" fmla="*/ 2003730 h 2003730"/>
                    <a:gd name="connsiteX0" fmla="*/ 0 w 1001865"/>
                    <a:gd name="connsiteY0" fmla="*/ 0 h 2003730"/>
                    <a:gd name="connsiteX1" fmla="*/ 1001865 w 1001865"/>
                    <a:gd name="connsiteY1" fmla="*/ 1001865 h 2003730"/>
                    <a:gd name="connsiteX2" fmla="*/ 0 w 1001865"/>
                    <a:gd name="connsiteY2" fmla="*/ 2003730 h 2003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01865" h="2003730">
                      <a:moveTo>
                        <a:pt x="0" y="0"/>
                      </a:moveTo>
                      <a:cubicBezTo>
                        <a:pt x="553315" y="0"/>
                        <a:pt x="1001865" y="448550"/>
                        <a:pt x="1001865" y="1001865"/>
                      </a:cubicBezTo>
                      <a:cubicBezTo>
                        <a:pt x="1001865" y="1555180"/>
                        <a:pt x="553315" y="2003730"/>
                        <a:pt x="0" y="200373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A1C2B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 rot="5400000">
                  <a:off x="8570133" y="3559119"/>
                  <a:ext cx="192840" cy="16624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7534959" y="5111909"/>
                  <a:ext cx="90645" cy="9064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7580282" y="4634944"/>
                  <a:ext cx="0" cy="49784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" name="Group 5"/>
          <p:cNvGrpSpPr/>
          <p:nvPr/>
        </p:nvGrpSpPr>
        <p:grpSpPr>
          <a:xfrm>
            <a:off x="2647869" y="834259"/>
            <a:ext cx="2249042" cy="4644840"/>
            <a:chOff x="2867239" y="1154566"/>
            <a:chExt cx="2249042" cy="464484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366A14A-E910-4446-8991-8BF8E2E6F834}"/>
                </a:ext>
              </a:extLst>
            </p:cNvPr>
            <p:cNvSpPr txBox="1"/>
            <p:nvPr/>
          </p:nvSpPr>
          <p:spPr>
            <a:xfrm>
              <a:off x="2867239" y="3845025"/>
              <a:ext cx="2190961" cy="195438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algn="ctr"/>
              <a:r>
                <a:rPr lang="en-GB" sz="1400" b="1" dirty="0">
                  <a:latin typeface="Helvetica" pitchFamily="2" charset="0"/>
                  <a:cs typeface="Helvetica" panose="020B0604020202020204" pitchFamily="34" charset="0"/>
                </a:rPr>
                <a:t>Business survival</a:t>
              </a:r>
              <a:endParaRPr lang="en-GB" sz="1400" b="1" i="0" u="none" strike="noStrike" baseline="0" dirty="0">
                <a:latin typeface="Helvetica" pitchFamily="2" charset="0"/>
                <a:cs typeface="Helvetica" panose="020B0604020202020204" pitchFamily="34" charset="0"/>
              </a:endParaRPr>
            </a:p>
            <a:p>
              <a:pPr algn="l"/>
              <a:endParaRPr lang="en-GB" sz="1100" b="0" i="0" u="none" strike="noStrike" baseline="0" dirty="0">
                <a:solidFill>
                  <a:srgbClr val="000000"/>
                </a:solidFill>
                <a:latin typeface="Helvetica" pitchFamily="2" charset="0"/>
                <a:cs typeface="Helvetica" panose="020B0604020202020204" pitchFamily="34" charset="0"/>
              </a:endParaRPr>
            </a:p>
            <a:p>
              <a:pPr algn="ctr"/>
              <a:r>
                <a:rPr lang="en-GB" sz="1200" b="0" i="0" u="none" strike="noStrike" baseline="0" dirty="0">
                  <a:latin typeface="Helvetica" pitchFamily="2" charset="0"/>
                  <a:cs typeface="Helvetica" panose="020B0604020202020204" pitchFamily="34" charset="0"/>
                </a:rPr>
                <a:t>50% of smaller businesses do not survive a significant disaster event (e.g. ransomware, data breach etc.) In contrast, 96% of businesses with a DR practice in place do fully recover.</a:t>
              </a:r>
              <a:endPara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cs typeface="Helvetica" panose="020B0604020202020204" pitchFamily="34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3118362" y="1154566"/>
              <a:ext cx="1997919" cy="2558749"/>
              <a:chOff x="2963751" y="1412413"/>
              <a:chExt cx="1997919" cy="2558749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2963751" y="1561657"/>
                <a:ext cx="1725434" cy="1725434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49" t="64253" r="76662" b="10096"/>
              <a:stretch/>
            </p:blipFill>
            <p:spPr>
              <a:xfrm>
                <a:off x="3029792" y="1627698"/>
                <a:ext cx="1931878" cy="1768282"/>
              </a:xfrm>
              <a:prstGeom prst="rect">
                <a:avLst/>
              </a:prstGeom>
              <a:effectLst/>
            </p:spPr>
          </p:pic>
          <p:grpSp>
            <p:nvGrpSpPr>
              <p:cNvPr id="55" name="Group 54"/>
              <p:cNvGrpSpPr/>
              <p:nvPr/>
            </p:nvGrpSpPr>
            <p:grpSpPr>
              <a:xfrm>
                <a:off x="3746956" y="1412413"/>
                <a:ext cx="1214714" cy="2558749"/>
                <a:chOff x="7534959" y="2643805"/>
                <a:chExt cx="1214714" cy="2558749"/>
              </a:xfrm>
              <a:effectLst/>
            </p:grpSpPr>
            <p:sp>
              <p:nvSpPr>
                <p:cNvPr id="57" name="Oval 8"/>
                <p:cNvSpPr/>
                <p:nvPr/>
              </p:nvSpPr>
              <p:spPr>
                <a:xfrm>
                  <a:off x="7581568" y="2643805"/>
                  <a:ext cx="1001865" cy="2003730"/>
                </a:xfrm>
                <a:custGeom>
                  <a:avLst/>
                  <a:gdLst>
                    <a:gd name="connsiteX0" fmla="*/ 0 w 2003730"/>
                    <a:gd name="connsiteY0" fmla="*/ 1001865 h 2003730"/>
                    <a:gd name="connsiteX1" fmla="*/ 1001865 w 2003730"/>
                    <a:gd name="connsiteY1" fmla="*/ 0 h 2003730"/>
                    <a:gd name="connsiteX2" fmla="*/ 2003730 w 2003730"/>
                    <a:gd name="connsiteY2" fmla="*/ 1001865 h 2003730"/>
                    <a:gd name="connsiteX3" fmla="*/ 1001865 w 2003730"/>
                    <a:gd name="connsiteY3" fmla="*/ 2003730 h 2003730"/>
                    <a:gd name="connsiteX4" fmla="*/ 0 w 2003730"/>
                    <a:gd name="connsiteY4" fmla="*/ 1001865 h 2003730"/>
                    <a:gd name="connsiteX0" fmla="*/ 0 w 2003730"/>
                    <a:gd name="connsiteY0" fmla="*/ 1001865 h 2003730"/>
                    <a:gd name="connsiteX1" fmla="*/ 1001865 w 2003730"/>
                    <a:gd name="connsiteY1" fmla="*/ 0 h 2003730"/>
                    <a:gd name="connsiteX2" fmla="*/ 2003730 w 2003730"/>
                    <a:gd name="connsiteY2" fmla="*/ 1001865 h 2003730"/>
                    <a:gd name="connsiteX3" fmla="*/ 1001865 w 2003730"/>
                    <a:gd name="connsiteY3" fmla="*/ 2003730 h 2003730"/>
                    <a:gd name="connsiteX4" fmla="*/ 91440 w 2003730"/>
                    <a:gd name="connsiteY4" fmla="*/ 1093305 h 2003730"/>
                    <a:gd name="connsiteX0" fmla="*/ 0 w 2003730"/>
                    <a:gd name="connsiteY0" fmla="*/ 1001865 h 2003730"/>
                    <a:gd name="connsiteX1" fmla="*/ 1001865 w 2003730"/>
                    <a:gd name="connsiteY1" fmla="*/ 0 h 2003730"/>
                    <a:gd name="connsiteX2" fmla="*/ 2003730 w 2003730"/>
                    <a:gd name="connsiteY2" fmla="*/ 1001865 h 2003730"/>
                    <a:gd name="connsiteX3" fmla="*/ 1001865 w 2003730"/>
                    <a:gd name="connsiteY3" fmla="*/ 2003730 h 2003730"/>
                    <a:gd name="connsiteX0" fmla="*/ 0 w 1001865"/>
                    <a:gd name="connsiteY0" fmla="*/ 0 h 2003730"/>
                    <a:gd name="connsiteX1" fmla="*/ 1001865 w 1001865"/>
                    <a:gd name="connsiteY1" fmla="*/ 1001865 h 2003730"/>
                    <a:gd name="connsiteX2" fmla="*/ 0 w 1001865"/>
                    <a:gd name="connsiteY2" fmla="*/ 2003730 h 2003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01865" h="2003730">
                      <a:moveTo>
                        <a:pt x="0" y="0"/>
                      </a:moveTo>
                      <a:cubicBezTo>
                        <a:pt x="553315" y="0"/>
                        <a:pt x="1001865" y="448550"/>
                        <a:pt x="1001865" y="1001865"/>
                      </a:cubicBezTo>
                      <a:cubicBezTo>
                        <a:pt x="1001865" y="1555180"/>
                        <a:pt x="553315" y="2003730"/>
                        <a:pt x="0" y="2003730"/>
                      </a:cubicBezTo>
                    </a:path>
                  </a:pathLst>
                </a:custGeom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A1C2B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Isosceles Triangle 57"/>
                <p:cNvSpPr/>
                <p:nvPr/>
              </p:nvSpPr>
              <p:spPr>
                <a:xfrm rot="5400000">
                  <a:off x="8570133" y="3559119"/>
                  <a:ext cx="192840" cy="16624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7534959" y="5111909"/>
                  <a:ext cx="90645" cy="9064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7580282" y="4634944"/>
                  <a:ext cx="0" cy="497840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" name="Group 6"/>
          <p:cNvGrpSpPr/>
          <p:nvPr/>
        </p:nvGrpSpPr>
        <p:grpSpPr>
          <a:xfrm>
            <a:off x="5060866" y="864916"/>
            <a:ext cx="2240598" cy="4239956"/>
            <a:chOff x="5089999" y="1154566"/>
            <a:chExt cx="2240598" cy="423995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66A14A-E910-4446-8991-8BF8E2E6F834}"/>
                </a:ext>
              </a:extLst>
            </p:cNvPr>
            <p:cNvSpPr txBox="1"/>
            <p:nvPr/>
          </p:nvSpPr>
          <p:spPr>
            <a:xfrm>
              <a:off x="5089999" y="3824862"/>
              <a:ext cx="2210791" cy="156966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algn="ctr"/>
              <a:r>
                <a:rPr lang="en-GB" sz="1400" b="1" i="0" u="none" strike="noStrike" baseline="0" dirty="0">
                  <a:latin typeface="Helvetica" pitchFamily="2" charset="0"/>
                  <a:cs typeface="Helvetica" panose="020B0604020202020204" pitchFamily="34" charset="0"/>
                </a:rPr>
                <a:t>No DR plans </a:t>
              </a:r>
            </a:p>
            <a:p>
              <a:pPr algn="ctr"/>
              <a:r>
                <a:rPr lang="en-GB" sz="1400" b="1" dirty="0">
                  <a:latin typeface="Helvetica" pitchFamily="2" charset="0"/>
                  <a:cs typeface="Helvetica" panose="020B0604020202020204" pitchFamily="34" charset="0"/>
                </a:rPr>
                <a:t>currently in place</a:t>
              </a:r>
              <a:r>
                <a:rPr lang="en-GB" sz="1400" b="1" i="0" u="none" strike="noStrike" baseline="0" dirty="0">
                  <a:latin typeface="Helvetica" pitchFamily="2" charset="0"/>
                  <a:cs typeface="Helvetica" panose="020B0604020202020204" pitchFamily="34" charset="0"/>
                </a:rPr>
                <a:t> </a:t>
              </a:r>
            </a:p>
            <a:p>
              <a:pPr algn="ctr"/>
              <a:endParaRPr lang="en-GB" sz="800" b="0" i="0" u="none" strike="noStrike" baseline="0" dirty="0">
                <a:solidFill>
                  <a:srgbClr val="000000"/>
                </a:solidFill>
                <a:latin typeface="Helvetica" pitchFamily="2" charset="0"/>
                <a:cs typeface="Helvetica" panose="020B0604020202020204" pitchFamily="34" charset="0"/>
              </a:endParaRPr>
            </a:p>
            <a:p>
              <a:pPr algn="ctr"/>
              <a:r>
                <a:rPr lang="en-GB" sz="1200" b="0" i="0" u="none" strike="noStrike" baseline="0" dirty="0">
                  <a:latin typeface="Helvetica" pitchFamily="2" charset="0"/>
                  <a:cs typeface="Helvetica" panose="020B0604020202020204" pitchFamily="34" charset="0"/>
                </a:rPr>
                <a:t>75% of small businesses have no DR plan in place - it may fall into the ‘nice-to-have’ category, that is, until they need to use it.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cs typeface="Helvetica" panose="020B0604020202020204" pitchFamily="34" charset="0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5332678" y="1154566"/>
              <a:ext cx="1997919" cy="2558749"/>
              <a:chOff x="5221908" y="1412413"/>
              <a:chExt cx="1997919" cy="2558749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5221908" y="1561657"/>
                <a:ext cx="1725434" cy="1725434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49" t="64253" r="76662" b="10096"/>
              <a:stretch/>
            </p:blipFill>
            <p:spPr>
              <a:xfrm>
                <a:off x="5287949" y="1627698"/>
                <a:ext cx="1931878" cy="1768282"/>
              </a:xfrm>
              <a:prstGeom prst="rect">
                <a:avLst/>
              </a:prstGeom>
              <a:effectLst/>
            </p:spPr>
          </p:pic>
          <p:grpSp>
            <p:nvGrpSpPr>
              <p:cNvPr id="64" name="Group 63"/>
              <p:cNvGrpSpPr/>
              <p:nvPr/>
            </p:nvGrpSpPr>
            <p:grpSpPr>
              <a:xfrm>
                <a:off x="6005113" y="1412413"/>
                <a:ext cx="1214714" cy="2558749"/>
                <a:chOff x="7534959" y="2643805"/>
                <a:chExt cx="1214714" cy="2558749"/>
              </a:xfrm>
              <a:effectLst/>
            </p:grpSpPr>
            <p:sp>
              <p:nvSpPr>
                <p:cNvPr id="66" name="Oval 8"/>
                <p:cNvSpPr/>
                <p:nvPr/>
              </p:nvSpPr>
              <p:spPr>
                <a:xfrm>
                  <a:off x="7581568" y="2643805"/>
                  <a:ext cx="1001865" cy="2003730"/>
                </a:xfrm>
                <a:custGeom>
                  <a:avLst/>
                  <a:gdLst>
                    <a:gd name="connsiteX0" fmla="*/ 0 w 2003730"/>
                    <a:gd name="connsiteY0" fmla="*/ 1001865 h 2003730"/>
                    <a:gd name="connsiteX1" fmla="*/ 1001865 w 2003730"/>
                    <a:gd name="connsiteY1" fmla="*/ 0 h 2003730"/>
                    <a:gd name="connsiteX2" fmla="*/ 2003730 w 2003730"/>
                    <a:gd name="connsiteY2" fmla="*/ 1001865 h 2003730"/>
                    <a:gd name="connsiteX3" fmla="*/ 1001865 w 2003730"/>
                    <a:gd name="connsiteY3" fmla="*/ 2003730 h 2003730"/>
                    <a:gd name="connsiteX4" fmla="*/ 0 w 2003730"/>
                    <a:gd name="connsiteY4" fmla="*/ 1001865 h 2003730"/>
                    <a:gd name="connsiteX0" fmla="*/ 0 w 2003730"/>
                    <a:gd name="connsiteY0" fmla="*/ 1001865 h 2003730"/>
                    <a:gd name="connsiteX1" fmla="*/ 1001865 w 2003730"/>
                    <a:gd name="connsiteY1" fmla="*/ 0 h 2003730"/>
                    <a:gd name="connsiteX2" fmla="*/ 2003730 w 2003730"/>
                    <a:gd name="connsiteY2" fmla="*/ 1001865 h 2003730"/>
                    <a:gd name="connsiteX3" fmla="*/ 1001865 w 2003730"/>
                    <a:gd name="connsiteY3" fmla="*/ 2003730 h 2003730"/>
                    <a:gd name="connsiteX4" fmla="*/ 91440 w 2003730"/>
                    <a:gd name="connsiteY4" fmla="*/ 1093305 h 2003730"/>
                    <a:gd name="connsiteX0" fmla="*/ 0 w 2003730"/>
                    <a:gd name="connsiteY0" fmla="*/ 1001865 h 2003730"/>
                    <a:gd name="connsiteX1" fmla="*/ 1001865 w 2003730"/>
                    <a:gd name="connsiteY1" fmla="*/ 0 h 2003730"/>
                    <a:gd name="connsiteX2" fmla="*/ 2003730 w 2003730"/>
                    <a:gd name="connsiteY2" fmla="*/ 1001865 h 2003730"/>
                    <a:gd name="connsiteX3" fmla="*/ 1001865 w 2003730"/>
                    <a:gd name="connsiteY3" fmla="*/ 2003730 h 2003730"/>
                    <a:gd name="connsiteX0" fmla="*/ 0 w 1001865"/>
                    <a:gd name="connsiteY0" fmla="*/ 0 h 2003730"/>
                    <a:gd name="connsiteX1" fmla="*/ 1001865 w 1001865"/>
                    <a:gd name="connsiteY1" fmla="*/ 1001865 h 2003730"/>
                    <a:gd name="connsiteX2" fmla="*/ 0 w 1001865"/>
                    <a:gd name="connsiteY2" fmla="*/ 2003730 h 2003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01865" h="2003730">
                      <a:moveTo>
                        <a:pt x="0" y="0"/>
                      </a:moveTo>
                      <a:cubicBezTo>
                        <a:pt x="553315" y="0"/>
                        <a:pt x="1001865" y="448550"/>
                        <a:pt x="1001865" y="1001865"/>
                      </a:cubicBezTo>
                      <a:cubicBezTo>
                        <a:pt x="1001865" y="1555180"/>
                        <a:pt x="553315" y="2003730"/>
                        <a:pt x="0" y="2003730"/>
                      </a:cubicBezTo>
                    </a:path>
                  </a:pathLst>
                </a:custGeom>
                <a:effectLst/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A1C2B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Isosceles Triangle 66"/>
                <p:cNvSpPr/>
                <p:nvPr/>
              </p:nvSpPr>
              <p:spPr>
                <a:xfrm rot="5400000">
                  <a:off x="8570133" y="3559119"/>
                  <a:ext cx="192840" cy="16624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7534959" y="5111909"/>
                  <a:ext cx="90645" cy="9064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7580282" y="4634944"/>
                  <a:ext cx="0" cy="49784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" name="Group 7"/>
          <p:cNvGrpSpPr/>
          <p:nvPr/>
        </p:nvGrpSpPr>
        <p:grpSpPr>
          <a:xfrm>
            <a:off x="7454378" y="864916"/>
            <a:ext cx="2119747" cy="4640066"/>
            <a:chOff x="7402606" y="1154566"/>
            <a:chExt cx="2119747" cy="464006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366A14A-E910-4446-8991-8BF8E2E6F834}"/>
                </a:ext>
              </a:extLst>
            </p:cNvPr>
            <p:cNvSpPr txBox="1"/>
            <p:nvPr/>
          </p:nvSpPr>
          <p:spPr>
            <a:xfrm>
              <a:off x="7402606" y="3824862"/>
              <a:ext cx="2119747" cy="196977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algn="ctr"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Helvetica" pitchFamily="2" charset="0"/>
                  <a:cs typeface="Helvetica" panose="020B0604020202020204" pitchFamily="34" charset="0"/>
                </a:rPr>
                <a:t>Compliance &amp; Regulatory Requirements</a:t>
              </a:r>
            </a:p>
            <a:p>
              <a:pPr algn="ctr">
                <a:defRPr/>
              </a:pP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Compliance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and regulatory requirements mean companies need to demonstrate plans and approaches to business continuity.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7524434" y="1154566"/>
              <a:ext cx="1997919" cy="2558749"/>
              <a:chOff x="7488858" y="1412413"/>
              <a:chExt cx="1997919" cy="2558749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7488858" y="1561657"/>
                <a:ext cx="1725434" cy="1725434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72" name="Picture 7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49" t="64253" r="76662" b="10096"/>
              <a:stretch/>
            </p:blipFill>
            <p:spPr>
              <a:xfrm>
                <a:off x="7554899" y="1627698"/>
                <a:ext cx="1931878" cy="1768282"/>
              </a:xfrm>
              <a:prstGeom prst="rect">
                <a:avLst/>
              </a:prstGeom>
              <a:effectLst/>
            </p:spPr>
          </p:pic>
          <p:grpSp>
            <p:nvGrpSpPr>
              <p:cNvPr id="73" name="Group 72"/>
              <p:cNvGrpSpPr/>
              <p:nvPr/>
            </p:nvGrpSpPr>
            <p:grpSpPr>
              <a:xfrm>
                <a:off x="8272063" y="1412413"/>
                <a:ext cx="1214714" cy="2558749"/>
                <a:chOff x="7534959" y="2643805"/>
                <a:chExt cx="1214714" cy="2558749"/>
              </a:xfrm>
              <a:effectLst/>
            </p:grpSpPr>
            <p:sp>
              <p:nvSpPr>
                <p:cNvPr id="75" name="Oval 8"/>
                <p:cNvSpPr/>
                <p:nvPr/>
              </p:nvSpPr>
              <p:spPr>
                <a:xfrm>
                  <a:off x="7581568" y="2643805"/>
                  <a:ext cx="1001865" cy="2003730"/>
                </a:xfrm>
                <a:custGeom>
                  <a:avLst/>
                  <a:gdLst>
                    <a:gd name="connsiteX0" fmla="*/ 0 w 2003730"/>
                    <a:gd name="connsiteY0" fmla="*/ 1001865 h 2003730"/>
                    <a:gd name="connsiteX1" fmla="*/ 1001865 w 2003730"/>
                    <a:gd name="connsiteY1" fmla="*/ 0 h 2003730"/>
                    <a:gd name="connsiteX2" fmla="*/ 2003730 w 2003730"/>
                    <a:gd name="connsiteY2" fmla="*/ 1001865 h 2003730"/>
                    <a:gd name="connsiteX3" fmla="*/ 1001865 w 2003730"/>
                    <a:gd name="connsiteY3" fmla="*/ 2003730 h 2003730"/>
                    <a:gd name="connsiteX4" fmla="*/ 0 w 2003730"/>
                    <a:gd name="connsiteY4" fmla="*/ 1001865 h 2003730"/>
                    <a:gd name="connsiteX0" fmla="*/ 0 w 2003730"/>
                    <a:gd name="connsiteY0" fmla="*/ 1001865 h 2003730"/>
                    <a:gd name="connsiteX1" fmla="*/ 1001865 w 2003730"/>
                    <a:gd name="connsiteY1" fmla="*/ 0 h 2003730"/>
                    <a:gd name="connsiteX2" fmla="*/ 2003730 w 2003730"/>
                    <a:gd name="connsiteY2" fmla="*/ 1001865 h 2003730"/>
                    <a:gd name="connsiteX3" fmla="*/ 1001865 w 2003730"/>
                    <a:gd name="connsiteY3" fmla="*/ 2003730 h 2003730"/>
                    <a:gd name="connsiteX4" fmla="*/ 91440 w 2003730"/>
                    <a:gd name="connsiteY4" fmla="*/ 1093305 h 2003730"/>
                    <a:gd name="connsiteX0" fmla="*/ 0 w 2003730"/>
                    <a:gd name="connsiteY0" fmla="*/ 1001865 h 2003730"/>
                    <a:gd name="connsiteX1" fmla="*/ 1001865 w 2003730"/>
                    <a:gd name="connsiteY1" fmla="*/ 0 h 2003730"/>
                    <a:gd name="connsiteX2" fmla="*/ 2003730 w 2003730"/>
                    <a:gd name="connsiteY2" fmla="*/ 1001865 h 2003730"/>
                    <a:gd name="connsiteX3" fmla="*/ 1001865 w 2003730"/>
                    <a:gd name="connsiteY3" fmla="*/ 2003730 h 2003730"/>
                    <a:gd name="connsiteX0" fmla="*/ 0 w 1001865"/>
                    <a:gd name="connsiteY0" fmla="*/ 0 h 2003730"/>
                    <a:gd name="connsiteX1" fmla="*/ 1001865 w 1001865"/>
                    <a:gd name="connsiteY1" fmla="*/ 1001865 h 2003730"/>
                    <a:gd name="connsiteX2" fmla="*/ 0 w 1001865"/>
                    <a:gd name="connsiteY2" fmla="*/ 2003730 h 2003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01865" h="2003730">
                      <a:moveTo>
                        <a:pt x="0" y="0"/>
                      </a:moveTo>
                      <a:cubicBezTo>
                        <a:pt x="553315" y="0"/>
                        <a:pt x="1001865" y="448550"/>
                        <a:pt x="1001865" y="1001865"/>
                      </a:cubicBezTo>
                      <a:cubicBezTo>
                        <a:pt x="1001865" y="1555180"/>
                        <a:pt x="553315" y="2003730"/>
                        <a:pt x="0" y="2003730"/>
                      </a:cubicBezTo>
                    </a:path>
                  </a:pathLst>
                </a:custGeom>
                <a:effec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A1C2B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Isosceles Triangle 75"/>
                <p:cNvSpPr/>
                <p:nvPr/>
              </p:nvSpPr>
              <p:spPr>
                <a:xfrm rot="5400000">
                  <a:off x="8570133" y="3559119"/>
                  <a:ext cx="192840" cy="16624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7534959" y="5111909"/>
                  <a:ext cx="90645" cy="9064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7580282" y="4634944"/>
                  <a:ext cx="0" cy="497840"/>
                </a:xfrm>
                <a:prstGeom prst="line">
                  <a:avLst/>
                </a:prstGeom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" name="Group 8"/>
          <p:cNvGrpSpPr/>
          <p:nvPr/>
        </p:nvGrpSpPr>
        <p:grpSpPr>
          <a:xfrm>
            <a:off x="9646856" y="865203"/>
            <a:ext cx="2210792" cy="4951826"/>
            <a:chOff x="9459862" y="1154566"/>
            <a:chExt cx="2210792" cy="495182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366A14A-E910-4446-8991-8BF8E2E6F834}"/>
                </a:ext>
              </a:extLst>
            </p:cNvPr>
            <p:cNvSpPr txBox="1"/>
            <p:nvPr/>
          </p:nvSpPr>
          <p:spPr>
            <a:xfrm>
              <a:off x="9459862" y="3828845"/>
              <a:ext cx="2082800" cy="227754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algn="ctr">
                <a:defRPr/>
              </a:pPr>
              <a:r>
                <a:rPr lang="en-GB" sz="1400" b="1" dirty="0">
                  <a:latin typeface="Helvetica" pitchFamily="2" charset="0"/>
                  <a:cs typeface="Helvetica" panose="020B0604020202020204" pitchFamily="34" charset="0"/>
                </a:rPr>
                <a:t>Rising Costs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cs typeface="Helvetica" panose="020B0604020202020204" pitchFamily="34" charset="0"/>
              </a:endParaRPr>
            </a:p>
            <a:p>
              <a:pPr algn="ctr">
                <a:defRPr/>
              </a:pP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>
                  <a:solidFill>
                    <a:srgbClr val="1A1C2B"/>
                  </a:solidFill>
                  <a:latin typeface="Helvetica" pitchFamily="2" charset="0"/>
                </a:rPr>
                <a:t>Companies need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 </a:t>
              </a:r>
              <a:r>
                <a:rPr lang="en-GB" sz="1200" dirty="0">
                  <a:solidFill>
                    <a:srgbClr val="1A1C2B"/>
                  </a:solidFill>
                  <a:latin typeface="Helvetica" pitchFamily="2" charset="0"/>
                </a:rPr>
                <a:t>more cost-effective solutions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 that </a:t>
              </a:r>
              <a:r>
                <a:rPr lang="en-GB" sz="1200" dirty="0">
                  <a:solidFill>
                    <a:srgbClr val="1A1C2B"/>
                  </a:solidFill>
                  <a:latin typeface="Helvetica" pitchFamily="2" charset="0"/>
                </a:rPr>
                <a:t>offer options to move away from on-prem costly, legacy hardware to Cloud based environments where they’re only paying for services used and have the capability to scale as required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9672735" y="1154566"/>
              <a:ext cx="1997919" cy="2558749"/>
              <a:chOff x="9717708" y="1412413"/>
              <a:chExt cx="1997919" cy="2558749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9717708" y="1561657"/>
                <a:ext cx="1725434" cy="1725434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81" name="Picture 8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49" t="64253" r="76662" b="10096"/>
              <a:stretch/>
            </p:blipFill>
            <p:spPr>
              <a:xfrm>
                <a:off x="9783749" y="1627698"/>
                <a:ext cx="1931878" cy="1768282"/>
              </a:xfrm>
              <a:prstGeom prst="rect">
                <a:avLst/>
              </a:prstGeom>
              <a:effectLst/>
            </p:spPr>
          </p:pic>
          <p:grpSp>
            <p:nvGrpSpPr>
              <p:cNvPr id="82" name="Group 81"/>
              <p:cNvGrpSpPr/>
              <p:nvPr/>
            </p:nvGrpSpPr>
            <p:grpSpPr>
              <a:xfrm>
                <a:off x="10500913" y="1412413"/>
                <a:ext cx="1214714" cy="2558749"/>
                <a:chOff x="7534959" y="2643805"/>
                <a:chExt cx="1214714" cy="2558749"/>
              </a:xfrm>
              <a:effectLst/>
            </p:grpSpPr>
            <p:sp>
              <p:nvSpPr>
                <p:cNvPr id="84" name="Oval 8"/>
                <p:cNvSpPr/>
                <p:nvPr/>
              </p:nvSpPr>
              <p:spPr>
                <a:xfrm>
                  <a:off x="7581568" y="2643805"/>
                  <a:ext cx="1001865" cy="2003730"/>
                </a:xfrm>
                <a:custGeom>
                  <a:avLst/>
                  <a:gdLst>
                    <a:gd name="connsiteX0" fmla="*/ 0 w 2003730"/>
                    <a:gd name="connsiteY0" fmla="*/ 1001865 h 2003730"/>
                    <a:gd name="connsiteX1" fmla="*/ 1001865 w 2003730"/>
                    <a:gd name="connsiteY1" fmla="*/ 0 h 2003730"/>
                    <a:gd name="connsiteX2" fmla="*/ 2003730 w 2003730"/>
                    <a:gd name="connsiteY2" fmla="*/ 1001865 h 2003730"/>
                    <a:gd name="connsiteX3" fmla="*/ 1001865 w 2003730"/>
                    <a:gd name="connsiteY3" fmla="*/ 2003730 h 2003730"/>
                    <a:gd name="connsiteX4" fmla="*/ 0 w 2003730"/>
                    <a:gd name="connsiteY4" fmla="*/ 1001865 h 2003730"/>
                    <a:gd name="connsiteX0" fmla="*/ 0 w 2003730"/>
                    <a:gd name="connsiteY0" fmla="*/ 1001865 h 2003730"/>
                    <a:gd name="connsiteX1" fmla="*/ 1001865 w 2003730"/>
                    <a:gd name="connsiteY1" fmla="*/ 0 h 2003730"/>
                    <a:gd name="connsiteX2" fmla="*/ 2003730 w 2003730"/>
                    <a:gd name="connsiteY2" fmla="*/ 1001865 h 2003730"/>
                    <a:gd name="connsiteX3" fmla="*/ 1001865 w 2003730"/>
                    <a:gd name="connsiteY3" fmla="*/ 2003730 h 2003730"/>
                    <a:gd name="connsiteX4" fmla="*/ 91440 w 2003730"/>
                    <a:gd name="connsiteY4" fmla="*/ 1093305 h 2003730"/>
                    <a:gd name="connsiteX0" fmla="*/ 0 w 2003730"/>
                    <a:gd name="connsiteY0" fmla="*/ 1001865 h 2003730"/>
                    <a:gd name="connsiteX1" fmla="*/ 1001865 w 2003730"/>
                    <a:gd name="connsiteY1" fmla="*/ 0 h 2003730"/>
                    <a:gd name="connsiteX2" fmla="*/ 2003730 w 2003730"/>
                    <a:gd name="connsiteY2" fmla="*/ 1001865 h 2003730"/>
                    <a:gd name="connsiteX3" fmla="*/ 1001865 w 2003730"/>
                    <a:gd name="connsiteY3" fmla="*/ 2003730 h 2003730"/>
                    <a:gd name="connsiteX0" fmla="*/ 0 w 1001865"/>
                    <a:gd name="connsiteY0" fmla="*/ 0 h 2003730"/>
                    <a:gd name="connsiteX1" fmla="*/ 1001865 w 1001865"/>
                    <a:gd name="connsiteY1" fmla="*/ 1001865 h 2003730"/>
                    <a:gd name="connsiteX2" fmla="*/ 0 w 1001865"/>
                    <a:gd name="connsiteY2" fmla="*/ 2003730 h 2003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01865" h="2003730">
                      <a:moveTo>
                        <a:pt x="0" y="0"/>
                      </a:moveTo>
                      <a:cubicBezTo>
                        <a:pt x="553315" y="0"/>
                        <a:pt x="1001865" y="448550"/>
                        <a:pt x="1001865" y="1001865"/>
                      </a:cubicBezTo>
                      <a:cubicBezTo>
                        <a:pt x="1001865" y="1555180"/>
                        <a:pt x="553315" y="2003730"/>
                        <a:pt x="0" y="2003730"/>
                      </a:cubicBezTo>
                    </a:path>
                  </a:pathLst>
                </a:custGeom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A1C2B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Isosceles Triangle 84"/>
                <p:cNvSpPr/>
                <p:nvPr/>
              </p:nvSpPr>
              <p:spPr>
                <a:xfrm rot="5400000">
                  <a:off x="8570133" y="3559119"/>
                  <a:ext cx="192840" cy="16624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7534959" y="5111909"/>
                  <a:ext cx="90645" cy="9064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7580282" y="4634944"/>
                  <a:ext cx="0" cy="497840"/>
                </a:xfrm>
                <a:prstGeom prst="line">
                  <a:avLst/>
                </a:prstGeom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2" name="Graphic 1" descr="Programmer female with solid fill">
            <a:extLst>
              <a:ext uri="{FF2B5EF4-FFF2-40B4-BE49-F238E27FC236}">
                <a16:creationId xmlns:a16="http://schemas.microsoft.com/office/drawing/2014/main" id="{6AC3D670-4ED5-8ED0-F349-1EBD1098E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9869" y="1371780"/>
            <a:ext cx="914400" cy="914400"/>
          </a:xfrm>
          <a:prstGeom prst="rect">
            <a:avLst/>
          </a:prstGeom>
        </p:spPr>
      </p:pic>
      <p:pic>
        <p:nvPicPr>
          <p:cNvPr id="3" name="Graphic 2" descr="Warning with solid fill">
            <a:extLst>
              <a:ext uri="{FF2B5EF4-FFF2-40B4-BE49-F238E27FC236}">
                <a16:creationId xmlns:a16="http://schemas.microsoft.com/office/drawing/2014/main" id="{D805B7FD-6365-1EA5-8EDD-37C61B92CE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20605" y="1371780"/>
            <a:ext cx="914400" cy="914400"/>
          </a:xfrm>
          <a:prstGeom prst="rect">
            <a:avLst/>
          </a:prstGeom>
        </p:spPr>
      </p:pic>
      <p:pic>
        <p:nvPicPr>
          <p:cNvPr id="4" name="Graphic 3" descr="Repeat with solid fill">
            <a:extLst>
              <a:ext uri="{FF2B5EF4-FFF2-40B4-BE49-F238E27FC236}">
                <a16:creationId xmlns:a16="http://schemas.microsoft.com/office/drawing/2014/main" id="{8EE1AA86-A3C0-5469-4346-C4EE870FFA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4667" y="1450843"/>
            <a:ext cx="914400" cy="914400"/>
          </a:xfrm>
          <a:prstGeom prst="rect">
            <a:avLst/>
          </a:prstGeom>
        </p:spPr>
      </p:pic>
      <p:pic>
        <p:nvPicPr>
          <p:cNvPr id="14" name="Graphic 13" descr="Checklist with solid fill">
            <a:extLst>
              <a:ext uri="{FF2B5EF4-FFF2-40B4-BE49-F238E27FC236}">
                <a16:creationId xmlns:a16="http://schemas.microsoft.com/office/drawing/2014/main" id="{FAA0963A-EA4B-C153-6D15-DB2E5305E0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83162" y="1406150"/>
            <a:ext cx="914400" cy="914400"/>
          </a:xfrm>
          <a:prstGeom prst="rect">
            <a:avLst/>
          </a:prstGeom>
        </p:spPr>
      </p:pic>
      <p:pic>
        <p:nvPicPr>
          <p:cNvPr id="17" name="Graphic 16" descr="Siren with solid fill">
            <a:extLst>
              <a:ext uri="{FF2B5EF4-FFF2-40B4-BE49-F238E27FC236}">
                <a16:creationId xmlns:a16="http://schemas.microsoft.com/office/drawing/2014/main" id="{C7B08875-ED85-400E-1020-62EA547C969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66685" y="13890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6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3D206-B935-E9EA-A032-2B8CAC62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00" y="6875"/>
            <a:ext cx="9423400" cy="749300"/>
          </a:xfrm>
        </p:spPr>
        <p:txBody>
          <a:bodyPr/>
          <a:lstStyle/>
          <a:p>
            <a:r>
              <a:rPr lang="en-GB" dirty="0"/>
              <a:t>What is </a:t>
            </a:r>
            <a:r>
              <a:rPr lang="en-GB" dirty="0" err="1"/>
              <a:t>DRaaS</a:t>
            </a:r>
            <a:r>
              <a:rPr lang="en-GB" dirty="0"/>
              <a:t>?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1B9D877-C0E6-1A70-25BD-CA3DFC1B2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6341" y="768483"/>
            <a:ext cx="9697720" cy="53210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132793-25F7-2803-712B-4F68B36E4501}"/>
              </a:ext>
            </a:extLst>
          </p:cNvPr>
          <p:cNvSpPr txBox="1"/>
          <p:nvPr/>
        </p:nvSpPr>
        <p:spPr>
          <a:xfrm>
            <a:off x="6374981" y="5535519"/>
            <a:ext cx="2672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>
                <a:solidFill>
                  <a:schemeClr val="bg1"/>
                </a:solidFill>
                <a:latin typeface="Helvetica" pitchFamily="2" charset="0"/>
              </a:rPr>
              <a:t>Disaster Recovery with a Single Remote Target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420181-E2B1-E68F-BC2E-FCC2E02F4796}"/>
              </a:ext>
            </a:extLst>
          </p:cNvPr>
          <p:cNvSpPr txBox="1"/>
          <p:nvPr/>
        </p:nvSpPr>
        <p:spPr>
          <a:xfrm>
            <a:off x="226242" y="1092077"/>
            <a:ext cx="2964827" cy="396736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kern="100" dirty="0">
                <a:solidFill>
                  <a:schemeClr val="bg1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/>
              </a:rPr>
              <a:t>A data centre recovery is a solution designed to capture a point-in-time copy / backup of an enterprise workload and write the data out to a secondary storage device for the purpose of recovering this data in the future.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600" kern="100" dirty="0">
              <a:solidFill>
                <a:schemeClr val="bg1"/>
              </a:solidFill>
              <a:effectLst/>
              <a:latin typeface="Helvetica" pitchFamily="2" charset="0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kern="100" dirty="0">
                <a:solidFill>
                  <a:schemeClr val="bg1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/>
              </a:rPr>
              <a:t>This delivers the ability to recover or maintain IT systems in the event of outages or recover data from deletion, corruption or criminal theft.</a:t>
            </a:r>
          </a:p>
        </p:txBody>
      </p:sp>
    </p:spTree>
    <p:extLst>
      <p:ext uri="{BB962C8B-B14F-4D97-AF65-F5344CB8AC3E}">
        <p14:creationId xmlns:p14="http://schemas.microsoft.com/office/powerpoint/2010/main" val="920167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6C837-F95B-03BB-292B-3B231D948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344" y="0"/>
            <a:ext cx="9423400" cy="749300"/>
          </a:xfrm>
        </p:spPr>
        <p:txBody>
          <a:bodyPr/>
          <a:lstStyle/>
          <a:p>
            <a:r>
              <a:rPr lang="en-GB" dirty="0"/>
              <a:t>Threat = Opportunity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5843039-30F9-6DDB-67D3-958D01FC2C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3628" y="1559610"/>
            <a:ext cx="10524744" cy="2056283"/>
          </a:xfrm>
        </p:spPr>
        <p:txBody>
          <a:bodyPr/>
          <a:lstStyle/>
          <a:p>
            <a:r>
              <a:rPr lang="en-GB" dirty="0"/>
              <a:t>How quickly could your customer recover in the event of an attack?</a:t>
            </a:r>
          </a:p>
          <a:p>
            <a:r>
              <a:rPr lang="en-GB" dirty="0"/>
              <a:t>How long can they tolerate being offline?</a:t>
            </a:r>
          </a:p>
          <a:p>
            <a:r>
              <a:rPr lang="en-GB" dirty="0"/>
              <a:t>How can you monitor threat?</a:t>
            </a:r>
          </a:p>
          <a:p>
            <a:r>
              <a:rPr lang="en-GB" dirty="0"/>
              <a:t>Can they describe the impact of a ransomware attack to their business?</a:t>
            </a:r>
          </a:p>
          <a:p>
            <a:r>
              <a:rPr lang="en-GB" dirty="0"/>
              <a:t>How confident of an insurance pay out are they?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5711D6-44AD-3F2B-5257-02E42275AC83}"/>
              </a:ext>
            </a:extLst>
          </p:cNvPr>
          <p:cNvGrpSpPr/>
          <p:nvPr/>
        </p:nvGrpSpPr>
        <p:grpSpPr>
          <a:xfrm>
            <a:off x="833628" y="4270248"/>
            <a:ext cx="10524744" cy="1179576"/>
            <a:chOff x="833628" y="4270248"/>
            <a:chExt cx="10524744" cy="1179576"/>
          </a:xfrm>
        </p:grpSpPr>
        <p:sp>
          <p:nvSpPr>
            <p:cNvPr id="7" name="Arrow: Left-Right 6">
              <a:extLst>
                <a:ext uri="{FF2B5EF4-FFF2-40B4-BE49-F238E27FC236}">
                  <a16:creationId xmlns:a16="http://schemas.microsoft.com/office/drawing/2014/main" id="{643949BA-A250-225C-6766-1263B08A580D}"/>
                </a:ext>
              </a:extLst>
            </p:cNvPr>
            <p:cNvSpPr/>
            <p:nvPr/>
          </p:nvSpPr>
          <p:spPr>
            <a:xfrm>
              <a:off x="833628" y="4270248"/>
              <a:ext cx="10524744" cy="1179576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62D77C-5AED-5058-AA4F-E7A17E55360D}"/>
                </a:ext>
              </a:extLst>
            </p:cNvPr>
            <p:cNvSpPr txBox="1"/>
            <p:nvPr/>
          </p:nvSpPr>
          <p:spPr>
            <a:xfrm>
              <a:off x="1543050" y="4675370"/>
              <a:ext cx="4105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Prevention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2FBFB9-344E-90DF-3872-67719E059285}"/>
                </a:ext>
              </a:extLst>
            </p:cNvPr>
            <p:cNvSpPr txBox="1"/>
            <p:nvPr/>
          </p:nvSpPr>
          <p:spPr>
            <a:xfrm>
              <a:off x="6358128" y="4669012"/>
              <a:ext cx="4105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Recovery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61B3025-099F-6C96-16FF-2C2A046F278E}"/>
              </a:ext>
            </a:extLst>
          </p:cNvPr>
          <p:cNvSpPr txBox="1"/>
          <p:nvPr/>
        </p:nvSpPr>
        <p:spPr>
          <a:xfrm>
            <a:off x="1445342" y="5449824"/>
            <a:ext cx="933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It’s no longer “if”, it’s when….</a:t>
            </a:r>
          </a:p>
        </p:txBody>
      </p:sp>
    </p:spTree>
    <p:extLst>
      <p:ext uri="{BB962C8B-B14F-4D97-AF65-F5344CB8AC3E}">
        <p14:creationId xmlns:p14="http://schemas.microsoft.com/office/powerpoint/2010/main" val="390163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4">
            <a:extLst>
              <a:ext uri="{FF2B5EF4-FFF2-40B4-BE49-F238E27FC236}">
                <a16:creationId xmlns:a16="http://schemas.microsoft.com/office/drawing/2014/main" id="{B917F698-D45B-89C3-F58B-EC6209F16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Best of Breed - Business Resiliency Portfolio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BEADCA-BCCF-7A58-0B73-5F3B36D414A3}"/>
              </a:ext>
            </a:extLst>
          </p:cNvPr>
          <p:cNvSpPr/>
          <p:nvPr/>
        </p:nvSpPr>
        <p:spPr>
          <a:xfrm>
            <a:off x="751121" y="1144990"/>
            <a:ext cx="10682671" cy="526223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DevOps Consultancy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B5A6B1-D1AF-1BBC-391D-C99B6347C823}"/>
              </a:ext>
            </a:extLst>
          </p:cNvPr>
          <p:cNvSpPr/>
          <p:nvPr/>
        </p:nvSpPr>
        <p:spPr>
          <a:xfrm>
            <a:off x="751122" y="1807535"/>
            <a:ext cx="10682671" cy="526223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Professional Services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61DA14-B944-339F-B867-65588B426124}"/>
              </a:ext>
            </a:extLst>
          </p:cNvPr>
          <p:cNvGrpSpPr/>
          <p:nvPr/>
        </p:nvGrpSpPr>
        <p:grpSpPr>
          <a:xfrm>
            <a:off x="751122" y="2606402"/>
            <a:ext cx="1571847" cy="1423338"/>
            <a:chOff x="5139004" y="1011906"/>
            <a:chExt cx="1901702" cy="1645196"/>
          </a:xfrm>
          <a:solidFill>
            <a:srgbClr val="1A1C2B"/>
          </a:solidFill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A61B3642-E86C-18DA-B3D9-06574904E1C3}"/>
                </a:ext>
              </a:extLst>
            </p:cNvPr>
            <p:cNvSpPr/>
            <p:nvPr/>
          </p:nvSpPr>
          <p:spPr>
            <a:xfrm>
              <a:off x="5139004" y="1011906"/>
              <a:ext cx="1901702" cy="1645196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9" name="Hexagon 4">
              <a:extLst>
                <a:ext uri="{FF2B5EF4-FFF2-40B4-BE49-F238E27FC236}">
                  <a16:creationId xmlns:a16="http://schemas.microsoft.com/office/drawing/2014/main" id="{B69BAE65-2B14-B6BC-302A-03C626F7C86B}"/>
                </a:ext>
              </a:extLst>
            </p:cNvPr>
            <p:cNvSpPr txBox="1"/>
            <p:nvPr/>
          </p:nvSpPr>
          <p:spPr>
            <a:xfrm>
              <a:off x="5538087" y="1349329"/>
              <a:ext cx="1118866" cy="97925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kern="1200" dirty="0">
                  <a:solidFill>
                    <a:schemeClr val="bg2"/>
                  </a:solidFill>
                </a:rPr>
                <a:t>Dedicated Backup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7B57CBB-CE84-BDDE-E4F7-48775599B4F9}"/>
              </a:ext>
            </a:extLst>
          </p:cNvPr>
          <p:cNvGrpSpPr/>
          <p:nvPr/>
        </p:nvGrpSpPr>
        <p:grpSpPr>
          <a:xfrm>
            <a:off x="2568383" y="2618475"/>
            <a:ext cx="1571847" cy="1423338"/>
            <a:chOff x="5139004" y="1011906"/>
            <a:chExt cx="1901702" cy="1645196"/>
          </a:xfrm>
          <a:solidFill>
            <a:srgbClr val="1A1C2B"/>
          </a:solidFill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314F1D0A-AF9C-EC7E-DF6F-5DC9092A24F6}"/>
                </a:ext>
              </a:extLst>
            </p:cNvPr>
            <p:cNvSpPr/>
            <p:nvPr/>
          </p:nvSpPr>
          <p:spPr>
            <a:xfrm>
              <a:off x="5139004" y="1011906"/>
              <a:ext cx="1901702" cy="1645196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4" name="Hexagon 4">
              <a:extLst>
                <a:ext uri="{FF2B5EF4-FFF2-40B4-BE49-F238E27FC236}">
                  <a16:creationId xmlns:a16="http://schemas.microsoft.com/office/drawing/2014/main" id="{8A6D3F48-E9CF-3D96-7DA3-03B68A755826}"/>
                </a:ext>
              </a:extLst>
            </p:cNvPr>
            <p:cNvSpPr txBox="1"/>
            <p:nvPr/>
          </p:nvSpPr>
          <p:spPr>
            <a:xfrm>
              <a:off x="5522757" y="1335374"/>
              <a:ext cx="1202796" cy="9932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kern="1200" dirty="0">
                  <a:solidFill>
                    <a:schemeClr val="bg2"/>
                  </a:solidFill>
                </a:rPr>
                <a:t>Online Backup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50C3570-9A61-260B-04AE-A282842F46BB}"/>
              </a:ext>
            </a:extLst>
          </p:cNvPr>
          <p:cNvGrpSpPr/>
          <p:nvPr/>
        </p:nvGrpSpPr>
        <p:grpSpPr>
          <a:xfrm>
            <a:off x="4385645" y="2618475"/>
            <a:ext cx="1571847" cy="1423338"/>
            <a:chOff x="4755251" y="1025861"/>
            <a:chExt cx="1901702" cy="1645196"/>
          </a:xfrm>
          <a:solidFill>
            <a:srgbClr val="1A1C2B"/>
          </a:solidFill>
        </p:grpSpPr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F4451194-ED52-02DF-2AC9-0BD3ECD477EC}"/>
                </a:ext>
              </a:extLst>
            </p:cNvPr>
            <p:cNvSpPr/>
            <p:nvPr/>
          </p:nvSpPr>
          <p:spPr>
            <a:xfrm>
              <a:off x="4755251" y="1025861"/>
              <a:ext cx="1901702" cy="1645196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3" name="Hexagon 4">
              <a:extLst>
                <a:ext uri="{FF2B5EF4-FFF2-40B4-BE49-F238E27FC236}">
                  <a16:creationId xmlns:a16="http://schemas.microsoft.com/office/drawing/2014/main" id="{45201696-5BDA-B7B6-E153-E400A523CB74}"/>
                </a:ext>
              </a:extLst>
            </p:cNvPr>
            <p:cNvSpPr txBox="1"/>
            <p:nvPr/>
          </p:nvSpPr>
          <p:spPr>
            <a:xfrm>
              <a:off x="5124308" y="1308803"/>
              <a:ext cx="1217491" cy="10197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kern="1200" dirty="0">
                  <a:solidFill>
                    <a:schemeClr val="bg2"/>
                  </a:solidFill>
                </a:rPr>
                <a:t>SaaS Backup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8B35D2F-ECAE-A519-270B-759379DDF69A}"/>
              </a:ext>
            </a:extLst>
          </p:cNvPr>
          <p:cNvGrpSpPr/>
          <p:nvPr/>
        </p:nvGrpSpPr>
        <p:grpSpPr>
          <a:xfrm>
            <a:off x="6114203" y="2618475"/>
            <a:ext cx="1571847" cy="1423338"/>
            <a:chOff x="5139004" y="1011906"/>
            <a:chExt cx="1901702" cy="1645196"/>
          </a:xfrm>
          <a:solidFill>
            <a:srgbClr val="1A1C2B"/>
          </a:solidFill>
        </p:grpSpPr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7006DFE5-A5A0-5BF3-D5F1-1182DD0EA9B6}"/>
                </a:ext>
              </a:extLst>
            </p:cNvPr>
            <p:cNvSpPr/>
            <p:nvPr/>
          </p:nvSpPr>
          <p:spPr>
            <a:xfrm>
              <a:off x="5139004" y="1011906"/>
              <a:ext cx="1901702" cy="1645196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Hexagon 4">
              <a:extLst>
                <a:ext uri="{FF2B5EF4-FFF2-40B4-BE49-F238E27FC236}">
                  <a16:creationId xmlns:a16="http://schemas.microsoft.com/office/drawing/2014/main" id="{C4090EC0-4B16-E7B9-4B21-3E860D0CFD31}"/>
                </a:ext>
              </a:extLst>
            </p:cNvPr>
            <p:cNvSpPr txBox="1"/>
            <p:nvPr/>
          </p:nvSpPr>
          <p:spPr>
            <a:xfrm>
              <a:off x="5504557" y="1293459"/>
              <a:ext cx="1156676" cy="10351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kern="1200" dirty="0">
                  <a:solidFill>
                    <a:schemeClr val="bg2"/>
                  </a:solidFill>
                </a:rPr>
                <a:t>Azure Backup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7927B65-EDEE-98DD-4E9C-45FE06BF8B4E}"/>
              </a:ext>
            </a:extLst>
          </p:cNvPr>
          <p:cNvGrpSpPr/>
          <p:nvPr/>
        </p:nvGrpSpPr>
        <p:grpSpPr>
          <a:xfrm>
            <a:off x="7842761" y="2618475"/>
            <a:ext cx="1571847" cy="1423338"/>
            <a:chOff x="5139004" y="1011906"/>
            <a:chExt cx="1901702" cy="1645196"/>
          </a:xfrm>
          <a:solidFill>
            <a:schemeClr val="tx2"/>
          </a:solidFill>
        </p:grpSpPr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2757AF49-8A5A-5D94-866C-A0BCB489E45E}"/>
                </a:ext>
              </a:extLst>
            </p:cNvPr>
            <p:cNvSpPr/>
            <p:nvPr/>
          </p:nvSpPr>
          <p:spPr>
            <a:xfrm>
              <a:off x="5139004" y="1011906"/>
              <a:ext cx="1901702" cy="1645196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Hexagon 4">
              <a:extLst>
                <a:ext uri="{FF2B5EF4-FFF2-40B4-BE49-F238E27FC236}">
                  <a16:creationId xmlns:a16="http://schemas.microsoft.com/office/drawing/2014/main" id="{A21D4979-7B9D-7361-1650-B44DFBF66FBB}"/>
                </a:ext>
              </a:extLst>
            </p:cNvPr>
            <p:cNvSpPr txBox="1"/>
            <p:nvPr/>
          </p:nvSpPr>
          <p:spPr>
            <a:xfrm>
              <a:off x="5462437" y="1293459"/>
              <a:ext cx="1211659" cy="10351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kern="1200" dirty="0">
                  <a:solidFill>
                    <a:schemeClr val="bg2"/>
                  </a:solidFill>
                </a:rPr>
                <a:t>Server Replication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7492DBE-95DD-F379-85C7-BF9153956AA6}"/>
              </a:ext>
            </a:extLst>
          </p:cNvPr>
          <p:cNvGrpSpPr/>
          <p:nvPr/>
        </p:nvGrpSpPr>
        <p:grpSpPr>
          <a:xfrm>
            <a:off x="9571319" y="2606402"/>
            <a:ext cx="1571847" cy="1423338"/>
            <a:chOff x="5139004" y="1011906"/>
            <a:chExt cx="1901702" cy="1645196"/>
          </a:xfrm>
          <a:solidFill>
            <a:schemeClr val="tx2"/>
          </a:solidFill>
        </p:grpSpPr>
        <p:sp>
          <p:nvSpPr>
            <p:cNvPr id="109" name="Hexagon 108">
              <a:extLst>
                <a:ext uri="{FF2B5EF4-FFF2-40B4-BE49-F238E27FC236}">
                  <a16:creationId xmlns:a16="http://schemas.microsoft.com/office/drawing/2014/main" id="{F5C8711E-D10C-B110-A108-66A3C2C77058}"/>
                </a:ext>
              </a:extLst>
            </p:cNvPr>
            <p:cNvSpPr/>
            <p:nvPr/>
          </p:nvSpPr>
          <p:spPr>
            <a:xfrm>
              <a:off x="5139004" y="1011906"/>
              <a:ext cx="1901702" cy="1645196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0" name="Hexagon 4">
              <a:extLst>
                <a:ext uri="{FF2B5EF4-FFF2-40B4-BE49-F238E27FC236}">
                  <a16:creationId xmlns:a16="http://schemas.microsoft.com/office/drawing/2014/main" id="{801580AC-A021-C541-5D8E-7B064436B885}"/>
                </a:ext>
              </a:extLst>
            </p:cNvPr>
            <p:cNvSpPr txBox="1"/>
            <p:nvPr/>
          </p:nvSpPr>
          <p:spPr>
            <a:xfrm>
              <a:off x="5518197" y="1353842"/>
              <a:ext cx="1138755" cy="9792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kern="1200" dirty="0">
                  <a:solidFill>
                    <a:schemeClr val="bg2"/>
                  </a:solidFill>
                </a:rPr>
                <a:t>Cyber Vaults</a:t>
              </a:r>
            </a:p>
          </p:txBody>
        </p:sp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02C3B36-AC77-8369-1595-5EB5B0934C65}"/>
              </a:ext>
            </a:extLst>
          </p:cNvPr>
          <p:cNvSpPr/>
          <p:nvPr/>
        </p:nvSpPr>
        <p:spPr>
          <a:xfrm>
            <a:off x="761469" y="4524243"/>
            <a:ext cx="10682671" cy="526223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Data Centre Services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E6FACCA-ACFF-59A8-4AAE-F40B1A3A684C}"/>
              </a:ext>
            </a:extLst>
          </p:cNvPr>
          <p:cNvSpPr/>
          <p:nvPr/>
        </p:nvSpPr>
        <p:spPr>
          <a:xfrm>
            <a:off x="247716" y="5282197"/>
            <a:ext cx="11732973" cy="950100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Channel Partners</a:t>
            </a:r>
          </a:p>
        </p:txBody>
      </p:sp>
    </p:spTree>
    <p:extLst>
      <p:ext uri="{BB962C8B-B14F-4D97-AF65-F5344CB8AC3E}">
        <p14:creationId xmlns:p14="http://schemas.microsoft.com/office/powerpoint/2010/main" val="374539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1" grpId="0" animBg="1"/>
      <p:bldP spid="1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07FE3-02F6-B503-48D7-54D7849C3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624" y="90134"/>
            <a:ext cx="9423400" cy="749300"/>
          </a:xfrm>
        </p:spPr>
        <p:txBody>
          <a:bodyPr/>
          <a:lstStyle/>
          <a:p>
            <a:r>
              <a:rPr lang="en-GB" dirty="0"/>
              <a:t>Backup Vs Replication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B9B9554-414A-21AF-1B39-90E045149F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0649014"/>
              </p:ext>
            </p:extLst>
          </p:nvPr>
        </p:nvGraphicFramePr>
        <p:xfrm>
          <a:off x="335665" y="724282"/>
          <a:ext cx="5404122" cy="4919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00A296F-57AE-9BED-ADDB-32EE25AAC8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261057"/>
              </p:ext>
            </p:extLst>
          </p:nvPr>
        </p:nvGraphicFramePr>
        <p:xfrm>
          <a:off x="6452215" y="839434"/>
          <a:ext cx="5404122" cy="4919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3817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A5DC9F1-974D-4191-130F-9B44A8104431}"/>
              </a:ext>
            </a:extLst>
          </p:cNvPr>
          <p:cNvSpPr/>
          <p:nvPr/>
        </p:nvSpPr>
        <p:spPr>
          <a:xfrm>
            <a:off x="0" y="6066971"/>
            <a:ext cx="12322629" cy="943429"/>
          </a:xfrm>
          <a:prstGeom prst="rect">
            <a:avLst/>
          </a:prstGeom>
          <a:solidFill>
            <a:srgbClr val="1A1C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07FE3-02F6-B503-48D7-54D7849C3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00" y="6875"/>
            <a:ext cx="9423400" cy="749300"/>
          </a:xfrm>
        </p:spPr>
        <p:txBody>
          <a:bodyPr/>
          <a:lstStyle/>
          <a:p>
            <a:r>
              <a:rPr lang="en-GB" dirty="0"/>
              <a:t>Zerto Disaster Recovery with EXPO.e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C9E480-CAAF-70B3-F84C-00083BA47D99}"/>
              </a:ext>
            </a:extLst>
          </p:cNvPr>
          <p:cNvSpPr txBox="1"/>
          <p:nvPr/>
        </p:nvSpPr>
        <p:spPr>
          <a:xfrm>
            <a:off x="344567" y="756174"/>
            <a:ext cx="11502865" cy="5848073"/>
          </a:xfrm>
          <a:prstGeom prst="roundRect">
            <a:avLst>
              <a:gd name="adj" fmla="val 326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8748000" bIns="180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EXPO.e's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DRaaS provides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best of breed secure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offsite server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replication with customer references across all sectors.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rgbClr val="1A1C2B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1A1C2B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Zerto’s largest MSP in the UK, together, we offer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leading-edge software-defined replication &amp; recovery automation technology with our 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self-owned, enterprise-class network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delivered as a fully managed service.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rgbClr val="1A1C2B"/>
              </a:solidFill>
              <a:latin typeface="Helvetica" panose="020B0604020202020204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GB" sz="1600" b="1" dirty="0">
                <a:solidFill>
                  <a:srgbClr val="1A1C2B"/>
                </a:solidFill>
                <a:latin typeface="Helvetica" pitchFamily="2" charset="0"/>
              </a:rPr>
              <a:t>Zerto </a:t>
            </a:r>
            <a:r>
              <a:rPr lang="en-GB" sz="1600" dirty="0">
                <a:solidFill>
                  <a:srgbClr val="1A1C2B"/>
                </a:solidFill>
                <a:latin typeface="Helvetica" pitchFamily="2" charset="0"/>
              </a:rPr>
              <a:t>provides a platform for</a:t>
            </a:r>
            <a:r>
              <a:rPr lang="en-GB" sz="1600" b="1" dirty="0">
                <a:solidFill>
                  <a:srgbClr val="1A1C2B"/>
                </a:solidFill>
                <a:latin typeface="Helvetica" pitchFamily="2" charset="0"/>
              </a:rPr>
              <a:t> IT resilience </a:t>
            </a:r>
            <a:r>
              <a:rPr lang="en-GB" sz="1600" dirty="0">
                <a:solidFill>
                  <a:srgbClr val="1A1C2B"/>
                </a:solidFill>
                <a:latin typeface="Helvetica" pitchFamily="2" charset="0"/>
              </a:rPr>
              <a:t>and</a:t>
            </a:r>
            <a:r>
              <a:rPr lang="en-GB" sz="1600" b="1" dirty="0">
                <a:solidFill>
                  <a:srgbClr val="1A1C2B"/>
                </a:solidFill>
                <a:latin typeface="Helvetica" pitchFamily="2" charset="0"/>
              </a:rPr>
              <a:t> service continuity </a:t>
            </a:r>
            <a:r>
              <a:rPr lang="en-GB" sz="1600" dirty="0">
                <a:solidFill>
                  <a:srgbClr val="1A1C2B"/>
                </a:solidFill>
                <a:latin typeface="Helvetica" pitchFamily="2" charset="0"/>
              </a:rPr>
              <a:t>across multiple premises and cloud environments.</a:t>
            </a:r>
            <a:endParaRPr kumimoji="0" lang="en-GB" sz="1600" i="0" u="none" strike="noStrike" kern="1200" cap="none" spc="0" normalizeH="0" baseline="0" noProof="0" dirty="0">
              <a:ln>
                <a:noFill/>
              </a:ln>
              <a:solidFill>
                <a:srgbClr val="1A1C2B"/>
              </a:solidFill>
              <a:effectLst/>
              <a:uLnTx/>
              <a:uFillTx/>
              <a:latin typeface="Helvetica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0E2C8E-82D5-3C60-77A6-876E55FA4DBB}"/>
              </a:ext>
            </a:extLst>
          </p:cNvPr>
          <p:cNvGrpSpPr/>
          <p:nvPr/>
        </p:nvGrpSpPr>
        <p:grpSpPr>
          <a:xfrm>
            <a:off x="3226173" y="4837296"/>
            <a:ext cx="8553565" cy="1466666"/>
            <a:chOff x="3271488" y="4321730"/>
            <a:chExt cx="8508252" cy="146666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8ABEFA-155B-85AA-899D-B640E2755186}"/>
                </a:ext>
              </a:extLst>
            </p:cNvPr>
            <p:cNvSpPr/>
            <p:nvPr/>
          </p:nvSpPr>
          <p:spPr>
            <a:xfrm>
              <a:off x="3271488" y="4321730"/>
              <a:ext cx="4270235" cy="1466666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07950" marR="10795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 Fully Managed Service</a:t>
              </a:r>
              <a:b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endParaRPr kumimoji="0" lang="en-GB" sz="200" b="0" i="0" u="none" strike="noStrike" kern="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07950" marR="10795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50" b="0" i="0" u="none" strike="noStrike" kern="0" cap="none" spc="-3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Times New Roman" panose="02020603050405020304" pitchFamily="18" charset="0"/>
                </a:rPr>
                <a:t>EXPO.e’s certified Cloud specialists provide hands-on guidance to streamline and optimize the disaster recovery process.</a:t>
              </a:r>
              <a:endParaRPr kumimoji="0" lang="en-GB" sz="1450" b="0" i="0" u="none" strike="noStrike" kern="0" cap="none" spc="-3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633CCB9-D4C7-FCCB-16E9-06540C7462DB}"/>
                </a:ext>
              </a:extLst>
            </p:cNvPr>
            <p:cNvSpPr/>
            <p:nvPr/>
          </p:nvSpPr>
          <p:spPr>
            <a:xfrm>
              <a:off x="7541724" y="4321730"/>
              <a:ext cx="4238016" cy="1466666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07950" marR="10795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Stress-free Restoration Process</a:t>
              </a:r>
              <a:b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endParaRPr kumimoji="0" lang="en-GB" sz="200" b="0" i="0" u="none" strike="noStrike" kern="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07950" marR="10795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50" b="0" i="0" u="none" strike="noStrike" kern="0" cap="none" spc="-3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Times New Roman" panose="02020603050405020304" pitchFamily="18" charset="0"/>
                </a:rPr>
                <a:t>Critical systems restored in seconds, via Predictable Recovery Point Objectives (RPO) and one-click failover</a:t>
              </a: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Times New Roman" panose="02020603050405020304" pitchFamily="18" charset="0"/>
                </a:rPr>
                <a:t>.</a:t>
              </a:r>
              <a:endPara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D9AC675-F285-1B72-C1B9-A6C65EA9D47E}"/>
              </a:ext>
            </a:extLst>
          </p:cNvPr>
          <p:cNvGrpSpPr/>
          <p:nvPr/>
        </p:nvGrpSpPr>
        <p:grpSpPr>
          <a:xfrm>
            <a:off x="3240961" y="975687"/>
            <a:ext cx="8538778" cy="1466667"/>
            <a:chOff x="3240961" y="769814"/>
            <a:chExt cx="8538778" cy="146666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F1962A8-0986-AE77-45F7-41FA7B43AFF5}"/>
                </a:ext>
              </a:extLst>
            </p:cNvPr>
            <p:cNvSpPr/>
            <p:nvPr/>
          </p:nvSpPr>
          <p:spPr>
            <a:xfrm>
              <a:off x="7509504" y="769814"/>
              <a:ext cx="4270235" cy="1466666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07950" marR="10795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Effortless Integration</a:t>
              </a:r>
              <a:b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endParaRPr kumimoji="0" lang="en-GB" sz="200" b="0" i="0" u="none" strike="noStrike" kern="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07950" marR="10795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50" b="0" i="0" u="none" strike="noStrike" kern="0" cap="none" spc="-3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Times New Roman" panose="02020603050405020304" pitchFamily="18" charset="0"/>
                </a:rPr>
                <a:t>A hardware, storage and application agnostic solution, providing customers with the freedom to integrate Zerto with their existing systems.</a:t>
              </a:r>
              <a:endParaRPr kumimoji="0" lang="en-GB" sz="1450" b="0" i="0" u="none" strike="noStrike" kern="0" cap="none" spc="-3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53236D5-D9FD-CBC9-6EE1-2360C2EE4DB8}"/>
                </a:ext>
              </a:extLst>
            </p:cNvPr>
            <p:cNvSpPr/>
            <p:nvPr/>
          </p:nvSpPr>
          <p:spPr>
            <a:xfrm>
              <a:off x="3240961" y="769815"/>
              <a:ext cx="4268543" cy="1466666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07950" marR="10795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Disruption-free Deployments</a:t>
              </a:r>
              <a:b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endParaRPr kumimoji="0" lang="en-GB" sz="200" b="0" i="0" u="none" strike="noStrike" kern="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07950" marR="10795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50" b="0" i="0" u="none" strike="noStrike" kern="0" cap="none" spc="-3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Times New Roman" panose="02020603050405020304" pitchFamily="18" charset="0"/>
                </a:rPr>
                <a:t>No downtime required during the installation </a:t>
              </a:r>
              <a:br>
                <a:rPr kumimoji="0" lang="en-US" sz="1450" b="0" i="0" u="none" strike="noStrike" kern="0" cap="none" spc="-3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Times New Roman" panose="02020603050405020304" pitchFamily="18" charset="0"/>
                </a:rPr>
              </a:br>
              <a:r>
                <a:rPr kumimoji="0" lang="en-US" sz="1450" b="0" i="0" u="none" strike="noStrike" kern="0" cap="none" spc="-3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Times New Roman" panose="02020603050405020304" pitchFamily="18" charset="0"/>
                </a:rPr>
                <a:t>of the Zerto Virtual Manager and </a:t>
              </a:r>
              <a:br>
                <a:rPr kumimoji="0" lang="en-US" sz="1450" b="0" i="0" u="none" strike="noStrike" kern="0" cap="none" spc="-3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Times New Roman" panose="02020603050405020304" pitchFamily="18" charset="0"/>
                </a:rPr>
              </a:br>
              <a:r>
                <a:rPr kumimoji="0" lang="en-US" sz="1450" b="0" i="0" u="none" strike="noStrike" kern="0" cap="none" spc="-3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Times New Roman" panose="02020603050405020304" pitchFamily="18" charset="0"/>
                </a:rPr>
                <a:t>replication engine. </a:t>
              </a:r>
              <a:endParaRPr kumimoji="0" lang="en-GB" sz="1450" b="0" i="0" u="none" strike="noStrike" kern="0" cap="none" spc="-3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DB81423-2FD8-E2EC-AF9C-BDC13738A5C7}"/>
              </a:ext>
            </a:extLst>
          </p:cNvPr>
          <p:cNvGrpSpPr/>
          <p:nvPr/>
        </p:nvGrpSpPr>
        <p:grpSpPr>
          <a:xfrm>
            <a:off x="3240961" y="2917099"/>
            <a:ext cx="8538778" cy="1445453"/>
            <a:chOff x="3240961" y="2536269"/>
            <a:chExt cx="8538778" cy="144545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85210DF-59F0-0DBF-F57F-9AEE7D7198C6}"/>
                </a:ext>
              </a:extLst>
            </p:cNvPr>
            <p:cNvSpPr/>
            <p:nvPr/>
          </p:nvSpPr>
          <p:spPr>
            <a:xfrm>
              <a:off x="7509504" y="2536269"/>
              <a:ext cx="4270235" cy="1445451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07950" marR="10795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 Comprehensive Service Wrap</a:t>
              </a:r>
              <a:endParaRPr lang="en-US" sz="1600" b="1" kern="0" dirty="0">
                <a:solidFill>
                  <a:srgbClr val="1A1C2B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07950" marR="10795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50" b="0" i="0" u="none" strike="noStrike" kern="0" cap="none" spc="-3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Additional capabilities around data centre moves, application migration and hybrid Cloud projects open the door to numerous add-on services. </a:t>
              </a:r>
              <a:endParaRPr kumimoji="0" lang="en-GB" sz="1450" b="0" i="0" u="none" strike="noStrike" kern="0" cap="none" spc="-3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F94856B-4D4F-54D5-0637-DC091E55B59A}"/>
                </a:ext>
              </a:extLst>
            </p:cNvPr>
            <p:cNvSpPr/>
            <p:nvPr/>
          </p:nvSpPr>
          <p:spPr>
            <a:xfrm>
              <a:off x="3240961" y="2536270"/>
              <a:ext cx="4270235" cy="1445452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07950" marR="10795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Guaranteed Data Integrity</a:t>
              </a:r>
              <a:endParaRPr lang="en-US" sz="1500" b="1" kern="0" dirty="0">
                <a:solidFill>
                  <a:srgbClr val="1A1C2B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07950" marR="10795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50" b="0" i="0" u="none" strike="noStrike" kern="0" cap="none" spc="-3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Times New Roman" panose="02020603050405020304" pitchFamily="18" charset="0"/>
                </a:rPr>
                <a:t>Near-zero data loss should DR protocols need </a:t>
              </a:r>
              <a:br>
                <a:rPr kumimoji="0" lang="en-US" sz="1450" b="0" i="0" u="none" strike="noStrike" kern="0" cap="none" spc="-3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Times New Roman" panose="02020603050405020304" pitchFamily="18" charset="0"/>
                </a:rPr>
              </a:br>
              <a:r>
                <a:rPr kumimoji="0" lang="en-US" sz="1450" b="0" i="0" u="none" strike="noStrike" kern="0" cap="none" spc="-3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Times New Roman" panose="02020603050405020304" pitchFamily="18" charset="0"/>
                </a:rPr>
                <a:t>to be initiated, with automatic failover.</a:t>
              </a:r>
              <a:br>
                <a:rPr kumimoji="0" lang="en-US" sz="1450" b="0" i="0" u="none" strike="noStrike" kern="0" cap="none" spc="-3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Times New Roman" panose="02020603050405020304" pitchFamily="18" charset="0"/>
                </a:rPr>
              </a:br>
              <a:endParaRPr kumimoji="0" lang="en-GB" sz="1450" b="0" i="0" u="none" strike="noStrike" kern="0" cap="none" spc="-3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105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ption 01">
            <a:extLst>
              <a:ext uri="{FF2B5EF4-FFF2-40B4-BE49-F238E27FC236}">
                <a16:creationId xmlns:a16="http://schemas.microsoft.com/office/drawing/2014/main" id="{61916E0C-B6A7-2560-9F21-BCCE47313791}"/>
              </a:ext>
            </a:extLst>
          </p:cNvPr>
          <p:cNvSpPr txBox="1"/>
          <p:nvPr/>
        </p:nvSpPr>
        <p:spPr>
          <a:xfrm>
            <a:off x="581513" y="1367561"/>
            <a:ext cx="1676396" cy="312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algn="ctr" defTabSz="457200">
              <a:lnSpc>
                <a:spcPct val="100000"/>
              </a:lnSpc>
              <a:spcBef>
                <a:spcPts val="5500"/>
              </a:spcBef>
              <a:defRPr sz="2500">
                <a:solidFill>
                  <a:srgbClr val="3484C9"/>
                </a:solidFill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</a:rPr>
              <a:t>*PARTNER*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C3CA4E-1D48-0BB0-58F9-CDE898459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Partner &amp; Customer Benefits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F3345A-9DAE-F889-4453-C8B84AA56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160" y="1367561"/>
            <a:ext cx="4923680" cy="4878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2DB540-AA1E-E2BF-95D9-EA981E6D0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8503" y="1930321"/>
            <a:ext cx="247650" cy="3752850"/>
          </a:xfrm>
          <a:prstGeom prst="rect">
            <a:avLst/>
          </a:prstGeom>
        </p:spPr>
      </p:pic>
      <p:sp>
        <p:nvSpPr>
          <p:cNvPr id="9" name="Option 01">
            <a:extLst>
              <a:ext uri="{FF2B5EF4-FFF2-40B4-BE49-F238E27FC236}">
                <a16:creationId xmlns:a16="http://schemas.microsoft.com/office/drawing/2014/main" id="{04EC3DB2-E497-9F9C-3980-6B530F5FE2B0}"/>
              </a:ext>
            </a:extLst>
          </p:cNvPr>
          <p:cNvSpPr txBox="1"/>
          <p:nvPr/>
        </p:nvSpPr>
        <p:spPr>
          <a:xfrm>
            <a:off x="9881590" y="1367561"/>
            <a:ext cx="1676396" cy="312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algn="ctr" defTabSz="457200">
              <a:lnSpc>
                <a:spcPct val="100000"/>
              </a:lnSpc>
              <a:spcBef>
                <a:spcPts val="5500"/>
              </a:spcBef>
              <a:defRPr sz="2500">
                <a:solidFill>
                  <a:srgbClr val="3484C9"/>
                </a:solidFill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</a:rPr>
              <a:t>CUSTOMER</a:t>
            </a:r>
            <a:endParaRPr sz="2400" b="1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5D64FD-4D82-DDFB-A1EE-787D9C9D2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5847" y="1930852"/>
            <a:ext cx="247650" cy="3752850"/>
          </a:xfrm>
          <a:prstGeom prst="rect">
            <a:avLst/>
          </a:prstGeom>
        </p:spPr>
      </p:pic>
      <p:sp>
        <p:nvSpPr>
          <p:cNvPr id="14" name="Text Placeholder 69">
            <a:extLst>
              <a:ext uri="{FF2B5EF4-FFF2-40B4-BE49-F238E27FC236}">
                <a16:creationId xmlns:a16="http://schemas.microsoft.com/office/drawing/2014/main" id="{C98DB491-D39D-8144-DF22-984C2E2F98F6}"/>
              </a:ext>
            </a:extLst>
          </p:cNvPr>
          <p:cNvSpPr txBox="1">
            <a:spLocks/>
          </p:cNvSpPr>
          <p:nvPr/>
        </p:nvSpPr>
        <p:spPr>
          <a:xfrm>
            <a:off x="183220" y="809319"/>
            <a:ext cx="12008780" cy="714375"/>
          </a:xfrm>
        </p:spPr>
        <p:txBody>
          <a:bodyPr/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/>
              <a:t>How the EXPO.e &amp; Zerto offers *PARTNER* differentiation in the marketplace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78A844-EC41-2300-99CB-851CF854E7C0}"/>
              </a:ext>
            </a:extLst>
          </p:cNvPr>
          <p:cNvSpPr/>
          <p:nvPr/>
        </p:nvSpPr>
        <p:spPr>
          <a:xfrm>
            <a:off x="538848" y="1903701"/>
            <a:ext cx="22047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US" sz="1400" b="1" dirty="0"/>
              <a:t>Shorten Sales Cycles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C570AB-5DB4-FCA7-E4BE-D5CDEAFE9471}"/>
              </a:ext>
            </a:extLst>
          </p:cNvPr>
          <p:cNvSpPr/>
          <p:nvPr/>
        </p:nvSpPr>
        <p:spPr>
          <a:xfrm>
            <a:off x="330200" y="2586044"/>
            <a:ext cx="2438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US" sz="1400" b="1" dirty="0">
                <a:solidFill>
                  <a:srgbClr val="222C33"/>
                </a:solidFill>
              </a:rPr>
              <a:t>Win bigger orders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04AD36-3A56-38B7-7196-737C2BB2EABC}"/>
              </a:ext>
            </a:extLst>
          </p:cNvPr>
          <p:cNvSpPr/>
          <p:nvPr/>
        </p:nvSpPr>
        <p:spPr>
          <a:xfrm>
            <a:off x="431800" y="3275111"/>
            <a:ext cx="233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US" sz="1400" b="1" dirty="0">
                <a:solidFill>
                  <a:srgbClr val="222C33"/>
                </a:solidFill>
              </a:rPr>
              <a:t>Integrate our capabilities into yours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DA2632-628D-255B-B59A-5BC71E73F584}"/>
              </a:ext>
            </a:extLst>
          </p:cNvPr>
          <p:cNvSpPr/>
          <p:nvPr/>
        </p:nvSpPr>
        <p:spPr>
          <a:xfrm>
            <a:off x="335103" y="3968852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US" sz="1400" b="1" dirty="0">
                <a:solidFill>
                  <a:srgbClr val="222C33"/>
                </a:solidFill>
              </a:rPr>
              <a:t>Augment your sales and technical teams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3CAF352-3479-F3A6-C2C9-E7FAE20A91DF}"/>
              </a:ext>
            </a:extLst>
          </p:cNvPr>
          <p:cNvSpPr/>
          <p:nvPr/>
        </p:nvSpPr>
        <p:spPr>
          <a:xfrm>
            <a:off x="406768" y="4611752"/>
            <a:ext cx="233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US" sz="1400" b="1" dirty="0">
                <a:solidFill>
                  <a:srgbClr val="222C33"/>
                </a:solidFill>
              </a:rPr>
              <a:t>Enabling you to Solutionise in larger markets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C0351AE-A84C-7FAE-8327-5924F0F9CD63}"/>
              </a:ext>
            </a:extLst>
          </p:cNvPr>
          <p:cNvSpPr/>
          <p:nvPr/>
        </p:nvSpPr>
        <p:spPr>
          <a:xfrm>
            <a:off x="-91072" y="5326391"/>
            <a:ext cx="2834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US" sz="1400" b="1" dirty="0">
                <a:solidFill>
                  <a:srgbClr val="222C33"/>
                </a:solidFill>
              </a:rPr>
              <a:t>Single supply chain and vendor consolidation</a:t>
            </a:r>
            <a:endParaRPr lang="en-IL" sz="1400" b="1" dirty="0">
              <a:solidFill>
                <a:srgbClr val="222C33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5D3A03-9F50-04F2-2DA9-BD57F5177A8D}"/>
              </a:ext>
            </a:extLst>
          </p:cNvPr>
          <p:cNvSpPr/>
          <p:nvPr/>
        </p:nvSpPr>
        <p:spPr>
          <a:xfrm>
            <a:off x="9380146" y="1895792"/>
            <a:ext cx="22047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400" b="1" dirty="0">
                <a:solidFill>
                  <a:srgbClr val="222C33"/>
                </a:solidFill>
              </a:rPr>
              <a:t>Operational simplicity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833EB25-3DBF-C5B8-06A3-C541C2F3AA5B}"/>
              </a:ext>
            </a:extLst>
          </p:cNvPr>
          <p:cNvSpPr/>
          <p:nvPr/>
        </p:nvSpPr>
        <p:spPr>
          <a:xfrm>
            <a:off x="9380146" y="2586044"/>
            <a:ext cx="2438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400" b="1" dirty="0">
                <a:solidFill>
                  <a:srgbClr val="222C33"/>
                </a:solidFill>
              </a:rPr>
              <a:t>Hardware agnostic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067D49-FB90-CD62-566D-CCF73DA2BC90}"/>
              </a:ext>
            </a:extLst>
          </p:cNvPr>
          <p:cNvSpPr/>
          <p:nvPr/>
        </p:nvSpPr>
        <p:spPr>
          <a:xfrm>
            <a:off x="9380146" y="3277767"/>
            <a:ext cx="27473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400" b="1" dirty="0">
                <a:solidFill>
                  <a:srgbClr val="222C33"/>
                </a:solidFill>
              </a:rPr>
              <a:t>Increased Operational Margins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12E9DA3-9D27-9D7D-BADF-B5B6279526F9}"/>
              </a:ext>
            </a:extLst>
          </p:cNvPr>
          <p:cNvSpPr/>
          <p:nvPr/>
        </p:nvSpPr>
        <p:spPr>
          <a:xfrm>
            <a:off x="9380146" y="3964110"/>
            <a:ext cx="28346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400" b="1" dirty="0">
                <a:solidFill>
                  <a:srgbClr val="222C33"/>
                </a:solidFill>
              </a:rPr>
              <a:t>Reduced Management Resource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93CCD88C-3E24-1E85-959B-2DD66169D135}"/>
              </a:ext>
            </a:extLst>
          </p:cNvPr>
          <p:cNvSpPr/>
          <p:nvPr/>
        </p:nvSpPr>
        <p:spPr>
          <a:xfrm>
            <a:off x="9380146" y="4561763"/>
            <a:ext cx="2747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400" b="1" dirty="0">
                <a:solidFill>
                  <a:srgbClr val="222C33"/>
                </a:solidFill>
              </a:rPr>
              <a:t>Consolidate multiple licenses and agreements into a single solution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50CDE4CA-DE27-D1A5-9C42-A6839AA3ECCF}"/>
              </a:ext>
            </a:extLst>
          </p:cNvPr>
          <p:cNvSpPr/>
          <p:nvPr/>
        </p:nvSpPr>
        <p:spPr>
          <a:xfrm>
            <a:off x="9382445" y="5326391"/>
            <a:ext cx="2747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400" b="1" dirty="0">
                <a:solidFill>
                  <a:srgbClr val="222C33"/>
                </a:solidFill>
              </a:rPr>
              <a:t>Speed and simplicity of deployment</a:t>
            </a:r>
            <a:endParaRPr lang="en-IL" sz="1400" b="1" dirty="0">
              <a:solidFill>
                <a:srgbClr val="222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67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108" grpId="0"/>
      <p:bldP spid="109" grpId="0"/>
      <p:bldP spid="110" grpId="0"/>
    </p:bldLst>
  </p:timing>
</p:sld>
</file>

<file path=ppt/theme/theme1.xml><?xml version="1.0" encoding="utf-8"?>
<a:theme xmlns:a="http://schemas.openxmlformats.org/drawingml/2006/main" name="Main Title Slide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Main Slide - Dark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00FF2D"/>
      </a:accent1>
      <a:accent2>
        <a:srgbClr val="06EA26"/>
      </a:accent2>
      <a:accent3>
        <a:srgbClr val="9FFFB0"/>
      </a:accent3>
      <a:accent4>
        <a:srgbClr val="07C7AD"/>
      </a:accent4>
      <a:accent5>
        <a:srgbClr val="0AAB98"/>
      </a:accent5>
      <a:accent6>
        <a:srgbClr val="0D8E82"/>
      </a:accent6>
      <a:hlink>
        <a:srgbClr val="1A1C2B"/>
      </a:hlink>
      <a:folHlink>
        <a:srgbClr val="1A1C2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ata-Platform-Solution_JWB.pptx" id="{F977F052-F96B-4DA6-89D1-A950CDF6C897}" vid="{5E787117-2195-4169-9D98-55FE7789A031}"/>
    </a:ext>
  </a:extLst>
</a:theme>
</file>

<file path=ppt/theme/theme11.xml><?xml version="1.0" encoding="utf-8"?>
<a:theme xmlns:a="http://schemas.openxmlformats.org/drawingml/2006/main" name="REMOVE15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Section Title  Slide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REMOVE29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REMOVE31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in Title Slide B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in Title Slide C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in Title Slide D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in Title Slide E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ain Title Slide F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ain Title Slide G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Section Title  Slide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Main Slide - Light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00FF2D"/>
      </a:accent1>
      <a:accent2>
        <a:srgbClr val="06EA26"/>
      </a:accent2>
      <a:accent3>
        <a:srgbClr val="9FFFB0"/>
      </a:accent3>
      <a:accent4>
        <a:srgbClr val="07C7AD"/>
      </a:accent4>
      <a:accent5>
        <a:srgbClr val="0AAB98"/>
      </a:accent5>
      <a:accent6>
        <a:srgbClr val="0D8E82"/>
      </a:accent6>
      <a:hlink>
        <a:srgbClr val="1A1C2B"/>
      </a:hlink>
      <a:folHlink>
        <a:srgbClr val="1A1C2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ata-Platform-Solution_JWB.pptx" id="{F977F052-F96B-4DA6-89D1-A950CDF6C897}" vid="{5E787117-2195-4169-9D98-55FE7789A03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81E08541-F658-4508-82A0-7B360EA92FAB">Presentation stage</Document_x0020_Type>
    <Work_x0020_Stream xmlns="81E08541-F658-4508-82A0-7B360EA92FAB">
      <Value>Network</Value>
    </Work_x0020_Stream>
    <Status xmlns="81E08541-F658-4508-82A0-7B360EA92FAB">In Progress</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9ED0B51E702C478DF2D1F72FC985D4" ma:contentTypeVersion="" ma:contentTypeDescription="Create a new document." ma:contentTypeScope="" ma:versionID="692779bab097fa4c7a10c0f2e832a371">
  <xsd:schema xmlns:xsd="http://www.w3.org/2001/XMLSchema" xmlns:xs="http://www.w3.org/2001/XMLSchema" xmlns:p="http://schemas.microsoft.com/office/2006/metadata/properties" xmlns:ns2="c61afb54-b4c4-4db4-8593-c402a72c4171" xmlns:ns3="44ac1026-75d1-4d26-8ce4-b469cd4cd481" xmlns:ns4="81E08541-F658-4508-82A0-7B360EA92FAB" xmlns:ns5="81e08541-f658-4508-82a0-7b360ea92fab" targetNamespace="http://schemas.microsoft.com/office/2006/metadata/properties" ma:root="true" ma:fieldsID="abff6824b65dbae75f00cda87ab3836e" ns2:_="" ns3:_="" ns4:_="" ns5:_="">
    <xsd:import namespace="c61afb54-b4c4-4db4-8593-c402a72c4171"/>
    <xsd:import namespace="44ac1026-75d1-4d26-8ce4-b469cd4cd481"/>
    <xsd:import namespace="81E08541-F658-4508-82A0-7B360EA92FAB"/>
    <xsd:import namespace="81e08541-f658-4508-82a0-7b360ea92fa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edWithDetails" minOccurs="0"/>
                <xsd:element ref="ns4:Document_x0020_Type"/>
                <xsd:element ref="ns4:Status"/>
                <xsd:element ref="ns4:Work_x0020_Stream" minOccurs="0"/>
                <xsd:element ref="ns4:MediaServiceMetadata" minOccurs="0"/>
                <xsd:element ref="ns4:MediaServiceFastMetadata" minOccurs="0"/>
                <xsd:element ref="ns5:MediaServiceAutoKeyPoints" minOccurs="0"/>
                <xsd:element ref="ns5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1afb54-b4c4-4db4-8593-c402a72c417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c1026-75d1-4d26-8ce4-b469cd4cd481" elementFormDefault="qualified">
    <xsd:import namespace="http://schemas.microsoft.com/office/2006/documentManagement/types"/>
    <xsd:import namespace="http://schemas.microsoft.com/office/infopath/2007/PartnerControls"/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E08541-F658-4508-82A0-7B360EA92FA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0" ma:displayName="Document Type" ma:default="**Unclassified**" ma:format="Dropdown" ma:internalName="Document_x0020_Type">
      <xsd:simpleType>
        <xsd:restriction base="dms:Choice">
          <xsd:enumeration value="Attachments to be submitted"/>
          <xsd:enumeration value="Bid Book and qualification"/>
          <xsd:enumeration value="Commercial"/>
          <xsd:enumeration value="Content Plan"/>
          <xsd:enumeration value="Customer documents"/>
          <xsd:enumeration value="Draft Response"/>
          <xsd:enumeration value="Final Response as submitted to customer"/>
          <xsd:enumeration value="Legal"/>
          <xsd:enumeration value="Meeting notes"/>
          <xsd:enumeration value="Post submission"/>
          <xsd:enumeration value="Presentation stage"/>
          <xsd:enumeration value="**Unclassified**"/>
        </xsd:restriction>
      </xsd:simpleType>
    </xsd:element>
    <xsd:element name="Status" ma:index="11" ma:displayName="Status" ma:default="In Progress" ma:format="Dropdown" ma:internalName="Status">
      <xsd:simpleType>
        <xsd:restriction base="dms:Choice">
          <xsd:enumeration value="In Progress"/>
          <xsd:enumeration value="Complete"/>
          <xsd:enumeration value="Signed Off"/>
        </xsd:restriction>
      </xsd:simpleType>
    </xsd:element>
    <xsd:element name="Work_x0020_Stream" ma:index="12" nillable="true" ma:displayName="Work Stream" ma:internalName="Work_x0020_Stream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loud"/>
                    <xsd:enumeration value="Network"/>
                    <xsd:enumeration value="Security"/>
                    <xsd:enumeration value="Managed Services"/>
                    <xsd:enumeration value="Professional Services"/>
                    <xsd:enumeration value="Project Management"/>
                    <xsd:enumeration value="Other"/>
                    <xsd:enumeration value="Legal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e08541-f658-4508-82a0-7b360ea92fab" elementFormDefault="qualified">
    <xsd:import namespace="http://schemas.microsoft.com/office/2006/documentManagement/types"/>
    <xsd:import namespace="http://schemas.microsoft.com/office/infopath/2007/PartnerControls"/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1BADBF-0762-47C5-B794-57958374FD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2EBFD2-3869-4133-9A54-ADFC21234907}">
  <ds:schemaRefs>
    <ds:schemaRef ds:uri="http://www.w3.org/XML/1998/namespace"/>
    <ds:schemaRef ds:uri="http://purl.org/dc/elements/1.1/"/>
    <ds:schemaRef ds:uri="http://purl.org/dc/terms/"/>
    <ds:schemaRef ds:uri="c61afb54-b4c4-4db4-8593-c402a72c41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81E08541-F658-4508-82A0-7B360EA92FAB"/>
    <ds:schemaRef ds:uri="http://schemas.microsoft.com/office/2006/metadata/properties"/>
    <ds:schemaRef ds:uri="81e08541-f658-4508-82a0-7b360ea92fab"/>
    <ds:schemaRef ds:uri="44ac1026-75d1-4d26-8ce4-b469cd4cd481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3DD9FC0-3BAA-4D39-9BDA-E6262487FE13}">
  <ds:schemaRefs>
    <ds:schemaRef ds:uri="44ac1026-75d1-4d26-8ce4-b469cd4cd481"/>
    <ds:schemaRef ds:uri="81E08541-F658-4508-82A0-7B360EA92FAB"/>
    <ds:schemaRef ds:uri="81e08541-f658-4508-82a0-7b360ea92fab"/>
    <ds:schemaRef ds:uri="c61afb54-b4c4-4db4-8593-c402a72c417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36370</TotalTime>
  <Words>909</Words>
  <Application>Microsoft Office PowerPoint</Application>
  <PresentationFormat>Widescreen</PresentationFormat>
  <Paragraphs>113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Calibri</vt:lpstr>
      <vt:lpstr>Helvetica</vt:lpstr>
      <vt:lpstr>Arial</vt:lpstr>
      <vt:lpstr>Main Title Slide</vt:lpstr>
      <vt:lpstr>Main Title Slide B</vt:lpstr>
      <vt:lpstr>Main Title Slide C</vt:lpstr>
      <vt:lpstr>Main Title Slide D</vt:lpstr>
      <vt:lpstr>Main Title Slide E</vt:lpstr>
      <vt:lpstr>Main Title Slide F</vt:lpstr>
      <vt:lpstr>Main Title Slide G</vt:lpstr>
      <vt:lpstr>Section Title  Slide</vt:lpstr>
      <vt:lpstr>Main Slide - Light</vt:lpstr>
      <vt:lpstr>Main Slide - Dark</vt:lpstr>
      <vt:lpstr>REMOVE15</vt:lpstr>
      <vt:lpstr>1_Section Title  Slide</vt:lpstr>
      <vt:lpstr>REMOVE29</vt:lpstr>
      <vt:lpstr>REMOVE31</vt:lpstr>
      <vt:lpstr>EXPO.e Disaster Recovery as a Service (DRaaS)</vt:lpstr>
      <vt:lpstr>Why DRaaS for you and your customers</vt:lpstr>
      <vt:lpstr>Customer Challenges</vt:lpstr>
      <vt:lpstr>What is DRaaS? </vt:lpstr>
      <vt:lpstr>Threat = Opportunity</vt:lpstr>
      <vt:lpstr>Best of Breed - Business Resiliency Portfolio</vt:lpstr>
      <vt:lpstr>Backup Vs Replication</vt:lpstr>
      <vt:lpstr>Zerto Disaster Recovery with EXPO.e</vt:lpstr>
      <vt:lpstr>Partner &amp; Customer Benefits</vt:lpstr>
      <vt:lpstr>Next Steps / CTA’s / Engagement Process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Williams-Bew</dc:creator>
  <cp:lastModifiedBy>Jason Williams-Bew</cp:lastModifiedBy>
  <cp:revision>151</cp:revision>
  <dcterms:created xsi:type="dcterms:W3CDTF">2020-05-01T17:15:48Z</dcterms:created>
  <dcterms:modified xsi:type="dcterms:W3CDTF">2024-11-08T16:40:47Z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0x010100CC9ED0B51E702C478DF2D1F72FC985D4</vt:lpwstr>
  </property>
</Properties>
</file>