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3" r:id="rId5"/>
  </p:sldMasterIdLst>
  <p:sldIdLst>
    <p:sldId id="2147308723" r:id="rId6"/>
    <p:sldId id="2147308728" r:id="rId7"/>
    <p:sldId id="214730872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68064A-45DA-8805-DC08-199C7ECE5D97}" name="Andrew Leatherland" initials="" userId="S::Andrew.Leatherland@Exponential-e.com::41b834d7-b167-4561-8198-e25f2caa44b4" providerId="AD"/>
  <p188:author id="{AACD02E7-60B1-186E-EF1A-0619EC7667B9}" name="Viktoria Pfeff" initials="VP" userId="S::Viktoria.Pfeff@Exponential-e.com::64b38e73-835a-44e8-927a-4958e3c1077d" providerId="AD"/>
  <p188:author id="{63A631EC-518D-E3B9-852E-D7A0D1C8FDC8}" name="Andrew Leatherland" initials="AL" userId="S::andrew.leatherland@exponential-e.com::41b834d7-b167-4561-8198-e25f2caa44b4" providerId="AD"/>
  <p188:author id="{05EC59F8-3687-FA52-E1F6-4C9F22A104FF}" name="Viktoria Pfeff" initials="VP" userId="S::viktoria.pfeff@exponential-e.com::64b38e73-835a-44e8-927a-4958e3c107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DDE961-376A-BB74-1117-75523B543F4C}" v="3" dt="2024-12-11T11:42:18.5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hasCustomPrompt="1"/>
          </p:nvPr>
        </p:nvSpPr>
        <p:spPr>
          <a:xfrm>
            <a:off x="3015400" y="446391"/>
            <a:ext cx="8759657" cy="458392"/>
          </a:xfrm>
          <a:prstGeom prst="rect">
            <a:avLst/>
          </a:prstGeom>
        </p:spPr>
        <p:txBody>
          <a:bodyPr rIns="0"/>
          <a:lstStyle>
            <a:lvl1pPr marL="0" indent="0" algn="r">
              <a:spcBef>
                <a:spcPts val="600"/>
              </a:spcBef>
              <a:spcAft>
                <a:spcPts val="600"/>
              </a:spcAft>
              <a:buFontTx/>
              <a:buNone/>
              <a:defRPr sz="1300">
                <a:solidFill>
                  <a:schemeClr val="tx1"/>
                </a:solidFill>
                <a:latin typeface="Helvetica" pitchFamily="2" charset="0"/>
                <a:ea typeface="Helvetica" pitchFamily="2" charset="0"/>
                <a:cs typeface="Helvetica" pitchFamily="2" charset="0"/>
              </a:defRPr>
            </a:lvl1pPr>
            <a:lvl2pPr marL="609585"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2pPr>
            <a:lvl3pPr marL="1219170"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3pPr>
            <a:lvl4pPr marL="1828755"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4pPr>
            <a:lvl5pPr marL="2438339"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5pPr>
          </a:lstStyle>
          <a:p>
            <a:pPr lvl="0"/>
            <a:r>
              <a:rPr lang="en-US" dirty="0"/>
              <a:t>Edit Master text styles</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dirty="0">
                  <a:solidFill>
                    <a:srgbClr val="1A1C2B"/>
                  </a:solidFill>
                  <a:latin typeface="HelveticaNowDisplay Bold" panose="020B0804030202020204" pitchFamily="34" charset="0"/>
                  <a:ea typeface="+mn-ea"/>
                  <a:cs typeface="HelveticaNowDisplay Bold" panose="020B0804030202020204" pitchFamily="34" charset="0"/>
                </a:rPr>
                <a:t> </a:t>
              </a:r>
              <a:r>
                <a:rPr lang="en-GB" sz="1200" b="1" dirty="0">
                  <a:solidFill>
                    <a:srgbClr val="1A1C2B"/>
                  </a:solidFill>
                  <a:latin typeface="HelveticaNowDisplay Bold" panose="020B0804030202020204" pitchFamily="34" charset="0"/>
                  <a:cs typeface="HelveticaNowDisplay Bold" panose="020B0804030202020204" pitchFamily="34" charset="0"/>
                </a:rPr>
                <a:t>The Exponential-e Group </a:t>
              </a:r>
              <a:r>
                <a:rPr lang="en-GB" sz="1200" dirty="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rgbClr val="1A1C2B"/>
                  </a:solidFill>
                  <a:latin typeface="HelveticaNowText Regular" panose="020B0504030202020204" pitchFamily="34" charset="0"/>
                  <a:ea typeface="+mn-ea"/>
                  <a:cs typeface="HelveticaNowText Regular" panose="020B0504030202020204" pitchFamily="34" charset="0"/>
                </a:rPr>
                <a:t>www.expo-e.uk    |    </a:t>
              </a:r>
              <a:r>
                <a:rPr lang="en-GB" sz="1200" b="0" kern="1200" dirty="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sp>
        <p:nvSpPr>
          <p:cNvPr id="11" name="Text Placeholder 6">
            <a:extLst>
              <a:ext uri="{FF2B5EF4-FFF2-40B4-BE49-F238E27FC236}">
                <a16:creationId xmlns:a16="http://schemas.microsoft.com/office/drawing/2014/main" id="{4B2E1DB9-1E96-8854-E0C4-B93514A78D29}"/>
              </a:ext>
            </a:extLst>
          </p:cNvPr>
          <p:cNvSpPr>
            <a:spLocks noGrp="1"/>
          </p:cNvSpPr>
          <p:nvPr>
            <p:ph type="body" sz="quarter" idx="11" hasCustomPrompt="1"/>
          </p:nvPr>
        </p:nvSpPr>
        <p:spPr>
          <a:xfrm>
            <a:off x="3015400" y="0"/>
            <a:ext cx="8759657" cy="434470"/>
          </a:xfrm>
          <a:prstGeom prst="rect">
            <a:avLst/>
          </a:prstGeom>
        </p:spPr>
        <p:txBody>
          <a:bodyPr rIns="0" anchor="ctr" anchorCtr="0"/>
          <a:lstStyle>
            <a:lvl1pPr marL="0" indent="0" algn="r">
              <a:spcBef>
                <a:spcPts val="600"/>
              </a:spcBef>
              <a:spcAft>
                <a:spcPts val="600"/>
              </a:spcAft>
              <a:buFontTx/>
              <a:buNone/>
              <a:defRPr sz="2500">
                <a:solidFill>
                  <a:schemeClr val="tx1"/>
                </a:solidFill>
                <a:latin typeface="Helvetica" pitchFamily="2" charset="0"/>
                <a:ea typeface="Helvetica" pitchFamily="2" charset="0"/>
                <a:cs typeface="Helvetica" pitchFamily="2" charset="0"/>
              </a:defRPr>
            </a:lvl1pPr>
            <a:lvl2pPr marL="609585"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2pPr>
            <a:lvl3pPr marL="1219170"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3pPr>
            <a:lvl4pPr marL="1828755"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4pPr>
            <a:lvl5pPr marL="2438339" indent="0" algn="r">
              <a:spcBef>
                <a:spcPts val="600"/>
              </a:spcBef>
              <a:spcAft>
                <a:spcPts val="600"/>
              </a:spcAft>
              <a:buFontTx/>
              <a:buNone/>
              <a:defRPr sz="1400">
                <a:solidFill>
                  <a:schemeClr val="tx1"/>
                </a:solidFill>
                <a:latin typeface="Helvetica" pitchFamily="2" charset="0"/>
                <a:ea typeface="Helvetica" pitchFamily="2" charset="0"/>
                <a:cs typeface="Helvetica" pitchFamily="2" charset="0"/>
              </a:defRPr>
            </a:lvl5pPr>
          </a:lstStyle>
          <a:p>
            <a:pPr lvl="0"/>
            <a:r>
              <a:rPr lang="en-US" dirty="0"/>
              <a:t>Edit Master text styles</a:t>
            </a:r>
          </a:p>
        </p:txBody>
      </p:sp>
    </p:spTree>
    <p:extLst>
      <p:ext uri="{BB962C8B-B14F-4D97-AF65-F5344CB8AC3E}">
        <p14:creationId xmlns:p14="http://schemas.microsoft.com/office/powerpoint/2010/main" val="424716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42" presetClass="entr" presetSubtype="0" fill="hold" nodeType="withEffect">
                                  <p:stCondLst>
                                    <p:cond delay="25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anim calcmode="lin" valueType="num">
                                      <p:cBhvr>
                                        <p:cTn id="11" dur="1000" fill="hold"/>
                                        <p:tgtEl>
                                          <p:spTgt spid="3"/>
                                        </p:tgtEl>
                                        <p:attrNameLst>
                                          <p:attrName>ppt_x</p:attrName>
                                        </p:attrNameLst>
                                      </p:cBhvr>
                                      <p:tavLst>
                                        <p:tav tm="0">
                                          <p:val>
                                            <p:strVal val="#ppt_x"/>
                                          </p:val>
                                        </p:tav>
                                        <p:tav tm="100000">
                                          <p:val>
                                            <p:strVal val="#ppt_x"/>
                                          </p:val>
                                        </p:tav>
                                      </p:tavLst>
                                    </p:anim>
                                    <p:anim calcmode="lin" valueType="num">
                                      <p:cBhvr>
                                        <p:cTn id="12" dur="1000" fill="hold"/>
                                        <p:tgtEl>
                                          <p:spTgt spid="3"/>
                                        </p:tgtEl>
                                        <p:attrNameLst>
                                          <p:attrName>ppt_y</p:attrName>
                                        </p:attrNameLst>
                                      </p:cBhvr>
                                      <p:tavLst>
                                        <p:tav tm="0">
                                          <p:val>
                                            <p:strVal val="#ppt_y+.1"/>
                                          </p:val>
                                        </p:tav>
                                        <p:tav tm="100000">
                                          <p:val>
                                            <p:strVal val="#ppt_y"/>
                                          </p:val>
                                        </p:tav>
                                      </p:tavLst>
                                    </p:anim>
                                  </p:childTnLst>
                                </p:cTn>
                              </p:par>
                              <p:par>
                                <p:cTn id="13" presetID="10" presetClass="entr" presetSubtype="0" fill="hold" grpId="0" nodeType="withEffect">
                                  <p:stCondLst>
                                    <p:cond delay="75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11" grpId="0">
        <p:tmplLst>
          <p:tmpl>
            <p:tnLst>
              <p:par>
                <p:cTn presetID="10" presetClass="entr" presetSubtype="0" fill="hold" nodeType="withEffect">
                  <p:stCondLst>
                    <p:cond delay="75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a:solidFill>
                    <a:srgbClr val="1A1C2B"/>
                  </a:solidFill>
                  <a:latin typeface="HelveticaNowDisplay Bold" panose="020B0804030202020204" pitchFamily="34" charset="0"/>
                  <a:ea typeface="+mn-ea"/>
                  <a:cs typeface="HelveticaNowDisplay Bold" panose="020B0804030202020204" pitchFamily="34" charset="0"/>
                </a:rPr>
                <a:t> </a:t>
              </a:r>
              <a:r>
                <a:rPr lang="en-GB" sz="1200" b="1">
                  <a:solidFill>
                    <a:srgbClr val="1A1C2B"/>
                  </a:solidFill>
                  <a:latin typeface="HelveticaNowDisplay Bold" panose="020B0804030202020204" pitchFamily="34" charset="0"/>
                  <a:cs typeface="HelveticaNowDisplay Bold" panose="020B0804030202020204" pitchFamily="34" charset="0"/>
                </a:rPr>
                <a:t>The Expo-e Group </a:t>
              </a:r>
              <a:r>
                <a:rPr lang="en-GB" sz="120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NowText Regular" panose="020B0504030202020204" pitchFamily="34" charset="0"/>
                  <a:ea typeface="+mn-ea"/>
                  <a:cs typeface="HelveticaNowText Regular" panose="020B0504030202020204" pitchFamily="34" charset="0"/>
                </a:rPr>
                <a:t>www.expo-e.com    |    </a:t>
              </a:r>
              <a:r>
                <a:rPr lang="en-GB" sz="1200" b="0" kern="120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157999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rgbClr val="1A1C2B"/>
                </a:solidFill>
                <a:latin typeface="HelveticaNowText Medium" panose="020B0604030202020204" pitchFamily="34" charset="0"/>
                <a:ea typeface="+mj-ea"/>
                <a:cs typeface="HelveticaNowText Medium" panose="020B0604030202020204" pitchFamily="34" charset="0"/>
              </a:defRPr>
            </a:lvl1pPr>
          </a:lstStyle>
          <a:p>
            <a:r>
              <a:rPr lang="en-US" dirty="0"/>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dirty="0">
                  <a:solidFill>
                    <a:srgbClr val="1A1C2B"/>
                  </a:solidFill>
                  <a:latin typeface="HelveticaNowDisplay Bold" panose="020B0804030202020204" pitchFamily="34" charset="0"/>
                  <a:ea typeface="+mn-ea"/>
                  <a:cs typeface="HelveticaNowDisplay Bold" panose="020B0804030202020204" pitchFamily="34" charset="0"/>
                </a:rPr>
                <a:t> </a:t>
              </a:r>
              <a:r>
                <a:rPr lang="en-GB" sz="1200" b="1" dirty="0">
                  <a:solidFill>
                    <a:srgbClr val="1A1C2B"/>
                  </a:solidFill>
                  <a:latin typeface="HelveticaNowDisplay Bold" panose="020B0804030202020204" pitchFamily="34" charset="0"/>
                  <a:cs typeface="HelveticaNowDisplay Bold" panose="020B0804030202020204" pitchFamily="34" charset="0"/>
                </a:rPr>
                <a:t>The Expo-e Group </a:t>
              </a:r>
              <a:r>
                <a:rPr lang="en-GB" sz="1200" dirty="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rgbClr val="1A1C2B"/>
                  </a:solidFill>
                  <a:latin typeface="HelveticaNowText Regular" panose="020B0504030202020204" pitchFamily="34" charset="0"/>
                  <a:ea typeface="+mn-ea"/>
                  <a:cs typeface="HelveticaNowText Regular" panose="020B0504030202020204" pitchFamily="34" charset="0"/>
                </a:rPr>
                <a:t>www.expo-e.com    |    </a:t>
              </a:r>
              <a:r>
                <a:rPr lang="en-GB" sz="1200" b="0" kern="1200" dirty="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tx1"/>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365809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a:solidFill>
                    <a:srgbClr val="1A1C2B"/>
                  </a:solidFill>
                  <a:latin typeface="HelveticaNowDisplay Bold" panose="020B0804030202020204" pitchFamily="34" charset="0"/>
                  <a:ea typeface="+mn-ea"/>
                  <a:cs typeface="HelveticaNowDisplay Bold" panose="020B0804030202020204" pitchFamily="34" charset="0"/>
                </a:rPr>
                <a:t> </a:t>
              </a:r>
              <a:r>
                <a:rPr lang="en-GB" sz="1200" b="1">
                  <a:solidFill>
                    <a:srgbClr val="1A1C2B"/>
                  </a:solidFill>
                  <a:latin typeface="HelveticaNowDisplay Bold" panose="020B0804030202020204" pitchFamily="34" charset="0"/>
                  <a:cs typeface="HelveticaNowDisplay Bold" panose="020B0804030202020204" pitchFamily="34" charset="0"/>
                </a:rPr>
                <a:t>The Expo-e Group </a:t>
              </a:r>
              <a:r>
                <a:rPr lang="en-GB" sz="120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a:solidFill>
                    <a:srgbClr val="1A1C2B"/>
                  </a:solidFill>
                  <a:latin typeface="HelveticaNowText Regular" panose="020B0504030202020204" pitchFamily="34" charset="0"/>
                  <a:ea typeface="+mn-ea"/>
                  <a:cs typeface="HelveticaNowText Regular" panose="020B0504030202020204" pitchFamily="34" charset="0"/>
                </a:rPr>
                <a:t>www.expo-e.com    |    </a:t>
              </a:r>
              <a:r>
                <a:rPr lang="en-GB" sz="1200" b="0" kern="120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Tree>
    <p:extLst>
      <p:ext uri="{BB962C8B-B14F-4D97-AF65-F5344CB8AC3E}">
        <p14:creationId xmlns:p14="http://schemas.microsoft.com/office/powerpoint/2010/main" val="429216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4FCA6BE-2106-E5F7-3D13-48342B908A0A}"/>
              </a:ext>
            </a:extLst>
          </p:cNvPr>
          <p:cNvSpPr/>
          <p:nvPr userDrawn="1"/>
        </p:nvSpPr>
        <p:spPr>
          <a:xfrm>
            <a:off x="-250166" y="0"/>
            <a:ext cx="12698083" cy="93165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nvGrpSpPr>
          <p:cNvPr id="4" name="Expo.e Logo">
            <a:extLst>
              <a:ext uri="{FF2B5EF4-FFF2-40B4-BE49-F238E27FC236}">
                <a16:creationId xmlns:a16="http://schemas.microsoft.com/office/drawing/2014/main" id="{C66AF6E7-74DF-D526-0FAF-9428029DB5D6}"/>
              </a:ext>
            </a:extLst>
          </p:cNvPr>
          <p:cNvGrpSpPr/>
          <p:nvPr userDrawn="1"/>
        </p:nvGrpSpPr>
        <p:grpSpPr>
          <a:xfrm>
            <a:off x="368300" y="241303"/>
            <a:ext cx="2057353" cy="324928"/>
            <a:chOff x="368300" y="241303"/>
            <a:chExt cx="2057353" cy="324928"/>
          </a:xfrm>
          <a:solidFill>
            <a:schemeClr val="tx1"/>
          </a:solidFill>
        </p:grpSpPr>
        <p:sp>
          <p:nvSpPr>
            <p:cNvPr id="5" name="Free-form: Shape 4">
              <a:extLst>
                <a:ext uri="{FF2B5EF4-FFF2-40B4-BE49-F238E27FC236}">
                  <a16:creationId xmlns:a16="http://schemas.microsoft.com/office/drawing/2014/main" id="{FDDB2F6A-DBC9-E27B-7522-8BD09199515F}"/>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a:p>
          </p:txBody>
        </p:sp>
        <p:sp>
          <p:nvSpPr>
            <p:cNvPr id="6" name="Free-form: Shape 5">
              <a:extLst>
                <a:ext uri="{FF2B5EF4-FFF2-40B4-BE49-F238E27FC236}">
                  <a16:creationId xmlns:a16="http://schemas.microsoft.com/office/drawing/2014/main" id="{86247E66-2B7F-B8C4-876E-506F72B9550B}"/>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a:p>
          </p:txBody>
        </p:sp>
        <p:sp>
          <p:nvSpPr>
            <p:cNvPr id="7" name="Free-form: Shape 6">
              <a:extLst>
                <a:ext uri="{FF2B5EF4-FFF2-40B4-BE49-F238E27FC236}">
                  <a16:creationId xmlns:a16="http://schemas.microsoft.com/office/drawing/2014/main" id="{405C72C3-4B8A-C828-70C8-640EF48589C8}"/>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6E5AF32F-0104-451A-FF54-3CCC7F7FA121}"/>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D05B8A87-10C0-67CE-AAE0-59247AD4DB91}"/>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7E5B9926-2974-F93F-7675-F128DCABCD1C}"/>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a:p>
          </p:txBody>
        </p:sp>
      </p:grpSp>
      <p:sp>
        <p:nvSpPr>
          <p:cNvPr id="11" name="TextBox 10">
            <a:extLst>
              <a:ext uri="{FF2B5EF4-FFF2-40B4-BE49-F238E27FC236}">
                <a16:creationId xmlns:a16="http://schemas.microsoft.com/office/drawing/2014/main" id="{EEF731B8-DD5F-CACA-43E0-F517D2750275}"/>
              </a:ext>
            </a:extLst>
          </p:cNvPr>
          <p:cNvSpPr txBox="1"/>
          <p:nvPr userDrawn="1"/>
        </p:nvSpPr>
        <p:spPr>
          <a:xfrm>
            <a:off x="267517" y="542104"/>
            <a:ext cx="1575027" cy="323165"/>
          </a:xfrm>
          <a:prstGeom prst="rect">
            <a:avLst/>
          </a:prstGeom>
          <a:noFill/>
        </p:spPr>
        <p:txBody>
          <a:bodyPr wrap="square" rtlCol="0">
            <a:spAutoFit/>
          </a:bodyPr>
          <a:lstStyle/>
          <a:p>
            <a:r>
              <a:rPr lang="en-GB" sz="1500" b="1" dirty="0">
                <a:latin typeface="Helvetica" panose="020B0604020202020204" pitchFamily="34" charset="0"/>
                <a:cs typeface="Helvetica" panose="020B0604020202020204" pitchFamily="34" charset="0"/>
              </a:rPr>
              <a:t>CRIB SHEET</a:t>
            </a:r>
          </a:p>
        </p:txBody>
      </p:sp>
    </p:spTree>
    <p:extLst>
      <p:ext uri="{BB962C8B-B14F-4D97-AF65-F5344CB8AC3E}">
        <p14:creationId xmlns:p14="http://schemas.microsoft.com/office/powerpoint/2010/main" val="2601164226"/>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5192486"/>
      </p:ext>
    </p:extLst>
  </p:cSld>
  <p:clrMap bg1="lt1" tx1="dk1" bg2="lt2" tx2="dk2" accent1="accent1" accent2="accent2" accent3="accent3" accent4="accent4" accent5="accent5" accent6="accent6" hlink="hlink" folHlink="folHlink"/>
  <p:sldLayoutIdLst>
    <p:sldLayoutId id="2147483664" r:id="rId1"/>
    <p:sldLayoutId id="2147483665" r:id="rId2"/>
  </p:sldLayoutIdLst>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07FE3-02F6-B503-48D7-54D7849C3C4A}"/>
              </a:ext>
            </a:extLst>
          </p:cNvPr>
          <p:cNvSpPr>
            <a:spLocks noGrp="1"/>
          </p:cNvSpPr>
          <p:nvPr>
            <p:ph type="title"/>
          </p:nvPr>
        </p:nvSpPr>
        <p:spPr>
          <a:noFill/>
        </p:spPr>
        <p:txBody>
          <a:bodyPr>
            <a:normAutofit/>
          </a:bodyPr>
          <a:lstStyle/>
          <a:p>
            <a:r>
              <a:rPr lang="en-GB" dirty="0" err="1"/>
              <a:t>CCaaS</a:t>
            </a:r>
            <a:endParaRPr lang="en-GB" dirty="0"/>
          </a:p>
        </p:txBody>
      </p:sp>
      <p:sp>
        <p:nvSpPr>
          <p:cNvPr id="8" name="TextBox 7">
            <a:extLst>
              <a:ext uri="{FF2B5EF4-FFF2-40B4-BE49-F238E27FC236}">
                <a16:creationId xmlns:a16="http://schemas.microsoft.com/office/drawing/2014/main" id="{A5280F04-DB7A-B022-B674-5F8086C8B07D}"/>
              </a:ext>
            </a:extLst>
          </p:cNvPr>
          <p:cNvSpPr txBox="1"/>
          <p:nvPr/>
        </p:nvSpPr>
        <p:spPr>
          <a:xfrm>
            <a:off x="10159773" y="598271"/>
            <a:ext cx="1575027" cy="369332"/>
          </a:xfrm>
          <a:prstGeom prst="rect">
            <a:avLst/>
          </a:prstGeom>
          <a:noFill/>
        </p:spPr>
        <p:txBody>
          <a:bodyPr wrap="square" rtlCol="0">
            <a:spAutoFit/>
          </a:bodyPr>
          <a:lstStyle/>
          <a:p>
            <a:pPr algn="r"/>
            <a:r>
              <a:rPr lang="en-GB" b="1">
                <a:solidFill>
                  <a:schemeClr val="bg2"/>
                </a:solidFill>
                <a:latin typeface="Helvetica" panose="020B0604020202020204" pitchFamily="34" charset="0"/>
                <a:cs typeface="Helvetica" panose="020B0604020202020204" pitchFamily="34" charset="0"/>
              </a:rPr>
              <a:t>CRIB SHEET</a:t>
            </a:r>
          </a:p>
        </p:txBody>
      </p:sp>
      <p:sp>
        <p:nvSpPr>
          <p:cNvPr id="31" name="Product Details">
            <a:extLst>
              <a:ext uri="{FF2B5EF4-FFF2-40B4-BE49-F238E27FC236}">
                <a16:creationId xmlns:a16="http://schemas.microsoft.com/office/drawing/2014/main" id="{49060269-AB83-79B7-D5D0-851109BD46E5}"/>
              </a:ext>
            </a:extLst>
          </p:cNvPr>
          <p:cNvSpPr txBox="1">
            <a:spLocks/>
          </p:cNvSpPr>
          <p:nvPr/>
        </p:nvSpPr>
        <p:spPr>
          <a:xfrm>
            <a:off x="8021320" y="967602"/>
            <a:ext cx="3835716" cy="3741558"/>
          </a:xfrm>
          <a:prstGeom prst="roundRect">
            <a:avLst>
              <a:gd name="adj" fmla="val 3049"/>
            </a:avLst>
          </a:prstGeom>
          <a:ln>
            <a:solidFill>
              <a:schemeClr val="bg2"/>
            </a:solidFill>
          </a:ln>
        </p:spPr>
        <p:txBody>
          <a:bodyPr wrap="square" anchor="ctr">
            <a:noAutofit/>
          </a:bodyPr>
          <a:lstStyle>
            <a:lvl1pPr marL="457189" indent="-457189"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spcBef>
                <a:spcPts val="0"/>
              </a:spcBef>
              <a:buFont typeface="Arial"/>
              <a:buNone/>
            </a:pPr>
            <a:r>
              <a:rPr lang="en-GB" b="1" dirty="0">
                <a:latin typeface="Helvetica" pitchFamily="2" charset="0"/>
              </a:rPr>
              <a:t>Product Details</a:t>
            </a:r>
          </a:p>
          <a:p>
            <a:pPr marL="180000" indent="-180000">
              <a:spcBef>
                <a:spcPts val="0"/>
              </a:spcBef>
            </a:pPr>
            <a:r>
              <a:rPr lang="en-GB" sz="1100" dirty="0">
                <a:latin typeface="Helvetica" pitchFamily="2" charset="0"/>
              </a:rPr>
              <a:t>All packages support -  Agent, Supervisor, Administrator.</a:t>
            </a:r>
          </a:p>
          <a:p>
            <a:pPr marL="180000" indent="-180000">
              <a:spcBef>
                <a:spcPts val="0"/>
              </a:spcBef>
            </a:pPr>
            <a:r>
              <a:rPr lang="en-GB" sz="1100" dirty="0">
                <a:latin typeface="Helvetica" pitchFamily="2" charset="0"/>
              </a:rPr>
              <a:t>AI enhanced Agent Assist, Quality Management Analytics and Recording capabilities.</a:t>
            </a:r>
          </a:p>
          <a:p>
            <a:pPr marL="180000" indent="-180000">
              <a:spcBef>
                <a:spcPts val="0"/>
              </a:spcBef>
            </a:pPr>
            <a:r>
              <a:rPr lang="en-GB" sz="1100" dirty="0">
                <a:latin typeface="Helvetica" pitchFamily="2" charset="0"/>
              </a:rPr>
              <a:t>Digital channel support for Social media</a:t>
            </a:r>
          </a:p>
          <a:p>
            <a:pPr marL="180000" indent="-180000">
              <a:spcBef>
                <a:spcPts val="0"/>
              </a:spcBef>
            </a:pPr>
            <a:r>
              <a:rPr lang="en-GB" sz="1100" dirty="0">
                <a:latin typeface="Helvetica" pitchFamily="2" charset="0"/>
              </a:rPr>
              <a:t>Comprehensive reporting and visualisation capabilities..</a:t>
            </a:r>
          </a:p>
          <a:p>
            <a:pPr marL="180000" indent="-180000">
              <a:spcBef>
                <a:spcPts val="0"/>
              </a:spcBef>
            </a:pPr>
            <a:r>
              <a:rPr lang="en-GB" sz="1100" dirty="0">
                <a:latin typeface="Helvetica" pitchFamily="2" charset="0"/>
              </a:rPr>
              <a:t>WFM/WFO options</a:t>
            </a:r>
          </a:p>
          <a:p>
            <a:pPr marL="180000" indent="-180000">
              <a:spcBef>
                <a:spcPts val="0"/>
              </a:spcBef>
            </a:pPr>
            <a:r>
              <a:rPr lang="en-GB" sz="1100" dirty="0">
                <a:latin typeface="Helvetica" pitchFamily="2" charset="0"/>
              </a:rPr>
              <a:t>99.99% SLA, Built in Disaster Recovery Plan, multi cloud strategy, Active/Active Model. 24/7 support.</a:t>
            </a:r>
          </a:p>
        </p:txBody>
      </p:sp>
      <p:sp>
        <p:nvSpPr>
          <p:cNvPr id="38" name="Challenges">
            <a:extLst>
              <a:ext uri="{FF2B5EF4-FFF2-40B4-BE49-F238E27FC236}">
                <a16:creationId xmlns:a16="http://schemas.microsoft.com/office/drawing/2014/main" id="{16B61B53-D336-6057-41D7-E39FC1745713}"/>
              </a:ext>
            </a:extLst>
          </p:cNvPr>
          <p:cNvSpPr txBox="1">
            <a:spLocks/>
          </p:cNvSpPr>
          <p:nvPr/>
        </p:nvSpPr>
        <p:spPr>
          <a:xfrm>
            <a:off x="334964" y="967603"/>
            <a:ext cx="7564120" cy="3741557"/>
          </a:xfrm>
          <a:prstGeom prst="roundRect">
            <a:avLst>
              <a:gd name="adj" fmla="val 3420"/>
            </a:avLst>
          </a:prstGeom>
          <a:ln>
            <a:solidFill>
              <a:schemeClr val="bg2"/>
            </a:solidFill>
          </a:ln>
        </p:spPr>
        <p:txBody>
          <a:bodyPr wrap="square" anchor="ctr">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just">
              <a:spcBef>
                <a:spcPts val="0"/>
              </a:spcBef>
              <a:buNone/>
            </a:pPr>
            <a:r>
              <a:rPr lang="en-GB" b="1" dirty="0">
                <a:solidFill>
                  <a:schemeClr val="bg1"/>
                </a:solidFill>
                <a:latin typeface="Helvetica" pitchFamily="2" charset="0"/>
                <a:cs typeface="Helvetica" panose="020B0604020202020204" pitchFamily="34" charset="0"/>
              </a:rPr>
              <a:t>Challenges</a:t>
            </a:r>
            <a:endParaRPr lang="en-GB" sz="1200" dirty="0">
              <a:solidFill>
                <a:schemeClr val="bg1"/>
              </a:solidFill>
              <a:latin typeface="Helvetica" pitchFamily="2" charset="0"/>
            </a:endParaRPr>
          </a:p>
          <a:p>
            <a:pPr marL="180000" indent="-180000" algn="just">
              <a:spcBef>
                <a:spcPts val="0"/>
              </a:spcBef>
            </a:pPr>
            <a:r>
              <a:rPr lang="en-GB" sz="1100" dirty="0">
                <a:solidFill>
                  <a:schemeClr val="bg1"/>
                </a:solidFill>
                <a:latin typeface="Helvetica" pitchFamily="2" charset="0"/>
              </a:rPr>
              <a:t>Traditional ‘On Premises solutions becoming more expensive to maintain, scale and adapt, puts pressure on businesses to free up cashflow for CAPEX where expense could be utilised internally.</a:t>
            </a:r>
          </a:p>
          <a:p>
            <a:pPr marL="180000" indent="-180000" algn="just">
              <a:spcBef>
                <a:spcPts val="0"/>
              </a:spcBef>
            </a:pPr>
            <a:r>
              <a:rPr lang="en-GB" sz="1100" dirty="0">
                <a:solidFill>
                  <a:schemeClr val="bg1"/>
                </a:solidFill>
                <a:latin typeface="Helvetica" pitchFamily="2" charset="0"/>
              </a:rPr>
              <a:t>Contact Centre solution in the majority are now cloud based, allowing for local and global scaling of solutions and services.</a:t>
            </a:r>
          </a:p>
          <a:p>
            <a:pPr marL="180000" indent="-180000" algn="just">
              <a:spcBef>
                <a:spcPts val="0"/>
              </a:spcBef>
            </a:pPr>
            <a:r>
              <a:rPr lang="en-GB" sz="1100" dirty="0">
                <a:solidFill>
                  <a:schemeClr val="bg1"/>
                </a:solidFill>
                <a:latin typeface="Helvetica" pitchFamily="2" charset="0"/>
              </a:rPr>
              <a:t>Complex user interfaces and volumes of knowledge/data systems makes it challenging for Customer Service staff to navigate daily tasks, resulting in longer time to respond to queries and support end-customers.</a:t>
            </a:r>
          </a:p>
          <a:p>
            <a:pPr marL="180000" indent="-180000" algn="just">
              <a:spcBef>
                <a:spcPts val="0"/>
              </a:spcBef>
            </a:pPr>
            <a:r>
              <a:rPr lang="en-GB" sz="1100" dirty="0">
                <a:solidFill>
                  <a:schemeClr val="bg1"/>
                </a:solidFill>
                <a:latin typeface="Helvetica" pitchFamily="2" charset="0"/>
              </a:rPr>
              <a:t>Little or no platform resilience, could result in loss of revenue and customers if services become unavailable.</a:t>
            </a:r>
          </a:p>
          <a:p>
            <a:pPr marL="180000" indent="-180000" algn="just">
              <a:spcBef>
                <a:spcPts val="0"/>
              </a:spcBef>
            </a:pPr>
            <a:r>
              <a:rPr lang="en-GB" sz="1100" dirty="0">
                <a:solidFill>
                  <a:schemeClr val="bg1"/>
                </a:solidFill>
                <a:latin typeface="Helvetica" pitchFamily="2" charset="0"/>
              </a:rPr>
              <a:t>The range and complexity of customer channel engagement, be it Voice, Email, Social and the emergence of AI means that the systems available must be blended and agile to address the communication flow.</a:t>
            </a:r>
          </a:p>
          <a:p>
            <a:pPr marL="180000" indent="-180000" algn="just">
              <a:spcBef>
                <a:spcPts val="0"/>
              </a:spcBef>
            </a:pPr>
            <a:r>
              <a:rPr lang="en-GB" sz="1100" dirty="0">
                <a:solidFill>
                  <a:schemeClr val="bg1"/>
                </a:solidFill>
                <a:latin typeface="Helvetica" pitchFamily="2" charset="0"/>
              </a:rPr>
              <a:t>Businesses with flexible working policies to address staffing needs that fluctuate throughout the year require solutions that deliver scalability and agility to cope with today’s fast-paced market demands</a:t>
            </a:r>
          </a:p>
        </p:txBody>
      </p:sp>
    </p:spTree>
    <p:extLst>
      <p:ext uri="{BB962C8B-B14F-4D97-AF65-F5344CB8AC3E}">
        <p14:creationId xmlns:p14="http://schemas.microsoft.com/office/powerpoint/2010/main" val="61806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500"/>
                                        <p:tgtEl>
                                          <p:spTgt spid="38"/>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1"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07FE3-02F6-B503-48D7-54D7849C3C4A}"/>
              </a:ext>
            </a:extLst>
          </p:cNvPr>
          <p:cNvSpPr>
            <a:spLocks noGrp="1"/>
          </p:cNvSpPr>
          <p:nvPr>
            <p:ph type="title"/>
          </p:nvPr>
        </p:nvSpPr>
        <p:spPr>
          <a:noFill/>
        </p:spPr>
        <p:txBody>
          <a:bodyPr>
            <a:normAutofit/>
          </a:bodyPr>
          <a:lstStyle/>
          <a:p>
            <a:r>
              <a:rPr lang="en-GB" dirty="0" err="1"/>
              <a:t>CCaaS</a:t>
            </a:r>
            <a:endParaRPr lang="en-GB" dirty="0"/>
          </a:p>
        </p:txBody>
      </p:sp>
      <p:sp>
        <p:nvSpPr>
          <p:cNvPr id="8" name="TextBox 7">
            <a:extLst>
              <a:ext uri="{FF2B5EF4-FFF2-40B4-BE49-F238E27FC236}">
                <a16:creationId xmlns:a16="http://schemas.microsoft.com/office/drawing/2014/main" id="{A5280F04-DB7A-B022-B674-5F8086C8B07D}"/>
              </a:ext>
            </a:extLst>
          </p:cNvPr>
          <p:cNvSpPr txBox="1"/>
          <p:nvPr/>
        </p:nvSpPr>
        <p:spPr>
          <a:xfrm>
            <a:off x="10159773" y="598271"/>
            <a:ext cx="1575027" cy="369332"/>
          </a:xfrm>
          <a:prstGeom prst="rect">
            <a:avLst/>
          </a:prstGeom>
          <a:noFill/>
        </p:spPr>
        <p:txBody>
          <a:bodyPr wrap="square" rtlCol="0">
            <a:spAutoFit/>
          </a:bodyPr>
          <a:lstStyle/>
          <a:p>
            <a:pPr algn="r"/>
            <a:r>
              <a:rPr lang="en-GB" b="1">
                <a:solidFill>
                  <a:schemeClr val="bg2"/>
                </a:solidFill>
                <a:latin typeface="Helvetica" panose="020B0604020202020204" pitchFamily="34" charset="0"/>
                <a:cs typeface="Helvetica" panose="020B0604020202020204" pitchFamily="34" charset="0"/>
              </a:rPr>
              <a:t>CRIB SHEET</a:t>
            </a:r>
          </a:p>
        </p:txBody>
      </p:sp>
      <p:sp>
        <p:nvSpPr>
          <p:cNvPr id="19" name="Solution">
            <a:extLst>
              <a:ext uri="{FF2B5EF4-FFF2-40B4-BE49-F238E27FC236}">
                <a16:creationId xmlns:a16="http://schemas.microsoft.com/office/drawing/2014/main" id="{4E2EBED7-BAE3-4B02-B4BA-4E84CD819981}"/>
              </a:ext>
            </a:extLst>
          </p:cNvPr>
          <p:cNvSpPr txBox="1">
            <a:spLocks/>
          </p:cNvSpPr>
          <p:nvPr/>
        </p:nvSpPr>
        <p:spPr>
          <a:xfrm>
            <a:off x="334963" y="967602"/>
            <a:ext cx="7701281" cy="4000637"/>
          </a:xfrm>
          <a:prstGeom prst="roundRect">
            <a:avLst>
              <a:gd name="adj" fmla="val 3592"/>
            </a:avLst>
          </a:prstGeom>
          <a:ln>
            <a:solidFill>
              <a:schemeClr val="bg2"/>
            </a:solidFill>
          </a:ln>
        </p:spPr>
        <p:txBody>
          <a:bodyPr wrap="square" lIns="91440" tIns="45720" rIns="91440" bIns="45720" anchor="ctr">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just">
              <a:spcBef>
                <a:spcPts val="0"/>
              </a:spcBef>
              <a:buNone/>
            </a:pPr>
            <a:r>
              <a:rPr lang="en-GB" b="1" dirty="0">
                <a:solidFill>
                  <a:schemeClr val="bg1"/>
                </a:solidFill>
                <a:latin typeface="Helvetica" pitchFamily="2" charset="0"/>
              </a:rPr>
              <a:t>Solution</a:t>
            </a:r>
          </a:p>
          <a:p>
            <a:pPr marL="179705" indent="-179705" algn="just">
              <a:spcBef>
                <a:spcPts val="0"/>
              </a:spcBef>
            </a:pPr>
            <a:r>
              <a:rPr lang="en-GB" sz="1100" dirty="0" err="1">
                <a:solidFill>
                  <a:schemeClr val="bg1"/>
                </a:solidFill>
                <a:latin typeface="Helvetica" pitchFamily="2" charset="0"/>
              </a:rPr>
              <a:t>CCaaS</a:t>
            </a:r>
            <a:r>
              <a:rPr lang="en-GB" sz="1100" dirty="0">
                <a:solidFill>
                  <a:schemeClr val="bg1"/>
                </a:solidFill>
                <a:latin typeface="Helvetica" pitchFamily="2" charset="0"/>
              </a:rPr>
              <a:t> – Solution aims to Improve channel management for businesses by simplifying features and tools through the use automation to in turn boost productivity of workers and drive Customer service (CSAT).</a:t>
            </a:r>
          </a:p>
          <a:p>
            <a:pPr marL="179705" indent="-179705" algn="just">
              <a:spcBef>
                <a:spcPts val="0"/>
              </a:spcBef>
            </a:pPr>
            <a:r>
              <a:rPr lang="en-GB" sz="1100" dirty="0">
                <a:solidFill>
                  <a:schemeClr val="bg1"/>
                </a:solidFill>
                <a:latin typeface="Helvetica" pitchFamily="2" charset="0"/>
              </a:rPr>
              <a:t>Full 24/7 management and support from Exponential-e, offering channel partners and their customers a single point of contact and the ability to consolidate multiple solutions/vendors under one roof</a:t>
            </a:r>
          </a:p>
          <a:p>
            <a:pPr marL="179705" indent="-179705" algn="just">
              <a:spcBef>
                <a:spcPts val="0"/>
              </a:spcBef>
            </a:pPr>
            <a:r>
              <a:rPr lang="en-GB" sz="1100" dirty="0">
                <a:solidFill>
                  <a:schemeClr val="bg1"/>
                </a:solidFill>
                <a:latin typeface="Helvetica" pitchFamily="2" charset="0"/>
              </a:rPr>
              <a:t>Scalable and flexible solution for customers of any size and requirement , providing enhanced agility to cope with seasonal demand while offering significant cost reductions compared with traditional on-prem systems.</a:t>
            </a:r>
          </a:p>
          <a:p>
            <a:pPr marL="179705" indent="-179705" algn="just">
              <a:spcBef>
                <a:spcPts val="0"/>
              </a:spcBef>
            </a:pPr>
            <a:r>
              <a:rPr lang="en-GB" sz="1100" dirty="0">
                <a:solidFill>
                  <a:schemeClr val="bg1"/>
                </a:solidFill>
                <a:latin typeface="Helvetica" pitchFamily="2" charset="0"/>
              </a:rPr>
              <a:t>Fully integrated with Exponential-e’s On-Net Voice services delivering measurable voice quality capabilities via a privately owned platform for quality calls over the internet.</a:t>
            </a:r>
          </a:p>
          <a:p>
            <a:pPr marL="179705" indent="-179705" algn="just">
              <a:spcBef>
                <a:spcPts val="0"/>
              </a:spcBef>
            </a:pPr>
            <a:r>
              <a:rPr lang="en-GB" sz="1100" dirty="0">
                <a:solidFill>
                  <a:schemeClr val="bg1"/>
                </a:solidFill>
                <a:latin typeface="Helvetica" pitchFamily="2" charset="0"/>
              </a:rPr>
              <a:t>Additional support for Teams Direct Routing Solution (</a:t>
            </a:r>
            <a:r>
              <a:rPr lang="en-GB" sz="1100" dirty="0" err="1">
                <a:solidFill>
                  <a:schemeClr val="bg1"/>
                </a:solidFill>
                <a:latin typeface="Helvetica" pitchFamily="2" charset="0"/>
              </a:rPr>
              <a:t>TCaaS</a:t>
            </a:r>
            <a:r>
              <a:rPr lang="en-GB" sz="1100" dirty="0">
                <a:solidFill>
                  <a:schemeClr val="bg1"/>
                </a:solidFill>
                <a:latin typeface="Helvetica" pitchFamily="2" charset="0"/>
              </a:rPr>
              <a:t>), allows the customer flexibility of front and back-office integration and call management.</a:t>
            </a:r>
          </a:p>
          <a:p>
            <a:pPr marL="179705" indent="-179705" algn="just">
              <a:spcBef>
                <a:spcPts val="0"/>
              </a:spcBef>
            </a:pPr>
            <a:r>
              <a:rPr lang="en-GB" sz="1100" dirty="0">
                <a:solidFill>
                  <a:schemeClr val="bg1"/>
                </a:solidFill>
                <a:latin typeface="Helvetica" pitchFamily="2" charset="0"/>
              </a:rPr>
              <a:t>Delivers the ability for customers to harness Blended agent solutions, driving customer satisfaction with Agent assistance tools driven by AI, back-office integrations to CRM and ITSM services, Workforce optimisation and management and real-time reporting capabilities to drive tangible ROI and profits. </a:t>
            </a:r>
          </a:p>
        </p:txBody>
      </p:sp>
      <p:sp>
        <p:nvSpPr>
          <p:cNvPr id="32" name="Add-ons">
            <a:extLst>
              <a:ext uri="{FF2B5EF4-FFF2-40B4-BE49-F238E27FC236}">
                <a16:creationId xmlns:a16="http://schemas.microsoft.com/office/drawing/2014/main" id="{5EB5EAC6-E2A1-3ADC-76FF-6065A31B5F5D}"/>
              </a:ext>
            </a:extLst>
          </p:cNvPr>
          <p:cNvSpPr txBox="1">
            <a:spLocks/>
          </p:cNvSpPr>
          <p:nvPr/>
        </p:nvSpPr>
        <p:spPr>
          <a:xfrm>
            <a:off x="8158480" y="967602"/>
            <a:ext cx="3698555" cy="2004198"/>
          </a:xfrm>
          <a:prstGeom prst="roundRect">
            <a:avLst>
              <a:gd name="adj" fmla="val 5805"/>
            </a:avLst>
          </a:prstGeom>
          <a:ln>
            <a:solidFill>
              <a:schemeClr val="bg2"/>
            </a:solidFill>
          </a:ln>
        </p:spPr>
        <p:txBody>
          <a:bodyPr wrap="square" lIns="91440" tIns="45720" rIns="91440" bIns="45720" anchor="ctr">
            <a:noAutofit/>
          </a:bodyPr>
          <a:lstStyle>
            <a:lvl1pPr marL="457189" indent="-457189"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chemeClr val="bg1"/>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spcBef>
                <a:spcPts val="0"/>
              </a:spcBef>
              <a:buFont typeface="Arial"/>
              <a:buNone/>
            </a:pPr>
            <a:r>
              <a:rPr lang="en-GB" b="1" dirty="0">
                <a:latin typeface="Helvetica" pitchFamily="2" charset="0"/>
              </a:rPr>
              <a:t>Add-ons</a:t>
            </a:r>
          </a:p>
          <a:p>
            <a:pPr marL="179705" indent="-179705">
              <a:spcBef>
                <a:spcPts val="0"/>
              </a:spcBef>
            </a:pPr>
            <a:r>
              <a:rPr lang="en-GB" sz="1100" dirty="0">
                <a:latin typeface="Helvetica"/>
              </a:rPr>
              <a:t>Third Party Integration – CRM and ITSM, Advanced AI analytics “Customer insights”,” Summarisation”.</a:t>
            </a:r>
          </a:p>
          <a:p>
            <a:pPr marL="179705" indent="-179705">
              <a:spcBef>
                <a:spcPts val="0"/>
              </a:spcBef>
            </a:pPr>
            <a:r>
              <a:rPr lang="en-GB" sz="1100" dirty="0">
                <a:latin typeface="Helvetica"/>
              </a:rPr>
              <a:t>Call Recording – Compliance recording and AI driven Quality Assurance options.</a:t>
            </a:r>
          </a:p>
          <a:p>
            <a:pPr marL="179705" indent="-179705">
              <a:spcBef>
                <a:spcPts val="0"/>
              </a:spcBef>
            </a:pPr>
            <a:r>
              <a:rPr lang="en-GB" sz="1100" dirty="0">
                <a:latin typeface="Helvetica"/>
              </a:rPr>
              <a:t>Payment portals – PCI and DTMF compliant solutions.</a:t>
            </a:r>
          </a:p>
        </p:txBody>
      </p:sp>
    </p:spTree>
    <p:extLst>
      <p:ext uri="{BB962C8B-B14F-4D97-AF65-F5344CB8AC3E}">
        <p14:creationId xmlns:p14="http://schemas.microsoft.com/office/powerpoint/2010/main" val="363295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animBg="1"/>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07FE3-02F6-B503-48D7-54D7849C3C4A}"/>
              </a:ext>
            </a:extLst>
          </p:cNvPr>
          <p:cNvSpPr>
            <a:spLocks noGrp="1"/>
          </p:cNvSpPr>
          <p:nvPr>
            <p:ph type="title"/>
          </p:nvPr>
        </p:nvSpPr>
        <p:spPr>
          <a:noFill/>
        </p:spPr>
        <p:txBody>
          <a:bodyPr>
            <a:normAutofit/>
          </a:bodyPr>
          <a:lstStyle/>
          <a:p>
            <a:r>
              <a:rPr lang="en-GB" dirty="0" err="1"/>
              <a:t>CCaaS</a:t>
            </a:r>
            <a:endParaRPr lang="en-GB" dirty="0"/>
          </a:p>
        </p:txBody>
      </p:sp>
      <p:sp>
        <p:nvSpPr>
          <p:cNvPr id="29" name="Text Placeholder 2">
            <a:extLst>
              <a:ext uri="{FF2B5EF4-FFF2-40B4-BE49-F238E27FC236}">
                <a16:creationId xmlns:a16="http://schemas.microsoft.com/office/drawing/2014/main" id="{4E4F609A-3CC0-8FAA-720B-C15B17FBB63A}"/>
              </a:ext>
            </a:extLst>
          </p:cNvPr>
          <p:cNvSpPr txBox="1">
            <a:spLocks/>
          </p:cNvSpPr>
          <p:nvPr/>
        </p:nvSpPr>
        <p:spPr>
          <a:xfrm>
            <a:off x="258763" y="1876598"/>
            <a:ext cx="6275386" cy="4188482"/>
          </a:xfrm>
          <a:prstGeom prst="roundRect">
            <a:avLst>
              <a:gd name="adj" fmla="val 3990"/>
            </a:avLst>
          </a:prstGeom>
          <a:ln>
            <a:solidFill>
              <a:schemeClr val="bg2"/>
            </a:solidFill>
          </a:ln>
        </p:spPr>
        <p:txBody>
          <a:bodyPr wrap="square" lIns="91440" tIns="45720" rIns="91440" bIns="45720" anchor="t">
            <a:noAutofit/>
          </a:bodyPr>
          <a:lstStyle>
            <a:lvl1pPr marL="457189" indent="-457189"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marL="990575" indent="-380990"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marL="1523962"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marL="2133547"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marL="2743131" indent="-304792" algn="l" defTabSz="609585" rtl="0" eaLnBrk="1" latinLnBrk="0" hangingPunct="1">
              <a:spcBef>
                <a:spcPts val="600"/>
              </a:spcBef>
              <a:spcAft>
                <a:spcPts val="600"/>
              </a:spcAft>
              <a:buFont typeface="Arial"/>
              <a:buChar char="»"/>
              <a:defRPr sz="1600" kern="12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just">
              <a:spcBef>
                <a:spcPts val="0"/>
              </a:spcBef>
              <a:buNone/>
            </a:pPr>
            <a:r>
              <a:rPr lang="en-GB" b="1" dirty="0">
                <a:solidFill>
                  <a:schemeClr val="bg1"/>
                </a:solidFill>
                <a:latin typeface="Helvetica" pitchFamily="2" charset="0"/>
              </a:rPr>
              <a:t>Why </a:t>
            </a:r>
            <a:r>
              <a:rPr lang="en-GB" b="1" dirty="0" err="1">
                <a:solidFill>
                  <a:schemeClr val="bg1"/>
                </a:solidFill>
                <a:latin typeface="Helvetica" pitchFamily="2" charset="0"/>
              </a:rPr>
              <a:t>EXPO.e</a:t>
            </a:r>
            <a:endParaRPr lang="en-GB" b="1" dirty="0">
              <a:solidFill>
                <a:schemeClr val="bg1"/>
              </a:solidFill>
              <a:latin typeface="Helvetica" pitchFamily="2" charset="0"/>
            </a:endParaRPr>
          </a:p>
          <a:p>
            <a:pPr marL="179705" indent="-179705" algn="just"/>
            <a:r>
              <a:rPr lang="en-GB" sz="1000" dirty="0">
                <a:solidFill>
                  <a:schemeClr val="bg1"/>
                </a:solidFill>
                <a:latin typeface="Helvetica"/>
              </a:rPr>
              <a:t>Fully trained &amp; accredited experts across our Engineering, Sales and Provisioning teams.</a:t>
            </a:r>
          </a:p>
          <a:p>
            <a:pPr marL="179705" indent="-179705" algn="just">
              <a:spcBef>
                <a:spcPts val="0"/>
              </a:spcBef>
            </a:pPr>
            <a:r>
              <a:rPr lang="en-GB" sz="1000" dirty="0">
                <a:solidFill>
                  <a:schemeClr val="bg1"/>
                </a:solidFill>
                <a:latin typeface="Helvetica"/>
                <a:cs typeface="Helvetica"/>
              </a:rPr>
              <a:t>Exponential-e is a recognised leader in Unified Communications and Collaboration (UCC), having been honoured as the Best Cloud Communications provider in 2020 by UC Today awards.</a:t>
            </a:r>
            <a:endParaRPr lang="en-GB" sz="1000" dirty="0">
              <a:solidFill>
                <a:schemeClr val="bg1"/>
              </a:solidFill>
            </a:endParaRPr>
          </a:p>
          <a:p>
            <a:pPr marL="179705" indent="-179705" algn="just">
              <a:spcBef>
                <a:spcPts val="0"/>
              </a:spcBef>
            </a:pPr>
            <a:r>
              <a:rPr lang="en-GB" sz="1000" dirty="0">
                <a:solidFill>
                  <a:schemeClr val="bg1"/>
                </a:solidFill>
                <a:latin typeface="Helvetica"/>
                <a:cs typeface="Helvetica"/>
              </a:rPr>
              <a:t>Live NPS around 7X higher than industry average, establishes Exponential-e as a top provider, focused on delivering customer satisfaction.</a:t>
            </a:r>
          </a:p>
          <a:p>
            <a:pPr marL="179705" indent="-179705" algn="just">
              <a:spcBef>
                <a:spcPts val="0"/>
              </a:spcBef>
            </a:pPr>
            <a:r>
              <a:rPr lang="en-GB" sz="1000" dirty="0">
                <a:solidFill>
                  <a:schemeClr val="bg1"/>
                </a:solidFill>
                <a:latin typeface="Helvetica"/>
                <a:cs typeface="Helvetica"/>
              </a:rPr>
              <a:t>Experienced in delivering UCC &amp; </a:t>
            </a:r>
            <a:r>
              <a:rPr lang="en-GB" sz="1000" err="1">
                <a:solidFill>
                  <a:schemeClr val="bg1"/>
                </a:solidFill>
                <a:latin typeface="Helvetica"/>
                <a:cs typeface="Helvetica"/>
              </a:rPr>
              <a:t>CCaaS</a:t>
            </a:r>
            <a:r>
              <a:rPr lang="en-GB" sz="1000" dirty="0">
                <a:solidFill>
                  <a:schemeClr val="bg1"/>
                </a:solidFill>
                <a:latin typeface="Helvetica"/>
                <a:cs typeface="Helvetica"/>
              </a:rPr>
              <a:t> solutions across a variety of use cases, currently hosting 11,800+ users on our UCC &amp; </a:t>
            </a:r>
            <a:r>
              <a:rPr lang="en-GB" sz="1000" err="1">
                <a:solidFill>
                  <a:schemeClr val="bg1"/>
                </a:solidFill>
                <a:latin typeface="Helvetica"/>
                <a:cs typeface="Helvetica"/>
              </a:rPr>
              <a:t>CCaaS</a:t>
            </a:r>
            <a:r>
              <a:rPr lang="en-GB" sz="1000" dirty="0">
                <a:solidFill>
                  <a:schemeClr val="bg1"/>
                </a:solidFill>
                <a:latin typeface="Helvetica"/>
                <a:cs typeface="Helvetica"/>
              </a:rPr>
              <a:t> platforms, whose estates are set-up, managed, and maintained by highly qualified and dedicated UCC Service Delivery and Engineering teams.</a:t>
            </a:r>
          </a:p>
          <a:p>
            <a:pPr marL="179705" indent="-179705" algn="just">
              <a:spcBef>
                <a:spcPts val="0"/>
              </a:spcBef>
            </a:pPr>
            <a:r>
              <a:rPr lang="en-GB" sz="1000" dirty="0">
                <a:solidFill>
                  <a:schemeClr val="bg1"/>
                </a:solidFill>
                <a:latin typeface="Helvetica"/>
                <a:cs typeface="Helvetica"/>
              </a:rPr>
              <a:t>Solutions are tailored to individual customer needs through a solution and outcome-based approach, starting with an in-depth initial consultation and full support and guidance along the journey from our experienced UCC team.</a:t>
            </a:r>
          </a:p>
          <a:p>
            <a:pPr marL="179705" indent="-179705" algn="just">
              <a:spcBef>
                <a:spcPts val="0"/>
              </a:spcBef>
            </a:pPr>
            <a:r>
              <a:rPr lang="en-GB" sz="1000" dirty="0">
                <a:solidFill>
                  <a:schemeClr val="bg1"/>
                </a:solidFill>
                <a:latin typeface="Helvetica"/>
                <a:cs typeface="Helvetica"/>
              </a:rPr>
              <a:t>Low risk implementation and migration through our team of dedicated UCC Solutions Consultants and Delivery Experts.</a:t>
            </a:r>
          </a:p>
          <a:p>
            <a:pPr marL="179705" indent="-179705" algn="just">
              <a:spcBef>
                <a:spcPts val="0"/>
              </a:spcBef>
            </a:pPr>
            <a:r>
              <a:rPr lang="en-GB" sz="1000" dirty="0">
                <a:solidFill>
                  <a:schemeClr val="bg1"/>
                </a:solidFill>
                <a:latin typeface="Helvetica"/>
                <a:cs typeface="Helvetica"/>
              </a:rPr>
              <a:t>Private Connectivity, fully resilient platform with multiple UK and European private, Tier 1 carrier connections into Exponential-e's core infrastructure providing resilience against PSTN carrier failure and ensuring call quality.</a:t>
            </a:r>
            <a:endParaRPr lang="en-GB" sz="1000" dirty="0">
              <a:solidFill>
                <a:schemeClr val="bg1"/>
              </a:solidFill>
            </a:endParaRPr>
          </a:p>
          <a:p>
            <a:pPr marL="179705" indent="-179705" algn="just">
              <a:spcBef>
                <a:spcPts val="0"/>
              </a:spcBef>
            </a:pPr>
            <a:r>
              <a:rPr lang="en-GB" sz="1000" dirty="0">
                <a:solidFill>
                  <a:schemeClr val="bg1"/>
                </a:solidFill>
                <a:latin typeface="Helvetica"/>
                <a:cs typeface="Helvetica"/>
              </a:rPr>
              <a:t>Geographic Resilience, core communications infrastructure is distributed geographically across multiple Data Centre locations providing in-built DR/BC measures for always-on communications.</a:t>
            </a:r>
          </a:p>
          <a:p>
            <a:pPr marL="179705" indent="-179705" algn="just">
              <a:spcBef>
                <a:spcPts val="0"/>
              </a:spcBef>
            </a:pPr>
            <a:r>
              <a:rPr lang="en-GB" sz="1000" dirty="0">
                <a:solidFill>
                  <a:schemeClr val="bg1"/>
                </a:solidFill>
                <a:latin typeface="Helvetica"/>
                <a:cs typeface="Helvetica"/>
              </a:rPr>
              <a:t>9 ISO Accreditations to date, which we consistently uphold, proving our continued dedication to delivering top level service and meeting regulatory standards.</a:t>
            </a:r>
            <a:endParaRPr lang="en-GB" sz="1000">
              <a:solidFill>
                <a:schemeClr val="bg1"/>
              </a:solidFill>
            </a:endParaRPr>
          </a:p>
          <a:p>
            <a:pPr marL="179705" indent="-179705" algn="just">
              <a:spcBef>
                <a:spcPts val="0"/>
              </a:spcBef>
            </a:pPr>
            <a:endParaRPr lang="en-GB" sz="1000" dirty="0">
              <a:solidFill>
                <a:schemeClr val="bg1"/>
              </a:solidFill>
              <a:latin typeface="Helvetica" pitchFamily="2" charset="0"/>
            </a:endParaRPr>
          </a:p>
        </p:txBody>
      </p:sp>
      <p:graphicFrame>
        <p:nvGraphicFramePr>
          <p:cNvPr id="33" name="Table 32">
            <a:extLst>
              <a:ext uri="{FF2B5EF4-FFF2-40B4-BE49-F238E27FC236}">
                <a16:creationId xmlns:a16="http://schemas.microsoft.com/office/drawing/2014/main" id="{8353D779-0FF7-FF8B-99A8-BE80C7B6FF1F}"/>
              </a:ext>
            </a:extLst>
          </p:cNvPr>
          <p:cNvGraphicFramePr>
            <a:graphicFrameLocks noGrp="1"/>
          </p:cNvGraphicFramePr>
          <p:nvPr>
            <p:extLst>
              <p:ext uri="{D42A27DB-BD31-4B8C-83A1-F6EECF244321}">
                <p14:modId xmlns:p14="http://schemas.microsoft.com/office/powerpoint/2010/main" val="3564286499"/>
              </p:ext>
            </p:extLst>
          </p:nvPr>
        </p:nvGraphicFramePr>
        <p:xfrm>
          <a:off x="6769100" y="967603"/>
          <a:ext cx="4965700" cy="5315600"/>
        </p:xfrm>
        <a:graphic>
          <a:graphicData uri="http://schemas.openxmlformats.org/drawingml/2006/table">
            <a:tbl>
              <a:tblPr firstRow="1" bandRow="1">
                <a:tableStyleId>{7DF18680-E054-41AD-8BC1-D1AEF772440D}</a:tableStyleId>
              </a:tblPr>
              <a:tblGrid>
                <a:gridCol w="2013490">
                  <a:extLst>
                    <a:ext uri="{9D8B030D-6E8A-4147-A177-3AD203B41FA5}">
                      <a16:colId xmlns:a16="http://schemas.microsoft.com/office/drawing/2014/main" val="3343940672"/>
                    </a:ext>
                  </a:extLst>
                </a:gridCol>
                <a:gridCol w="2952210">
                  <a:extLst>
                    <a:ext uri="{9D8B030D-6E8A-4147-A177-3AD203B41FA5}">
                      <a16:colId xmlns:a16="http://schemas.microsoft.com/office/drawing/2014/main" val="390328691"/>
                    </a:ext>
                  </a:extLst>
                </a:gridCol>
              </a:tblGrid>
              <a:tr h="343973">
                <a:tc gridSpan="2">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Helvetica" panose="020B0604020202020204" pitchFamily="34" charset="0"/>
                          <a:cs typeface="+mn-cs"/>
                        </a:rPr>
                        <a:t>Features &amp; Benefits</a:t>
                      </a:r>
                    </a:p>
                  </a:txBody>
                  <a:tcPr anchor="ctr"/>
                </a:tc>
                <a:tc hMerge="1">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lang="en-GB" sz="1600" b="1" dirty="0">
                        <a:solidFill>
                          <a:schemeClr val="bg1"/>
                        </a:solidFill>
                        <a:latin typeface="Helvetica" panose="020B0604020202020204" pitchFamily="34" charset="0"/>
                        <a:cs typeface="Helvetica" panose="020B0604020202020204" pitchFamily="34" charset="0"/>
                      </a:endParaRPr>
                    </a:p>
                  </a:txBody>
                  <a:tcPr anchor="ctr"/>
                </a:tc>
                <a:extLst>
                  <a:ext uri="{0D108BD9-81ED-4DB2-BD59-A6C34878D82A}">
                    <a16:rowId xmlns:a16="http://schemas.microsoft.com/office/drawing/2014/main" val="1353836015"/>
                  </a:ext>
                </a:extLst>
              </a:tr>
              <a:tr h="974730">
                <a:tc>
                  <a:txBody>
                    <a:bodyPr/>
                    <a:lstStyle/>
                    <a:p>
                      <a:pPr marL="0" indent="0" algn="l" defTabSz="609585" rtl="0" eaLnBrk="1" latinLnBrk="0" hangingPunct="1">
                        <a:spcBef>
                          <a:spcPts val="0"/>
                        </a:spcBef>
                        <a:spcAft>
                          <a:spcPts val="0"/>
                        </a:spcAft>
                        <a:buNone/>
                      </a:pPr>
                      <a:r>
                        <a:rPr lang="en-GB" sz="1000" kern="1200" dirty="0">
                          <a:solidFill>
                            <a:schemeClr val="bg1"/>
                          </a:solidFill>
                          <a:latin typeface="Helvetica" pitchFamily="2" charset="0"/>
                          <a:ea typeface="+mn-ea"/>
                          <a:cs typeface="+mn-cs"/>
                        </a:rPr>
                        <a:t>Full Contact Centre functionality enables multi-channel communication between agents and customers (Voice, Email, Web Chat, Social Media).</a:t>
                      </a:r>
                    </a:p>
                  </a:txBody>
                  <a:tcPr anchor="ctr">
                    <a:noFill/>
                  </a:tcPr>
                </a:tc>
                <a:tc>
                  <a:txBody>
                    <a:bodyPr/>
                    <a:lstStyle/>
                    <a:p>
                      <a:pPr marL="0" indent="0" algn="l">
                        <a:spcBef>
                          <a:spcPts val="0"/>
                        </a:spcBef>
                        <a:spcAft>
                          <a:spcPts val="0"/>
                        </a:spcAft>
                        <a:buNone/>
                      </a:pPr>
                      <a:r>
                        <a:rPr lang="en-GB" sz="1000" kern="1200" dirty="0">
                          <a:solidFill>
                            <a:schemeClr val="bg1"/>
                          </a:solidFill>
                          <a:latin typeface="Helvetica" pitchFamily="2" charset="0"/>
                          <a:ea typeface="+mn-ea"/>
                          <a:cs typeface="+mn-cs"/>
                        </a:rPr>
                        <a:t>Agents can swiftly and effectively resolve customer queries through a unified view of information across all channels on a single interface. </a:t>
                      </a:r>
                    </a:p>
                  </a:txBody>
                  <a:tcPr anchor="ctr">
                    <a:noFill/>
                  </a:tcPr>
                </a:tc>
                <a:extLst>
                  <a:ext uri="{0D108BD9-81ED-4DB2-BD59-A6C34878D82A}">
                    <a16:rowId xmlns:a16="http://schemas.microsoft.com/office/drawing/2014/main" val="1291450222"/>
                  </a:ext>
                </a:extLst>
              </a:tr>
              <a:tr h="763995">
                <a:tc>
                  <a:txBody>
                    <a:bodyPr/>
                    <a:lstStyle/>
                    <a:p>
                      <a:pPr marL="0" indent="0" algn="l">
                        <a:spcBef>
                          <a:spcPts val="0"/>
                        </a:spcBef>
                        <a:spcAft>
                          <a:spcPts val="0"/>
                        </a:spcAft>
                        <a:buNone/>
                      </a:pPr>
                      <a:r>
                        <a:rPr lang="en-GB" sz="1000" kern="1200" dirty="0">
                          <a:solidFill>
                            <a:schemeClr val="bg1"/>
                          </a:solidFill>
                          <a:latin typeface="Helvetica" pitchFamily="2" charset="0"/>
                          <a:ea typeface="+mn-ea"/>
                          <a:cs typeface="+mn-cs"/>
                        </a:rPr>
                        <a:t>Enables businesses to outsource set-up and management of complex contact centre solutions to a trusted provider.</a:t>
                      </a:r>
                    </a:p>
                  </a:txBody>
                  <a:tcPr anchor="ctr">
                    <a:noFill/>
                  </a:tcPr>
                </a:tc>
                <a:tc>
                  <a:txBody>
                    <a:bodyPr/>
                    <a:lstStyle/>
                    <a:p>
                      <a:pPr marL="0" indent="0" algn="l">
                        <a:spcBef>
                          <a:spcPts val="0"/>
                        </a:spcBef>
                        <a:spcAft>
                          <a:spcPts val="0"/>
                        </a:spcAft>
                        <a:buNone/>
                      </a:pPr>
                      <a:r>
                        <a:rPr lang="en-GB" sz="1000" kern="1200" dirty="0">
                          <a:solidFill>
                            <a:schemeClr val="bg1"/>
                          </a:solidFill>
                          <a:latin typeface="Helvetica" pitchFamily="2" charset="0"/>
                          <a:ea typeface="+mn-ea"/>
                          <a:cs typeface="+mn-cs"/>
                        </a:rPr>
                        <a:t>No need to hire in-house experts for internal IT teams to manage the solution or can refocus internal resource on core activities</a:t>
                      </a:r>
                    </a:p>
                  </a:txBody>
                  <a:tcPr anchor="ctr">
                    <a:noFill/>
                  </a:tcPr>
                </a:tc>
                <a:extLst>
                  <a:ext uri="{0D108BD9-81ED-4DB2-BD59-A6C34878D82A}">
                    <a16:rowId xmlns:a16="http://schemas.microsoft.com/office/drawing/2014/main" val="2019045759"/>
                  </a:ext>
                </a:extLst>
              </a:tr>
              <a:tr h="763339">
                <a:tc>
                  <a:txBody>
                    <a:bodyPr/>
                    <a:lstStyle/>
                    <a:p>
                      <a:pPr marL="0" indent="0" algn="l">
                        <a:spcBef>
                          <a:spcPts val="0"/>
                        </a:spcBef>
                        <a:spcAft>
                          <a:spcPts val="0"/>
                        </a:spcAft>
                        <a:buNone/>
                      </a:pPr>
                      <a:r>
                        <a:rPr lang="en-GB" sz="1000" kern="1200" dirty="0">
                          <a:solidFill>
                            <a:schemeClr val="bg1"/>
                          </a:solidFill>
                          <a:latin typeface="Helvetica" pitchFamily="2" charset="0"/>
                          <a:ea typeface="+mn-ea"/>
                          <a:cs typeface="+mn-cs"/>
                        </a:rPr>
                        <a:t>One identity &amp; synced contacts across all devices. </a:t>
                      </a:r>
                    </a:p>
                  </a:txBody>
                  <a:tcPr anchor="ctr">
                    <a:no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Helvetica" pitchFamily="2" charset="0"/>
                          <a:ea typeface="+mn-ea"/>
                          <a:cs typeface="+mn-cs"/>
                        </a:rPr>
                        <a:t>Enable flexible/remote working practices for agents and simplify both internal and external communications.</a:t>
                      </a:r>
                    </a:p>
                  </a:txBody>
                  <a:tcPr anchor="ctr">
                    <a:noFill/>
                  </a:tcPr>
                </a:tc>
                <a:extLst>
                  <a:ext uri="{0D108BD9-81ED-4DB2-BD59-A6C34878D82A}">
                    <a16:rowId xmlns:a16="http://schemas.microsoft.com/office/drawing/2014/main" val="4220928925"/>
                  </a:ext>
                </a:extLst>
              </a:tr>
              <a:tr h="763339">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Helvetica" pitchFamily="2" charset="0"/>
                          <a:ea typeface="+mn-ea"/>
                          <a:cs typeface="+mn-cs"/>
                        </a:rPr>
                        <a:t>Complete integration with our Teams Direct Routing solution (</a:t>
                      </a:r>
                      <a:r>
                        <a:rPr lang="en-GB" sz="1000" kern="1200" dirty="0" err="1">
                          <a:solidFill>
                            <a:schemeClr val="bg1"/>
                          </a:solidFill>
                          <a:latin typeface="Helvetica" pitchFamily="2" charset="0"/>
                          <a:ea typeface="+mn-ea"/>
                          <a:cs typeface="+mn-cs"/>
                        </a:rPr>
                        <a:t>TCaaS</a:t>
                      </a:r>
                      <a:r>
                        <a:rPr lang="en-GB" sz="1000" kern="1200" dirty="0">
                          <a:solidFill>
                            <a:schemeClr val="bg1"/>
                          </a:solidFill>
                          <a:latin typeface="Helvetica" pitchFamily="2" charset="0"/>
                          <a:ea typeface="+mn-ea"/>
                          <a:cs typeface="+mn-cs"/>
                        </a:rPr>
                        <a:t>) enabling inbound and outbound calling capabilities within the same Interface.</a:t>
                      </a:r>
                    </a:p>
                  </a:txBody>
                  <a:tcPr anchor="ctr">
                    <a:no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err="1">
                          <a:solidFill>
                            <a:schemeClr val="bg1"/>
                          </a:solidFill>
                          <a:latin typeface="Helvetica" pitchFamily="2" charset="0"/>
                          <a:ea typeface="+mn-ea"/>
                          <a:cs typeface="+mn-cs"/>
                        </a:rPr>
                        <a:t>CCaaS</a:t>
                      </a:r>
                      <a:r>
                        <a:rPr lang="en-GB" sz="1000" kern="1200" dirty="0">
                          <a:solidFill>
                            <a:schemeClr val="bg1"/>
                          </a:solidFill>
                          <a:latin typeface="Helvetica" pitchFamily="2" charset="0"/>
                          <a:ea typeface="+mn-ea"/>
                          <a:cs typeface="+mn-cs"/>
                        </a:rPr>
                        <a:t> Seamlessly integrates with Microsoft Teams to increase cross-team collaboration and seamless , streamlined service making customers agents happy and business customer service better</a:t>
                      </a:r>
                    </a:p>
                  </a:txBody>
                  <a:tcPr anchor="ctr">
                    <a:noFill/>
                  </a:tcPr>
                </a:tc>
                <a:extLst>
                  <a:ext uri="{0D108BD9-81ED-4DB2-BD59-A6C34878D82A}">
                    <a16:rowId xmlns:a16="http://schemas.microsoft.com/office/drawing/2014/main" val="3452422221"/>
                  </a:ext>
                </a:extLst>
              </a:tr>
              <a:tr h="763339">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Helvetica" pitchFamily="2" charset="0"/>
                          <a:ea typeface="+mn-ea"/>
                          <a:cs typeface="+mn-cs"/>
                        </a:rPr>
                        <a:t>Customisable solution with multiple optional modules and add-ons to cater to the specific needs of any Contact Centre.</a:t>
                      </a:r>
                    </a:p>
                  </a:txBody>
                  <a:tcPr anchor="ctr">
                    <a:no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Helvetica" pitchFamily="2" charset="0"/>
                          <a:ea typeface="+mn-ea"/>
                          <a:cs typeface="+mn-cs"/>
                        </a:rPr>
                        <a:t>Work with a single provider and benefit from a solution that drives ROI while paying only for what you need.</a:t>
                      </a:r>
                    </a:p>
                  </a:txBody>
                  <a:tcPr anchor="ctr">
                    <a:noFill/>
                  </a:tcPr>
                </a:tc>
                <a:extLst>
                  <a:ext uri="{0D108BD9-81ED-4DB2-BD59-A6C34878D82A}">
                    <a16:rowId xmlns:a16="http://schemas.microsoft.com/office/drawing/2014/main" val="2719868809"/>
                  </a:ext>
                </a:extLst>
              </a:tr>
              <a:tr h="763339">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Helvetica" pitchFamily="2" charset="0"/>
                          <a:ea typeface="+mn-ea"/>
                          <a:cs typeface="+mn-cs"/>
                        </a:rPr>
                        <a:t>privately-owned UCC platform for quality, reliable voice interactions.</a:t>
                      </a:r>
                    </a:p>
                  </a:txBody>
                  <a:tcPr anchor="ctr">
                    <a:no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Helvetica" pitchFamily="2" charset="0"/>
                          <a:ea typeface="+mn-ea"/>
                          <a:cs typeface="+mn-cs"/>
                        </a:rPr>
                        <a:t>Guaranteed high quality interactions to drive customer satisfaction and retention </a:t>
                      </a:r>
                    </a:p>
                  </a:txBody>
                  <a:tcPr anchor="ctr">
                    <a:noFill/>
                  </a:tcPr>
                </a:tc>
                <a:extLst>
                  <a:ext uri="{0D108BD9-81ED-4DB2-BD59-A6C34878D82A}">
                    <a16:rowId xmlns:a16="http://schemas.microsoft.com/office/drawing/2014/main" val="807712700"/>
                  </a:ext>
                </a:extLst>
              </a:tr>
            </a:tbl>
          </a:graphicData>
        </a:graphic>
      </p:graphicFrame>
      <p:sp>
        <p:nvSpPr>
          <p:cNvPr id="39" name="Title 1">
            <a:extLst>
              <a:ext uri="{FF2B5EF4-FFF2-40B4-BE49-F238E27FC236}">
                <a16:creationId xmlns:a16="http://schemas.microsoft.com/office/drawing/2014/main" id="{508659EA-B19C-B459-6B64-B2596A4E4D83}"/>
              </a:ext>
            </a:extLst>
          </p:cNvPr>
          <p:cNvSpPr txBox="1">
            <a:spLocks/>
          </p:cNvSpPr>
          <p:nvPr/>
        </p:nvSpPr>
        <p:spPr>
          <a:xfrm>
            <a:off x="258763" y="864298"/>
            <a:ext cx="6275387" cy="923227"/>
          </a:xfrm>
          <a:prstGeom prst="round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anchor="ctr">
            <a:noAutofit/>
          </a:bodyPr>
          <a:lstStyle>
            <a:lvl1pPr marL="0" algn="r" defTabSz="609585" rtl="0" eaLnBrk="1" latinLnBrk="0" hangingPunct="1">
              <a:spcBef>
                <a:spcPct val="0"/>
              </a:spcBef>
              <a:buNone/>
              <a:defRPr lang="en-US" sz="2800" kern="1200" dirty="0">
                <a:solidFill>
                  <a:schemeClr val="bg1"/>
                </a:solidFill>
                <a:latin typeface="HelveticaNowText Medium" panose="020B0604030202020204" pitchFamily="34" charset="0"/>
                <a:ea typeface="+mj-ea"/>
                <a:cs typeface="HelveticaNowText Medium" panose="020B0604030202020204" pitchFamily="34" charset="0"/>
              </a:defRPr>
            </a:lvl1pPr>
          </a:lstStyle>
          <a:p>
            <a:pPr algn="l">
              <a:lnSpc>
                <a:spcPct val="150000"/>
              </a:lnSpc>
            </a:pPr>
            <a:r>
              <a:rPr lang="en-GB" sz="1000" dirty="0">
                <a:latin typeface="Helvetica"/>
              </a:rPr>
              <a:t>Complete Cloud based Omnichannel Contact Centre Service (</a:t>
            </a:r>
            <a:r>
              <a:rPr lang="en-GB" sz="1000" err="1">
                <a:latin typeface="Helvetica"/>
              </a:rPr>
              <a:t>CCaaS</a:t>
            </a:r>
            <a:r>
              <a:rPr lang="en-GB" sz="1000" dirty="0">
                <a:latin typeface="Helvetica"/>
              </a:rPr>
              <a:t>) solution delivering comprehensive capabilities for Voice, Chat, Social, Email, SMS’ WFM/WFO (Work Force Management / Optimisation) AI driven IVA’s, Agent Assistance, Back Office integrations and Real-Time Reporting to enhance the customer contact process and improve customer experience.</a:t>
            </a:r>
          </a:p>
        </p:txBody>
      </p:sp>
      <p:sp>
        <p:nvSpPr>
          <p:cNvPr id="41" name="TextBox 40">
            <a:extLst>
              <a:ext uri="{FF2B5EF4-FFF2-40B4-BE49-F238E27FC236}">
                <a16:creationId xmlns:a16="http://schemas.microsoft.com/office/drawing/2014/main" id="{8281DF23-C0E9-785F-B10E-2663B0AD3299}"/>
              </a:ext>
            </a:extLst>
          </p:cNvPr>
          <p:cNvSpPr txBox="1"/>
          <p:nvPr/>
        </p:nvSpPr>
        <p:spPr>
          <a:xfrm>
            <a:off x="10159773" y="598271"/>
            <a:ext cx="1575027" cy="369332"/>
          </a:xfrm>
          <a:prstGeom prst="rect">
            <a:avLst/>
          </a:prstGeom>
          <a:noFill/>
        </p:spPr>
        <p:txBody>
          <a:bodyPr wrap="square" rtlCol="0">
            <a:spAutoFit/>
          </a:bodyPr>
          <a:lstStyle/>
          <a:p>
            <a:pPr algn="r"/>
            <a:r>
              <a:rPr lang="en-GB" b="1">
                <a:solidFill>
                  <a:schemeClr val="bg2"/>
                </a:solidFill>
                <a:latin typeface="Helvetica" panose="020B0604020202020204" pitchFamily="34" charset="0"/>
                <a:cs typeface="Helvetica" panose="020B0604020202020204" pitchFamily="34" charset="0"/>
              </a:rPr>
              <a:t>CRIB SHEET</a:t>
            </a:r>
          </a:p>
        </p:txBody>
      </p:sp>
    </p:spTree>
    <p:extLst>
      <p:ext uri="{BB962C8B-B14F-4D97-AF65-F5344CB8AC3E}">
        <p14:creationId xmlns:p14="http://schemas.microsoft.com/office/powerpoint/2010/main" val="385760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nodeType="withEffect">
                                  <p:stCondLst>
                                    <p:cond delay="75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9" grpId="0" animBg="1"/>
      <p:bldP spid="41" grpId="0"/>
    </p:bldLst>
  </p:timing>
</p:sld>
</file>

<file path=ppt/theme/theme1.xml><?xml version="1.0" encoding="utf-8"?>
<a:theme xmlns:a="http://schemas.openxmlformats.org/drawingml/2006/main" name="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ppt/theme/theme2.xml><?xml version="1.0" encoding="utf-8"?>
<a:theme xmlns:a="http://schemas.openxmlformats.org/drawingml/2006/main" name="1_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BAEE7694ABAEE4AAD0B21E57948C665" ma:contentTypeVersion="18" ma:contentTypeDescription="Create a new document." ma:contentTypeScope="" ma:versionID="4b734a0869d9f82c48f63dbc7d7bc79e">
  <xsd:schema xmlns:xsd="http://www.w3.org/2001/XMLSchema" xmlns:xs="http://www.w3.org/2001/XMLSchema" xmlns:p="http://schemas.microsoft.com/office/2006/metadata/properties" xmlns:ns2="a627b29c-87c9-4664-bf95-9f4015f36b10" xmlns:ns3="8dacb8ad-d8bf-4afc-8355-7985183833fd" targetNamespace="http://schemas.microsoft.com/office/2006/metadata/properties" ma:root="true" ma:fieldsID="fcb1ecb677fb997a6422b6105e94fdc6" ns2:_="" ns3:_="">
    <xsd:import namespace="a627b29c-87c9-4664-bf95-9f4015f36b10"/>
    <xsd:import namespace="8dacb8ad-d8bf-4afc-8355-7985183833f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ainProduct" minOccurs="0"/>
                <xsd:element ref="ns2:Vertical" minOccurs="0"/>
                <xsd:element ref="ns2:MediaLengthInSeconds" minOccurs="0"/>
                <xsd:element ref="ns3:SharedWithUsers" minOccurs="0"/>
                <xsd:element ref="ns3:SharedWithDetails" minOccurs="0"/>
                <xsd:element ref="ns2:MediaServiceObjectDetectorVersions" minOccurs="0"/>
                <xsd:element ref="ns2:AdditonalProducts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27b29c-87c9-4664-bf95-9f4015f36b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8e39cdb-01ac-4c4a-9d60-db0dd1c5af7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ainProduct" ma:index="17" nillable="true" ma:displayName="Main Product" ma:format="Dropdown" ma:internalName="MainProduct">
      <xsd:simpleType>
        <xsd:union memberTypes="dms:Text">
          <xsd:simpleType>
            <xsd:restriction base="dms:Choice">
              <xsd:enumeration value="TCaaS"/>
              <xsd:enumeration value="CCaaS"/>
              <xsd:enumeration value="MTR"/>
            </xsd:restriction>
          </xsd:simpleType>
        </xsd:union>
      </xsd:simpleType>
    </xsd:element>
    <xsd:element name="Vertical" ma:index="18" nillable="true" ma:displayName="Vertical" ma:format="Dropdown" ma:internalName="Vertical">
      <xsd:simpleType>
        <xsd:union memberTypes="dms:Text">
          <xsd:simpleType>
            <xsd:restriction base="dms:Choice">
              <xsd:enumeration value="Housing"/>
              <xsd:enumeration value="Public Sector"/>
              <xsd:enumeration value="Legal"/>
            </xsd:restriction>
          </xsd:simpleType>
        </xsd:un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AdditonalProductss" ma:index="23" nillable="true" ma:displayName="Additonal Productss" ma:format="Dropdown" ma:internalName="AdditonalProductss">
      <xsd:simpleType>
        <xsd:restriction base="dms:Text">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acb8ad-d8bf-4afc-8355-7985183833f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60c7ddf-c91d-4115-85e4-368a57c2f931}" ma:internalName="TaxCatchAll" ma:showField="CatchAllData" ma:web="8dacb8ad-d8bf-4afc-8355-7985183833f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ertical xmlns="a627b29c-87c9-4664-bf95-9f4015f36b10" xsi:nil="true"/>
    <AdditonalProductss xmlns="a627b29c-87c9-4664-bf95-9f4015f36b10" xsi:nil="true"/>
    <TaxCatchAll xmlns="8dacb8ad-d8bf-4afc-8355-7985183833fd" xsi:nil="true"/>
    <lcf76f155ced4ddcb4097134ff3c332f xmlns="a627b29c-87c9-4664-bf95-9f4015f36b10">
      <Terms xmlns="http://schemas.microsoft.com/office/infopath/2007/PartnerControls"/>
    </lcf76f155ced4ddcb4097134ff3c332f>
    <MainProduct xmlns="a627b29c-87c9-4664-bf95-9f4015f36b10" xsi:nil="true"/>
  </documentManagement>
</p:properties>
</file>

<file path=customXml/itemProps1.xml><?xml version="1.0" encoding="utf-8"?>
<ds:datastoreItem xmlns:ds="http://schemas.openxmlformats.org/officeDocument/2006/customXml" ds:itemID="{36E1B56E-5B29-4BE3-81CE-1FF8B1060575}">
  <ds:schemaRefs>
    <ds:schemaRef ds:uri="http://schemas.microsoft.com/sharepoint/v3/contenttype/forms"/>
  </ds:schemaRefs>
</ds:datastoreItem>
</file>

<file path=customXml/itemProps2.xml><?xml version="1.0" encoding="utf-8"?>
<ds:datastoreItem xmlns:ds="http://schemas.openxmlformats.org/officeDocument/2006/customXml" ds:itemID="{11832690-33FA-4097-9C14-7F6A8510C1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27b29c-87c9-4664-bf95-9f4015f36b10"/>
    <ds:schemaRef ds:uri="8dacb8ad-d8bf-4afc-8355-7985183833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3CE36D-6981-488E-AA5C-BD750415E72B}">
  <ds:schemaRefs>
    <ds:schemaRef ds:uri="http://purl.org/dc/terms/"/>
    <ds:schemaRef ds:uri="http://purl.org/dc/elements/1.1/"/>
    <ds:schemaRef ds:uri="http://schemas.microsoft.com/office/2006/documentManagement/types"/>
    <ds:schemaRef ds:uri="http://purl.org/dc/dcmitype/"/>
    <ds:schemaRef ds:uri="a627b29c-87c9-4664-bf95-9f4015f36b10"/>
    <ds:schemaRef ds:uri="8dacb8ad-d8bf-4afc-8355-7985183833fd"/>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134</TotalTime>
  <Words>995</Words>
  <Application>Microsoft Office PowerPoint</Application>
  <PresentationFormat>Widescreen</PresentationFormat>
  <Paragraphs>55</Paragraphs>
  <Slides>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Helvetica</vt:lpstr>
      <vt:lpstr>HelveticaNowDisplay Bold</vt:lpstr>
      <vt:lpstr>HelveticaNowText Medium</vt:lpstr>
      <vt:lpstr>HelveticaNowText Regular</vt:lpstr>
      <vt:lpstr>Main Slide - Light</vt:lpstr>
      <vt:lpstr>1_Main Slide - Light</vt:lpstr>
      <vt:lpstr>CCaaS</vt:lpstr>
      <vt:lpstr>CCaaS</vt:lpstr>
      <vt:lpstr>CCaaS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Williams-Bew</dc:creator>
  <cp:lastModifiedBy>Viktoria Pfeff</cp:lastModifiedBy>
  <cp:revision>48</cp:revision>
  <dcterms:created xsi:type="dcterms:W3CDTF">2023-10-11T09:10:08Z</dcterms:created>
  <dcterms:modified xsi:type="dcterms:W3CDTF">2024-12-11T11:43:26Z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0x0101006BAEE7694ABAEE4AAD0B21E57948C665</vt:lpwstr>
  </property>
  <property fmtid="{D5CDD505-2E9C-101B-9397-08002B2CF9AE}" pid="3" name="MediaServiceImageTags">
    <vt:lpwstr/>
  </property>
</Properties>
</file>