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Lst>
  <p:notesMasterIdLst>
    <p:notesMasterId r:id="rId16"/>
  </p:notesMasterIdLst>
  <p:sldIdLst>
    <p:sldId id="2147308723" r:id="rId14"/>
    <p:sldId id="214730872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Slides" id="{3DD7C384-BD9A-4B51-9DA5-B692D24C91FA}">
          <p14:sldIdLst>
            <p14:sldId id="2147308723"/>
            <p14:sldId id="2147308724"/>
          </p14:sldIdLst>
        </p14:section>
      </p14:sectionLst>
    </p:ex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68064A-45DA-8805-DC08-199C7ECE5D97}" name="Andrew Leatherland" initials="" userId="S::Andrew.Leatherland@Exponential-e.com::41b834d7-b167-4561-8198-e25f2caa44b4" providerId="AD"/>
  <p188:author id="{AACD02E7-60B1-186E-EF1A-0619EC7667B9}" name="Viktoria Pfeff" initials="VP" userId="S::Viktoria.Pfeff@Exponential-e.com::64b38e73-835a-44e8-927a-4958e3c1077d" providerId="AD"/>
  <p188:author id="{63A631EC-518D-E3B9-852E-D7A0D1C8FDC8}" name="Andrew Leatherland" initials="AL" userId="S::andrew.leatherland@exponential-e.com::41b834d7-b167-4561-8198-e25f2caa44b4" providerId="AD"/>
  <p188:author id="{05EC59F8-3687-FA52-E1F6-4C9F22A104FF}" name="Viktoria Pfeff" initials="VP" userId="S::viktoria.pfeff@exponential-e.com::64b38e73-835a-44e8-927a-4958e3c107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C2B"/>
    <a:srgbClr val="F8F8F8"/>
    <a:srgbClr val="E7E8F1"/>
    <a:srgbClr val="DCDEEB"/>
    <a:srgbClr val="BFC2CE"/>
    <a:srgbClr val="FFFFFF"/>
    <a:srgbClr val="E6E6E6"/>
    <a:srgbClr val="122744"/>
    <a:srgbClr val="DADCEA"/>
    <a:srgbClr val="0E3D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9E82B-DAC9-38B3-42FF-968EAA4324C6}" v="3" dt="2024-12-11T11:29:28.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3792" autoAdjust="0"/>
  </p:normalViewPr>
  <p:slideViewPr>
    <p:cSldViewPr snapToGrid="0">
      <p:cViewPr varScale="1">
        <p:scale>
          <a:sx n="102" d="100"/>
          <a:sy n="102" d="100"/>
        </p:scale>
        <p:origin x="894" y="96"/>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2.xml"/><Relationship Id="rId23"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810B-DEC7-4747-8DEE-C29B71197D5C}"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4DE8A-6D9C-4261-B1A7-A6BAB7D2CF09}" type="slidenum">
              <a:rPr lang="en-GB" smtClean="0"/>
              <a:t>‹#›</a:t>
            </a:fld>
            <a:endParaRPr lang="en-GB"/>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a:solidFill>
                    <a:srgbClr val="1A1C2B"/>
                  </a:solidFill>
                  <a:latin typeface="HelveticaNowDisplay Bold" panose="020B0804030202020204" pitchFamily="34" charset="0"/>
                  <a:ea typeface="+mn-ea"/>
                  <a:cs typeface="HelveticaNowDisplay Bold" panose="020B0804030202020204" pitchFamily="34" charset="0"/>
                </a:rPr>
                <a:t> </a:t>
              </a:r>
              <a:r>
                <a:rPr lang="en-GB" sz="1200" b="1">
                  <a:solidFill>
                    <a:srgbClr val="1A1C2B"/>
                  </a:solidFill>
                  <a:latin typeface="HelveticaNowDisplay Bold" panose="020B0804030202020204" pitchFamily="34" charset="0"/>
                  <a:cs typeface="HelveticaNowDisplay Bold" panose="020B0804030202020204" pitchFamily="34" charset="0"/>
                </a:rPr>
                <a:t>The Expo-e Group </a:t>
              </a:r>
              <a:r>
                <a:rPr lang="en-GB" sz="120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49069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dirty="0">
                  <a:solidFill>
                    <a:srgbClr val="1A1C2B"/>
                  </a:solidFill>
                  <a:latin typeface="HelveticaNowDisplay Bold" panose="020B0804030202020204" pitchFamily="34" charset="0"/>
                  <a:ea typeface="+mn-ea"/>
                  <a:cs typeface="HelveticaNowDisplay Bold" panose="020B0804030202020204" pitchFamily="34" charset="0"/>
                </a:rPr>
                <a:t> </a:t>
              </a:r>
              <a:r>
                <a:rPr lang="en-GB" sz="1200" b="1" dirty="0">
                  <a:solidFill>
                    <a:srgbClr val="1A1C2B"/>
                  </a:solidFill>
                  <a:latin typeface="HelveticaNowDisplay Bold" panose="020B0804030202020204" pitchFamily="34" charset="0"/>
                  <a:cs typeface="HelveticaNowDisplay Bold" panose="020B0804030202020204" pitchFamily="34" charset="0"/>
                </a:rPr>
                <a:t>The Expo-e Group </a:t>
              </a:r>
              <a:r>
                <a:rPr lang="en-GB" sz="1200" dirty="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NowDisplay Bold" panose="020B0804030202020204" pitchFamily="34" charset="0"/>
                  <a:cs typeface="HelveticaNowDisplay Bold" panose="020B0804030202020204" pitchFamily="34" charset="0"/>
                </a:rPr>
                <a:t>The Expo-e Group </a:t>
              </a:r>
              <a:r>
                <a:rPr lang="en-GB" sz="1200" dirty="0">
                  <a:solidFill>
                    <a:schemeClr val="bg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bg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bg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NowText Regular" panose="020B0504030202020204" pitchFamily="34" charset="0"/>
                <a:cs typeface="HelveticaNowText Regular" panose="020B050403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NowDisplay Bold" panose="020B0804030202020204" pitchFamily="34" charset="0"/>
                  <a:cs typeface="HelveticaNowDisplay Bold" panose="020B0804030202020204" pitchFamily="34" charset="0"/>
                </a:rPr>
                <a:t>The Expo-e Group </a:t>
              </a:r>
              <a:r>
                <a:rPr lang="en-GB" sz="1200" dirty="0">
                  <a:solidFill>
                    <a:schemeClr val="tx1"/>
                  </a:solidFill>
                  <a:latin typeface="HelveticaNowText Regular" panose="020B0504030202020204" pitchFamily="34"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1"/>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chemeClr val="tx1"/>
                  </a:solidFill>
                  <a:latin typeface="HelveticaNowDisplay Bold" panose="020B0804030202020204" pitchFamily="34"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NowDisplay Bold" panose="020B0804030202020204" pitchFamily="34" charset="0"/>
                <a:ea typeface="+mn-ea"/>
                <a:cs typeface="HelveticaNowDisplay Bold" panose="020B0804030202020204" pitchFamily="34" charset="0"/>
              </a:rPr>
              <a:t>Be unstoppable.</a:t>
            </a:r>
            <a:endParaRPr lang="en-GB" sz="1500" b="1" kern="1200" dirty="0">
              <a:solidFill>
                <a:schemeClr val="tx1"/>
              </a:solidFill>
              <a:latin typeface="HelveticaNowDisplay Bold" panose="020B0804030202020204" pitchFamily="34"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a:solidFill>
                  <a:schemeClr val="bg1"/>
                </a:solidFill>
                <a:latin typeface="HelveticaNowText Medium" panose="020B0604030202020204" pitchFamily="34" charset="0"/>
                <a:cs typeface="HelveticaNowText Medium" panose="020B0604030202020204" pitchFamily="34" charset="0"/>
              </a:defRPr>
            </a:lvl1pPr>
          </a:lstStyle>
          <a:p>
            <a:r>
              <a:rPr lang="en-GB" dirty="0"/>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a:spcBef>
                <a:spcPts val="600"/>
              </a:spcBef>
              <a:spcAft>
                <a:spcPts val="600"/>
              </a:spcAft>
              <a:defRPr sz="16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NowDisplay Bold" panose="020B0804030202020204" pitchFamily="34" charset="0"/>
                  <a:ea typeface="+mn-ea"/>
                  <a:cs typeface="HelveticaNowDisplay Bold" panose="020B0804030202020204" pitchFamily="34" charset="0"/>
                </a:rPr>
                <a:t>Be unstoppable.</a:t>
              </a:r>
              <a:r>
                <a:rPr lang="en-GB" sz="1200" b="1" kern="1200" dirty="0">
                  <a:solidFill>
                    <a:srgbClr val="1A1C2B"/>
                  </a:solidFill>
                  <a:latin typeface="HelveticaNowDisplay Bold" panose="020B0804030202020204" pitchFamily="34" charset="0"/>
                  <a:ea typeface="+mn-ea"/>
                  <a:cs typeface="HelveticaNowDisplay Bold" panose="020B0804030202020204" pitchFamily="34" charset="0"/>
                </a:rPr>
                <a:t> </a:t>
              </a:r>
              <a:r>
                <a:rPr lang="en-GB" sz="1200" b="1" dirty="0">
                  <a:solidFill>
                    <a:srgbClr val="1A1C2B"/>
                  </a:solidFill>
                  <a:latin typeface="HelveticaNowDisplay Bold" panose="020B0804030202020204" pitchFamily="34" charset="0"/>
                  <a:cs typeface="HelveticaNowDisplay Bold" panose="020B0804030202020204" pitchFamily="34" charset="0"/>
                </a:rPr>
                <a:t>The Expo-e Group </a:t>
              </a:r>
              <a:r>
                <a:rPr lang="en-GB" sz="1200" dirty="0">
                  <a:solidFill>
                    <a:srgbClr val="1A1C2B"/>
                  </a:solidFill>
                  <a:latin typeface="HelveticaNowText Regular" panose="020B0504030202020204" pitchFamily="34"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rgbClr val="1A1C2B"/>
                  </a:solidFill>
                  <a:latin typeface="HelveticaNowText Regular" panose="020B0504030202020204" pitchFamily="34" charset="0"/>
                  <a:ea typeface="+mn-ea"/>
                  <a:cs typeface="HelveticaNowText Regular" panose="020B0504030202020204" pitchFamily="34" charset="0"/>
                </a:rPr>
                <a:t>www.expo-e.com    |    </a:t>
              </a:r>
              <a:r>
                <a:rPr lang="en-GB" sz="1200" b="0" kern="1200" dirty="0">
                  <a:solidFill>
                    <a:srgbClr val="1A1C2B"/>
                  </a:solidFill>
                  <a:latin typeface="HelveticaNowDisplay Bold" panose="020B0804030202020204" pitchFamily="34"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 id="2147483820" r:id="rId2"/>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dirty="0"/>
              <a:t>Collaboration Space</a:t>
            </a:r>
          </a:p>
        </p:txBody>
      </p:sp>
      <p:sp>
        <p:nvSpPr>
          <p:cNvPr id="8" name="TextBox 7">
            <a:extLst>
              <a:ext uri="{FF2B5EF4-FFF2-40B4-BE49-F238E27FC236}">
                <a16:creationId xmlns:a16="http://schemas.microsoft.com/office/drawing/2014/main" id="{A5280F04-DB7A-B022-B674-5F8086C8B07D}"/>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
        <p:nvSpPr>
          <p:cNvPr id="19" name="Solution">
            <a:extLst>
              <a:ext uri="{FF2B5EF4-FFF2-40B4-BE49-F238E27FC236}">
                <a16:creationId xmlns:a16="http://schemas.microsoft.com/office/drawing/2014/main" id="{4E2EBED7-BAE3-4B02-B4BA-4E84CD819981}"/>
              </a:ext>
            </a:extLst>
          </p:cNvPr>
          <p:cNvSpPr txBox="1">
            <a:spLocks/>
          </p:cNvSpPr>
          <p:nvPr/>
        </p:nvSpPr>
        <p:spPr>
          <a:xfrm>
            <a:off x="334965" y="3519403"/>
            <a:ext cx="6467280" cy="2689526"/>
          </a:xfrm>
          <a:prstGeom prst="roundRect">
            <a:avLst>
              <a:gd name="adj" fmla="val 8036"/>
            </a:avLst>
          </a:prstGeom>
          <a:ln>
            <a:solidFill>
              <a:schemeClr val="bg2"/>
            </a:solidFill>
          </a:ln>
        </p:spPr>
        <p:txBody>
          <a:bodyPr wrap="square" lIns="91440" tIns="45720" rIns="91440" bIns="45720"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dirty="0">
                <a:solidFill>
                  <a:schemeClr val="bg1"/>
                </a:solidFill>
                <a:latin typeface="Helvetica" pitchFamily="2" charset="0"/>
              </a:rPr>
              <a:t>Solution</a:t>
            </a:r>
          </a:p>
          <a:p>
            <a:pPr marL="179705" indent="-179705" algn="just">
              <a:spcBef>
                <a:spcPts val="0"/>
              </a:spcBef>
            </a:pPr>
            <a:r>
              <a:rPr lang="en-GB" sz="1100" dirty="0">
                <a:solidFill>
                  <a:schemeClr val="bg1"/>
                </a:solidFill>
                <a:latin typeface="Helvetica" pitchFamily="2" charset="0"/>
              </a:rPr>
              <a:t>Collaboration Space provides your customers with a wide range of meeting room and audio headset devices to help improve communication and collaboration and reduce troubleshoot issues related to poor quality devices.</a:t>
            </a:r>
          </a:p>
          <a:p>
            <a:pPr marL="179705" indent="-179705" algn="just">
              <a:spcBef>
                <a:spcPts val="0"/>
              </a:spcBef>
            </a:pPr>
            <a:r>
              <a:rPr lang="en-GB" sz="1100" dirty="0">
                <a:solidFill>
                  <a:schemeClr val="bg1"/>
                </a:solidFill>
                <a:latin typeface="Helvetica" pitchFamily="2" charset="0"/>
              </a:rPr>
              <a:t>Our solution covers the following; camera, audio system, video meeting bar, touch panel, collaborative board, intelligent speakers and all in one meeting room solutions.</a:t>
            </a:r>
          </a:p>
          <a:p>
            <a:pPr marL="179705" indent="-179705" algn="just">
              <a:spcBef>
                <a:spcPts val="0"/>
              </a:spcBef>
            </a:pPr>
            <a:r>
              <a:rPr lang="en-GB" sz="1100" dirty="0">
                <a:solidFill>
                  <a:schemeClr val="bg1"/>
                </a:solidFill>
                <a:latin typeface="Helvetica" pitchFamily="2" charset="0"/>
              </a:rPr>
              <a:t>As a </a:t>
            </a:r>
            <a:r>
              <a:rPr lang="en-GB" sz="1100" dirty="0" err="1">
                <a:solidFill>
                  <a:schemeClr val="bg1"/>
                </a:solidFill>
                <a:latin typeface="Helvetica" pitchFamily="2" charset="0"/>
              </a:rPr>
              <a:t>Nimans</a:t>
            </a:r>
            <a:r>
              <a:rPr lang="en-GB" sz="1100" dirty="0">
                <a:solidFill>
                  <a:schemeClr val="bg1"/>
                </a:solidFill>
                <a:latin typeface="Helvetica" pitchFamily="2" charset="0"/>
              </a:rPr>
              <a:t>' Platinum reseller for Yealink and Neat Endpoints, </a:t>
            </a:r>
            <a:r>
              <a:rPr lang="en-GB" sz="1100" dirty="0" err="1">
                <a:solidFill>
                  <a:schemeClr val="bg1"/>
                </a:solidFill>
                <a:latin typeface="Helvetica" pitchFamily="2" charset="0"/>
              </a:rPr>
              <a:t>EXPO.e</a:t>
            </a:r>
            <a:r>
              <a:rPr lang="en-GB" sz="1100" dirty="0">
                <a:solidFill>
                  <a:schemeClr val="bg1"/>
                </a:solidFill>
                <a:latin typeface="Helvetica" pitchFamily="2" charset="0"/>
              </a:rPr>
              <a:t> offers the best audio and video device solutions.</a:t>
            </a:r>
          </a:p>
        </p:txBody>
      </p:sp>
      <p:sp>
        <p:nvSpPr>
          <p:cNvPr id="31" name="Product Details">
            <a:extLst>
              <a:ext uri="{FF2B5EF4-FFF2-40B4-BE49-F238E27FC236}">
                <a16:creationId xmlns:a16="http://schemas.microsoft.com/office/drawing/2014/main" id="{49060269-AB83-79B7-D5D0-851109BD46E5}"/>
              </a:ext>
            </a:extLst>
          </p:cNvPr>
          <p:cNvSpPr txBox="1">
            <a:spLocks/>
          </p:cNvSpPr>
          <p:nvPr/>
        </p:nvSpPr>
        <p:spPr>
          <a:xfrm>
            <a:off x="6922677" y="967602"/>
            <a:ext cx="4934359" cy="5241327"/>
          </a:xfrm>
          <a:prstGeom prst="roundRect">
            <a:avLst>
              <a:gd name="adj" fmla="val 3669"/>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chemeClr val="bg1"/>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buFont typeface="Arial"/>
              <a:buNone/>
            </a:pPr>
            <a:r>
              <a:rPr lang="en-GB" b="1" dirty="0">
                <a:latin typeface="Helvetica" pitchFamily="2" charset="0"/>
              </a:rPr>
              <a:t>Product Details</a:t>
            </a:r>
          </a:p>
          <a:p>
            <a:pPr marL="180000" indent="-180000">
              <a:spcBef>
                <a:spcPts val="0"/>
              </a:spcBef>
            </a:pPr>
            <a:r>
              <a:rPr lang="en-GB" sz="1100" dirty="0">
                <a:latin typeface="Helvetica" pitchFamily="2" charset="0"/>
              </a:rPr>
              <a:t>Collaboration space delivers Microsoft certified endpoints suitable for meeting rooms of for all sizes whether small or large so you can deliver for your customers no matter how big or small they are.</a:t>
            </a:r>
          </a:p>
          <a:p>
            <a:pPr marL="180000" indent="-180000">
              <a:spcBef>
                <a:spcPts val="0"/>
              </a:spcBef>
            </a:pPr>
            <a:r>
              <a:rPr lang="en-GB" sz="1100" dirty="0">
                <a:latin typeface="Helvetica" pitchFamily="2" charset="0"/>
              </a:rPr>
              <a:t>Devices also support BOYD for Zoom and Goggle.</a:t>
            </a:r>
          </a:p>
          <a:p>
            <a:pPr marL="180000" indent="-180000">
              <a:spcBef>
                <a:spcPts val="0"/>
              </a:spcBef>
            </a:pPr>
            <a:r>
              <a:rPr lang="en-GB" sz="1100" dirty="0">
                <a:latin typeface="Helvetica" pitchFamily="2" charset="0"/>
              </a:rPr>
              <a:t>Room Types available for collaboration space include; Huddle Space, Small, Medium and Large Meeting rooms and Town Hall.</a:t>
            </a:r>
          </a:p>
          <a:p>
            <a:pPr marL="180000" indent="-180000">
              <a:spcBef>
                <a:spcPts val="0"/>
              </a:spcBef>
            </a:pPr>
            <a:r>
              <a:rPr lang="en-GB" sz="1100" dirty="0">
                <a:latin typeface="Helvetica" pitchFamily="2" charset="0"/>
              </a:rPr>
              <a:t>Remote management included with every purchase the customer is responsible for troubleshoots onsite (service is available Mon-Fri business working hours if required.)</a:t>
            </a:r>
          </a:p>
          <a:p>
            <a:pPr marL="180000" indent="-180000">
              <a:spcBef>
                <a:spcPts val="0"/>
              </a:spcBef>
            </a:pPr>
            <a:r>
              <a:rPr lang="en-GB" sz="1100" dirty="0">
                <a:latin typeface="Helvetica" pitchFamily="2" charset="0"/>
              </a:rPr>
              <a:t>Maintenance and Warranties – </a:t>
            </a:r>
            <a:r>
              <a:rPr lang="en-GB" sz="1100" dirty="0" err="1">
                <a:latin typeface="Helvetica" pitchFamily="2" charset="0"/>
              </a:rPr>
              <a:t>EXPO.e</a:t>
            </a:r>
            <a:r>
              <a:rPr lang="en-GB" sz="1100" dirty="0">
                <a:latin typeface="Helvetica" pitchFamily="2" charset="0"/>
              </a:rPr>
              <a:t> will provide maintenance and advanced warranties to you for purchased endpoints that fall in initial contract terms/renewal.</a:t>
            </a:r>
          </a:p>
        </p:txBody>
      </p:sp>
      <p:sp>
        <p:nvSpPr>
          <p:cNvPr id="38" name="Challenges">
            <a:extLst>
              <a:ext uri="{FF2B5EF4-FFF2-40B4-BE49-F238E27FC236}">
                <a16:creationId xmlns:a16="http://schemas.microsoft.com/office/drawing/2014/main" id="{16B61B53-D336-6057-41D7-E39FC1745713}"/>
              </a:ext>
            </a:extLst>
          </p:cNvPr>
          <p:cNvSpPr txBox="1">
            <a:spLocks/>
          </p:cNvSpPr>
          <p:nvPr/>
        </p:nvSpPr>
        <p:spPr>
          <a:xfrm>
            <a:off x="334965" y="967603"/>
            <a:ext cx="6467280" cy="2410597"/>
          </a:xfrm>
          <a:prstGeom prst="roundRect">
            <a:avLst>
              <a:gd name="adj" fmla="val 8036"/>
            </a:avLst>
          </a:prstGeom>
          <a:ln>
            <a:solidFill>
              <a:schemeClr val="bg2"/>
            </a:solidFill>
          </a:ln>
        </p:spPr>
        <p:txBody>
          <a:bodyPr wrap="square" anchor="ctr">
            <a:no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dirty="0">
                <a:solidFill>
                  <a:schemeClr val="bg1"/>
                </a:solidFill>
                <a:latin typeface="Helvetica" pitchFamily="2" charset="0"/>
                <a:cs typeface="Helvetica" panose="020B0604020202020204" pitchFamily="34" charset="0"/>
              </a:rPr>
              <a:t>Challenges</a:t>
            </a:r>
            <a:endParaRPr lang="en-GB" sz="1200" dirty="0">
              <a:solidFill>
                <a:schemeClr val="bg1"/>
              </a:solidFill>
              <a:latin typeface="Helvetica" pitchFamily="2" charset="0"/>
            </a:endParaRPr>
          </a:p>
          <a:p>
            <a:pPr marL="180000" indent="-180000" algn="just">
              <a:spcBef>
                <a:spcPts val="0"/>
              </a:spcBef>
            </a:pPr>
            <a:r>
              <a:rPr lang="en-GB" sz="1100" dirty="0">
                <a:solidFill>
                  <a:schemeClr val="bg1"/>
                </a:solidFill>
                <a:latin typeface="Helvetica" pitchFamily="2" charset="0"/>
              </a:rPr>
              <a:t>Connecting dispersed workforces – Your customers may find it difficult to enable easy collaboration to run effective meetings, for in room and remote employees.</a:t>
            </a:r>
          </a:p>
          <a:p>
            <a:pPr marL="180000" indent="-180000" algn="just">
              <a:spcBef>
                <a:spcPts val="0"/>
              </a:spcBef>
            </a:pPr>
            <a:r>
              <a:rPr lang="en-GB" sz="1100" dirty="0">
                <a:solidFill>
                  <a:schemeClr val="bg1"/>
                </a:solidFill>
                <a:latin typeface="Helvetica" pitchFamily="2" charset="0"/>
              </a:rPr>
              <a:t>Budget Constraints – Your customers may have a limited budget to buy high quality meeting room devices.</a:t>
            </a:r>
          </a:p>
          <a:p>
            <a:pPr marL="180000" indent="-180000" algn="just">
              <a:spcBef>
                <a:spcPts val="0"/>
              </a:spcBef>
            </a:pPr>
            <a:r>
              <a:rPr lang="en-GB" sz="1100" dirty="0">
                <a:solidFill>
                  <a:schemeClr val="bg1"/>
                </a:solidFill>
                <a:latin typeface="Helvetica" pitchFamily="2" charset="0"/>
              </a:rPr>
              <a:t>Finding the right solution - With many vendors selling similar meeting room devices, this makes it difficult for your customers to choose the right solution for their business needs, you can help with this through your partnership with us, </a:t>
            </a:r>
            <a:r>
              <a:rPr lang="en-GB" sz="1100" dirty="0" err="1">
                <a:solidFill>
                  <a:schemeClr val="bg1"/>
                </a:solidFill>
                <a:latin typeface="Helvetica" pitchFamily="2" charset="0"/>
              </a:rPr>
              <a:t>EXPO.e</a:t>
            </a:r>
            <a:r>
              <a:rPr lang="en-GB" sz="1100" dirty="0">
                <a:solidFill>
                  <a:schemeClr val="bg1"/>
                </a:solidFill>
                <a:latin typeface="Helvetica" pitchFamily="2" charset="0"/>
              </a:rPr>
              <a:t>.   </a:t>
            </a:r>
          </a:p>
          <a:p>
            <a:pPr marL="180000" indent="-180000" algn="just">
              <a:spcBef>
                <a:spcPts val="0"/>
              </a:spcBef>
            </a:pPr>
            <a:r>
              <a:rPr lang="en-GB" sz="1100" dirty="0">
                <a:solidFill>
                  <a:schemeClr val="bg1"/>
                </a:solidFill>
                <a:latin typeface="Helvetica" pitchFamily="2" charset="0"/>
              </a:rPr>
              <a:t>Lack of trained IT staff at your customer’s organisation, poses challenges in them being able to effectively troubleshoot issues related to meeting room devices and peripherals.</a:t>
            </a:r>
          </a:p>
        </p:txBody>
      </p:sp>
    </p:spTree>
    <p:extLst>
      <p:ext uri="{BB962C8B-B14F-4D97-AF65-F5344CB8AC3E}">
        <p14:creationId xmlns:p14="http://schemas.microsoft.com/office/powerpoint/2010/main" val="6180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31"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a:xfrm>
            <a:off x="2768600" y="6875"/>
            <a:ext cx="8966200" cy="749300"/>
          </a:xfrm>
          <a:noFill/>
        </p:spPr>
        <p:txBody>
          <a:bodyPr>
            <a:normAutofit/>
          </a:bodyPr>
          <a:lstStyle/>
          <a:p>
            <a:r>
              <a:rPr lang="en-GB" dirty="0"/>
              <a:t>Collaboration Space</a:t>
            </a:r>
          </a:p>
        </p:txBody>
      </p:sp>
      <p:sp>
        <p:nvSpPr>
          <p:cNvPr id="29" name="Text Placeholder 2">
            <a:extLst>
              <a:ext uri="{FF2B5EF4-FFF2-40B4-BE49-F238E27FC236}">
                <a16:creationId xmlns:a16="http://schemas.microsoft.com/office/drawing/2014/main" id="{4E4F609A-3CC0-8FAA-720B-C15B17FBB63A}"/>
              </a:ext>
            </a:extLst>
          </p:cNvPr>
          <p:cNvSpPr txBox="1">
            <a:spLocks/>
          </p:cNvSpPr>
          <p:nvPr/>
        </p:nvSpPr>
        <p:spPr>
          <a:xfrm>
            <a:off x="239714" y="2444866"/>
            <a:ext cx="6449443" cy="4117181"/>
          </a:xfrm>
          <a:prstGeom prst="roundRect">
            <a:avLst>
              <a:gd name="adj" fmla="val 5869"/>
            </a:avLst>
          </a:prstGeom>
          <a:ln>
            <a:solidFill>
              <a:schemeClr val="bg2"/>
            </a:solidFill>
          </a:ln>
        </p:spPr>
        <p:txBody>
          <a:bodyPr wrap="square" lIns="91440" tIns="45720" rIns="91440" bIns="45720" anchor="t">
            <a:spAutoFit/>
          </a:bodyPr>
          <a:lstStyle>
            <a:lvl1pPr marL="457189" indent="-457189"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1pPr>
            <a:lvl2pPr marL="990575" indent="-380990"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2pPr>
            <a:lvl3pPr marL="1523962"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3pPr>
            <a:lvl4pPr marL="2133547"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4pPr>
            <a:lvl5pPr marL="2743131" indent="-304792" algn="l" defTabSz="609585" rtl="0" eaLnBrk="1" latinLnBrk="0" hangingPunct="1">
              <a:spcBef>
                <a:spcPts val="600"/>
              </a:spcBef>
              <a:spcAft>
                <a:spcPts val="600"/>
              </a:spcAft>
              <a:buFont typeface="Arial"/>
              <a:buChar char="»"/>
              <a:defRPr sz="1600" kern="1200">
                <a:solidFill>
                  <a:srgbClr val="1A1C2B"/>
                </a:solidFill>
                <a:latin typeface="HelveticaNowText Regular" panose="020B0504030202020204" pitchFamily="34" charset="0"/>
                <a:ea typeface="HelveticaNowText Regular" panose="020B0504030202020204" pitchFamily="34" charset="0"/>
                <a:cs typeface="HelveticaNowText Regular" panose="020B050403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just">
              <a:spcBef>
                <a:spcPts val="0"/>
              </a:spcBef>
              <a:buNone/>
            </a:pPr>
            <a:r>
              <a:rPr lang="en-GB" b="1" dirty="0">
                <a:solidFill>
                  <a:schemeClr val="bg1"/>
                </a:solidFill>
                <a:latin typeface="Helvetica" pitchFamily="2" charset="0"/>
              </a:rPr>
              <a:t>Why </a:t>
            </a:r>
            <a:r>
              <a:rPr lang="en-GB" b="1" dirty="0" err="1">
                <a:solidFill>
                  <a:schemeClr val="bg1"/>
                </a:solidFill>
                <a:latin typeface="Helvetica" pitchFamily="2" charset="0"/>
              </a:rPr>
              <a:t>EXPO.e</a:t>
            </a:r>
            <a:endParaRPr lang="en-GB" b="1" dirty="0">
              <a:solidFill>
                <a:schemeClr val="bg1"/>
              </a:solidFill>
              <a:latin typeface="Helvetica" pitchFamily="2" charset="0"/>
            </a:endParaRPr>
          </a:p>
          <a:p>
            <a:pPr marL="179705" indent="-179705" algn="just"/>
            <a:r>
              <a:rPr lang="en-GB" sz="1100" err="1">
                <a:solidFill>
                  <a:schemeClr val="bg1"/>
                </a:solidFill>
                <a:latin typeface="Helvetica"/>
              </a:rPr>
              <a:t>EXPO.e</a:t>
            </a:r>
            <a:r>
              <a:rPr lang="en-GB" sz="1100">
                <a:solidFill>
                  <a:schemeClr val="bg1"/>
                </a:solidFill>
                <a:latin typeface="Helvetica"/>
              </a:rPr>
              <a:t> is a recognised leader in Unified Communications and Collaboration (UCC), having been honoured as the Best Cloud Communications provider in 2020 by UC Today awards. You can rest assured that your customers are in safe hands with our team of dedicated UCC Solutions Consultants, Delivery Experts, and 24x7 UK Support Desk. We also offer a full site assessment and design, system installation, including cabling and training. </a:t>
            </a:r>
          </a:p>
          <a:p>
            <a:pPr marL="179705" indent="-179705" algn="just">
              <a:spcBef>
                <a:spcPts val="0"/>
              </a:spcBef>
            </a:pPr>
            <a:r>
              <a:rPr lang="en-GB" sz="1100" dirty="0">
                <a:solidFill>
                  <a:schemeClr val="bg1"/>
                </a:solidFill>
                <a:latin typeface="Helvetica"/>
                <a:cs typeface="Helvetica"/>
              </a:rPr>
              <a:t>Live NPS around 7X higher than industry average - Exponential-e is a top provider and focused on delivering high customer satisfaction.</a:t>
            </a:r>
            <a:endParaRPr lang="en-GB" dirty="0">
              <a:solidFill>
                <a:schemeClr val="bg1"/>
              </a:solidFill>
              <a:cs typeface="Helvetica"/>
            </a:endParaRPr>
          </a:p>
          <a:p>
            <a:pPr marL="179705" indent="-179705" algn="just">
              <a:spcBef>
                <a:spcPts val="0"/>
              </a:spcBef>
            </a:pPr>
            <a:r>
              <a:rPr lang="en-GB" sz="1100" dirty="0">
                <a:solidFill>
                  <a:schemeClr val="bg1"/>
                </a:solidFill>
                <a:latin typeface="Helvetica"/>
                <a:cs typeface="Helvetica"/>
              </a:rPr>
              <a:t>Distinguished Platinum Reseller  - Exponential-e possesses extensive expertise in Meeting Room/Video Conferencing  products, ensuring that we adeptly align with and fulfil the unique requirements of our valued customers.</a:t>
            </a:r>
            <a:endParaRPr lang="en-GB" dirty="0">
              <a:solidFill>
                <a:schemeClr val="bg1"/>
              </a:solidFill>
            </a:endParaRPr>
          </a:p>
          <a:p>
            <a:pPr marL="179705" indent="-179705" algn="just">
              <a:spcBef>
                <a:spcPts val="0"/>
              </a:spcBef>
            </a:pPr>
            <a:r>
              <a:rPr lang="en-GB" sz="1100" dirty="0">
                <a:solidFill>
                  <a:schemeClr val="bg1"/>
                </a:solidFill>
                <a:latin typeface="Helvetica"/>
                <a:cs typeface="Helvetica"/>
              </a:rPr>
              <a:t>Competitive Pricing - Through our partnership with </a:t>
            </a:r>
            <a:r>
              <a:rPr lang="en-GB" sz="1100" dirty="0" err="1">
                <a:solidFill>
                  <a:schemeClr val="bg1"/>
                </a:solidFill>
                <a:latin typeface="Helvetica"/>
                <a:cs typeface="Helvetica"/>
              </a:rPr>
              <a:t>Nimans</a:t>
            </a:r>
            <a:r>
              <a:rPr lang="en-GB" sz="1100" dirty="0">
                <a:solidFill>
                  <a:schemeClr val="bg1"/>
                </a:solidFill>
                <a:latin typeface="Helvetica"/>
                <a:cs typeface="Helvetica"/>
              </a:rPr>
              <a:t> we can guarantee to provide the best pricing to our customers.</a:t>
            </a:r>
            <a:endParaRPr lang="en-GB" dirty="0">
              <a:solidFill>
                <a:schemeClr val="bg1"/>
              </a:solidFill>
            </a:endParaRPr>
          </a:p>
          <a:p>
            <a:pPr marL="179705" indent="-179705" algn="just">
              <a:spcBef>
                <a:spcPts val="0"/>
              </a:spcBef>
            </a:pPr>
            <a:r>
              <a:rPr lang="en-GB" sz="1100" dirty="0">
                <a:solidFill>
                  <a:schemeClr val="bg1"/>
                </a:solidFill>
                <a:latin typeface="Helvetica"/>
                <a:cs typeface="Helvetica"/>
              </a:rPr>
              <a:t>One-Stop Solution Worry Free Management - Through our team of dedicated UCC Solutions Consultants, Delivery Experts, and our 24x7 UK Support Desk, ensuring effortless operations assurance for our customers.</a:t>
            </a:r>
            <a:endParaRPr lang="en-GB" dirty="0">
              <a:solidFill>
                <a:schemeClr val="bg1"/>
              </a:solidFill>
            </a:endParaRPr>
          </a:p>
          <a:p>
            <a:pPr marL="179705" indent="-179705" algn="just">
              <a:spcBef>
                <a:spcPts val="0"/>
              </a:spcBef>
            </a:pPr>
            <a:r>
              <a:rPr lang="en-GB" sz="1100" dirty="0">
                <a:solidFill>
                  <a:schemeClr val="bg1"/>
                </a:solidFill>
                <a:latin typeface="Helvetica"/>
                <a:cs typeface="Helvetica"/>
              </a:rPr>
              <a:t>9 ISO Accreditations to date  - Exponential-e consistently uphold, proving our continued dedication to delivering top level service and meeting regulatory standards.</a:t>
            </a:r>
            <a:endParaRPr lang="en-GB" dirty="0">
              <a:solidFill>
                <a:schemeClr val="bg1"/>
              </a:solidFill>
              <a:latin typeface="Helvetica"/>
              <a:cs typeface="Helvetica"/>
            </a:endParaRPr>
          </a:p>
          <a:p>
            <a:pPr marL="0" indent="0" algn="just">
              <a:spcBef>
                <a:spcPts val="0"/>
              </a:spcBef>
              <a:buNone/>
            </a:pPr>
            <a:endParaRPr lang="en-GB" sz="1100" dirty="0">
              <a:solidFill>
                <a:schemeClr val="bg1"/>
              </a:solidFill>
              <a:latin typeface="Helvetica" pitchFamily="2" charset="0"/>
            </a:endParaRPr>
          </a:p>
        </p:txBody>
      </p:sp>
      <p:graphicFrame>
        <p:nvGraphicFramePr>
          <p:cNvPr id="33" name="Table 32">
            <a:extLst>
              <a:ext uri="{FF2B5EF4-FFF2-40B4-BE49-F238E27FC236}">
                <a16:creationId xmlns:a16="http://schemas.microsoft.com/office/drawing/2014/main" id="{8353D779-0FF7-FF8B-99A8-BE80C7B6FF1F}"/>
              </a:ext>
            </a:extLst>
          </p:cNvPr>
          <p:cNvGraphicFramePr>
            <a:graphicFrameLocks noGrp="1"/>
          </p:cNvGraphicFramePr>
          <p:nvPr>
            <p:extLst>
              <p:ext uri="{D42A27DB-BD31-4B8C-83A1-F6EECF244321}">
                <p14:modId xmlns:p14="http://schemas.microsoft.com/office/powerpoint/2010/main" val="249187898"/>
              </p:ext>
            </p:extLst>
          </p:nvPr>
        </p:nvGraphicFramePr>
        <p:xfrm>
          <a:off x="7099300" y="1252777"/>
          <a:ext cx="4635500" cy="4138103"/>
        </p:xfrm>
        <a:graphic>
          <a:graphicData uri="http://schemas.openxmlformats.org/drawingml/2006/table">
            <a:tbl>
              <a:tblPr firstRow="1" bandRow="1">
                <a:tableStyleId>{7DF18680-E054-41AD-8BC1-D1AEF772440D}</a:tableStyleId>
              </a:tblPr>
              <a:tblGrid>
                <a:gridCol w="1879600">
                  <a:extLst>
                    <a:ext uri="{9D8B030D-6E8A-4147-A177-3AD203B41FA5}">
                      <a16:colId xmlns:a16="http://schemas.microsoft.com/office/drawing/2014/main" val="3343940672"/>
                    </a:ext>
                  </a:extLst>
                </a:gridCol>
                <a:gridCol w="2755900">
                  <a:extLst>
                    <a:ext uri="{9D8B030D-6E8A-4147-A177-3AD203B41FA5}">
                      <a16:colId xmlns:a16="http://schemas.microsoft.com/office/drawing/2014/main" val="390328691"/>
                    </a:ext>
                  </a:extLst>
                </a:gridCol>
              </a:tblGrid>
              <a:tr h="343973">
                <a:tc gridSpan="2">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Helvetica" panose="020B0604020202020204" pitchFamily="34" charset="0"/>
                          <a:cs typeface="Helvetica" panose="020B0604020202020204" pitchFamily="34" charset="0"/>
                        </a:rPr>
                        <a:t>Features &amp; Benefits</a:t>
                      </a:r>
                    </a:p>
                  </a:txBody>
                  <a:tcPr anchor="ctr"/>
                </a:tc>
                <a:tc hMerge="1">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lang="en-GB" sz="1600" b="1" dirty="0">
                        <a:solidFill>
                          <a:schemeClr val="bg1"/>
                        </a:solidFill>
                        <a:latin typeface="Helvetica" panose="020B0604020202020204" pitchFamily="34" charset="0"/>
                        <a:cs typeface="Helvetica" panose="020B0604020202020204" pitchFamily="34" charset="0"/>
                      </a:endParaRPr>
                    </a:p>
                  </a:txBody>
                  <a:tcPr anchor="ctr"/>
                </a:tc>
                <a:extLst>
                  <a:ext uri="{0D108BD9-81ED-4DB2-BD59-A6C34878D82A}">
                    <a16:rowId xmlns:a16="http://schemas.microsoft.com/office/drawing/2014/main" val="1353836015"/>
                  </a:ext>
                </a:extLst>
              </a:tr>
              <a:tr h="974730">
                <a:tc>
                  <a:txBody>
                    <a:bodyPr/>
                    <a:lstStyle/>
                    <a:p>
                      <a:r>
                        <a:rPr lang="en-GB" sz="1100" dirty="0">
                          <a:solidFill>
                            <a:schemeClr val="bg1"/>
                          </a:solidFill>
                          <a:latin typeface="Helvetica" pitchFamily="2" charset="0"/>
                        </a:rPr>
                        <a:t>Wireless Content Sharing</a:t>
                      </a:r>
                    </a:p>
                  </a:txBody>
                  <a:tcPr anchor="ctr">
                    <a:noFill/>
                  </a:tcPr>
                </a:tc>
                <a:tc>
                  <a:txBody>
                    <a:bodyPr/>
                    <a:lstStyle/>
                    <a:p>
                      <a:r>
                        <a:rPr lang="en-GB" sz="1100" dirty="0">
                          <a:solidFill>
                            <a:schemeClr val="bg1"/>
                          </a:solidFill>
                          <a:latin typeface="Helvetica" pitchFamily="2" charset="0"/>
                        </a:rPr>
                        <a:t>Collaboration space makes wireless sharing easy for customers, which helps improves productive amongst teams.</a:t>
                      </a:r>
                      <a:endParaRPr lang="en-GB" sz="1100" dirty="0">
                        <a:solidFill>
                          <a:schemeClr val="bg1"/>
                        </a:solidFill>
                      </a:endParaRPr>
                    </a:p>
                  </a:txBody>
                  <a:tcPr anchor="ctr">
                    <a:noFill/>
                  </a:tcPr>
                </a:tc>
                <a:extLst>
                  <a:ext uri="{0D108BD9-81ED-4DB2-BD59-A6C34878D82A}">
                    <a16:rowId xmlns:a16="http://schemas.microsoft.com/office/drawing/2014/main" val="1291450222"/>
                  </a:ext>
                </a:extLst>
              </a:tr>
              <a:tr h="763995">
                <a:tc>
                  <a:txBody>
                    <a:bodyPr/>
                    <a:lstStyle/>
                    <a:p>
                      <a:r>
                        <a:rPr lang="en-GB" sz="1100" dirty="0">
                          <a:solidFill>
                            <a:schemeClr val="bg1"/>
                          </a:solidFill>
                          <a:latin typeface="Helvetica" pitchFamily="2" charset="0"/>
                        </a:rPr>
                        <a:t>Premium Audio and Video Experience</a:t>
                      </a:r>
                    </a:p>
                  </a:txBody>
                  <a:tcPr anchor="ctr">
                    <a:noFill/>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GB" sz="1200" dirty="0">
                          <a:solidFill>
                            <a:schemeClr val="bg1"/>
                          </a:solidFill>
                        </a:rPr>
                        <a:t>The solution provides your customers with an excellent video and audio experience, including; AI powered camera, dual camera systems, headsets and so forth, to meet the specific demands of your customers and provide a best-in-class meeting room solution.</a:t>
                      </a:r>
                    </a:p>
                  </a:txBody>
                  <a:tcPr anchor="ctr">
                    <a:noFill/>
                  </a:tcPr>
                </a:tc>
                <a:extLst>
                  <a:ext uri="{0D108BD9-81ED-4DB2-BD59-A6C34878D82A}">
                    <a16:rowId xmlns:a16="http://schemas.microsoft.com/office/drawing/2014/main" val="2019045759"/>
                  </a:ext>
                </a:extLst>
              </a:tr>
              <a:tr h="763339">
                <a:tc>
                  <a:txBody>
                    <a:bodyPr/>
                    <a:lstStyle/>
                    <a:p>
                      <a:r>
                        <a:rPr lang="en-GB" sz="1100" dirty="0">
                          <a:solidFill>
                            <a:schemeClr val="bg1"/>
                          </a:solidFill>
                          <a:latin typeface="Helvetica" pitchFamily="2" charset="0"/>
                        </a:rPr>
                        <a:t>Seamless integration</a:t>
                      </a:r>
                    </a:p>
                  </a:txBody>
                  <a:tcPr anchor="ctr">
                    <a:noFill/>
                  </a:tcPr>
                </a:tc>
                <a:tc>
                  <a:txBody>
                    <a:bodyPr/>
                    <a:lstStyle/>
                    <a:p>
                      <a:pPr marL="0" algn="l" defTabSz="609585" rtl="0" eaLnBrk="1" latinLnBrk="0" hangingPunct="1"/>
                      <a:r>
                        <a:rPr lang="en-GB" sz="1100" kern="1200" dirty="0">
                          <a:solidFill>
                            <a:schemeClr val="bg1"/>
                          </a:solidFill>
                          <a:latin typeface="Helvetica" pitchFamily="2" charset="0"/>
                          <a:ea typeface="+mn-ea"/>
                          <a:cs typeface="+mn-cs"/>
                        </a:rPr>
                        <a:t>Collaboration Space devices are designed to seamlessly integrate with popular communication and collaboration platforms, such as O365, SharePoint, OneDrive and other office apps, enhancing user experience and compatibility.</a:t>
                      </a:r>
                    </a:p>
                  </a:txBody>
                  <a:tcPr anchor="ctr">
                    <a:noFill/>
                  </a:tcPr>
                </a:tc>
                <a:extLst>
                  <a:ext uri="{0D108BD9-81ED-4DB2-BD59-A6C34878D82A}">
                    <a16:rowId xmlns:a16="http://schemas.microsoft.com/office/drawing/2014/main" val="4220928925"/>
                  </a:ext>
                </a:extLst>
              </a:tr>
            </a:tbl>
          </a:graphicData>
        </a:graphic>
      </p:graphicFrame>
      <p:sp>
        <p:nvSpPr>
          <p:cNvPr id="39" name="Title 1">
            <a:extLst>
              <a:ext uri="{FF2B5EF4-FFF2-40B4-BE49-F238E27FC236}">
                <a16:creationId xmlns:a16="http://schemas.microsoft.com/office/drawing/2014/main" id="{508659EA-B19C-B459-6B64-B2596A4E4D83}"/>
              </a:ext>
            </a:extLst>
          </p:cNvPr>
          <p:cNvSpPr txBox="1">
            <a:spLocks/>
          </p:cNvSpPr>
          <p:nvPr/>
        </p:nvSpPr>
        <p:spPr>
          <a:xfrm>
            <a:off x="239713" y="969073"/>
            <a:ext cx="6449443" cy="1479485"/>
          </a:xfrm>
          <a:prstGeom prst="round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vert="horz" anchor="ctr">
            <a:noAutofit/>
          </a:bodyPr>
          <a:lstStyle>
            <a:lvl1pPr marL="0" algn="r" defTabSz="609585" rtl="0" eaLnBrk="1" latinLnBrk="0" hangingPunct="1">
              <a:spcBef>
                <a:spcPct val="0"/>
              </a:spcBef>
              <a:buNone/>
              <a:defRPr lang="en-US" sz="2800" kern="1200" dirty="0">
                <a:solidFill>
                  <a:schemeClr val="bg1"/>
                </a:solidFill>
                <a:latin typeface="HelveticaNowText Medium" panose="020B0604030202020204" pitchFamily="34" charset="0"/>
                <a:ea typeface="+mj-ea"/>
                <a:cs typeface="HelveticaNowText Medium" panose="020B0604030202020204" pitchFamily="34" charset="0"/>
              </a:defRPr>
            </a:lvl1pPr>
          </a:lstStyle>
          <a:p>
            <a:pPr algn="l">
              <a:lnSpc>
                <a:spcPct val="150000"/>
              </a:lnSpc>
            </a:pPr>
            <a:r>
              <a:rPr lang="en-GB" sz="1200" dirty="0">
                <a:latin typeface="Helvetica" pitchFamily="2" charset="0"/>
              </a:rPr>
              <a:t>Collaboration Space empowers meeting spaces with audio and visual capabilities through software and hardware, facilitating seamless </a:t>
            </a:r>
            <a:br>
              <a:rPr lang="en-GB" sz="1200" dirty="0">
                <a:latin typeface="Helvetica" pitchFamily="2" charset="0"/>
              </a:rPr>
            </a:br>
            <a:r>
              <a:rPr lang="en-GB" sz="1200" dirty="0">
                <a:latin typeface="Helvetica" pitchFamily="2" charset="0"/>
              </a:rPr>
              <a:t>internal and external collaborative experiences for your customers.</a:t>
            </a:r>
          </a:p>
        </p:txBody>
      </p:sp>
      <p:sp>
        <p:nvSpPr>
          <p:cNvPr id="41" name="TextBox 40">
            <a:extLst>
              <a:ext uri="{FF2B5EF4-FFF2-40B4-BE49-F238E27FC236}">
                <a16:creationId xmlns:a16="http://schemas.microsoft.com/office/drawing/2014/main" id="{8281DF23-C0E9-785F-B10E-2663B0AD3299}"/>
              </a:ext>
            </a:extLst>
          </p:cNvPr>
          <p:cNvSpPr txBox="1"/>
          <p:nvPr/>
        </p:nvSpPr>
        <p:spPr>
          <a:xfrm>
            <a:off x="10159773" y="598271"/>
            <a:ext cx="1575027" cy="369332"/>
          </a:xfrm>
          <a:prstGeom prst="rect">
            <a:avLst/>
          </a:prstGeom>
          <a:noFill/>
        </p:spPr>
        <p:txBody>
          <a:bodyPr wrap="square" rtlCol="0">
            <a:spAutoFit/>
          </a:bodyPr>
          <a:lstStyle/>
          <a:p>
            <a:pPr algn="r"/>
            <a:r>
              <a:rPr lang="en-GB" b="1">
                <a:solidFill>
                  <a:schemeClr val="bg2"/>
                </a:solidFill>
                <a:latin typeface="Helvetica" panose="020B0604020202020204" pitchFamily="34" charset="0"/>
                <a:cs typeface="Helvetica" panose="020B0604020202020204" pitchFamily="34" charset="0"/>
              </a:rPr>
              <a:t>CRIB SHEET</a:t>
            </a:r>
          </a:p>
        </p:txBody>
      </p:sp>
    </p:spTree>
    <p:extLst>
      <p:ext uri="{BB962C8B-B14F-4D97-AF65-F5344CB8AC3E}">
        <p14:creationId xmlns:p14="http://schemas.microsoft.com/office/powerpoint/2010/main" val="385760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animBg="1"/>
      <p:bldP spid="41" grpId="0"/>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Exponential-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ertical xmlns="a627b29c-87c9-4664-bf95-9f4015f36b10" xsi:nil="true"/>
    <AdditonalProductss xmlns="a627b29c-87c9-4664-bf95-9f4015f36b10" xsi:nil="true"/>
    <TaxCatchAll xmlns="8dacb8ad-d8bf-4afc-8355-7985183833fd" xsi:nil="true"/>
    <lcf76f155ced4ddcb4097134ff3c332f xmlns="a627b29c-87c9-4664-bf95-9f4015f36b10">
      <Terms xmlns="http://schemas.microsoft.com/office/infopath/2007/PartnerControls"/>
    </lcf76f155ced4ddcb4097134ff3c332f>
    <MainProduct xmlns="a627b29c-87c9-4664-bf95-9f4015f36b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AEE7694ABAEE4AAD0B21E57948C665" ma:contentTypeVersion="18" ma:contentTypeDescription="Create a new document." ma:contentTypeScope="" ma:versionID="4b734a0869d9f82c48f63dbc7d7bc79e">
  <xsd:schema xmlns:xsd="http://www.w3.org/2001/XMLSchema" xmlns:xs="http://www.w3.org/2001/XMLSchema" xmlns:p="http://schemas.microsoft.com/office/2006/metadata/properties" xmlns:ns2="a627b29c-87c9-4664-bf95-9f4015f36b10" xmlns:ns3="8dacb8ad-d8bf-4afc-8355-7985183833fd" targetNamespace="http://schemas.microsoft.com/office/2006/metadata/properties" ma:root="true" ma:fieldsID="fcb1ecb677fb997a6422b6105e94fdc6" ns2:_="" ns3:_="">
    <xsd:import namespace="a627b29c-87c9-4664-bf95-9f4015f36b10"/>
    <xsd:import namespace="8dacb8ad-d8bf-4afc-8355-7985183833f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ainProduct" minOccurs="0"/>
                <xsd:element ref="ns2:Vertical" minOccurs="0"/>
                <xsd:element ref="ns2:MediaLengthInSeconds" minOccurs="0"/>
                <xsd:element ref="ns3:SharedWithUsers" minOccurs="0"/>
                <xsd:element ref="ns3:SharedWithDetails" minOccurs="0"/>
                <xsd:element ref="ns2:MediaServiceObjectDetectorVersions" minOccurs="0"/>
                <xsd:element ref="ns2:AdditonalProducts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7b29c-87c9-4664-bf95-9f4015f36b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8e39cdb-01ac-4c4a-9d60-db0dd1c5af7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ainProduct" ma:index="17" nillable="true" ma:displayName="Main Product" ma:format="Dropdown" ma:internalName="MainProduct">
      <xsd:simpleType>
        <xsd:union memberTypes="dms:Text">
          <xsd:simpleType>
            <xsd:restriction base="dms:Choice">
              <xsd:enumeration value="TCaaS"/>
              <xsd:enumeration value="CCaaS"/>
              <xsd:enumeration value="MTR"/>
            </xsd:restriction>
          </xsd:simpleType>
        </xsd:union>
      </xsd:simpleType>
    </xsd:element>
    <xsd:element name="Vertical" ma:index="18" nillable="true" ma:displayName="Vertical" ma:format="Dropdown" ma:internalName="Vertical">
      <xsd:simpleType>
        <xsd:union memberTypes="dms:Text">
          <xsd:simpleType>
            <xsd:restriction base="dms:Choice">
              <xsd:enumeration value="Housing"/>
              <xsd:enumeration value="Public Sector"/>
              <xsd:enumeration value="Legal"/>
            </xsd:restriction>
          </xsd:simpleType>
        </xsd:un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AdditonalProductss" ma:index="23" nillable="true" ma:displayName="Additonal Productss" ma:format="Dropdown" ma:internalName="AdditonalProducts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acb8ad-d8bf-4afc-8355-7985183833f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0c7ddf-c91d-4115-85e4-368a57c2f931}" ma:internalName="TaxCatchAll" ma:showField="CatchAllData" ma:web="8dacb8ad-d8bf-4afc-8355-7985183833f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2.xml><?xml version="1.0" encoding="utf-8"?>
<ds:datastoreItem xmlns:ds="http://schemas.openxmlformats.org/officeDocument/2006/customXml" ds:itemID="{192EBFD2-3869-4133-9A54-ADFC21234907}">
  <ds:schemaRefs>
    <ds:schemaRef ds:uri="http://schemas.microsoft.com/office/2006/metadata/properties"/>
    <ds:schemaRef ds:uri="http://purl.org/dc/elements/1.1/"/>
    <ds:schemaRef ds:uri="8dacb8ad-d8bf-4afc-8355-7985183833fd"/>
    <ds:schemaRef ds:uri="http://schemas.microsoft.com/office/infopath/2007/PartnerControls"/>
    <ds:schemaRef ds:uri="http://schemas.openxmlformats.org/package/2006/metadata/core-properties"/>
    <ds:schemaRef ds:uri="http://schemas.microsoft.com/office/2006/documentManagement/types"/>
    <ds:schemaRef ds:uri="a627b29c-87c9-4664-bf95-9f4015f36b10"/>
    <ds:schemaRef ds:uri="http://purl.org/dc/terms/"/>
    <ds:schemaRef ds:uri="http://purl.org/dc/dcmitype/"/>
    <ds:schemaRef ds:uri="http://www.w3.org/XML/1998/namespace"/>
  </ds:schemaRefs>
</ds:datastoreItem>
</file>

<file path=customXml/itemProps3.xml><?xml version="1.0" encoding="utf-8"?>
<ds:datastoreItem xmlns:ds="http://schemas.openxmlformats.org/officeDocument/2006/customXml" ds:itemID="{023BD6D6-251A-438A-B113-74E0E8C61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7b29c-87c9-4664-bf95-9f4015f36b10"/>
    <ds:schemaRef ds:uri="8dacb8ad-d8bf-4afc-8355-798518383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11343</TotalTime>
  <Words>679</Words>
  <Application>Microsoft Office PowerPoint</Application>
  <PresentationFormat>Widescreen</PresentationFormat>
  <Paragraphs>34</Paragraphs>
  <Slides>2</Slides>
  <Notes>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2</vt:i4>
      </vt:variant>
    </vt:vector>
  </HeadingPairs>
  <TitlesOfParts>
    <vt:vector size="18" baseType="lpstr">
      <vt:lpstr>Arial</vt:lpstr>
      <vt:lpstr>Calibri</vt:lpstr>
      <vt:lpstr>Helvetica</vt:lpstr>
      <vt:lpstr>HelveticaNowDisplay Bold</vt:lpstr>
      <vt:lpstr>HelveticaNowText Medium</vt:lpstr>
      <vt:lpstr>HelveticaNowText Regular</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Collaboration Space</vt:lpstr>
      <vt:lpstr>Collaboration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Viktoria Pfeff</cp:lastModifiedBy>
  <cp:revision>104</cp:revision>
  <dcterms:created xsi:type="dcterms:W3CDTF">2020-05-01T17:15:48Z</dcterms:created>
  <dcterms:modified xsi:type="dcterms:W3CDTF">2024-12-11T11:30:05Z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0x0101006BAEE7694ABAEE4AAD0B21E57948C665</vt:lpwstr>
  </property>
  <property fmtid="{D5CDD505-2E9C-101B-9397-08002B2CF9AE}" pid="3" name="MediaServiceImageTags">
    <vt:lpwstr/>
  </property>
</Properties>
</file>