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2" r:id="rId4"/>
    <p:sldMasterId id="2147483804" r:id="rId5"/>
    <p:sldMasterId id="2147483806" r:id="rId6"/>
    <p:sldMasterId id="2147483808" r:id="rId7"/>
    <p:sldMasterId id="2147483810" r:id="rId8"/>
    <p:sldMasterId id="2147483812" r:id="rId9"/>
    <p:sldMasterId id="2147483814" r:id="rId10"/>
    <p:sldMasterId id="2147483816" r:id="rId11"/>
    <p:sldMasterId id="2147483771" r:id="rId12"/>
    <p:sldMasterId id="2147483818" r:id="rId13"/>
  </p:sldMasterIdLst>
  <p:notesMasterIdLst>
    <p:notesMasterId r:id="rId19"/>
  </p:notesMasterIdLst>
  <p:sldIdLst>
    <p:sldId id="2147308724" r:id="rId14"/>
    <p:sldId id="2147308727" r:id="rId15"/>
    <p:sldId id="2147308726" r:id="rId16"/>
    <p:sldId id="2147308728" r:id="rId17"/>
    <p:sldId id="214730872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Slides" id="{3DD7C384-BD9A-4B51-9DA5-B692D24C91FA}">
          <p14:sldIdLst>
            <p14:sldId id="2147308724"/>
            <p14:sldId id="2147308727"/>
            <p14:sldId id="2147308726"/>
            <p14:sldId id="2147308728"/>
            <p14:sldId id="2147308725"/>
          </p14:sldIdLst>
        </p14:section>
      </p14:sectionLst>
    </p:ext>
    <p:ext uri="{EFAFB233-063F-42B5-8137-9DF3F51BA10A}">
      <p15:sldGuideLst xmlns:p15="http://schemas.microsoft.com/office/powerpoint/2012/main">
        <p15:guide id="1" orient="horz" pos="640" userDrawn="1">
          <p15:clr>
            <a:srgbClr val="A4A3A4"/>
          </p15:clr>
        </p15:guide>
        <p15:guide id="2" pos="3840" userDrawn="1">
          <p15:clr>
            <a:srgbClr val="A4A3A4"/>
          </p15:clr>
        </p15:guide>
        <p15:guide id="3" orient="horz" pos="1026" userDrawn="1">
          <p15:clr>
            <a:srgbClr val="A4A3A4"/>
          </p15:clr>
        </p15:guide>
        <p15:guide id="4" orient="horz" pos="1389" userDrawn="1">
          <p15:clr>
            <a:srgbClr val="A4A3A4"/>
          </p15:clr>
        </p15:guide>
        <p15:guide id="5" orient="horz" pos="1752" userDrawn="1">
          <p15:clr>
            <a:srgbClr val="A4A3A4"/>
          </p15:clr>
        </p15:guide>
        <p15:guide id="6" orient="horz" pos="2115" userDrawn="1">
          <p15:clr>
            <a:srgbClr val="A4A3A4"/>
          </p15:clr>
        </p15:guide>
        <p15:guide id="7" orient="horz" pos="2478" userDrawn="1">
          <p15:clr>
            <a:srgbClr val="A4A3A4"/>
          </p15:clr>
        </p15:guide>
        <p15:guide id="8" orient="horz" pos="2863" userDrawn="1">
          <p15:clr>
            <a:srgbClr val="A4A3A4"/>
          </p15:clr>
        </p15:guide>
        <p15:guide id="9" orient="horz" pos="3226" userDrawn="1">
          <p15:clr>
            <a:srgbClr val="A4A3A4"/>
          </p15:clr>
        </p15:guide>
        <p15:guide id="10" orient="horz" pos="3589" userDrawn="1">
          <p15:clr>
            <a:srgbClr val="A4A3A4"/>
          </p15:clr>
        </p15:guide>
        <p15:guide id="11" orient="horz" pos="3974" userDrawn="1">
          <p15:clr>
            <a:srgbClr val="A4A3A4"/>
          </p15:clr>
        </p15:guide>
        <p15:guide id="12" orient="horz" pos="278" userDrawn="1">
          <p15:clr>
            <a:srgbClr val="A4A3A4"/>
          </p15:clr>
        </p15:guide>
        <p15:guide id="13" pos="3182" userDrawn="1">
          <p15:clr>
            <a:srgbClr val="A4A3A4"/>
          </p15:clr>
        </p15:guide>
        <p15:guide id="14" pos="2547" userDrawn="1">
          <p15:clr>
            <a:srgbClr val="A4A3A4"/>
          </p15:clr>
        </p15:guide>
        <p15:guide id="15" pos="1912" userDrawn="1">
          <p15:clr>
            <a:srgbClr val="A4A3A4"/>
          </p15:clr>
        </p15:guide>
        <p15:guide id="16" pos="1255" userDrawn="1">
          <p15:clr>
            <a:srgbClr val="A4A3A4"/>
          </p15:clr>
        </p15:guide>
        <p15:guide id="17" pos="597" userDrawn="1">
          <p15:clr>
            <a:srgbClr val="A4A3A4"/>
          </p15:clr>
        </p15:guide>
        <p15:guide id="18" pos="4475" userDrawn="1">
          <p15:clr>
            <a:srgbClr val="A4A3A4"/>
          </p15:clr>
        </p15:guide>
        <p15:guide id="19" pos="5110" userDrawn="1">
          <p15:clr>
            <a:srgbClr val="A4A3A4"/>
          </p15:clr>
        </p15:guide>
        <p15:guide id="20" pos="5768" userDrawn="1">
          <p15:clr>
            <a:srgbClr val="A4A3A4"/>
          </p15:clr>
        </p15:guide>
        <p15:guide id="21" pos="6403" userDrawn="1">
          <p15:clr>
            <a:srgbClr val="A4A3A4"/>
          </p15:clr>
        </p15:guide>
        <p15:guide id="22" pos="70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68064A-45DA-8805-DC08-199C7ECE5D97}" name="Andrew Leatherland" initials="" userId="S::Andrew.Leatherland@Exponential-e.com::41b834d7-b167-4561-8198-e25f2caa44b4" providerId="AD"/>
  <p188:author id="{AACD02E7-60B1-186E-EF1A-0619EC7667B9}" name="Viktoria Pfeff" initials="VP" userId="S::Viktoria.Pfeff@Exponential-e.com::64b38e73-835a-44e8-927a-4958e3c1077d" providerId="AD"/>
  <p188:author id="{63A631EC-518D-E3B9-852E-D7A0D1C8FDC8}" name="Andrew Leatherland" initials="AL" userId="S::andrew.leatherland@exponential-e.com::41b834d7-b167-4561-8198-e25f2caa44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per Hardinge" initials="JH" lastIdx="1" clrIdx="0">
    <p:extLst>
      <p:ext uri="{19B8F6BF-5375-455C-9EA6-DF929625EA0E}">
        <p15:presenceInfo xmlns:p15="http://schemas.microsoft.com/office/powerpoint/2012/main" userId="S::Jasper.Hardinge@Exponential-e.com::69f86c5f-4a08-4e0b-bb9c-15fb31f3f092" providerId="AD"/>
      </p:ext>
    </p:extLst>
  </p:cmAuthor>
  <p:cmAuthor id="2" name="James Pearce" initials="JP" lastIdx="1" clrIdx="1">
    <p:extLst>
      <p:ext uri="{19B8F6BF-5375-455C-9EA6-DF929625EA0E}">
        <p15:presenceInfo xmlns:p15="http://schemas.microsoft.com/office/powerpoint/2012/main" userId="James Pearce" providerId="None"/>
      </p:ext>
    </p:extLst>
  </p:cmAuthor>
  <p:cmAuthor id="3" name="Tristin Titinchi" initials="TT" lastIdx="14" clrIdx="2">
    <p:extLst>
      <p:ext uri="{19B8F6BF-5375-455C-9EA6-DF929625EA0E}">
        <p15:presenceInfo xmlns:p15="http://schemas.microsoft.com/office/powerpoint/2012/main" userId="S::Tristin.Titinchi@Exponential-e.com::85e3d939-8389-434f-8f9c-ed833fa0112c" providerId="AD"/>
      </p:ext>
    </p:extLst>
  </p:cmAuthor>
  <p:cmAuthor id="4" name="Viktoria Pfeff" initials="VP" lastIdx="1" clrIdx="3">
    <p:extLst>
      <p:ext uri="{19B8F6BF-5375-455C-9EA6-DF929625EA0E}">
        <p15:presenceInfo xmlns:p15="http://schemas.microsoft.com/office/powerpoint/2012/main" userId="S::viktoria.pfeff@exponential-e.com::64b38e73-835a-44e8-927a-4958e3c107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C2B"/>
    <a:srgbClr val="F8F8F8"/>
    <a:srgbClr val="E7E8F1"/>
    <a:srgbClr val="DCDEEB"/>
    <a:srgbClr val="BFC2CE"/>
    <a:srgbClr val="FFFFFF"/>
    <a:srgbClr val="E6E6E6"/>
    <a:srgbClr val="122744"/>
    <a:srgbClr val="DADCEA"/>
    <a:srgbClr val="0E3D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138"/>
      </p:cViewPr>
      <p:guideLst>
        <p:guide orient="horz" pos="640"/>
        <p:guide pos="3840"/>
        <p:guide orient="horz" pos="1026"/>
        <p:guide orient="horz" pos="1389"/>
        <p:guide orient="horz" pos="1752"/>
        <p:guide orient="horz" pos="2115"/>
        <p:guide orient="horz" pos="2478"/>
        <p:guide orient="horz" pos="2863"/>
        <p:guide orient="horz" pos="3226"/>
        <p:guide orient="horz" pos="3589"/>
        <p:guide orient="horz" pos="3974"/>
        <p:guide orient="horz" pos="278"/>
        <p:guide pos="3182"/>
        <p:guide pos="2547"/>
        <p:guide pos="1912"/>
        <p:guide pos="1255"/>
        <p:guide pos="597"/>
        <p:guide pos="4475"/>
        <p:guide pos="5110"/>
        <p:guide pos="5768"/>
        <p:guide pos="6403"/>
        <p:guide pos="70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A810B-DEC7-4747-8DEE-C29B71197D5C}" type="datetimeFigureOut">
              <a:rPr lang="en-GB" smtClean="0"/>
              <a:t>11/12/2024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4DE8A-6D9C-4261-B1A7-A6BAB7D2CF09}" type="slidenum">
              <a:rPr lang="en-GB" smtClean="0"/>
              <a:t>‹#›</a:t>
            </a:fld>
            <a:endParaRPr lang="en-GB"/>
          </a:p>
        </p:txBody>
      </p:sp>
    </p:spTree>
    <p:extLst>
      <p:ext uri="{BB962C8B-B14F-4D97-AF65-F5344CB8AC3E}">
        <p14:creationId xmlns:p14="http://schemas.microsoft.com/office/powerpoint/2010/main" val="334374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bg1"/>
                  </a:solidFill>
                  <a:latin typeface="HelveticaNowDisplay Bold" panose="020B0804030202020204" pitchFamily="34" charset="0"/>
                  <a:cs typeface="HelveticaNowDisplay Bold" panose="020B0804030202020204" pitchFamily="34" charset="0"/>
                </a:rPr>
                <a:t>The Expo-e Group </a:t>
              </a:r>
              <a:r>
                <a:rPr lang="en-GB" sz="120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306803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NowText Medium" panose="020B0604030202020204" pitchFamily="34" charset="0"/>
                <a:ea typeface="+mj-ea"/>
                <a:cs typeface="HelveticaNowText Medium" panose="020B0604030202020204" pitchFamily="34" charset="0"/>
              </a:defRPr>
            </a:lvl1pPr>
          </a:lstStyle>
          <a:p>
            <a:r>
              <a:rPr lang="en-US"/>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NowDisplay Bold" panose="020B0804030202020204" pitchFamily="34" charset="0"/>
                  <a:ea typeface="+mn-ea"/>
                  <a:cs typeface="HelveticaNowDisplay Bold" panose="020B0804030202020204" pitchFamily="34" charset="0"/>
                </a:rPr>
                <a:t>Be unstoppable.</a:t>
              </a:r>
              <a:r>
                <a:rPr lang="en-GB" sz="1200" b="1" kern="1200">
                  <a:solidFill>
                    <a:srgbClr val="1A1C2B"/>
                  </a:solidFill>
                  <a:latin typeface="HelveticaNowDisplay Bold" panose="020B0804030202020204" pitchFamily="34" charset="0"/>
                  <a:ea typeface="+mn-ea"/>
                  <a:cs typeface="HelveticaNowDisplay Bold" panose="020B0804030202020204" pitchFamily="34" charset="0"/>
                </a:rPr>
                <a:t> </a:t>
              </a:r>
              <a:r>
                <a:rPr lang="en-GB" sz="1200" b="1">
                  <a:solidFill>
                    <a:srgbClr val="1A1C2B"/>
                  </a:solidFill>
                  <a:latin typeface="HelveticaNowDisplay Bold" panose="020B0804030202020204" pitchFamily="34" charset="0"/>
                  <a:cs typeface="HelveticaNowDisplay Bold" panose="020B0804030202020204" pitchFamily="34" charset="0"/>
                </a:rPr>
                <a:t>The Expo-e Group </a:t>
              </a:r>
              <a:r>
                <a:rPr lang="en-GB" sz="1200">
                  <a:solidFill>
                    <a:srgbClr val="1A1C2B"/>
                  </a:solidFill>
                  <a:latin typeface="HelveticaNowText Regular" panose="020B0504030202020204" pitchFamily="34"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rgbClr val="1A1C2B"/>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rgbClr val="1A1C2B"/>
                  </a:solidFill>
                  <a:latin typeface="HelveticaNowDisplay Bold" panose="020B0804030202020204" pitchFamily="34"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Tree>
    <p:extLst>
      <p:ext uri="{BB962C8B-B14F-4D97-AF65-F5344CB8AC3E}">
        <p14:creationId xmlns:p14="http://schemas.microsoft.com/office/powerpoint/2010/main" val="220175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NowText Medium" panose="020B0604030202020204" pitchFamily="34" charset="0"/>
                <a:ea typeface="+mj-ea"/>
                <a:cs typeface="HelveticaNowText Medium" panose="020B0604030202020204" pitchFamily="34" charset="0"/>
              </a:defRPr>
            </a:lvl1pPr>
          </a:lstStyle>
          <a:p>
            <a:r>
              <a:rPr lang="en-US"/>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NowDisplay Bold" panose="020B0804030202020204" pitchFamily="34" charset="0"/>
                  <a:ea typeface="+mn-ea"/>
                  <a:cs typeface="HelveticaNowDisplay Bold" panose="020B0804030202020204" pitchFamily="34" charset="0"/>
                </a:rPr>
                <a:t>Be unstoppable.</a:t>
              </a:r>
              <a:r>
                <a:rPr lang="en-GB" sz="1200" b="1" kern="1200">
                  <a:solidFill>
                    <a:srgbClr val="1A1C2B"/>
                  </a:solidFill>
                  <a:latin typeface="HelveticaNowDisplay Bold" panose="020B0804030202020204" pitchFamily="34" charset="0"/>
                  <a:ea typeface="+mn-ea"/>
                  <a:cs typeface="HelveticaNowDisplay Bold" panose="020B0804030202020204" pitchFamily="34" charset="0"/>
                </a:rPr>
                <a:t> </a:t>
              </a:r>
              <a:r>
                <a:rPr lang="en-GB" sz="1200" b="1">
                  <a:solidFill>
                    <a:srgbClr val="1A1C2B"/>
                  </a:solidFill>
                  <a:latin typeface="HelveticaNowDisplay Bold" panose="020B0804030202020204" pitchFamily="34" charset="0"/>
                  <a:cs typeface="HelveticaNowDisplay Bold" panose="020B0804030202020204" pitchFamily="34" charset="0"/>
                </a:rPr>
                <a:t>The Expo-e Group </a:t>
              </a:r>
              <a:r>
                <a:rPr lang="en-GB" sz="1200">
                  <a:solidFill>
                    <a:srgbClr val="1A1C2B"/>
                  </a:solidFill>
                  <a:latin typeface="HelveticaNowText Regular" panose="020B0504030202020204" pitchFamily="34"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rgbClr val="1A1C2B"/>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rgbClr val="1A1C2B"/>
                  </a:solidFill>
                  <a:latin typeface="HelveticaNowDisplay Bold" panose="020B0804030202020204" pitchFamily="34"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Tree>
    <p:extLst>
      <p:ext uri="{BB962C8B-B14F-4D97-AF65-F5344CB8AC3E}">
        <p14:creationId xmlns:p14="http://schemas.microsoft.com/office/powerpoint/2010/main" val="1084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Title Slide B">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bg1"/>
                  </a:solidFill>
                  <a:latin typeface="HelveticaNowDisplay Bold" panose="020B0804030202020204" pitchFamily="34" charset="0"/>
                  <a:cs typeface="HelveticaNowDisplay Bold" panose="020B0804030202020204" pitchFamily="34" charset="0"/>
                </a:rPr>
                <a:t>The Expo-e Group </a:t>
              </a:r>
              <a:r>
                <a:rPr lang="en-GB" sz="120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3422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Main Title Slide C">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bg1"/>
                  </a:solidFill>
                  <a:latin typeface="HelveticaNowDisplay Bold" panose="020B0804030202020204" pitchFamily="34" charset="0"/>
                  <a:cs typeface="HelveticaNowDisplay Bold" panose="020B0804030202020204" pitchFamily="34" charset="0"/>
                </a:rPr>
                <a:t>The Expo-e Group </a:t>
              </a:r>
              <a:r>
                <a:rPr lang="en-GB" sz="120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59408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Main Title Slide D">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bg1"/>
                  </a:solidFill>
                  <a:latin typeface="HelveticaNowDisplay Bold" panose="020B0804030202020204" pitchFamily="34" charset="0"/>
                  <a:cs typeface="HelveticaNowDisplay Bold" panose="020B0804030202020204" pitchFamily="34" charset="0"/>
                </a:rPr>
                <a:t>The Expo-e Group </a:t>
              </a:r>
              <a:r>
                <a:rPr lang="en-GB" sz="120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25712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Main Title Slide 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bg1"/>
                  </a:solidFill>
                  <a:latin typeface="HelveticaNowDisplay Bold" panose="020B0804030202020204" pitchFamily="34" charset="0"/>
                  <a:cs typeface="HelveticaNowDisplay Bold" panose="020B0804030202020204" pitchFamily="34" charset="0"/>
                </a:rPr>
                <a:t>The Expo-e Group </a:t>
              </a:r>
              <a:r>
                <a:rPr lang="en-GB" sz="120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107054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Main Title Slide F">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bg1"/>
                  </a:solidFill>
                  <a:latin typeface="HelveticaNowDisplay Bold" panose="020B0804030202020204" pitchFamily="34" charset="0"/>
                  <a:cs typeface="HelveticaNowDisplay Bold" panose="020B0804030202020204" pitchFamily="34" charset="0"/>
                </a:rPr>
                <a:t>The Expo-e Group </a:t>
              </a:r>
              <a:r>
                <a:rPr lang="en-GB" sz="120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42726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Main Title Slide G">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bg1"/>
                  </a:solidFill>
                  <a:latin typeface="HelveticaNowDisplay Bold" panose="020B0804030202020204" pitchFamily="34" charset="0"/>
                  <a:cs typeface="HelveticaNowDisplay Bold" panose="020B0804030202020204" pitchFamily="34" charset="0"/>
                </a:rPr>
                <a:t>The Expo-e Group </a:t>
              </a:r>
              <a:r>
                <a:rPr lang="en-GB" sz="120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167014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no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tx1"/>
                  </a:solidFill>
                  <a:latin typeface="HelveticaNowDisplay Bold" panose="020B0804030202020204" pitchFamily="34" charset="0"/>
                  <a:cs typeface="HelveticaNowDisplay Bold" panose="020B0804030202020204" pitchFamily="34" charset="0"/>
                </a:rPr>
                <a:t>The Expo-e Group </a:t>
              </a:r>
              <a:r>
                <a:rPr lang="en-GB" sz="1200">
                  <a:solidFill>
                    <a:schemeClr val="tx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tx1"/>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chemeClr val="tx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tx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tx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tx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solidFill>
                  <a:schemeClr val="bg1"/>
                </a:solidFill>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12065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r>
              <a:rPr lang="en-US"/>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NowDisplay Bold" panose="020B0804030202020204" pitchFamily="34" charset="0"/>
                  <a:ea typeface="+mn-ea"/>
                  <a:cs typeface="HelveticaNowDisplay Bold" panose="020B0804030202020204" pitchFamily="34" charset="0"/>
                </a:rPr>
                <a:t>Be unstoppable.</a:t>
              </a:r>
              <a:r>
                <a:rPr lang="en-GB" sz="1200" b="1" kern="1200">
                  <a:solidFill>
                    <a:srgbClr val="1A1C2B"/>
                  </a:solidFill>
                  <a:latin typeface="HelveticaNowDisplay Bold" panose="020B0804030202020204" pitchFamily="34" charset="0"/>
                  <a:ea typeface="+mn-ea"/>
                  <a:cs typeface="HelveticaNowDisplay Bold" panose="020B0804030202020204" pitchFamily="34" charset="0"/>
                </a:rPr>
                <a:t> </a:t>
              </a:r>
              <a:r>
                <a:rPr lang="en-GB" sz="1200" b="1">
                  <a:solidFill>
                    <a:srgbClr val="1A1C2B"/>
                  </a:solidFill>
                  <a:latin typeface="HelveticaNowDisplay Bold" panose="020B0804030202020204" pitchFamily="34" charset="0"/>
                  <a:cs typeface="HelveticaNowDisplay Bold" panose="020B0804030202020204" pitchFamily="34" charset="0"/>
                </a:rPr>
                <a:t>The Expo-e Group </a:t>
              </a:r>
              <a:r>
                <a:rPr lang="en-GB" sz="1200">
                  <a:solidFill>
                    <a:srgbClr val="1A1C2B"/>
                  </a:solidFill>
                  <a:latin typeface="HelveticaNowText Regular" panose="020B0504030202020204" pitchFamily="34"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rgbClr val="1A1C2B"/>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rgbClr val="1A1C2B"/>
                  </a:solidFill>
                  <a:latin typeface="HelveticaNowDisplay Bold" panose="020B0804030202020204" pitchFamily="34"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Tree>
    <p:extLst>
      <p:ext uri="{BB962C8B-B14F-4D97-AF65-F5344CB8AC3E}">
        <p14:creationId xmlns:p14="http://schemas.microsoft.com/office/powerpoint/2010/main" val="25348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descr="A picture containing projector&#10;&#10;Description automatically generated">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CE18D715-8383-CE3F-0D4E-15D27BF2835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1638846"/>
      </p:ext>
    </p:extLst>
  </p:cSld>
  <p:clrMap bg1="lt1" tx1="dk1" bg2="lt2" tx2="dk2" accent1="accent1" accent2="accent2" accent3="accent3" accent4="accent4" accent5="accent5" accent6="accent6" hlink="hlink" folHlink="folHlink"/>
  <p:sldLayoutIdLst>
    <p:sldLayoutId id="214748380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845397"/>
      </p:ext>
    </p:extLst>
  </p:cSld>
  <p:clrMap bg1="lt1" tx1="dk1" bg2="lt2" tx2="dk2" accent1="accent1" accent2="accent2" accent3="accent3" accent4="accent4" accent5="accent5" accent6="accent6" hlink="hlink" folHlink="folHlink"/>
  <p:sldLayoutIdLst>
    <p:sldLayoutId id="2147483819" r:id="rId1"/>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08CC54C-2080-DEE5-B34F-5E926759A23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7948843"/>
      </p:ext>
    </p:extLst>
  </p:cSld>
  <p:clrMap bg1="lt1" tx1="dk1" bg2="lt2" tx2="dk2" accent1="accent1" accent2="accent2" accent3="accent3" accent4="accent4" accent5="accent5" accent6="accent6" hlink="hlink" folHlink="folHlink"/>
  <p:sldLayoutIdLst>
    <p:sldLayoutId id="214748380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C152017-49AC-A7F9-AC53-D0114EB172C0}"/>
              </a:ext>
            </a:extLst>
          </p:cNvPr>
          <p:cNvSpPr/>
          <p:nvPr userDrawn="1"/>
        </p:nvSpPr>
        <p:spPr>
          <a:xfrm>
            <a:off x="0" y="0"/>
            <a:ext cx="12192000" cy="6858000"/>
          </a:xfrm>
          <a:prstGeom prst="rect">
            <a:avLst/>
          </a:prstGeom>
          <a:gradFill flip="none" rotWithShape="1">
            <a:gsLst>
              <a:gs pos="94000">
                <a:schemeClr val="accent6"/>
              </a:gs>
              <a:gs pos="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0043174"/>
      </p:ext>
    </p:extLst>
  </p:cSld>
  <p:clrMap bg1="lt1" tx1="dk1" bg2="lt2" tx2="dk2" accent1="accent1" accent2="accent2" accent3="accent3" accent4="accent4" accent5="accent5" accent6="accent6" hlink="hlink" folHlink="folHlink"/>
  <p:sldLayoutIdLst>
    <p:sldLayoutId id="2147483807"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A784438-C3A9-5EF6-910A-33F38151A9D7}"/>
              </a:ext>
            </a:extLst>
          </p:cNvPr>
          <p:cNvSpPr/>
          <p:nvPr userDrawn="1"/>
        </p:nvSpPr>
        <p:spPr>
          <a:xfrm>
            <a:off x="0" y="0"/>
            <a:ext cx="12192000" cy="6858000"/>
          </a:xfrm>
          <a:prstGeom prst="rect">
            <a:avLst/>
          </a:prstGeom>
          <a:gradFill flip="none" rotWithShape="1">
            <a:gsLst>
              <a:gs pos="23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9877866"/>
      </p:ext>
    </p:extLst>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726616F-5CBD-0EE8-1304-C044CC925041}"/>
              </a:ext>
            </a:extLst>
          </p:cNvPr>
          <p:cNvSpPr/>
          <p:nvPr userDrawn="1"/>
        </p:nvSpPr>
        <p:spPr>
          <a:xfrm>
            <a:off x="0" y="0"/>
            <a:ext cx="12192000" cy="6858000"/>
          </a:xfrm>
          <a:prstGeom prst="rect">
            <a:avLst/>
          </a:prstGeom>
          <a:gradFill flip="none" rotWithShape="1">
            <a:gsLst>
              <a:gs pos="20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9254251"/>
      </p:ext>
    </p:extLst>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28873140"/>
      </p:ext>
    </p:extLst>
  </p:cSld>
  <p:clrMap bg1="lt1" tx1="dk1" bg2="lt2" tx2="dk2" accent1="accent1" accent2="accent2" accent3="accent3" accent4="accent4" accent5="accent5" accent6="accent6" hlink="hlink" folHlink="folHlink"/>
  <p:sldLayoutIdLst>
    <p:sldLayoutId id="214748381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B34F355-6487-95EE-403B-99CCD8EB04EC}"/>
              </a:ext>
            </a:extLst>
          </p:cNvPr>
          <p:cNvSpPr/>
          <p:nvPr userDrawn="1"/>
        </p:nvSpPr>
        <p:spPr>
          <a:xfrm>
            <a:off x="0" y="0"/>
            <a:ext cx="12192000" cy="6858000"/>
          </a:xfrm>
          <a:prstGeom prst="rect">
            <a:avLst/>
          </a:prstGeom>
          <a:gradFill flip="none" rotWithShape="1">
            <a:gsLst>
              <a:gs pos="28000">
                <a:schemeClr val="accent6"/>
              </a:gs>
              <a:gs pos="100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5176668"/>
      </p:ext>
    </p:extLst>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88217"/>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7E8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818685"/>
      </p:ext>
    </p:extLst>
  </p:cSld>
  <p:clrMap bg1="lt1" tx1="dk1" bg2="lt2" tx2="dk2" accent1="accent1" accent2="accent2" accent3="accent3" accent4="accent4" accent5="accent5" accent6="accent6" hlink="hlink" folHlink="folHlink"/>
  <p:sldLayoutIdLst>
    <p:sldLayoutId id="2147483772" r:id="rId1"/>
    <p:sldLayoutId id="2147483820" r:id="rId2"/>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a:xfrm>
            <a:off x="2768600" y="6875"/>
            <a:ext cx="8966200" cy="749300"/>
          </a:xfrm>
          <a:noFill/>
        </p:spPr>
        <p:txBody>
          <a:bodyPr>
            <a:normAutofit/>
          </a:bodyPr>
          <a:lstStyle/>
          <a:p>
            <a:r>
              <a:rPr lang="en-GB"/>
              <a:t>Compliance Recording</a:t>
            </a:r>
          </a:p>
        </p:txBody>
      </p:sp>
      <p:sp>
        <p:nvSpPr>
          <p:cNvPr id="8" name="TextBox 7">
            <a:extLst>
              <a:ext uri="{FF2B5EF4-FFF2-40B4-BE49-F238E27FC236}">
                <a16:creationId xmlns:a16="http://schemas.microsoft.com/office/drawing/2014/main" id="{A5280F04-DB7A-B022-B674-5F8086C8B07D}"/>
              </a:ext>
            </a:extLst>
          </p:cNvPr>
          <p:cNvSpPr txBox="1"/>
          <p:nvPr/>
        </p:nvSpPr>
        <p:spPr>
          <a:xfrm>
            <a:off x="10159773" y="598271"/>
            <a:ext cx="1575027" cy="369332"/>
          </a:xfrm>
          <a:prstGeom prst="rect">
            <a:avLst/>
          </a:prstGeom>
          <a:noFill/>
        </p:spPr>
        <p:txBody>
          <a:bodyPr wrap="square" rtlCol="0">
            <a:spAutoFit/>
          </a:bodyPr>
          <a:lstStyle/>
          <a:p>
            <a:pPr algn="r"/>
            <a:r>
              <a:rPr lang="en-GB" b="1">
                <a:solidFill>
                  <a:schemeClr val="bg2"/>
                </a:solidFill>
                <a:latin typeface="Helvetica" panose="020B0604020202020204" pitchFamily="34" charset="0"/>
                <a:cs typeface="Helvetica" panose="020B0604020202020204" pitchFamily="34" charset="0"/>
              </a:rPr>
              <a:t>CRIB SHEET</a:t>
            </a:r>
          </a:p>
        </p:txBody>
      </p:sp>
      <p:sp>
        <p:nvSpPr>
          <p:cNvPr id="38" name="Challenges">
            <a:extLst>
              <a:ext uri="{FF2B5EF4-FFF2-40B4-BE49-F238E27FC236}">
                <a16:creationId xmlns:a16="http://schemas.microsoft.com/office/drawing/2014/main" id="{16B61B53-D336-6057-41D7-E39FC1745713}"/>
              </a:ext>
            </a:extLst>
          </p:cNvPr>
          <p:cNvSpPr txBox="1">
            <a:spLocks/>
          </p:cNvSpPr>
          <p:nvPr/>
        </p:nvSpPr>
        <p:spPr>
          <a:xfrm>
            <a:off x="334966" y="1398034"/>
            <a:ext cx="4084634" cy="4732526"/>
          </a:xfrm>
          <a:prstGeom prst="roundRect">
            <a:avLst>
              <a:gd name="adj" fmla="val 3363"/>
            </a:avLst>
          </a:prstGeom>
          <a:ln>
            <a:solidFill>
              <a:schemeClr val="bg2"/>
            </a:solidFill>
          </a:ln>
        </p:spPr>
        <p:txBody>
          <a:bodyPr wrap="square" anchor="ctr">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just">
              <a:spcBef>
                <a:spcPts val="0"/>
              </a:spcBef>
              <a:buNone/>
            </a:pPr>
            <a:r>
              <a:rPr lang="en-GB" sz="1200">
                <a:solidFill>
                  <a:schemeClr val="bg1"/>
                </a:solidFill>
                <a:latin typeface="Helvetica" pitchFamily="2" charset="0"/>
              </a:rPr>
              <a:t>For any Compliance Recording opportunity, it is important to understand the current challenges and reason that the customer is looking to compliance recording services to their business. This helps bring value to the solution, generates more revenue and creates a sticky solution.</a:t>
            </a:r>
          </a:p>
          <a:p>
            <a:pPr marL="180000" indent="-180000" algn="just">
              <a:spcBef>
                <a:spcPts val="0"/>
              </a:spcBef>
            </a:pPr>
            <a:r>
              <a:rPr lang="en-GB" sz="1200">
                <a:solidFill>
                  <a:schemeClr val="bg1"/>
                </a:solidFill>
                <a:latin typeface="Helvetica" pitchFamily="2" charset="0"/>
              </a:rPr>
              <a:t>Users working from an array of devices require better app/system integration.</a:t>
            </a:r>
          </a:p>
          <a:p>
            <a:pPr marL="180000" indent="-180000" algn="just">
              <a:spcBef>
                <a:spcPts val="0"/>
              </a:spcBef>
            </a:pPr>
            <a:r>
              <a:rPr lang="en-GB" sz="1200">
                <a:solidFill>
                  <a:schemeClr val="bg1"/>
                </a:solidFill>
                <a:latin typeface="Helvetica" pitchFamily="2" charset="0"/>
              </a:rPr>
              <a:t>Businesses must be agile and expedite decision making to remain competitive in today’s fast paced market. They need to access expertise and share knowledge quickly.</a:t>
            </a:r>
          </a:p>
          <a:p>
            <a:pPr marL="180000" indent="-180000" algn="just">
              <a:spcBef>
                <a:spcPts val="0"/>
              </a:spcBef>
            </a:pPr>
            <a:r>
              <a:rPr lang="en-GB" sz="1200">
                <a:solidFill>
                  <a:schemeClr val="bg1"/>
                </a:solidFill>
                <a:latin typeface="Helvetica" pitchFamily="2" charset="0"/>
              </a:rPr>
              <a:t>Businesses need to attract and retain talent by providing intuitive tools that make staying connected effortless from any location.</a:t>
            </a:r>
          </a:p>
          <a:p>
            <a:pPr marL="180000" indent="-180000" algn="just">
              <a:spcBef>
                <a:spcPts val="0"/>
              </a:spcBef>
            </a:pPr>
            <a:r>
              <a:rPr lang="en-GB" sz="1200">
                <a:solidFill>
                  <a:schemeClr val="bg1"/>
                </a:solidFill>
                <a:latin typeface="Helvetica" pitchFamily="2" charset="0"/>
              </a:rPr>
              <a:t>Employees need to be reachable, connected and productive while on the move or when working remotely.</a:t>
            </a:r>
          </a:p>
          <a:p>
            <a:pPr marL="180000" indent="-180000" algn="just">
              <a:spcBef>
                <a:spcPts val="0"/>
              </a:spcBef>
            </a:pPr>
            <a:r>
              <a:rPr lang="en-GB" sz="1200">
                <a:solidFill>
                  <a:schemeClr val="bg1"/>
                </a:solidFill>
                <a:latin typeface="Helvetica" pitchFamily="2" charset="0"/>
              </a:rPr>
              <a:t>Partners need to be able to offer a </a:t>
            </a:r>
            <a:r>
              <a:rPr lang="en-GB" sz="1200" err="1">
                <a:solidFill>
                  <a:schemeClr val="bg1"/>
                </a:solidFill>
                <a:latin typeface="Helvetica" pitchFamily="2" charset="0"/>
              </a:rPr>
              <a:t>TCaaS</a:t>
            </a:r>
            <a:r>
              <a:rPr lang="en-GB" sz="1200">
                <a:solidFill>
                  <a:schemeClr val="bg1"/>
                </a:solidFill>
                <a:latin typeface="Helvetica" pitchFamily="2" charset="0"/>
              </a:rPr>
              <a:t> solution for their customers from a trusted provider like </a:t>
            </a:r>
            <a:r>
              <a:rPr lang="en-GB" sz="1200" err="1">
                <a:solidFill>
                  <a:schemeClr val="bg1"/>
                </a:solidFill>
                <a:latin typeface="Helvetica" pitchFamily="2" charset="0"/>
              </a:rPr>
              <a:t>EXPO.e</a:t>
            </a:r>
            <a:r>
              <a:rPr lang="en-GB" sz="1200">
                <a:solidFill>
                  <a:schemeClr val="bg1"/>
                </a:solidFill>
                <a:latin typeface="Helvetica" pitchFamily="2" charset="0"/>
              </a:rPr>
              <a:t> to drive business growth.</a:t>
            </a:r>
            <a:endParaRPr lang="en-GB" sz="1200" b="1">
              <a:solidFill>
                <a:schemeClr val="bg1"/>
              </a:solidFill>
              <a:latin typeface="Helvetica" pitchFamily="2" charset="0"/>
            </a:endParaRPr>
          </a:p>
        </p:txBody>
      </p:sp>
      <p:sp>
        <p:nvSpPr>
          <p:cNvPr id="3" name="Challenges">
            <a:extLst>
              <a:ext uri="{FF2B5EF4-FFF2-40B4-BE49-F238E27FC236}">
                <a16:creationId xmlns:a16="http://schemas.microsoft.com/office/drawing/2014/main" id="{7B78794B-46B3-276A-26DE-5DFD3FE9B55B}"/>
              </a:ext>
            </a:extLst>
          </p:cNvPr>
          <p:cNvSpPr txBox="1">
            <a:spLocks/>
          </p:cNvSpPr>
          <p:nvPr/>
        </p:nvSpPr>
        <p:spPr>
          <a:xfrm>
            <a:off x="4641850" y="1398034"/>
            <a:ext cx="7215186" cy="4732526"/>
          </a:xfrm>
          <a:prstGeom prst="roundRect">
            <a:avLst>
              <a:gd name="adj" fmla="val 2687"/>
            </a:avLst>
          </a:prstGeom>
          <a:ln>
            <a:solidFill>
              <a:schemeClr val="bg2"/>
            </a:solidFill>
          </a:ln>
        </p:spPr>
        <p:txBody>
          <a:bodyPr wrap="square" anchor="ctr">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just">
              <a:spcBef>
                <a:spcPts val="0"/>
              </a:spcBef>
              <a:buNone/>
            </a:pPr>
            <a:r>
              <a:rPr lang="en-GB" sz="1200" b="1">
                <a:solidFill>
                  <a:schemeClr val="bg1"/>
                </a:solidFill>
                <a:latin typeface="Helvetica" pitchFamily="2" charset="0"/>
              </a:rPr>
              <a:t>Call Recording Market:</a:t>
            </a:r>
          </a:p>
          <a:p>
            <a:pPr marL="180000" indent="-180000" algn="just">
              <a:spcBef>
                <a:spcPts val="0"/>
              </a:spcBef>
            </a:pPr>
            <a:r>
              <a:rPr lang="en-GB" sz="1200">
                <a:solidFill>
                  <a:schemeClr val="bg1"/>
                </a:solidFill>
                <a:latin typeface="Helvetica" pitchFamily="2" charset="0"/>
              </a:rPr>
              <a:t>Europe 2nd largest market next to North America, Adoption of regulations in healthcare, banking and financial services.</a:t>
            </a:r>
          </a:p>
          <a:p>
            <a:pPr marL="180000" indent="-180000" algn="just">
              <a:spcBef>
                <a:spcPts val="0"/>
              </a:spcBef>
            </a:pPr>
            <a:r>
              <a:rPr lang="en-GB" sz="1200">
                <a:solidFill>
                  <a:schemeClr val="bg1"/>
                </a:solidFill>
                <a:latin typeface="Helvetica" pitchFamily="2" charset="0"/>
              </a:rPr>
              <a:t>Global call recording market was $3.04B in 2022 and growing.</a:t>
            </a:r>
          </a:p>
          <a:p>
            <a:pPr marL="180000" indent="-180000" algn="just">
              <a:spcBef>
                <a:spcPts val="0"/>
              </a:spcBef>
            </a:pPr>
            <a:r>
              <a:rPr lang="en-GB" sz="1200">
                <a:solidFill>
                  <a:schemeClr val="bg1"/>
                </a:solidFill>
                <a:latin typeface="Helvetica" pitchFamily="2" charset="0"/>
              </a:rPr>
              <a:t>22% - Primary growth drive – potential of actionable data</a:t>
            </a:r>
          </a:p>
          <a:p>
            <a:pPr marL="180000" indent="-180000" algn="just">
              <a:spcBef>
                <a:spcPts val="0"/>
              </a:spcBef>
            </a:pPr>
            <a:r>
              <a:rPr lang="en-GB" sz="1200">
                <a:solidFill>
                  <a:schemeClr val="bg1"/>
                </a:solidFill>
                <a:latin typeface="Helvetica" pitchFamily="2" charset="0"/>
              </a:rPr>
              <a:t>64% - Deploying call recording for Legal discovery and compliance audits</a:t>
            </a:r>
          </a:p>
          <a:p>
            <a:pPr marL="180000" indent="-180000" algn="just">
              <a:spcBef>
                <a:spcPts val="0"/>
              </a:spcBef>
            </a:pPr>
            <a:r>
              <a:rPr lang="en-GB" sz="1200">
                <a:solidFill>
                  <a:schemeClr val="bg1"/>
                </a:solidFill>
                <a:latin typeface="Helvetica" pitchFamily="2" charset="0"/>
              </a:rPr>
              <a:t>32% - Companies expecting to start capturing voice data in next 2 – 5 years</a:t>
            </a:r>
          </a:p>
          <a:p>
            <a:pPr marL="180000" indent="-180000" algn="just">
              <a:spcBef>
                <a:spcPts val="0"/>
              </a:spcBef>
            </a:pPr>
            <a:r>
              <a:rPr lang="en-GB" sz="1200">
                <a:solidFill>
                  <a:schemeClr val="bg1"/>
                </a:solidFill>
                <a:latin typeface="Helvetica" pitchFamily="2" charset="0"/>
              </a:rPr>
              <a:t>62% - Archiving mobile communications for government compliance and internal retention.</a:t>
            </a:r>
          </a:p>
          <a:p>
            <a:pPr marL="180000" indent="-180000" algn="just">
              <a:spcBef>
                <a:spcPts val="0"/>
              </a:spcBef>
            </a:pPr>
            <a:r>
              <a:rPr lang="en-GB" sz="1200">
                <a:solidFill>
                  <a:schemeClr val="bg1"/>
                </a:solidFill>
                <a:latin typeface="Helvetica" pitchFamily="2" charset="0"/>
              </a:rPr>
              <a:t>Inadequate insight into customer experience means it’s not possible for your customers to keep customer satisfaction levels high and maintain customer loyalty.</a:t>
            </a:r>
          </a:p>
          <a:p>
            <a:pPr marL="180000" indent="-180000" algn="just">
              <a:spcBef>
                <a:spcPts val="0"/>
              </a:spcBef>
            </a:pPr>
            <a:r>
              <a:rPr lang="en-GB" sz="1200">
                <a:solidFill>
                  <a:schemeClr val="bg1"/>
                </a:solidFill>
                <a:latin typeface="Helvetica" pitchFamily="2" charset="0"/>
              </a:rPr>
              <a:t>If your customers do not adhere to strict regulatory standards this can lead to hefty fines.</a:t>
            </a:r>
          </a:p>
          <a:p>
            <a:pPr marL="180000" indent="-180000" algn="just">
              <a:spcBef>
                <a:spcPts val="0"/>
              </a:spcBef>
            </a:pPr>
            <a:r>
              <a:rPr lang="en-GB" sz="1200">
                <a:solidFill>
                  <a:schemeClr val="bg1"/>
                </a:solidFill>
                <a:latin typeface="Helvetica" pitchFamily="2" charset="0"/>
              </a:rPr>
              <a:t>Without a centralised solution, it can be hard for your customers to maintain and search through ever growing company recordings and data.</a:t>
            </a:r>
          </a:p>
          <a:p>
            <a:pPr marL="180000" indent="-180000" algn="just">
              <a:spcBef>
                <a:spcPts val="0"/>
              </a:spcBef>
            </a:pPr>
            <a:r>
              <a:rPr lang="en-GB" sz="1200">
                <a:solidFill>
                  <a:schemeClr val="bg1"/>
                </a:solidFill>
                <a:latin typeface="Helvetica" pitchFamily="2" charset="0"/>
              </a:rPr>
              <a:t>If your customers are using multiple portals and platforms for audio and video communication across a range of UCC services, this makes recording all communications very difficult.</a:t>
            </a:r>
          </a:p>
          <a:p>
            <a:pPr marL="180000" indent="-180000" algn="just">
              <a:spcBef>
                <a:spcPts val="0"/>
              </a:spcBef>
            </a:pPr>
            <a:r>
              <a:rPr lang="en-GB" sz="1200">
                <a:solidFill>
                  <a:schemeClr val="bg1"/>
                </a:solidFill>
                <a:latin typeface="Helvetica" pitchFamily="2" charset="0"/>
              </a:rPr>
              <a:t>Right to be Forgotten is a GDPR law requisite that your customers must adhere to.  Failing to comply can cost organisations up to 4% of their annual turnover.</a:t>
            </a:r>
          </a:p>
          <a:p>
            <a:pPr marL="180000" indent="-180000" algn="just">
              <a:spcBef>
                <a:spcPts val="0"/>
              </a:spcBef>
            </a:pPr>
            <a:r>
              <a:rPr lang="en-GB" sz="1200">
                <a:solidFill>
                  <a:schemeClr val="bg1"/>
                </a:solidFill>
                <a:latin typeface="Helvetica" pitchFamily="2" charset="0"/>
              </a:rPr>
              <a:t>Your customers may find it challenging to efficiently train and monitor their employees, especially now that more companies have adopted remote working due to inadequate Quality Management capabilities.</a:t>
            </a:r>
          </a:p>
        </p:txBody>
      </p:sp>
      <p:sp>
        <p:nvSpPr>
          <p:cNvPr id="4" name="Challenges">
            <a:extLst>
              <a:ext uri="{FF2B5EF4-FFF2-40B4-BE49-F238E27FC236}">
                <a16:creationId xmlns:a16="http://schemas.microsoft.com/office/drawing/2014/main" id="{69BCA5DC-B0F9-AF69-C293-FA8A6839DD42}"/>
              </a:ext>
            </a:extLst>
          </p:cNvPr>
          <p:cNvSpPr txBox="1">
            <a:spLocks/>
          </p:cNvSpPr>
          <p:nvPr/>
        </p:nvSpPr>
        <p:spPr>
          <a:xfrm>
            <a:off x="202758" y="908050"/>
            <a:ext cx="11817792" cy="5638799"/>
          </a:xfrm>
          <a:prstGeom prst="roundRect">
            <a:avLst>
              <a:gd name="adj" fmla="val 2396"/>
            </a:avLst>
          </a:prstGeom>
          <a:ln>
            <a:solidFill>
              <a:schemeClr val="bg2"/>
            </a:solidFill>
          </a:ln>
        </p:spPr>
        <p:txBody>
          <a:bodyPr wrap="square" anchor="t">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just">
              <a:spcBef>
                <a:spcPts val="0"/>
              </a:spcBef>
              <a:buNone/>
            </a:pPr>
            <a:r>
              <a:rPr lang="en-GB" b="1">
                <a:solidFill>
                  <a:schemeClr val="bg1"/>
                </a:solidFill>
                <a:highlight>
                  <a:srgbClr val="1A1C2B"/>
                </a:highlight>
                <a:latin typeface="Helvetica" pitchFamily="2" charset="0"/>
                <a:cs typeface="Helvetica" panose="020B0604020202020204" pitchFamily="34" charset="0"/>
              </a:rPr>
              <a:t>Challenges</a:t>
            </a:r>
            <a:endParaRPr lang="en-GB" sz="1200" b="1">
              <a:solidFill>
                <a:schemeClr val="bg1"/>
              </a:solidFill>
              <a:highlight>
                <a:srgbClr val="1A1C2B"/>
              </a:highlight>
              <a:latin typeface="Helvetica" pitchFamily="2" charset="0"/>
            </a:endParaRPr>
          </a:p>
        </p:txBody>
      </p:sp>
    </p:spTree>
    <p:extLst>
      <p:ext uri="{BB962C8B-B14F-4D97-AF65-F5344CB8AC3E}">
        <p14:creationId xmlns:p14="http://schemas.microsoft.com/office/powerpoint/2010/main" val="61806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a:xfrm>
            <a:off x="2768600" y="6875"/>
            <a:ext cx="8966200" cy="749300"/>
          </a:xfrm>
          <a:noFill/>
        </p:spPr>
        <p:txBody>
          <a:bodyPr>
            <a:normAutofit/>
          </a:bodyPr>
          <a:lstStyle/>
          <a:p>
            <a:r>
              <a:rPr lang="en-GB"/>
              <a:t>Compliance Recording</a:t>
            </a:r>
          </a:p>
        </p:txBody>
      </p:sp>
      <p:sp>
        <p:nvSpPr>
          <p:cNvPr id="8" name="TextBox 7">
            <a:extLst>
              <a:ext uri="{FF2B5EF4-FFF2-40B4-BE49-F238E27FC236}">
                <a16:creationId xmlns:a16="http://schemas.microsoft.com/office/drawing/2014/main" id="{A5280F04-DB7A-B022-B674-5F8086C8B07D}"/>
              </a:ext>
            </a:extLst>
          </p:cNvPr>
          <p:cNvSpPr txBox="1"/>
          <p:nvPr/>
        </p:nvSpPr>
        <p:spPr>
          <a:xfrm>
            <a:off x="10159773" y="598271"/>
            <a:ext cx="1575027" cy="369332"/>
          </a:xfrm>
          <a:prstGeom prst="rect">
            <a:avLst/>
          </a:prstGeom>
          <a:noFill/>
        </p:spPr>
        <p:txBody>
          <a:bodyPr wrap="square" rtlCol="0">
            <a:spAutoFit/>
          </a:bodyPr>
          <a:lstStyle/>
          <a:p>
            <a:pPr algn="r"/>
            <a:r>
              <a:rPr lang="en-GB" b="1">
                <a:solidFill>
                  <a:schemeClr val="bg2"/>
                </a:solidFill>
                <a:latin typeface="Helvetica" panose="020B0604020202020204" pitchFamily="34" charset="0"/>
                <a:cs typeface="Helvetica" panose="020B0604020202020204" pitchFamily="34" charset="0"/>
              </a:rPr>
              <a:t>CRIB SHEET</a:t>
            </a:r>
          </a:p>
        </p:txBody>
      </p:sp>
      <p:sp>
        <p:nvSpPr>
          <p:cNvPr id="5" name="Challenges">
            <a:extLst>
              <a:ext uri="{FF2B5EF4-FFF2-40B4-BE49-F238E27FC236}">
                <a16:creationId xmlns:a16="http://schemas.microsoft.com/office/drawing/2014/main" id="{6D154840-1409-7B14-8695-EE3553A48E42}"/>
              </a:ext>
            </a:extLst>
          </p:cNvPr>
          <p:cNvSpPr txBox="1">
            <a:spLocks/>
          </p:cNvSpPr>
          <p:nvPr/>
        </p:nvSpPr>
        <p:spPr>
          <a:xfrm>
            <a:off x="202758" y="908050"/>
            <a:ext cx="2457892" cy="5314949"/>
          </a:xfrm>
          <a:prstGeom prst="roundRect">
            <a:avLst>
              <a:gd name="adj" fmla="val 2396"/>
            </a:avLst>
          </a:prstGeom>
          <a:ln>
            <a:solidFill>
              <a:schemeClr val="bg2"/>
            </a:solidFill>
          </a:ln>
        </p:spPr>
        <p:txBody>
          <a:bodyPr wrap="square" anchor="t">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just">
              <a:spcBef>
                <a:spcPts val="0"/>
              </a:spcBef>
              <a:buNone/>
            </a:pPr>
            <a:r>
              <a:rPr lang="en-GB" b="1">
                <a:solidFill>
                  <a:schemeClr val="bg1"/>
                </a:solidFill>
                <a:highlight>
                  <a:srgbClr val="1A1C2B"/>
                </a:highlight>
                <a:latin typeface="Helvetica" pitchFamily="2" charset="0"/>
                <a:cs typeface="Helvetica" panose="020B0604020202020204" pitchFamily="34" charset="0"/>
              </a:rPr>
              <a:t>Challenges</a:t>
            </a:r>
            <a:endParaRPr lang="en-GB" sz="1200" b="1">
              <a:solidFill>
                <a:schemeClr val="bg1"/>
              </a:solidFill>
              <a:highlight>
                <a:srgbClr val="1A1C2B"/>
              </a:highlight>
              <a:latin typeface="Helvetica" pitchFamily="2" charset="0"/>
            </a:endParaRPr>
          </a:p>
        </p:txBody>
      </p:sp>
      <p:sp>
        <p:nvSpPr>
          <p:cNvPr id="9" name="Challenges">
            <a:extLst>
              <a:ext uri="{FF2B5EF4-FFF2-40B4-BE49-F238E27FC236}">
                <a16:creationId xmlns:a16="http://schemas.microsoft.com/office/drawing/2014/main" id="{35D2D407-5AEA-836B-C9EC-5FCAE432253D}"/>
              </a:ext>
            </a:extLst>
          </p:cNvPr>
          <p:cNvSpPr txBox="1">
            <a:spLocks/>
          </p:cNvSpPr>
          <p:nvPr/>
        </p:nvSpPr>
        <p:spPr>
          <a:xfrm>
            <a:off x="334967" y="1398034"/>
            <a:ext cx="2185984" cy="1840466"/>
          </a:xfrm>
          <a:prstGeom prst="roundRect">
            <a:avLst>
              <a:gd name="adj" fmla="val 3363"/>
            </a:avLst>
          </a:prstGeom>
          <a:ln>
            <a:solidFill>
              <a:schemeClr val="bg2"/>
            </a:solidFill>
          </a:ln>
        </p:spPr>
        <p:txBody>
          <a:bodyPr wrap="square" anchor="ctr">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just">
              <a:spcBef>
                <a:spcPts val="0"/>
              </a:spcBef>
              <a:buNone/>
            </a:pPr>
            <a:r>
              <a:rPr lang="en-GB" sz="1200" b="1">
                <a:solidFill>
                  <a:schemeClr val="bg1"/>
                </a:solidFill>
                <a:latin typeface="Helvetica" pitchFamily="2" charset="0"/>
              </a:rPr>
              <a:t>Speech analytics:</a:t>
            </a:r>
          </a:p>
          <a:p>
            <a:pPr marL="180000" indent="-180000">
              <a:spcBef>
                <a:spcPts val="0"/>
              </a:spcBef>
            </a:pPr>
            <a:r>
              <a:rPr lang="en-GB" sz="1100">
                <a:solidFill>
                  <a:schemeClr val="bg1"/>
                </a:solidFill>
                <a:latin typeface="Helvetica" pitchFamily="2" charset="0"/>
              </a:rPr>
              <a:t>Zion Market </a:t>
            </a:r>
            <a:r>
              <a:rPr lang="en-GB" sz="1100" err="1">
                <a:solidFill>
                  <a:schemeClr val="bg1"/>
                </a:solidFill>
                <a:latin typeface="Helvetica" pitchFamily="2" charset="0"/>
              </a:rPr>
              <a:t>Reasearch</a:t>
            </a:r>
            <a:r>
              <a:rPr lang="en-GB" sz="1100">
                <a:solidFill>
                  <a:schemeClr val="bg1"/>
                </a:solidFill>
                <a:latin typeface="Helvetica" pitchFamily="2" charset="0"/>
              </a:rPr>
              <a:t> predict that the analytics market is expected to grow from $3.3B USD 2024 to $7.3B by 2029, at a CAGR of 17.5%</a:t>
            </a:r>
          </a:p>
        </p:txBody>
      </p:sp>
      <p:sp>
        <p:nvSpPr>
          <p:cNvPr id="10" name="Challenges">
            <a:extLst>
              <a:ext uri="{FF2B5EF4-FFF2-40B4-BE49-F238E27FC236}">
                <a16:creationId xmlns:a16="http://schemas.microsoft.com/office/drawing/2014/main" id="{3310669E-D428-4B68-8DE7-E84E369CCBFA}"/>
              </a:ext>
            </a:extLst>
          </p:cNvPr>
          <p:cNvSpPr txBox="1">
            <a:spLocks/>
          </p:cNvSpPr>
          <p:nvPr/>
        </p:nvSpPr>
        <p:spPr>
          <a:xfrm>
            <a:off x="334967" y="3384161"/>
            <a:ext cx="2185984" cy="2686439"/>
          </a:xfrm>
          <a:prstGeom prst="roundRect">
            <a:avLst>
              <a:gd name="adj" fmla="val 2687"/>
            </a:avLst>
          </a:prstGeom>
          <a:ln>
            <a:solidFill>
              <a:schemeClr val="bg2"/>
            </a:solidFill>
          </a:ln>
        </p:spPr>
        <p:txBody>
          <a:bodyPr wrap="square" anchor="ctr">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just">
              <a:spcBef>
                <a:spcPts val="0"/>
              </a:spcBef>
              <a:buNone/>
            </a:pPr>
            <a:r>
              <a:rPr lang="en-GB" sz="1200" b="1">
                <a:solidFill>
                  <a:schemeClr val="bg1"/>
                </a:solidFill>
                <a:latin typeface="Helvetica" pitchFamily="2" charset="0"/>
              </a:rPr>
              <a:t>Conversational Analytics:</a:t>
            </a:r>
          </a:p>
          <a:p>
            <a:pPr marL="180000" indent="-180000">
              <a:spcBef>
                <a:spcPts val="0"/>
              </a:spcBef>
            </a:pPr>
            <a:r>
              <a:rPr lang="en-GB" sz="1100">
                <a:solidFill>
                  <a:schemeClr val="bg1"/>
                </a:solidFill>
                <a:latin typeface="Helvetica" pitchFamily="2" charset="0"/>
              </a:rPr>
              <a:t>According to </a:t>
            </a:r>
            <a:r>
              <a:rPr lang="en-GB" sz="1100" err="1">
                <a:solidFill>
                  <a:schemeClr val="bg1"/>
                </a:solidFill>
                <a:latin typeface="Helvetica" pitchFamily="2" charset="0"/>
              </a:rPr>
              <a:t>MarketsandMarkets</a:t>
            </a:r>
            <a:r>
              <a:rPr lang="en-GB" sz="1100">
                <a:solidFill>
                  <a:schemeClr val="bg1"/>
                </a:solidFill>
                <a:latin typeface="Helvetica" pitchFamily="2" charset="0"/>
              </a:rPr>
              <a:t>, the Key factors of growth are:</a:t>
            </a:r>
          </a:p>
          <a:p>
            <a:pPr marL="180000" indent="-180000">
              <a:spcBef>
                <a:spcPts val="0"/>
              </a:spcBef>
            </a:pPr>
            <a:r>
              <a:rPr lang="en-GB" sz="1100">
                <a:solidFill>
                  <a:schemeClr val="bg1"/>
                </a:solidFill>
                <a:latin typeface="Helvetica" pitchFamily="2" charset="0"/>
              </a:rPr>
              <a:t>Rising demand for improving omnichannel integration capabilities.</a:t>
            </a:r>
          </a:p>
          <a:p>
            <a:pPr marL="180000" indent="-180000">
              <a:spcBef>
                <a:spcPts val="0"/>
              </a:spcBef>
            </a:pPr>
            <a:r>
              <a:rPr lang="en-GB" sz="1100">
                <a:solidFill>
                  <a:schemeClr val="bg1"/>
                </a:solidFill>
                <a:latin typeface="Helvetica" pitchFamily="2" charset="0"/>
              </a:rPr>
              <a:t>Monitoring and improving agent performance</a:t>
            </a:r>
          </a:p>
          <a:p>
            <a:pPr marL="180000" indent="-180000">
              <a:spcBef>
                <a:spcPts val="0"/>
              </a:spcBef>
            </a:pPr>
            <a:r>
              <a:rPr lang="en-GB" sz="1100">
                <a:solidFill>
                  <a:schemeClr val="bg1"/>
                </a:solidFill>
                <a:latin typeface="Helvetica" pitchFamily="2" charset="0"/>
              </a:rPr>
              <a:t>Analytics for customer retention and enhanced CX.</a:t>
            </a:r>
          </a:p>
        </p:txBody>
      </p:sp>
      <p:graphicFrame>
        <p:nvGraphicFramePr>
          <p:cNvPr id="26" name="Table 25">
            <a:extLst>
              <a:ext uri="{FF2B5EF4-FFF2-40B4-BE49-F238E27FC236}">
                <a16:creationId xmlns:a16="http://schemas.microsoft.com/office/drawing/2014/main" id="{723A8A1F-815C-89EC-5A38-B8D9010153BD}"/>
              </a:ext>
            </a:extLst>
          </p:cNvPr>
          <p:cNvGraphicFramePr>
            <a:graphicFrameLocks noGrp="1"/>
          </p:cNvGraphicFramePr>
          <p:nvPr>
            <p:extLst>
              <p:ext uri="{D42A27DB-BD31-4B8C-83A1-F6EECF244321}">
                <p14:modId xmlns:p14="http://schemas.microsoft.com/office/powerpoint/2010/main" val="2637378491"/>
              </p:ext>
            </p:extLst>
          </p:nvPr>
        </p:nvGraphicFramePr>
        <p:xfrm>
          <a:off x="2792859" y="1065995"/>
          <a:ext cx="4619911" cy="4331505"/>
        </p:xfrm>
        <a:graphic>
          <a:graphicData uri="http://schemas.openxmlformats.org/drawingml/2006/table">
            <a:tbl>
              <a:tblPr firstRow="1" bandRow="1">
                <a:tableStyleId>{7DF18680-E054-41AD-8BC1-D1AEF772440D}</a:tableStyleId>
              </a:tblPr>
              <a:tblGrid>
                <a:gridCol w="2537111">
                  <a:extLst>
                    <a:ext uri="{9D8B030D-6E8A-4147-A177-3AD203B41FA5}">
                      <a16:colId xmlns:a16="http://schemas.microsoft.com/office/drawing/2014/main" val="3343940672"/>
                    </a:ext>
                  </a:extLst>
                </a:gridCol>
                <a:gridCol w="2082800">
                  <a:extLst>
                    <a:ext uri="{9D8B030D-6E8A-4147-A177-3AD203B41FA5}">
                      <a16:colId xmlns:a16="http://schemas.microsoft.com/office/drawing/2014/main" val="390328691"/>
                    </a:ext>
                  </a:extLst>
                </a:gridCol>
              </a:tblGrid>
              <a:tr h="720616">
                <a:tc gridSpan="2">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Helvetica" panose="020B0604020202020204" pitchFamily="34" charset="0"/>
                          <a:cs typeface="Helvetica" panose="020B0604020202020204" pitchFamily="34" charset="0"/>
                        </a:rPr>
                        <a:t>Advancing Business Success using</a:t>
                      </a:r>
                    </a:p>
                    <a:p>
                      <a:pPr marL="0" marR="0" lvl="0" indent="0" algn="l" defTabSz="609585"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Helvetica" panose="020B0604020202020204" pitchFamily="34" charset="0"/>
                          <a:cs typeface="Helvetica" panose="020B0604020202020204" pitchFamily="34" charset="0"/>
                        </a:rPr>
                        <a:t>Call Quality Assurance Tools</a:t>
                      </a:r>
                    </a:p>
                  </a:txBody>
                  <a:tcPr anchor="ctr"/>
                </a:tc>
                <a:tc hMerge="1">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GB" sz="1600" b="1">
                        <a:solidFill>
                          <a:schemeClr val="bg1"/>
                        </a:solidFill>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353836015"/>
                  </a:ext>
                </a:extLst>
              </a:tr>
              <a:tr h="3610889">
                <a:tc>
                  <a:txBody>
                    <a:bodyPr/>
                    <a:lstStyle/>
                    <a:p>
                      <a:pPr marL="171450" indent="-171450">
                        <a:spcAft>
                          <a:spcPts val="600"/>
                        </a:spcAft>
                        <a:buFont typeface="Arial" panose="020B0604020202020204" pitchFamily="34" charset="0"/>
                        <a:buChar char="•"/>
                      </a:pPr>
                      <a:r>
                        <a:rPr lang="en-GB" sz="1100">
                          <a:solidFill>
                            <a:schemeClr val="bg1"/>
                          </a:solidFill>
                          <a:latin typeface="Helvetica" pitchFamily="2" charset="0"/>
                        </a:rPr>
                        <a:t>Compliant Call Recording</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Detailed Interaction Analysis</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Manual &amp; Automated QA Integration</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Granular Search Features</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Screen and Video Recording</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Automated PCI DSS Redaction</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Speech-to-Text Transcription</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Multilingual Transcription</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Define your own language</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Team Member Analysis</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Customisable Scorecard Phase Editor.</a:t>
                      </a:r>
                    </a:p>
                  </a:txBody>
                  <a:tcPr anchor="ctr">
                    <a:noFill/>
                  </a:tcPr>
                </a:tc>
                <a:tc>
                  <a:txBody>
                    <a:bodyPr/>
                    <a:lstStyle/>
                    <a:p>
                      <a:pPr marL="171450" indent="-171450">
                        <a:spcAft>
                          <a:spcPts val="600"/>
                        </a:spcAft>
                        <a:buFont typeface="Arial" panose="020B0604020202020204" pitchFamily="34" charset="0"/>
                        <a:buChar char="•"/>
                      </a:pPr>
                      <a:r>
                        <a:rPr lang="en-GB" sz="1100">
                          <a:solidFill>
                            <a:schemeClr val="bg1"/>
                          </a:solidFill>
                          <a:latin typeface="Helvetica" pitchFamily="2" charset="0"/>
                        </a:rPr>
                        <a:t>Enhanced Customer Satisfaction</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Improved Team Member Performance</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Regulatory Compliance</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Employee Engagement &amp; Satisfaction</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Expedited Data-Driven Decisions</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Operational Efficiency</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Risk Mitigation</a:t>
                      </a:r>
                    </a:p>
                    <a:p>
                      <a:pPr marL="171450" indent="-171450">
                        <a:spcAft>
                          <a:spcPts val="600"/>
                        </a:spcAft>
                        <a:buFont typeface="Arial" panose="020B0604020202020204" pitchFamily="34" charset="0"/>
                        <a:buChar char="•"/>
                      </a:pPr>
                      <a:r>
                        <a:rPr lang="en-GB" sz="1100">
                          <a:solidFill>
                            <a:schemeClr val="bg1"/>
                          </a:solidFill>
                          <a:latin typeface="Helvetica" pitchFamily="2" charset="0"/>
                        </a:rPr>
                        <a:t>Competitive Advantage</a:t>
                      </a:r>
                      <a:endParaRPr lang="en-GB" sz="1100">
                        <a:solidFill>
                          <a:schemeClr val="bg1"/>
                        </a:solidFill>
                      </a:endParaRPr>
                    </a:p>
                  </a:txBody>
                  <a:tcPr anchor="ctr">
                    <a:noFill/>
                  </a:tcPr>
                </a:tc>
                <a:extLst>
                  <a:ext uri="{0D108BD9-81ED-4DB2-BD59-A6C34878D82A}">
                    <a16:rowId xmlns:a16="http://schemas.microsoft.com/office/drawing/2014/main" val="1291450222"/>
                  </a:ext>
                </a:extLst>
              </a:tr>
            </a:tbl>
          </a:graphicData>
        </a:graphic>
      </p:graphicFrame>
      <p:graphicFrame>
        <p:nvGraphicFramePr>
          <p:cNvPr id="27" name="Table 26">
            <a:extLst>
              <a:ext uri="{FF2B5EF4-FFF2-40B4-BE49-F238E27FC236}">
                <a16:creationId xmlns:a16="http://schemas.microsoft.com/office/drawing/2014/main" id="{7D4293DE-1F70-EE73-7298-33C0B40F4079}"/>
              </a:ext>
            </a:extLst>
          </p:cNvPr>
          <p:cNvGraphicFramePr>
            <a:graphicFrameLocks noGrp="1"/>
          </p:cNvGraphicFramePr>
          <p:nvPr>
            <p:extLst>
              <p:ext uri="{D42A27DB-BD31-4B8C-83A1-F6EECF244321}">
                <p14:modId xmlns:p14="http://schemas.microsoft.com/office/powerpoint/2010/main" val="2091493577"/>
              </p:ext>
            </p:extLst>
          </p:nvPr>
        </p:nvGraphicFramePr>
        <p:xfrm>
          <a:off x="7411180" y="1065995"/>
          <a:ext cx="4619911" cy="4788705"/>
        </p:xfrm>
        <a:graphic>
          <a:graphicData uri="http://schemas.openxmlformats.org/drawingml/2006/table">
            <a:tbl>
              <a:tblPr firstRow="1" bandRow="1">
                <a:tableStyleId>{7DF18680-E054-41AD-8BC1-D1AEF772440D}</a:tableStyleId>
              </a:tblPr>
              <a:tblGrid>
                <a:gridCol w="1491520">
                  <a:extLst>
                    <a:ext uri="{9D8B030D-6E8A-4147-A177-3AD203B41FA5}">
                      <a16:colId xmlns:a16="http://schemas.microsoft.com/office/drawing/2014/main" val="3343940672"/>
                    </a:ext>
                  </a:extLst>
                </a:gridCol>
                <a:gridCol w="3128391">
                  <a:extLst>
                    <a:ext uri="{9D8B030D-6E8A-4147-A177-3AD203B41FA5}">
                      <a16:colId xmlns:a16="http://schemas.microsoft.com/office/drawing/2014/main" val="390328691"/>
                    </a:ext>
                  </a:extLst>
                </a:gridCol>
              </a:tblGrid>
              <a:tr h="720616">
                <a:tc gridSpan="2">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Helvetica" panose="020B0604020202020204" pitchFamily="34" charset="0"/>
                          <a:cs typeface="Helvetica" panose="020B0604020202020204" pitchFamily="34" charset="0"/>
                        </a:rPr>
                        <a:t>Advancing Business Success for</a:t>
                      </a:r>
                    </a:p>
                    <a:p>
                      <a:pPr marL="0" marR="0" lvl="0" indent="0" algn="l" defTabSz="609585"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Helvetica" panose="020B0604020202020204" pitchFamily="34" charset="0"/>
                          <a:cs typeface="Helvetica" panose="020B0604020202020204" pitchFamily="34" charset="0"/>
                        </a:rPr>
                        <a:t>Channel Partners 1</a:t>
                      </a:r>
                    </a:p>
                  </a:txBody>
                  <a:tcPr anchor="ctr"/>
                </a:tc>
                <a:tc hMerge="1">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GB" sz="1600" b="1">
                        <a:solidFill>
                          <a:schemeClr val="bg1"/>
                        </a:solidFill>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353836015"/>
                  </a:ext>
                </a:extLst>
              </a:tr>
              <a:tr h="448589">
                <a:tc>
                  <a:txBody>
                    <a:bodyPr/>
                    <a:lstStyle/>
                    <a:p>
                      <a:pPr marL="0" indent="0">
                        <a:spcBef>
                          <a:spcPts val="0"/>
                        </a:spcBef>
                        <a:spcAft>
                          <a:spcPts val="0"/>
                        </a:spcAft>
                        <a:buNone/>
                      </a:pPr>
                      <a:r>
                        <a:rPr lang="en-GB" sz="1100" b="1" kern="1200">
                          <a:solidFill>
                            <a:schemeClr val="bg1"/>
                          </a:solidFill>
                          <a:latin typeface="Helvetica" pitchFamily="2" charset="0"/>
                          <a:ea typeface="+mn-ea"/>
                          <a:cs typeface="+mn-cs"/>
                        </a:rPr>
                        <a:t>Key Business Challenges</a:t>
                      </a:r>
                    </a:p>
                  </a:txBody>
                  <a:tcPr anchor="ctr">
                    <a:noFill/>
                  </a:tcPr>
                </a:tc>
                <a:tc>
                  <a:txBody>
                    <a:bodyPr/>
                    <a:lstStyle/>
                    <a:p>
                      <a:pPr marL="0" indent="0">
                        <a:spcAft>
                          <a:spcPts val="600"/>
                        </a:spcAft>
                        <a:buFont typeface="Arial" panose="020B0604020202020204" pitchFamily="34" charset="0"/>
                        <a:buNone/>
                      </a:pPr>
                      <a:r>
                        <a:rPr lang="en-GB" sz="1100" b="1" kern="1200">
                          <a:solidFill>
                            <a:schemeClr val="bg1"/>
                          </a:solidFill>
                          <a:latin typeface="Helvetica" pitchFamily="2" charset="0"/>
                          <a:ea typeface="+mn-ea"/>
                          <a:cs typeface="+mn-cs"/>
                        </a:rPr>
                        <a:t>Compliance Recording Solution</a:t>
                      </a:r>
                    </a:p>
                  </a:txBody>
                  <a:tcPr anchor="ctr">
                    <a:noFill/>
                  </a:tcPr>
                </a:tc>
                <a:extLst>
                  <a:ext uri="{0D108BD9-81ED-4DB2-BD59-A6C34878D82A}">
                    <a16:rowId xmlns:a16="http://schemas.microsoft.com/office/drawing/2014/main" val="1291450222"/>
                  </a:ext>
                </a:extLst>
              </a:tr>
              <a:tr h="448589">
                <a:tc>
                  <a:txBody>
                    <a:bodyPr/>
                    <a:lstStyle/>
                    <a:p>
                      <a:pPr marL="0" indent="0">
                        <a:spcBef>
                          <a:spcPts val="0"/>
                        </a:spcBef>
                        <a:spcAft>
                          <a:spcPts val="0"/>
                        </a:spcAft>
                        <a:buNone/>
                      </a:pPr>
                      <a:r>
                        <a:rPr lang="en-GB" sz="1100" b="1" kern="1200">
                          <a:solidFill>
                            <a:schemeClr val="bg1"/>
                          </a:solidFill>
                          <a:latin typeface="Helvetica" pitchFamily="2" charset="0"/>
                          <a:ea typeface="+mn-ea"/>
                          <a:cs typeface="+mn-cs"/>
                        </a:rPr>
                        <a:t>Stagnant technology portfolio</a:t>
                      </a:r>
                    </a:p>
                  </a:txBody>
                  <a:tcPr anchor="ctr">
                    <a:noFill/>
                  </a:tcPr>
                </a:tc>
                <a:tc>
                  <a:txBody>
                    <a:bodyPr/>
                    <a:lstStyle/>
                    <a:p>
                      <a:pPr marL="0" indent="0">
                        <a:spcAft>
                          <a:spcPts val="600"/>
                        </a:spcAft>
                        <a:buFont typeface="Arial" panose="020B0604020202020204" pitchFamily="34" charset="0"/>
                        <a:buNone/>
                      </a:pPr>
                      <a:r>
                        <a:rPr lang="en-GB" sz="1100" b="1">
                          <a:solidFill>
                            <a:schemeClr val="bg1"/>
                          </a:solidFill>
                          <a:latin typeface="Helvetica" pitchFamily="2" charset="0"/>
                        </a:rPr>
                        <a:t>Pioneering technology</a:t>
                      </a:r>
                    </a:p>
                    <a:p>
                      <a:pPr marL="171450" indent="-171450">
                        <a:spcAft>
                          <a:spcPts val="300"/>
                        </a:spcAft>
                        <a:buFont typeface="Arial" panose="020B0604020202020204" pitchFamily="34" charset="0"/>
                        <a:buChar char="•"/>
                      </a:pPr>
                      <a:r>
                        <a:rPr lang="en-GB" sz="1100">
                          <a:solidFill>
                            <a:schemeClr val="bg1"/>
                          </a:solidFill>
                          <a:latin typeface="Helvetica" pitchFamily="2" charset="0"/>
                        </a:rPr>
                        <a:t>Platform Agnostic</a:t>
                      </a:r>
                    </a:p>
                    <a:p>
                      <a:pPr marL="171450" indent="-171450">
                        <a:spcAft>
                          <a:spcPts val="300"/>
                        </a:spcAft>
                        <a:buFont typeface="Arial" panose="020B0604020202020204" pitchFamily="34" charset="0"/>
                        <a:buChar char="•"/>
                      </a:pPr>
                      <a:r>
                        <a:rPr lang="en-GB" sz="1100">
                          <a:solidFill>
                            <a:schemeClr val="bg1"/>
                          </a:solidFill>
                          <a:latin typeface="Helvetica" pitchFamily="2" charset="0"/>
                        </a:rPr>
                        <a:t>Cloud, Hybrid, On-prem.</a:t>
                      </a:r>
                    </a:p>
                  </a:txBody>
                  <a:tcPr anchor="ctr">
                    <a:noFill/>
                  </a:tcPr>
                </a:tc>
                <a:extLst>
                  <a:ext uri="{0D108BD9-81ED-4DB2-BD59-A6C34878D82A}">
                    <a16:rowId xmlns:a16="http://schemas.microsoft.com/office/drawing/2014/main" val="117434906"/>
                  </a:ext>
                </a:extLst>
              </a:tr>
              <a:tr h="448589">
                <a:tc>
                  <a:txBody>
                    <a:bodyPr/>
                    <a:lstStyle/>
                    <a:p>
                      <a:pPr marL="0" indent="0">
                        <a:spcBef>
                          <a:spcPts val="0"/>
                        </a:spcBef>
                        <a:spcAft>
                          <a:spcPts val="0"/>
                        </a:spcAft>
                        <a:buNone/>
                      </a:pPr>
                      <a:r>
                        <a:rPr lang="en-GB" sz="1100" b="1" kern="1200">
                          <a:solidFill>
                            <a:schemeClr val="bg1"/>
                          </a:solidFill>
                          <a:latin typeface="Helvetica" pitchFamily="2" charset="0"/>
                          <a:ea typeface="+mn-ea"/>
                          <a:cs typeface="+mn-cs"/>
                        </a:rPr>
                        <a:t>Improving competitiveness</a:t>
                      </a:r>
                    </a:p>
                  </a:txBody>
                  <a:tcPr anchor="ctr">
                    <a:noFill/>
                  </a:tcPr>
                </a:tc>
                <a:tc>
                  <a:txBody>
                    <a:bodyPr/>
                    <a:lstStyle/>
                    <a:p>
                      <a:pPr marL="0" indent="0">
                        <a:spcAft>
                          <a:spcPts val="600"/>
                        </a:spcAft>
                        <a:buFont typeface="Arial" panose="020B0604020202020204" pitchFamily="34" charset="0"/>
                        <a:buNone/>
                      </a:pPr>
                      <a:r>
                        <a:rPr lang="en-GB" sz="1100" b="1">
                          <a:solidFill>
                            <a:schemeClr val="bg1"/>
                          </a:solidFill>
                          <a:latin typeface="Helvetica" pitchFamily="2" charset="0"/>
                        </a:rPr>
                        <a:t>The Power of One</a:t>
                      </a:r>
                    </a:p>
                    <a:p>
                      <a:pPr marL="171450" indent="-171450">
                        <a:spcAft>
                          <a:spcPts val="300"/>
                        </a:spcAft>
                        <a:buFont typeface="Arial" panose="020B0604020202020204" pitchFamily="34" charset="0"/>
                        <a:buChar char="•"/>
                      </a:pPr>
                      <a:r>
                        <a:rPr lang="en-GB" sz="1100">
                          <a:solidFill>
                            <a:schemeClr val="bg1"/>
                          </a:solidFill>
                          <a:latin typeface="Helvetica" pitchFamily="2" charset="0"/>
                        </a:rPr>
                        <a:t>End-point to Contact Centre</a:t>
                      </a:r>
                    </a:p>
                    <a:p>
                      <a:pPr marL="171450" indent="-171450">
                        <a:spcAft>
                          <a:spcPts val="300"/>
                        </a:spcAft>
                        <a:buFont typeface="Arial" panose="020B0604020202020204" pitchFamily="34" charset="0"/>
                        <a:buChar char="•"/>
                      </a:pPr>
                      <a:r>
                        <a:rPr lang="en-GB" sz="1100">
                          <a:solidFill>
                            <a:schemeClr val="bg1"/>
                          </a:solidFill>
                          <a:latin typeface="Helvetica" pitchFamily="2" charset="0"/>
                        </a:rPr>
                        <a:t>Single Solution</a:t>
                      </a:r>
                    </a:p>
                    <a:p>
                      <a:pPr marL="171450" indent="-171450">
                        <a:spcAft>
                          <a:spcPts val="300"/>
                        </a:spcAft>
                        <a:buFont typeface="Arial" panose="020B0604020202020204" pitchFamily="34" charset="0"/>
                        <a:buChar char="•"/>
                      </a:pPr>
                      <a:r>
                        <a:rPr lang="en-GB" sz="1100">
                          <a:solidFill>
                            <a:schemeClr val="bg1"/>
                          </a:solidFill>
                          <a:latin typeface="Helvetica" pitchFamily="2" charset="0"/>
                        </a:rPr>
                        <a:t>Single UI</a:t>
                      </a:r>
                    </a:p>
                    <a:p>
                      <a:pPr marL="171450" indent="-171450">
                        <a:spcAft>
                          <a:spcPts val="300"/>
                        </a:spcAft>
                        <a:buFont typeface="Arial" panose="020B0604020202020204" pitchFamily="34" charset="0"/>
                        <a:buChar char="•"/>
                      </a:pPr>
                      <a:r>
                        <a:rPr lang="en-GB" sz="1100">
                          <a:solidFill>
                            <a:schemeClr val="bg1"/>
                          </a:solidFill>
                          <a:latin typeface="Helvetica" pitchFamily="2" charset="0"/>
                        </a:rPr>
                        <a:t>Compliant call recording and BI</a:t>
                      </a:r>
                    </a:p>
                  </a:txBody>
                  <a:tcPr anchor="ctr">
                    <a:noFill/>
                  </a:tcPr>
                </a:tc>
                <a:extLst>
                  <a:ext uri="{0D108BD9-81ED-4DB2-BD59-A6C34878D82A}">
                    <a16:rowId xmlns:a16="http://schemas.microsoft.com/office/drawing/2014/main" val="1818042257"/>
                  </a:ext>
                </a:extLst>
              </a:tr>
              <a:tr h="448589">
                <a:tc>
                  <a:txBody>
                    <a:bodyPr/>
                    <a:lstStyle/>
                    <a:p>
                      <a:pPr marL="0" indent="0">
                        <a:spcBef>
                          <a:spcPts val="0"/>
                        </a:spcBef>
                        <a:spcAft>
                          <a:spcPts val="0"/>
                        </a:spcAft>
                        <a:buNone/>
                      </a:pPr>
                      <a:r>
                        <a:rPr lang="en-GB" sz="1100" b="1" kern="1200">
                          <a:solidFill>
                            <a:schemeClr val="bg1"/>
                          </a:solidFill>
                          <a:latin typeface="Helvetica" pitchFamily="2" charset="0"/>
                          <a:ea typeface="+mn-ea"/>
                          <a:cs typeface="+mn-cs"/>
                        </a:rPr>
                        <a:t>New Customer </a:t>
                      </a:r>
                      <a:r>
                        <a:rPr lang="en-GB" sz="1100" b="1" kern="1200" err="1">
                          <a:solidFill>
                            <a:schemeClr val="bg1"/>
                          </a:solidFill>
                          <a:latin typeface="Helvetica" pitchFamily="2" charset="0"/>
                          <a:ea typeface="+mn-ea"/>
                          <a:cs typeface="+mn-cs"/>
                        </a:rPr>
                        <a:t>Acquistion</a:t>
                      </a:r>
                      <a:endParaRPr lang="en-GB" sz="1100" b="1" kern="1200">
                        <a:solidFill>
                          <a:schemeClr val="bg1"/>
                        </a:solidFill>
                        <a:latin typeface="Helvetica" pitchFamily="2" charset="0"/>
                        <a:ea typeface="+mn-ea"/>
                        <a:cs typeface="+mn-cs"/>
                      </a:endParaRPr>
                    </a:p>
                  </a:txBody>
                  <a:tcPr anchor="ctr">
                    <a:noFill/>
                  </a:tcPr>
                </a:tc>
                <a:tc>
                  <a:txBody>
                    <a:bodyPr/>
                    <a:lstStyle/>
                    <a:p>
                      <a:pPr marL="0" indent="0">
                        <a:spcAft>
                          <a:spcPts val="600"/>
                        </a:spcAft>
                        <a:buFont typeface="Arial" panose="020B0604020202020204" pitchFamily="34" charset="0"/>
                        <a:buNone/>
                      </a:pPr>
                      <a:r>
                        <a:rPr lang="en-GB" sz="1100" b="1" kern="1200">
                          <a:solidFill>
                            <a:schemeClr val="bg1"/>
                          </a:solidFill>
                          <a:latin typeface="Helvetica" pitchFamily="2" charset="0"/>
                          <a:ea typeface="+mn-ea"/>
                          <a:cs typeface="+mn-cs"/>
                        </a:rPr>
                        <a:t>Competitive differentiation</a:t>
                      </a:r>
                    </a:p>
                    <a:p>
                      <a:pPr marL="171450" indent="-171450">
                        <a:spcAft>
                          <a:spcPts val="300"/>
                        </a:spcAft>
                        <a:buFont typeface="Arial" panose="020B0604020202020204" pitchFamily="34" charset="0"/>
                        <a:buChar char="•"/>
                      </a:pPr>
                      <a:r>
                        <a:rPr lang="en-GB" sz="1100">
                          <a:solidFill>
                            <a:schemeClr val="bg1"/>
                          </a:solidFill>
                          <a:latin typeface="Helvetica" pitchFamily="2" charset="0"/>
                        </a:rPr>
                        <a:t>Migration and Consolidation</a:t>
                      </a:r>
                    </a:p>
                    <a:p>
                      <a:pPr marL="171450" indent="-171450">
                        <a:spcAft>
                          <a:spcPts val="300"/>
                        </a:spcAft>
                        <a:buFont typeface="Arial" panose="020B0604020202020204" pitchFamily="34" charset="0"/>
                        <a:buChar char="•"/>
                      </a:pPr>
                      <a:r>
                        <a:rPr lang="en-GB" sz="1100">
                          <a:solidFill>
                            <a:schemeClr val="bg1"/>
                          </a:solidFill>
                          <a:latin typeface="Helvetica" pitchFamily="2" charset="0"/>
                        </a:rPr>
                        <a:t>One solution</a:t>
                      </a:r>
                    </a:p>
                    <a:p>
                      <a:pPr marL="171450" indent="-171450">
                        <a:spcAft>
                          <a:spcPts val="300"/>
                        </a:spcAft>
                        <a:buFont typeface="Arial" panose="020B0604020202020204" pitchFamily="34" charset="0"/>
                        <a:buChar char="•"/>
                      </a:pPr>
                      <a:r>
                        <a:rPr lang="en-GB" sz="1100">
                          <a:solidFill>
                            <a:schemeClr val="bg1"/>
                          </a:solidFill>
                          <a:latin typeface="Helvetica" pitchFamily="2" charset="0"/>
                        </a:rPr>
                        <a:t>Robust reporting</a:t>
                      </a:r>
                    </a:p>
                    <a:p>
                      <a:pPr marL="171450" indent="-171450">
                        <a:spcAft>
                          <a:spcPts val="300"/>
                        </a:spcAft>
                        <a:buFont typeface="Arial" panose="020B0604020202020204" pitchFamily="34" charset="0"/>
                        <a:buChar char="•"/>
                      </a:pPr>
                      <a:r>
                        <a:rPr lang="en-GB" sz="1100">
                          <a:solidFill>
                            <a:schemeClr val="bg1"/>
                          </a:solidFill>
                          <a:latin typeface="Helvetica" pitchFamily="2" charset="0"/>
                        </a:rPr>
                        <a:t>Unmatched analytics</a:t>
                      </a:r>
                    </a:p>
                  </a:txBody>
                  <a:tcPr anchor="ctr">
                    <a:noFill/>
                  </a:tcPr>
                </a:tc>
                <a:extLst>
                  <a:ext uri="{0D108BD9-81ED-4DB2-BD59-A6C34878D82A}">
                    <a16:rowId xmlns:a16="http://schemas.microsoft.com/office/drawing/2014/main" val="1055331213"/>
                  </a:ext>
                </a:extLst>
              </a:tr>
              <a:tr h="630622">
                <a:tc>
                  <a:txBody>
                    <a:bodyPr/>
                    <a:lstStyle/>
                    <a:p>
                      <a:pPr marL="0" indent="0">
                        <a:spcBef>
                          <a:spcPts val="0"/>
                        </a:spcBef>
                        <a:spcAft>
                          <a:spcPts val="0"/>
                        </a:spcAft>
                        <a:buNone/>
                      </a:pPr>
                      <a:r>
                        <a:rPr lang="en-GB" sz="1100" b="1" kern="1200">
                          <a:solidFill>
                            <a:schemeClr val="bg1"/>
                          </a:solidFill>
                          <a:latin typeface="Helvetica" pitchFamily="2" charset="0"/>
                          <a:ea typeface="+mn-ea"/>
                          <a:cs typeface="+mn-cs"/>
                        </a:rPr>
                        <a:t>Customer Retention</a:t>
                      </a:r>
                    </a:p>
                  </a:txBody>
                  <a:tcPr anchor="ctr">
                    <a:noFill/>
                  </a:tcPr>
                </a:tc>
                <a:tc>
                  <a:txBody>
                    <a:bodyPr/>
                    <a:lstStyle/>
                    <a:p>
                      <a:pPr marL="0" indent="0">
                        <a:spcAft>
                          <a:spcPts val="600"/>
                        </a:spcAft>
                        <a:buFont typeface="Arial" panose="020B0604020202020204" pitchFamily="34" charset="0"/>
                        <a:buNone/>
                      </a:pPr>
                      <a:r>
                        <a:rPr lang="en-GB" sz="1100" b="1" kern="1200">
                          <a:solidFill>
                            <a:schemeClr val="bg1"/>
                          </a:solidFill>
                          <a:latin typeface="Helvetica" pitchFamily="2" charset="0"/>
                          <a:ea typeface="+mn-ea"/>
                          <a:cs typeface="+mn-cs"/>
                        </a:rPr>
                        <a:t>Versatile + Flexible + Scalable + Customisable</a:t>
                      </a:r>
                    </a:p>
                    <a:p>
                      <a:pPr marL="0" indent="0">
                        <a:spcAft>
                          <a:spcPts val="300"/>
                        </a:spcAft>
                        <a:buFont typeface="Arial" panose="020B0604020202020204" pitchFamily="34" charset="0"/>
                        <a:buNone/>
                      </a:pPr>
                      <a:r>
                        <a:rPr lang="en-GB" sz="1100">
                          <a:solidFill>
                            <a:schemeClr val="bg1"/>
                          </a:solidFill>
                          <a:latin typeface="Helvetica" pitchFamily="2" charset="0"/>
                        </a:rPr>
                        <a:t>= "Sticky" SaaS solution</a:t>
                      </a:r>
                    </a:p>
                  </a:txBody>
                  <a:tcPr anchor="ctr">
                    <a:noFill/>
                  </a:tcPr>
                </a:tc>
                <a:extLst>
                  <a:ext uri="{0D108BD9-81ED-4DB2-BD59-A6C34878D82A}">
                    <a16:rowId xmlns:a16="http://schemas.microsoft.com/office/drawing/2014/main" val="1125111723"/>
                  </a:ext>
                </a:extLst>
              </a:tr>
            </a:tbl>
          </a:graphicData>
        </a:graphic>
      </p:graphicFrame>
    </p:spTree>
    <p:extLst>
      <p:ext uri="{BB962C8B-B14F-4D97-AF65-F5344CB8AC3E}">
        <p14:creationId xmlns:p14="http://schemas.microsoft.com/office/powerpoint/2010/main" val="208855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75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7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a:xfrm>
            <a:off x="2768600" y="6875"/>
            <a:ext cx="8966200" cy="749300"/>
          </a:xfrm>
          <a:noFill/>
        </p:spPr>
        <p:txBody>
          <a:bodyPr>
            <a:normAutofit/>
          </a:bodyPr>
          <a:lstStyle/>
          <a:p>
            <a:r>
              <a:rPr lang="en-GB"/>
              <a:t>Compliance Recording</a:t>
            </a:r>
          </a:p>
        </p:txBody>
      </p:sp>
      <p:sp>
        <p:nvSpPr>
          <p:cNvPr id="8" name="TextBox 7">
            <a:extLst>
              <a:ext uri="{FF2B5EF4-FFF2-40B4-BE49-F238E27FC236}">
                <a16:creationId xmlns:a16="http://schemas.microsoft.com/office/drawing/2014/main" id="{A5280F04-DB7A-B022-B674-5F8086C8B07D}"/>
              </a:ext>
            </a:extLst>
          </p:cNvPr>
          <p:cNvSpPr txBox="1"/>
          <p:nvPr/>
        </p:nvSpPr>
        <p:spPr>
          <a:xfrm>
            <a:off x="10159773" y="598271"/>
            <a:ext cx="1575027" cy="369332"/>
          </a:xfrm>
          <a:prstGeom prst="rect">
            <a:avLst/>
          </a:prstGeom>
          <a:noFill/>
        </p:spPr>
        <p:txBody>
          <a:bodyPr wrap="square" rtlCol="0">
            <a:spAutoFit/>
          </a:bodyPr>
          <a:lstStyle/>
          <a:p>
            <a:pPr algn="r"/>
            <a:r>
              <a:rPr lang="en-GB" b="1">
                <a:solidFill>
                  <a:schemeClr val="bg2"/>
                </a:solidFill>
                <a:latin typeface="Helvetica" panose="020B0604020202020204" pitchFamily="34" charset="0"/>
                <a:cs typeface="Helvetica" panose="020B0604020202020204" pitchFamily="34" charset="0"/>
              </a:rPr>
              <a:t>CRIB SHEET</a:t>
            </a:r>
          </a:p>
        </p:txBody>
      </p:sp>
      <p:sp>
        <p:nvSpPr>
          <p:cNvPr id="38" name="Challenges">
            <a:extLst>
              <a:ext uri="{FF2B5EF4-FFF2-40B4-BE49-F238E27FC236}">
                <a16:creationId xmlns:a16="http://schemas.microsoft.com/office/drawing/2014/main" id="{16B61B53-D336-6057-41D7-E39FC1745713}"/>
              </a:ext>
            </a:extLst>
          </p:cNvPr>
          <p:cNvSpPr txBox="1">
            <a:spLocks/>
          </p:cNvSpPr>
          <p:nvPr/>
        </p:nvSpPr>
        <p:spPr>
          <a:xfrm>
            <a:off x="334964" y="967603"/>
            <a:ext cx="6897685" cy="3667897"/>
          </a:xfrm>
          <a:prstGeom prst="roundRect">
            <a:avLst>
              <a:gd name="adj" fmla="val 5728"/>
            </a:avLst>
          </a:prstGeom>
          <a:ln>
            <a:solidFill>
              <a:schemeClr val="bg2"/>
            </a:solidFill>
          </a:ln>
        </p:spPr>
        <p:txBody>
          <a:bodyPr wrap="square" anchor="t">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just">
              <a:spcBef>
                <a:spcPts val="0"/>
              </a:spcBef>
              <a:buNone/>
            </a:pPr>
            <a:r>
              <a:rPr lang="en-GB" b="1">
                <a:solidFill>
                  <a:schemeClr val="bg1"/>
                </a:solidFill>
                <a:latin typeface="Helvetica" pitchFamily="2" charset="0"/>
              </a:rPr>
              <a:t>Solution</a:t>
            </a:r>
            <a:endParaRPr lang="en-GB" sz="1200">
              <a:solidFill>
                <a:schemeClr val="bg1"/>
              </a:solidFill>
              <a:latin typeface="Helvetica" pitchFamily="2" charset="0"/>
            </a:endParaRPr>
          </a:p>
          <a:p>
            <a:pPr marL="180000" indent="-180000" algn="just">
              <a:spcBef>
                <a:spcPts val="0"/>
              </a:spcBef>
            </a:pPr>
            <a:r>
              <a:rPr lang="en-GB" sz="1200">
                <a:solidFill>
                  <a:schemeClr val="bg1"/>
                </a:solidFill>
                <a:latin typeface="Helvetica" pitchFamily="2" charset="0"/>
              </a:rPr>
              <a:t>Cloud based, scalable multi-channel recording solution, housing recordings from across your customers’ multiple UCC and telephony devices in a single space.</a:t>
            </a:r>
          </a:p>
          <a:p>
            <a:pPr marL="180000" indent="-180000" algn="just">
              <a:spcBef>
                <a:spcPts val="0"/>
              </a:spcBef>
            </a:pPr>
            <a:r>
              <a:rPr lang="en-GB" sz="1200">
                <a:solidFill>
                  <a:schemeClr val="bg1"/>
                </a:solidFill>
                <a:latin typeface="Helvetica" pitchFamily="2" charset="0"/>
              </a:rPr>
              <a:t>Our solution provides a comprehensive list of vital quality assurance services such as agent screen capture, full PCI Compliance, and best of breed AI driven voice analytics for customers of any size.</a:t>
            </a:r>
          </a:p>
          <a:p>
            <a:pPr marL="180000" indent="-180000" algn="just">
              <a:spcBef>
                <a:spcPts val="0"/>
              </a:spcBef>
            </a:pPr>
            <a:r>
              <a:rPr lang="en-GB" sz="1200">
                <a:solidFill>
                  <a:schemeClr val="bg1"/>
                </a:solidFill>
                <a:latin typeface="Helvetica" pitchFamily="2" charset="0"/>
              </a:rPr>
              <a:t>We offer a flexible pricing model where your customers only pay for the services that they use, thus delivering value and helping them to reduce unnecessary expenditure and maximize their ROI.</a:t>
            </a:r>
          </a:p>
          <a:p>
            <a:pPr marL="180000" indent="-180000" algn="just">
              <a:spcBef>
                <a:spcPts val="0"/>
              </a:spcBef>
            </a:pPr>
            <a:r>
              <a:rPr lang="en-GB" sz="1200">
                <a:solidFill>
                  <a:schemeClr val="bg1"/>
                </a:solidFill>
                <a:latin typeface="Helvetica" pitchFamily="2" charset="0"/>
              </a:rPr>
              <a:t>Licenses include compliant call recording capability, providing you and your customers with complete control of their recordings across users and groups whilst still providing granular access to manage extensions, agents, and groups.</a:t>
            </a:r>
          </a:p>
          <a:p>
            <a:pPr marL="180000" indent="-180000" algn="just">
              <a:spcBef>
                <a:spcPts val="0"/>
              </a:spcBef>
            </a:pPr>
            <a:r>
              <a:rPr lang="en-GB" sz="1200">
                <a:solidFill>
                  <a:schemeClr val="bg1"/>
                </a:solidFill>
                <a:latin typeface="Helvetica" pitchFamily="2" charset="0"/>
              </a:rPr>
              <a:t>We provide your customers with flexible compliance recording options and capabilities, ensuring your customers only pays for the features that they need.</a:t>
            </a:r>
          </a:p>
          <a:p>
            <a:pPr marL="180000" indent="-180000" algn="just">
              <a:spcBef>
                <a:spcPts val="0"/>
              </a:spcBef>
            </a:pPr>
            <a:r>
              <a:rPr lang="en-GB" sz="1200">
                <a:solidFill>
                  <a:schemeClr val="bg1"/>
                </a:solidFill>
                <a:latin typeface="Helvetica" pitchFamily="2" charset="0"/>
              </a:rPr>
              <a:t>The inclusion of Generative AI to enhance the automation of day-to-day Quality Assurance enabling QA managers to focus on, maintaining compliance and Training needs.</a:t>
            </a:r>
          </a:p>
        </p:txBody>
      </p:sp>
      <p:graphicFrame>
        <p:nvGraphicFramePr>
          <p:cNvPr id="15" name="Table 14">
            <a:extLst>
              <a:ext uri="{FF2B5EF4-FFF2-40B4-BE49-F238E27FC236}">
                <a16:creationId xmlns:a16="http://schemas.microsoft.com/office/drawing/2014/main" id="{9354190F-A4D7-E189-4905-F659FC6E2637}"/>
              </a:ext>
            </a:extLst>
          </p:cNvPr>
          <p:cNvGraphicFramePr>
            <a:graphicFrameLocks noGrp="1"/>
          </p:cNvGraphicFramePr>
          <p:nvPr>
            <p:extLst>
              <p:ext uri="{D42A27DB-BD31-4B8C-83A1-F6EECF244321}">
                <p14:modId xmlns:p14="http://schemas.microsoft.com/office/powerpoint/2010/main" val="1486122804"/>
              </p:ext>
            </p:extLst>
          </p:nvPr>
        </p:nvGraphicFramePr>
        <p:xfrm>
          <a:off x="7411180" y="1065995"/>
          <a:ext cx="4619911" cy="3109332"/>
        </p:xfrm>
        <a:graphic>
          <a:graphicData uri="http://schemas.openxmlformats.org/drawingml/2006/table">
            <a:tbl>
              <a:tblPr firstRow="1" bandRow="1">
                <a:tableStyleId>{7DF18680-E054-41AD-8BC1-D1AEF772440D}</a:tableStyleId>
              </a:tblPr>
              <a:tblGrid>
                <a:gridCol w="1491520">
                  <a:extLst>
                    <a:ext uri="{9D8B030D-6E8A-4147-A177-3AD203B41FA5}">
                      <a16:colId xmlns:a16="http://schemas.microsoft.com/office/drawing/2014/main" val="3343940672"/>
                    </a:ext>
                  </a:extLst>
                </a:gridCol>
                <a:gridCol w="3128391">
                  <a:extLst>
                    <a:ext uri="{9D8B030D-6E8A-4147-A177-3AD203B41FA5}">
                      <a16:colId xmlns:a16="http://schemas.microsoft.com/office/drawing/2014/main" val="390328691"/>
                    </a:ext>
                  </a:extLst>
                </a:gridCol>
              </a:tblGrid>
              <a:tr h="720616">
                <a:tc gridSpan="2">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Helvetica" panose="020B0604020202020204" pitchFamily="34" charset="0"/>
                          <a:cs typeface="Helvetica" panose="020B0604020202020204" pitchFamily="34" charset="0"/>
                        </a:rPr>
                        <a:t>Advancing Business Success for</a:t>
                      </a:r>
                    </a:p>
                    <a:p>
                      <a:pPr marL="0" marR="0" lvl="0" indent="0" algn="l" defTabSz="609585"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Helvetica" panose="020B0604020202020204" pitchFamily="34" charset="0"/>
                          <a:cs typeface="Helvetica" panose="020B0604020202020204" pitchFamily="34" charset="0"/>
                        </a:rPr>
                        <a:t>Channel Partners 2</a:t>
                      </a:r>
                    </a:p>
                  </a:txBody>
                  <a:tcPr anchor="ctr"/>
                </a:tc>
                <a:tc hMerge="1">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GB" sz="1600" b="1">
                        <a:solidFill>
                          <a:schemeClr val="bg1"/>
                        </a:solidFill>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353836015"/>
                  </a:ext>
                </a:extLst>
              </a:tr>
              <a:tr h="448589">
                <a:tc>
                  <a:txBody>
                    <a:bodyPr/>
                    <a:lstStyle/>
                    <a:p>
                      <a:pPr marL="0" indent="0">
                        <a:spcBef>
                          <a:spcPts val="0"/>
                        </a:spcBef>
                        <a:spcAft>
                          <a:spcPts val="0"/>
                        </a:spcAft>
                        <a:buNone/>
                      </a:pPr>
                      <a:r>
                        <a:rPr lang="en-GB" sz="1100" b="1" kern="1200">
                          <a:solidFill>
                            <a:schemeClr val="bg1"/>
                          </a:solidFill>
                          <a:latin typeface="Helvetica" pitchFamily="2" charset="0"/>
                          <a:ea typeface="+mn-ea"/>
                          <a:cs typeface="+mn-cs"/>
                        </a:rPr>
                        <a:t>Key Business Challenges</a:t>
                      </a:r>
                    </a:p>
                  </a:txBody>
                  <a:tcPr anchor="ctr">
                    <a:noFill/>
                  </a:tcPr>
                </a:tc>
                <a:tc>
                  <a:txBody>
                    <a:bodyPr/>
                    <a:lstStyle/>
                    <a:p>
                      <a:pPr marL="0" indent="0">
                        <a:spcAft>
                          <a:spcPts val="600"/>
                        </a:spcAft>
                        <a:buFont typeface="Arial" panose="020B0604020202020204" pitchFamily="34" charset="0"/>
                        <a:buNone/>
                      </a:pPr>
                      <a:r>
                        <a:rPr lang="en-GB" sz="1100" b="1" kern="1200">
                          <a:solidFill>
                            <a:schemeClr val="bg1"/>
                          </a:solidFill>
                          <a:latin typeface="Helvetica" pitchFamily="2" charset="0"/>
                          <a:ea typeface="+mn-ea"/>
                          <a:cs typeface="+mn-cs"/>
                        </a:rPr>
                        <a:t>Compliance Recording Solution</a:t>
                      </a:r>
                    </a:p>
                  </a:txBody>
                  <a:tcPr anchor="ctr">
                    <a:noFill/>
                  </a:tcPr>
                </a:tc>
                <a:extLst>
                  <a:ext uri="{0D108BD9-81ED-4DB2-BD59-A6C34878D82A}">
                    <a16:rowId xmlns:a16="http://schemas.microsoft.com/office/drawing/2014/main" val="1291450222"/>
                  </a:ext>
                </a:extLst>
              </a:tr>
              <a:tr h="448589">
                <a:tc>
                  <a:txBody>
                    <a:bodyPr/>
                    <a:lstStyle/>
                    <a:p>
                      <a:pPr marL="0" indent="0">
                        <a:spcBef>
                          <a:spcPts val="0"/>
                        </a:spcBef>
                        <a:spcAft>
                          <a:spcPts val="0"/>
                        </a:spcAft>
                        <a:buNone/>
                      </a:pPr>
                      <a:r>
                        <a:rPr lang="en-GB" sz="1100" b="1" kern="1200">
                          <a:solidFill>
                            <a:schemeClr val="bg1"/>
                          </a:solidFill>
                          <a:latin typeface="Helvetica" pitchFamily="2" charset="0"/>
                          <a:ea typeface="+mn-ea"/>
                          <a:cs typeface="+mn-cs"/>
                        </a:rPr>
                        <a:t>Increasing end-point profitability</a:t>
                      </a:r>
                    </a:p>
                  </a:txBody>
                  <a:tcPr anchor="ctr">
                    <a:noFill/>
                  </a:tcPr>
                </a:tc>
                <a:tc>
                  <a:txBody>
                    <a:bodyPr/>
                    <a:lstStyle/>
                    <a:p>
                      <a:pPr marL="0" indent="0">
                        <a:spcAft>
                          <a:spcPts val="600"/>
                        </a:spcAft>
                        <a:buFont typeface="Arial" panose="020B0604020202020204" pitchFamily="34" charset="0"/>
                        <a:buNone/>
                      </a:pPr>
                      <a:r>
                        <a:rPr lang="en-GB" sz="1100" b="1">
                          <a:solidFill>
                            <a:schemeClr val="bg1"/>
                          </a:solidFill>
                          <a:latin typeface="Helvetica" pitchFamily="2" charset="0"/>
                        </a:rPr>
                        <a:t>Enhanced MMR/ARR and ARPU</a:t>
                      </a:r>
                    </a:p>
                  </a:txBody>
                  <a:tcPr anchor="ctr">
                    <a:noFill/>
                  </a:tcPr>
                </a:tc>
                <a:extLst>
                  <a:ext uri="{0D108BD9-81ED-4DB2-BD59-A6C34878D82A}">
                    <a16:rowId xmlns:a16="http://schemas.microsoft.com/office/drawing/2014/main" val="117434906"/>
                  </a:ext>
                </a:extLst>
              </a:tr>
              <a:tr h="448589">
                <a:tc>
                  <a:txBody>
                    <a:bodyPr/>
                    <a:lstStyle/>
                    <a:p>
                      <a:pPr marL="0" indent="0">
                        <a:spcBef>
                          <a:spcPts val="0"/>
                        </a:spcBef>
                        <a:spcAft>
                          <a:spcPts val="0"/>
                        </a:spcAft>
                        <a:buNone/>
                      </a:pPr>
                      <a:r>
                        <a:rPr lang="en-GB" sz="1100" b="1" kern="1200">
                          <a:solidFill>
                            <a:schemeClr val="bg1"/>
                          </a:solidFill>
                          <a:latin typeface="Helvetica" pitchFamily="2" charset="0"/>
                          <a:ea typeface="+mn-ea"/>
                          <a:cs typeface="+mn-cs"/>
                        </a:rPr>
                        <a:t>Time to Money</a:t>
                      </a:r>
                    </a:p>
                  </a:txBody>
                  <a:tcPr anchor="ctr">
                    <a:noFill/>
                  </a:tcPr>
                </a:tc>
                <a:tc>
                  <a:txBody>
                    <a:bodyPr/>
                    <a:lstStyle/>
                    <a:p>
                      <a:pPr marL="0" indent="0">
                        <a:spcAft>
                          <a:spcPts val="600"/>
                        </a:spcAft>
                        <a:buFont typeface="Arial" panose="020B0604020202020204" pitchFamily="34" charset="0"/>
                        <a:buNone/>
                      </a:pPr>
                      <a:r>
                        <a:rPr lang="en-GB" sz="1100" b="1">
                          <a:solidFill>
                            <a:schemeClr val="bg1"/>
                          </a:solidFill>
                          <a:latin typeface="Helvetica" pitchFamily="2" charset="0"/>
                        </a:rPr>
                        <a:t>Seamless, Frictionless, Bleeding-edge technology</a:t>
                      </a:r>
                    </a:p>
                  </a:txBody>
                  <a:tcPr anchor="ctr">
                    <a:noFill/>
                  </a:tcPr>
                </a:tc>
                <a:extLst>
                  <a:ext uri="{0D108BD9-81ED-4DB2-BD59-A6C34878D82A}">
                    <a16:rowId xmlns:a16="http://schemas.microsoft.com/office/drawing/2014/main" val="1818042257"/>
                  </a:ext>
                </a:extLst>
              </a:tr>
              <a:tr h="448589">
                <a:tc>
                  <a:txBody>
                    <a:bodyPr/>
                    <a:lstStyle/>
                    <a:p>
                      <a:pPr marL="0" indent="0">
                        <a:spcBef>
                          <a:spcPts val="0"/>
                        </a:spcBef>
                        <a:spcAft>
                          <a:spcPts val="0"/>
                        </a:spcAft>
                        <a:buNone/>
                      </a:pPr>
                      <a:r>
                        <a:rPr lang="en-GB" sz="1100" b="1" kern="1200">
                          <a:solidFill>
                            <a:schemeClr val="bg1"/>
                          </a:solidFill>
                          <a:latin typeface="Helvetica" pitchFamily="2" charset="0"/>
                          <a:ea typeface="+mn-ea"/>
                          <a:cs typeface="+mn-cs"/>
                        </a:rPr>
                        <a:t>Attracting and retaining employees</a:t>
                      </a:r>
                    </a:p>
                  </a:txBody>
                  <a:tcPr anchor="ctr">
                    <a:noFill/>
                  </a:tcPr>
                </a:tc>
                <a:tc>
                  <a:txBody>
                    <a:bodyPr/>
                    <a:lstStyle/>
                    <a:p>
                      <a:pPr marL="0" indent="0">
                        <a:spcAft>
                          <a:spcPts val="600"/>
                        </a:spcAft>
                        <a:buFont typeface="Arial" panose="020B0604020202020204" pitchFamily="34" charset="0"/>
                        <a:buNone/>
                      </a:pPr>
                      <a:r>
                        <a:rPr lang="en-GB" sz="1100" b="1" kern="1200">
                          <a:solidFill>
                            <a:schemeClr val="bg1"/>
                          </a:solidFill>
                          <a:latin typeface="Helvetica" pitchFamily="2" charset="0"/>
                          <a:ea typeface="+mn-ea"/>
                          <a:cs typeface="+mn-cs"/>
                        </a:rPr>
                        <a:t>Accelerated partner growth with market leading SaaS cloud solution</a:t>
                      </a:r>
                    </a:p>
                  </a:txBody>
                  <a:tcPr anchor="ctr">
                    <a:noFill/>
                  </a:tcPr>
                </a:tc>
                <a:extLst>
                  <a:ext uri="{0D108BD9-81ED-4DB2-BD59-A6C34878D82A}">
                    <a16:rowId xmlns:a16="http://schemas.microsoft.com/office/drawing/2014/main" val="1055331213"/>
                  </a:ext>
                </a:extLst>
              </a:tr>
              <a:tr h="448589">
                <a:tc>
                  <a:txBody>
                    <a:bodyPr/>
                    <a:lstStyle/>
                    <a:p>
                      <a:pPr marL="0" indent="0">
                        <a:spcBef>
                          <a:spcPts val="0"/>
                        </a:spcBef>
                        <a:spcAft>
                          <a:spcPts val="0"/>
                        </a:spcAft>
                        <a:buNone/>
                      </a:pPr>
                      <a:r>
                        <a:rPr lang="en-GB" sz="1100" b="1" kern="1200">
                          <a:solidFill>
                            <a:schemeClr val="bg1"/>
                          </a:solidFill>
                          <a:latin typeface="Helvetica" pitchFamily="2" charset="0"/>
                          <a:ea typeface="+mn-ea"/>
                          <a:cs typeface="+mn-cs"/>
                        </a:rPr>
                        <a:t>Effective Sales and Marketing</a:t>
                      </a:r>
                    </a:p>
                  </a:txBody>
                  <a:tcPr anchor="ctr">
                    <a:noFill/>
                  </a:tcPr>
                </a:tc>
                <a:tc>
                  <a:txBody>
                    <a:bodyPr/>
                    <a:lstStyle/>
                    <a:p>
                      <a:pPr marL="0" indent="0">
                        <a:spcAft>
                          <a:spcPts val="600"/>
                        </a:spcAft>
                        <a:buFont typeface="Arial" panose="020B0604020202020204" pitchFamily="34" charset="0"/>
                        <a:buNone/>
                      </a:pPr>
                      <a:r>
                        <a:rPr lang="en-GB" sz="1100" b="1" kern="1200">
                          <a:solidFill>
                            <a:schemeClr val="bg1"/>
                          </a:solidFill>
                          <a:latin typeface="Helvetica" pitchFamily="2" charset="0"/>
                          <a:ea typeface="+mn-ea"/>
                          <a:cs typeface="+mn-cs"/>
                        </a:rPr>
                        <a:t>Partner portal with marketing library and deal protection.</a:t>
                      </a:r>
                    </a:p>
                  </a:txBody>
                  <a:tcPr anchor="ctr">
                    <a:noFill/>
                  </a:tcPr>
                </a:tc>
                <a:extLst>
                  <a:ext uri="{0D108BD9-81ED-4DB2-BD59-A6C34878D82A}">
                    <a16:rowId xmlns:a16="http://schemas.microsoft.com/office/drawing/2014/main" val="1125111723"/>
                  </a:ext>
                </a:extLst>
              </a:tr>
            </a:tbl>
          </a:graphicData>
        </a:graphic>
      </p:graphicFrame>
    </p:spTree>
    <p:extLst>
      <p:ext uri="{BB962C8B-B14F-4D97-AF65-F5344CB8AC3E}">
        <p14:creationId xmlns:p14="http://schemas.microsoft.com/office/powerpoint/2010/main" val="290271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7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a:xfrm>
            <a:off x="2768600" y="6875"/>
            <a:ext cx="8966200" cy="749300"/>
          </a:xfrm>
          <a:noFill/>
        </p:spPr>
        <p:txBody>
          <a:bodyPr>
            <a:normAutofit/>
          </a:bodyPr>
          <a:lstStyle/>
          <a:p>
            <a:r>
              <a:rPr lang="en-GB"/>
              <a:t>Compliance Recording</a:t>
            </a:r>
          </a:p>
        </p:txBody>
      </p:sp>
      <p:sp>
        <p:nvSpPr>
          <p:cNvPr id="8" name="TextBox 7">
            <a:extLst>
              <a:ext uri="{FF2B5EF4-FFF2-40B4-BE49-F238E27FC236}">
                <a16:creationId xmlns:a16="http://schemas.microsoft.com/office/drawing/2014/main" id="{A5280F04-DB7A-B022-B674-5F8086C8B07D}"/>
              </a:ext>
            </a:extLst>
          </p:cNvPr>
          <p:cNvSpPr txBox="1"/>
          <p:nvPr/>
        </p:nvSpPr>
        <p:spPr>
          <a:xfrm>
            <a:off x="10159773" y="598271"/>
            <a:ext cx="1575027" cy="369332"/>
          </a:xfrm>
          <a:prstGeom prst="rect">
            <a:avLst/>
          </a:prstGeom>
          <a:noFill/>
        </p:spPr>
        <p:txBody>
          <a:bodyPr wrap="square" rtlCol="0">
            <a:spAutoFit/>
          </a:bodyPr>
          <a:lstStyle/>
          <a:p>
            <a:pPr algn="r"/>
            <a:r>
              <a:rPr lang="en-GB" b="1">
                <a:solidFill>
                  <a:schemeClr val="bg2"/>
                </a:solidFill>
                <a:latin typeface="Helvetica" panose="020B0604020202020204" pitchFamily="34" charset="0"/>
                <a:cs typeface="Helvetica" panose="020B0604020202020204" pitchFamily="34" charset="0"/>
              </a:rPr>
              <a:t>CRIB SHEET</a:t>
            </a:r>
          </a:p>
        </p:txBody>
      </p:sp>
      <p:sp>
        <p:nvSpPr>
          <p:cNvPr id="10" name="Challenges">
            <a:extLst>
              <a:ext uri="{FF2B5EF4-FFF2-40B4-BE49-F238E27FC236}">
                <a16:creationId xmlns:a16="http://schemas.microsoft.com/office/drawing/2014/main" id="{A415485D-324C-D16A-59F5-F32A20411992}"/>
              </a:ext>
            </a:extLst>
          </p:cNvPr>
          <p:cNvSpPr txBox="1">
            <a:spLocks/>
          </p:cNvSpPr>
          <p:nvPr/>
        </p:nvSpPr>
        <p:spPr>
          <a:xfrm>
            <a:off x="334966" y="1398034"/>
            <a:ext cx="2780767" cy="4732526"/>
          </a:xfrm>
          <a:prstGeom prst="roundRect">
            <a:avLst>
              <a:gd name="adj" fmla="val 2687"/>
            </a:avLst>
          </a:prstGeom>
          <a:ln>
            <a:solidFill>
              <a:schemeClr val="bg2"/>
            </a:solidFill>
          </a:ln>
        </p:spPr>
        <p:txBody>
          <a:bodyPr wrap="square" lIns="91440" tIns="45720" rIns="91440" bIns="45720" anchor="t">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buNone/>
            </a:pPr>
            <a:r>
              <a:rPr lang="en-GB" sz="1100" b="1">
                <a:solidFill>
                  <a:schemeClr val="bg1"/>
                </a:solidFill>
                <a:latin typeface="Helvetica" pitchFamily="2" charset="0"/>
              </a:rPr>
              <a:t>Core Recording</a:t>
            </a:r>
          </a:p>
          <a:p>
            <a:pPr marL="179705" indent="-179705">
              <a:spcBef>
                <a:spcPts val="0"/>
              </a:spcBef>
            </a:pPr>
            <a:r>
              <a:rPr lang="en-GB" sz="1100">
                <a:solidFill>
                  <a:schemeClr val="bg1"/>
                </a:solidFill>
                <a:latin typeface="Helvetica" pitchFamily="2" charset="0"/>
              </a:rPr>
              <a:t>Admin Licenses</a:t>
            </a:r>
          </a:p>
          <a:p>
            <a:pPr marL="179705" indent="-179705">
              <a:spcBef>
                <a:spcPts val="0"/>
              </a:spcBef>
            </a:pPr>
            <a:r>
              <a:rPr lang="en-GB" sz="1100">
                <a:solidFill>
                  <a:schemeClr val="bg1"/>
                </a:solidFill>
                <a:latin typeface="Helvetica" pitchFamily="2" charset="0"/>
              </a:rPr>
              <a:t>256-bit AES Rotating Encryption</a:t>
            </a:r>
          </a:p>
          <a:p>
            <a:pPr marL="179705" indent="-179705">
              <a:spcBef>
                <a:spcPts val="0"/>
              </a:spcBef>
            </a:pPr>
            <a:r>
              <a:rPr lang="en-GB" sz="1100">
                <a:solidFill>
                  <a:schemeClr val="bg1"/>
                </a:solidFill>
                <a:latin typeface="Helvetica" pitchFamily="2" charset="0"/>
              </a:rPr>
              <a:t>Redundancy (Local and Geographic)</a:t>
            </a:r>
          </a:p>
          <a:p>
            <a:pPr marL="179705" indent="-179705">
              <a:spcBef>
                <a:spcPts val="0"/>
              </a:spcBef>
            </a:pPr>
            <a:r>
              <a:rPr lang="en-GB" sz="1100">
                <a:solidFill>
                  <a:schemeClr val="bg1"/>
                </a:solidFill>
                <a:latin typeface="Helvetica" pitchFamily="2" charset="0"/>
              </a:rPr>
              <a:t>Unified Location Data Sovereignty</a:t>
            </a:r>
          </a:p>
          <a:p>
            <a:pPr marL="179705" indent="-179705">
              <a:spcBef>
                <a:spcPts val="0"/>
              </a:spcBef>
            </a:pPr>
            <a:r>
              <a:rPr lang="en-GB" sz="1100">
                <a:solidFill>
                  <a:schemeClr val="bg1"/>
                </a:solidFill>
                <a:latin typeface="Helvetica" pitchFamily="2" charset="0"/>
              </a:rPr>
              <a:t>Multi-Factor Authentication Support</a:t>
            </a:r>
          </a:p>
          <a:p>
            <a:pPr marL="179705" indent="-179705">
              <a:spcBef>
                <a:spcPts val="0"/>
              </a:spcBef>
            </a:pPr>
            <a:r>
              <a:rPr lang="en-GB" sz="1100">
                <a:solidFill>
                  <a:schemeClr val="bg1"/>
                </a:solidFill>
                <a:latin typeface="Helvetica" pitchFamily="2" charset="0"/>
              </a:rPr>
              <a:t>Unlimited audio recording storage</a:t>
            </a:r>
          </a:p>
          <a:p>
            <a:pPr marL="179705" indent="-179705">
              <a:spcBef>
                <a:spcPts val="0"/>
              </a:spcBef>
            </a:pPr>
            <a:r>
              <a:rPr lang="en-GB" sz="1100">
                <a:solidFill>
                  <a:schemeClr val="bg1"/>
                </a:solidFill>
                <a:latin typeface="Helvetica" pitchFamily="2" charset="0"/>
              </a:rPr>
              <a:t>Compliant call sharing</a:t>
            </a:r>
          </a:p>
          <a:p>
            <a:pPr marL="179705" indent="-179705">
              <a:spcBef>
                <a:spcPts val="0"/>
              </a:spcBef>
            </a:pPr>
            <a:r>
              <a:rPr lang="en-GB" sz="1100">
                <a:solidFill>
                  <a:schemeClr val="bg1"/>
                </a:solidFill>
                <a:latin typeface="Helvetica" pitchFamily="2" charset="0"/>
              </a:rPr>
              <a:t>Granular User-Based Permissions</a:t>
            </a:r>
          </a:p>
          <a:p>
            <a:pPr marL="179705" indent="-179705">
              <a:spcBef>
                <a:spcPts val="0"/>
              </a:spcBef>
            </a:pPr>
            <a:r>
              <a:rPr lang="en-GB" sz="1100">
                <a:solidFill>
                  <a:schemeClr val="bg1"/>
                </a:solidFill>
                <a:latin typeface="Helvetica" pitchFamily="2" charset="0"/>
              </a:rPr>
              <a:t>Legal hold</a:t>
            </a:r>
          </a:p>
          <a:p>
            <a:pPr marL="179705" indent="-179705">
              <a:spcBef>
                <a:spcPts val="0"/>
              </a:spcBef>
            </a:pPr>
            <a:r>
              <a:rPr lang="en-GB" sz="1100">
                <a:solidFill>
                  <a:schemeClr val="bg1"/>
                </a:solidFill>
                <a:latin typeface="Helvetica"/>
              </a:rPr>
              <a:t>Advanced call playback and tagging</a:t>
            </a:r>
            <a:endParaRPr lang="en-GB" sz="1100">
              <a:solidFill>
                <a:schemeClr val="bg1"/>
              </a:solidFill>
              <a:latin typeface="Helvetica" pitchFamily="2" charset="0"/>
            </a:endParaRPr>
          </a:p>
          <a:p>
            <a:pPr marL="179705" indent="-179705">
              <a:spcBef>
                <a:spcPts val="0"/>
              </a:spcBef>
            </a:pPr>
            <a:r>
              <a:rPr lang="en-GB" sz="1100">
                <a:solidFill>
                  <a:schemeClr val="bg1"/>
                </a:solidFill>
                <a:latin typeface="Helvetica"/>
              </a:rPr>
              <a:t>Selective AI Transcription, Call Summarization, and Sentiment Analysis</a:t>
            </a:r>
            <a:endParaRPr lang="en-GB" sz="1100">
              <a:solidFill>
                <a:schemeClr val="bg1"/>
              </a:solidFill>
              <a:latin typeface="Helvetica" pitchFamily="2" charset="0"/>
            </a:endParaRPr>
          </a:p>
          <a:p>
            <a:pPr marL="179705" indent="-179705">
              <a:spcBef>
                <a:spcPts val="0"/>
              </a:spcBef>
            </a:pPr>
            <a:r>
              <a:rPr lang="en-GB" sz="1100">
                <a:solidFill>
                  <a:schemeClr val="bg1"/>
                </a:solidFill>
                <a:latin typeface="Helvetica" pitchFamily="2" charset="0"/>
              </a:rPr>
              <a:t>Searchable Call Tagging</a:t>
            </a:r>
          </a:p>
          <a:p>
            <a:pPr marL="179705" indent="-179705">
              <a:spcBef>
                <a:spcPts val="0"/>
              </a:spcBef>
            </a:pPr>
            <a:r>
              <a:rPr lang="en-GB" sz="1100">
                <a:solidFill>
                  <a:schemeClr val="bg1"/>
                </a:solidFill>
                <a:latin typeface="Helvetica" pitchFamily="2" charset="0"/>
              </a:rPr>
              <a:t>Call Notes</a:t>
            </a:r>
          </a:p>
          <a:p>
            <a:pPr marL="179705" indent="-179705">
              <a:spcBef>
                <a:spcPts val="0"/>
              </a:spcBef>
            </a:pPr>
            <a:r>
              <a:rPr lang="en-GB" sz="1100">
                <a:solidFill>
                  <a:schemeClr val="bg1"/>
                </a:solidFill>
                <a:latin typeface="Helvetica" pitchFamily="2" charset="0"/>
              </a:rPr>
              <a:t>Agent and/or Team Grouping</a:t>
            </a:r>
          </a:p>
          <a:p>
            <a:pPr marL="179705" indent="-179705">
              <a:spcBef>
                <a:spcPts val="0"/>
              </a:spcBef>
            </a:pPr>
            <a:r>
              <a:rPr lang="en-GB" sz="1100">
                <a:solidFill>
                  <a:schemeClr val="bg1"/>
                </a:solidFill>
                <a:latin typeface="Helvetica" pitchFamily="2" charset="0"/>
              </a:rPr>
              <a:t>Customizable Retention Policies</a:t>
            </a:r>
          </a:p>
          <a:p>
            <a:pPr marL="179705" indent="-179705">
              <a:spcBef>
                <a:spcPts val="0"/>
              </a:spcBef>
            </a:pPr>
            <a:r>
              <a:rPr lang="en-GB" sz="1100">
                <a:solidFill>
                  <a:schemeClr val="bg1"/>
                </a:solidFill>
                <a:latin typeface="Helvetica" pitchFamily="2" charset="0"/>
              </a:rPr>
              <a:t>Basic API Support</a:t>
            </a:r>
          </a:p>
        </p:txBody>
      </p:sp>
      <p:sp>
        <p:nvSpPr>
          <p:cNvPr id="11" name="Challenges">
            <a:extLst>
              <a:ext uri="{FF2B5EF4-FFF2-40B4-BE49-F238E27FC236}">
                <a16:creationId xmlns:a16="http://schemas.microsoft.com/office/drawing/2014/main" id="{38E1979B-BE13-6183-AD84-8EFE187883AE}"/>
              </a:ext>
            </a:extLst>
          </p:cNvPr>
          <p:cNvSpPr txBox="1">
            <a:spLocks/>
          </p:cNvSpPr>
          <p:nvPr/>
        </p:nvSpPr>
        <p:spPr>
          <a:xfrm>
            <a:off x="202758" y="908050"/>
            <a:ext cx="11817792" cy="5351679"/>
          </a:xfrm>
          <a:prstGeom prst="roundRect">
            <a:avLst>
              <a:gd name="adj" fmla="val 2396"/>
            </a:avLst>
          </a:prstGeom>
          <a:ln>
            <a:solidFill>
              <a:schemeClr val="bg2"/>
            </a:solidFill>
          </a:ln>
        </p:spPr>
        <p:txBody>
          <a:bodyPr wrap="square" anchor="t">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just">
              <a:spcBef>
                <a:spcPts val="0"/>
              </a:spcBef>
              <a:buNone/>
            </a:pPr>
            <a:r>
              <a:rPr lang="en-GB" b="1">
                <a:solidFill>
                  <a:schemeClr val="bg1"/>
                </a:solidFill>
                <a:latin typeface="Helvetica" pitchFamily="2" charset="0"/>
                <a:cs typeface="Helvetica" panose="020B0604020202020204" pitchFamily="34" charset="0"/>
              </a:rPr>
              <a:t>Product Details</a:t>
            </a:r>
            <a:endParaRPr lang="en-GB" sz="1200" b="1">
              <a:solidFill>
                <a:schemeClr val="bg1"/>
              </a:solidFill>
              <a:highlight>
                <a:srgbClr val="1A1C2B"/>
              </a:highlight>
              <a:latin typeface="Helvetica" pitchFamily="2" charset="0"/>
            </a:endParaRPr>
          </a:p>
        </p:txBody>
      </p:sp>
      <p:sp>
        <p:nvSpPr>
          <p:cNvPr id="12" name="Challenges">
            <a:extLst>
              <a:ext uri="{FF2B5EF4-FFF2-40B4-BE49-F238E27FC236}">
                <a16:creationId xmlns:a16="http://schemas.microsoft.com/office/drawing/2014/main" id="{95F4DB15-567F-8F8E-05EE-5CB8FA1B3B46}"/>
              </a:ext>
            </a:extLst>
          </p:cNvPr>
          <p:cNvSpPr txBox="1">
            <a:spLocks/>
          </p:cNvSpPr>
          <p:nvPr/>
        </p:nvSpPr>
        <p:spPr>
          <a:xfrm>
            <a:off x="3261608" y="1398034"/>
            <a:ext cx="2780767" cy="4732526"/>
          </a:xfrm>
          <a:prstGeom prst="roundRect">
            <a:avLst>
              <a:gd name="adj" fmla="val 2687"/>
            </a:avLst>
          </a:prstGeom>
          <a:ln>
            <a:solidFill>
              <a:schemeClr val="bg2"/>
            </a:solidFill>
          </a:ln>
        </p:spPr>
        <p:txBody>
          <a:bodyPr wrap="square" anchor="t">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buNone/>
            </a:pPr>
            <a:r>
              <a:rPr lang="en-GB" sz="1200" b="1">
                <a:solidFill>
                  <a:schemeClr val="bg1"/>
                </a:solidFill>
                <a:latin typeface="Helvetica" pitchFamily="2" charset="0"/>
              </a:rPr>
              <a:t>Advanced Recording - Core Recording Features Plus:</a:t>
            </a:r>
          </a:p>
          <a:p>
            <a:pPr marL="180000" indent="-180000">
              <a:spcBef>
                <a:spcPts val="0"/>
              </a:spcBef>
            </a:pPr>
            <a:r>
              <a:rPr lang="en-GB" sz="1200">
                <a:solidFill>
                  <a:schemeClr val="bg1"/>
                </a:solidFill>
                <a:latin typeface="Helvetica" pitchFamily="2" charset="0"/>
              </a:rPr>
              <a:t>QA Supervisor License</a:t>
            </a:r>
          </a:p>
          <a:p>
            <a:pPr marL="180000" indent="-180000">
              <a:spcBef>
                <a:spcPts val="0"/>
              </a:spcBef>
            </a:pPr>
            <a:r>
              <a:rPr lang="en-GB" sz="1200">
                <a:solidFill>
                  <a:schemeClr val="bg1"/>
                </a:solidFill>
                <a:latin typeface="Helvetica" pitchFamily="2" charset="0"/>
              </a:rPr>
              <a:t>Agent QA and evaluation tools</a:t>
            </a:r>
          </a:p>
          <a:p>
            <a:pPr marL="180000" indent="-180000">
              <a:spcBef>
                <a:spcPts val="0"/>
              </a:spcBef>
            </a:pPr>
            <a:r>
              <a:rPr lang="en-GB" sz="1200">
                <a:solidFill>
                  <a:schemeClr val="bg1"/>
                </a:solidFill>
                <a:latin typeface="Helvetica" pitchFamily="2" charset="0"/>
              </a:rPr>
              <a:t>Manual PCI DSS redaction</a:t>
            </a:r>
          </a:p>
          <a:p>
            <a:pPr marL="180000" indent="-180000">
              <a:spcBef>
                <a:spcPts val="0"/>
              </a:spcBef>
            </a:pPr>
            <a:r>
              <a:rPr lang="en-GB" sz="1200">
                <a:solidFill>
                  <a:schemeClr val="bg1"/>
                </a:solidFill>
                <a:latin typeface="Helvetica" pitchFamily="2" charset="0"/>
              </a:rPr>
              <a:t>Screen capture and/or screen recording (6 months storage included)</a:t>
            </a:r>
          </a:p>
          <a:p>
            <a:pPr marL="180000" indent="-180000">
              <a:spcBef>
                <a:spcPts val="0"/>
              </a:spcBef>
            </a:pPr>
            <a:r>
              <a:rPr lang="en-GB" sz="1200">
                <a:solidFill>
                  <a:schemeClr val="bg1"/>
                </a:solidFill>
                <a:latin typeface="Helvetica" pitchFamily="2" charset="0"/>
              </a:rPr>
              <a:t>Enhanced Call Details</a:t>
            </a:r>
          </a:p>
          <a:p>
            <a:pPr marL="180000" indent="-180000">
              <a:spcBef>
                <a:spcPts val="0"/>
              </a:spcBef>
            </a:pPr>
            <a:r>
              <a:rPr lang="en-GB" sz="1200">
                <a:solidFill>
                  <a:schemeClr val="bg1"/>
                </a:solidFill>
                <a:latin typeface="Helvetica" pitchFamily="2" charset="0"/>
              </a:rPr>
              <a:t>Advanced Reporting</a:t>
            </a:r>
          </a:p>
          <a:p>
            <a:pPr marL="180000" indent="-180000">
              <a:spcBef>
                <a:spcPts val="0"/>
              </a:spcBef>
            </a:pPr>
            <a:r>
              <a:rPr lang="en-GB" sz="1200">
                <a:solidFill>
                  <a:schemeClr val="bg1"/>
                </a:solidFill>
                <a:latin typeface="Helvetica" pitchFamily="2" charset="0"/>
              </a:rPr>
              <a:t>Call Section Notes</a:t>
            </a:r>
          </a:p>
          <a:p>
            <a:pPr marL="180000" indent="-180000">
              <a:spcBef>
                <a:spcPts val="0"/>
              </a:spcBef>
            </a:pPr>
            <a:r>
              <a:rPr lang="en-GB" sz="1200">
                <a:solidFill>
                  <a:schemeClr val="bg1"/>
                </a:solidFill>
                <a:latin typeface="Helvetica" pitchFamily="2" charset="0"/>
              </a:rPr>
              <a:t>Time-Based Call Notes</a:t>
            </a:r>
          </a:p>
        </p:txBody>
      </p:sp>
      <p:sp>
        <p:nvSpPr>
          <p:cNvPr id="13" name="Challenges">
            <a:extLst>
              <a:ext uri="{FF2B5EF4-FFF2-40B4-BE49-F238E27FC236}">
                <a16:creationId xmlns:a16="http://schemas.microsoft.com/office/drawing/2014/main" id="{9D8AB7DE-8398-945F-E7C6-E51577214552}"/>
              </a:ext>
            </a:extLst>
          </p:cNvPr>
          <p:cNvSpPr txBox="1">
            <a:spLocks/>
          </p:cNvSpPr>
          <p:nvPr/>
        </p:nvSpPr>
        <p:spPr>
          <a:xfrm>
            <a:off x="6188250" y="1398034"/>
            <a:ext cx="2780767" cy="4732526"/>
          </a:xfrm>
          <a:prstGeom prst="roundRect">
            <a:avLst>
              <a:gd name="adj" fmla="val 2687"/>
            </a:avLst>
          </a:prstGeom>
          <a:ln>
            <a:solidFill>
              <a:schemeClr val="bg2"/>
            </a:solidFill>
          </a:ln>
        </p:spPr>
        <p:txBody>
          <a:bodyPr wrap="square" anchor="t">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buNone/>
            </a:pPr>
            <a:r>
              <a:rPr lang="en-GB" sz="1200" b="1">
                <a:solidFill>
                  <a:schemeClr val="bg1"/>
                </a:solidFill>
                <a:latin typeface="Helvetica" pitchFamily="2" charset="0"/>
              </a:rPr>
              <a:t>Standard Analytics – Advanced Recording Plus:</a:t>
            </a:r>
          </a:p>
          <a:p>
            <a:pPr marL="180000" indent="-180000">
              <a:spcBef>
                <a:spcPts val="0"/>
              </a:spcBef>
            </a:pPr>
            <a:r>
              <a:rPr lang="en-GB" sz="1200">
                <a:solidFill>
                  <a:schemeClr val="bg1"/>
                </a:solidFill>
                <a:latin typeface="Helvetica" pitchFamily="2" charset="0"/>
              </a:rPr>
              <a:t>Detailed voice analytics with optional screen/video recording</a:t>
            </a:r>
          </a:p>
          <a:p>
            <a:pPr marL="180000" indent="-180000">
              <a:spcBef>
                <a:spcPts val="0"/>
              </a:spcBef>
            </a:pPr>
            <a:r>
              <a:rPr lang="en-GB" sz="1200">
                <a:solidFill>
                  <a:schemeClr val="bg1"/>
                </a:solidFill>
                <a:latin typeface="Helvetica" pitchFamily="2" charset="0"/>
              </a:rPr>
              <a:t>Detailed Interaction Analysis</a:t>
            </a:r>
          </a:p>
          <a:p>
            <a:pPr marL="180000" indent="-180000">
              <a:spcBef>
                <a:spcPts val="0"/>
              </a:spcBef>
            </a:pPr>
            <a:r>
              <a:rPr lang="en-GB" sz="1200">
                <a:solidFill>
                  <a:schemeClr val="bg1"/>
                </a:solidFill>
                <a:latin typeface="Helvetica" pitchFamily="2" charset="0"/>
              </a:rPr>
              <a:t>Customizable Scorecard Phrase Editor</a:t>
            </a:r>
          </a:p>
          <a:p>
            <a:pPr marL="180000" indent="-180000">
              <a:spcBef>
                <a:spcPts val="0"/>
              </a:spcBef>
            </a:pPr>
            <a:r>
              <a:rPr lang="en-GB" sz="1200">
                <a:solidFill>
                  <a:schemeClr val="bg1"/>
                </a:solidFill>
                <a:latin typeface="Helvetica" pitchFamily="2" charset="0"/>
              </a:rPr>
              <a:t>Generative AI Data Interaction</a:t>
            </a:r>
          </a:p>
          <a:p>
            <a:pPr marL="180000" indent="-180000">
              <a:spcBef>
                <a:spcPts val="0"/>
              </a:spcBef>
            </a:pPr>
            <a:r>
              <a:rPr lang="en-GB" sz="1200">
                <a:solidFill>
                  <a:schemeClr val="bg1"/>
                </a:solidFill>
                <a:latin typeface="Helvetica" pitchFamily="2" charset="0"/>
              </a:rPr>
              <a:t>Automated PCI DSS redaction</a:t>
            </a:r>
          </a:p>
          <a:p>
            <a:pPr marL="180000" indent="-180000">
              <a:spcBef>
                <a:spcPts val="0"/>
              </a:spcBef>
            </a:pPr>
            <a:r>
              <a:rPr lang="en-GB" sz="1200">
                <a:solidFill>
                  <a:schemeClr val="bg1"/>
                </a:solidFill>
                <a:latin typeface="Helvetica" pitchFamily="2" charset="0"/>
              </a:rPr>
              <a:t>Speech-to-Text Transcription</a:t>
            </a:r>
          </a:p>
          <a:p>
            <a:pPr marL="180000" indent="-180000">
              <a:spcBef>
                <a:spcPts val="0"/>
              </a:spcBef>
            </a:pPr>
            <a:r>
              <a:rPr lang="en-GB" sz="1200">
                <a:solidFill>
                  <a:schemeClr val="bg1"/>
                </a:solidFill>
                <a:latin typeface="Helvetica" pitchFamily="2" charset="0"/>
              </a:rPr>
              <a:t>Sentiment analysis</a:t>
            </a:r>
          </a:p>
          <a:p>
            <a:pPr marL="180000" indent="-180000">
              <a:spcBef>
                <a:spcPts val="0"/>
              </a:spcBef>
            </a:pPr>
            <a:r>
              <a:rPr lang="en-GB" sz="1200">
                <a:solidFill>
                  <a:schemeClr val="bg1"/>
                </a:solidFill>
                <a:latin typeface="Helvetica" pitchFamily="2" charset="0"/>
              </a:rPr>
              <a:t>Advanced call filters and queries</a:t>
            </a:r>
          </a:p>
          <a:p>
            <a:pPr marL="180000" indent="-180000">
              <a:spcBef>
                <a:spcPts val="0"/>
              </a:spcBef>
            </a:pPr>
            <a:r>
              <a:rPr lang="en-GB" sz="1200">
                <a:solidFill>
                  <a:schemeClr val="bg1"/>
                </a:solidFill>
                <a:latin typeface="Helvetica" pitchFamily="2" charset="0"/>
              </a:rPr>
              <a:t>Comprehensive, out-of-the-box dashboard reports</a:t>
            </a:r>
          </a:p>
        </p:txBody>
      </p:sp>
      <p:sp>
        <p:nvSpPr>
          <p:cNvPr id="14" name="Challenges">
            <a:extLst>
              <a:ext uri="{FF2B5EF4-FFF2-40B4-BE49-F238E27FC236}">
                <a16:creationId xmlns:a16="http://schemas.microsoft.com/office/drawing/2014/main" id="{F3F3EDB7-3402-38FD-3769-E7BCA33766DF}"/>
              </a:ext>
            </a:extLst>
          </p:cNvPr>
          <p:cNvSpPr txBox="1">
            <a:spLocks/>
          </p:cNvSpPr>
          <p:nvPr/>
        </p:nvSpPr>
        <p:spPr>
          <a:xfrm>
            <a:off x="9114893" y="1398034"/>
            <a:ext cx="2780767" cy="4732526"/>
          </a:xfrm>
          <a:prstGeom prst="roundRect">
            <a:avLst>
              <a:gd name="adj" fmla="val 2687"/>
            </a:avLst>
          </a:prstGeom>
          <a:ln>
            <a:solidFill>
              <a:schemeClr val="bg2"/>
            </a:solidFill>
          </a:ln>
        </p:spPr>
        <p:txBody>
          <a:bodyPr wrap="square" anchor="t">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buNone/>
            </a:pPr>
            <a:r>
              <a:rPr lang="en-GB" sz="1200" b="1">
                <a:solidFill>
                  <a:schemeClr val="bg1"/>
                </a:solidFill>
                <a:latin typeface="Helvetica" pitchFamily="2" charset="0"/>
              </a:rPr>
              <a:t>Advanced Analytics – Standard Analytics Plus:</a:t>
            </a:r>
          </a:p>
          <a:p>
            <a:pPr marL="180000" indent="-180000">
              <a:spcBef>
                <a:spcPts val="0"/>
              </a:spcBef>
            </a:pPr>
            <a:r>
              <a:rPr lang="en-GB" sz="1200">
                <a:solidFill>
                  <a:schemeClr val="bg1"/>
                </a:solidFill>
                <a:latin typeface="Helvetica" pitchFamily="2" charset="0"/>
              </a:rPr>
              <a:t>AI data analysis of multiple data sources (</a:t>
            </a:r>
            <a:r>
              <a:rPr lang="en-GB" sz="1200" err="1">
                <a:solidFill>
                  <a:schemeClr val="bg1"/>
                </a:solidFill>
                <a:latin typeface="Helvetica" pitchFamily="2" charset="0"/>
              </a:rPr>
              <a:t>eMail</a:t>
            </a:r>
            <a:r>
              <a:rPr lang="en-GB" sz="1200">
                <a:solidFill>
                  <a:schemeClr val="bg1"/>
                </a:solidFill>
                <a:latin typeface="Helvetica" pitchFamily="2" charset="0"/>
              </a:rPr>
              <a:t>, Chat, and Social Media)</a:t>
            </a:r>
          </a:p>
          <a:p>
            <a:pPr marL="180000" indent="-180000">
              <a:spcBef>
                <a:spcPts val="0"/>
              </a:spcBef>
            </a:pPr>
            <a:r>
              <a:rPr lang="en-GB" sz="1200">
                <a:solidFill>
                  <a:schemeClr val="bg1"/>
                </a:solidFill>
                <a:latin typeface="Helvetica" pitchFamily="2" charset="0"/>
              </a:rPr>
              <a:t>Generative AI Data Interaction</a:t>
            </a:r>
          </a:p>
          <a:p>
            <a:pPr marL="180000" indent="-180000">
              <a:spcBef>
                <a:spcPts val="0"/>
              </a:spcBef>
            </a:pPr>
            <a:r>
              <a:rPr lang="en-GB" sz="1200">
                <a:solidFill>
                  <a:schemeClr val="bg1"/>
                </a:solidFill>
                <a:latin typeface="Helvetica" pitchFamily="2" charset="0"/>
              </a:rPr>
              <a:t>Expanded out-of-the-box business intelligence dashboard reporting</a:t>
            </a:r>
          </a:p>
          <a:p>
            <a:pPr marL="180000" indent="-180000">
              <a:spcBef>
                <a:spcPts val="0"/>
              </a:spcBef>
            </a:pPr>
            <a:r>
              <a:rPr lang="en-GB" sz="1200">
                <a:solidFill>
                  <a:schemeClr val="bg1"/>
                </a:solidFill>
                <a:latin typeface="Helvetica" pitchFamily="2" charset="0"/>
              </a:rPr>
              <a:t>Multilingual Transcription</a:t>
            </a:r>
          </a:p>
          <a:p>
            <a:pPr marL="180000" indent="-180000">
              <a:spcBef>
                <a:spcPts val="0"/>
              </a:spcBef>
            </a:pPr>
            <a:r>
              <a:rPr lang="en-GB" sz="1200">
                <a:solidFill>
                  <a:schemeClr val="bg1"/>
                </a:solidFill>
                <a:latin typeface="Helvetica" pitchFamily="2" charset="0"/>
              </a:rPr>
              <a:t>Automated email summary reports and notifications</a:t>
            </a:r>
          </a:p>
          <a:p>
            <a:pPr marL="180000" indent="-180000">
              <a:spcBef>
                <a:spcPts val="0"/>
              </a:spcBef>
            </a:pPr>
            <a:endParaRPr lang="en-GB" sz="1200">
              <a:solidFill>
                <a:schemeClr val="bg1"/>
              </a:solidFill>
              <a:latin typeface="Helvetica" pitchFamily="2" charset="0"/>
            </a:endParaRPr>
          </a:p>
        </p:txBody>
      </p:sp>
    </p:spTree>
    <p:extLst>
      <p:ext uri="{BB962C8B-B14F-4D97-AF65-F5344CB8AC3E}">
        <p14:creationId xmlns:p14="http://schemas.microsoft.com/office/powerpoint/2010/main" val="232095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a:xfrm>
            <a:off x="2768600" y="6875"/>
            <a:ext cx="8966200" cy="749300"/>
          </a:xfrm>
          <a:noFill/>
        </p:spPr>
        <p:txBody>
          <a:bodyPr>
            <a:normAutofit/>
          </a:bodyPr>
          <a:lstStyle/>
          <a:p>
            <a:r>
              <a:rPr lang="en-GB"/>
              <a:t>Compliance Recording</a:t>
            </a:r>
          </a:p>
        </p:txBody>
      </p:sp>
      <p:sp>
        <p:nvSpPr>
          <p:cNvPr id="29" name="Text Placeholder 2">
            <a:extLst>
              <a:ext uri="{FF2B5EF4-FFF2-40B4-BE49-F238E27FC236}">
                <a16:creationId xmlns:a16="http://schemas.microsoft.com/office/drawing/2014/main" id="{4E4F609A-3CC0-8FAA-720B-C15B17FBB63A}"/>
              </a:ext>
            </a:extLst>
          </p:cNvPr>
          <p:cNvSpPr txBox="1">
            <a:spLocks/>
          </p:cNvSpPr>
          <p:nvPr/>
        </p:nvSpPr>
        <p:spPr>
          <a:xfrm>
            <a:off x="334964" y="2564329"/>
            <a:ext cx="6449443" cy="1330338"/>
          </a:xfrm>
          <a:prstGeom prst="roundRect">
            <a:avLst>
              <a:gd name="adj" fmla="val 8799"/>
            </a:avLst>
          </a:prstGeom>
          <a:ln>
            <a:solidFill>
              <a:schemeClr val="bg2"/>
            </a:solidFill>
          </a:ln>
        </p:spPr>
        <p:txBody>
          <a:bodyPr wrap="square">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just">
              <a:spcBef>
                <a:spcPts val="0"/>
              </a:spcBef>
              <a:buNone/>
            </a:pPr>
            <a:r>
              <a:rPr lang="en-GB" b="1">
                <a:solidFill>
                  <a:schemeClr val="bg1"/>
                </a:solidFill>
                <a:latin typeface="Helvetica" pitchFamily="2" charset="0"/>
              </a:rPr>
              <a:t>Why </a:t>
            </a:r>
            <a:r>
              <a:rPr lang="en-GB" b="1" err="1">
                <a:solidFill>
                  <a:schemeClr val="bg1"/>
                </a:solidFill>
                <a:latin typeface="Helvetica" pitchFamily="2" charset="0"/>
              </a:rPr>
              <a:t>EXPO.e</a:t>
            </a:r>
            <a:endParaRPr lang="en-GB" b="1">
              <a:solidFill>
                <a:schemeClr val="bg1"/>
              </a:solidFill>
              <a:latin typeface="Helvetica" pitchFamily="2" charset="0"/>
            </a:endParaRPr>
          </a:p>
          <a:p>
            <a:pPr marL="180000" indent="-180000" algn="just">
              <a:spcBef>
                <a:spcPts val="0"/>
              </a:spcBef>
            </a:pPr>
            <a:r>
              <a:rPr lang="en-GB" sz="1200">
                <a:solidFill>
                  <a:schemeClr val="bg1"/>
                </a:solidFill>
                <a:latin typeface="Helvetica" pitchFamily="2" charset="0"/>
              </a:rPr>
              <a:t>Our solution supports all our Voice platforms.</a:t>
            </a:r>
          </a:p>
          <a:p>
            <a:pPr marL="180000" indent="-180000" algn="just">
              <a:spcBef>
                <a:spcPts val="0"/>
              </a:spcBef>
            </a:pPr>
            <a:r>
              <a:rPr lang="en-GB" sz="1200">
                <a:solidFill>
                  <a:schemeClr val="bg1"/>
                </a:solidFill>
                <a:latin typeface="Helvetica" pitchFamily="2" charset="0"/>
              </a:rPr>
              <a:t>We offer flexible retention options enabling your customers to be regulatory compliant.</a:t>
            </a:r>
          </a:p>
          <a:p>
            <a:pPr marL="180000" indent="-180000" algn="just">
              <a:spcBef>
                <a:spcPts val="0"/>
              </a:spcBef>
            </a:pPr>
            <a:r>
              <a:rPr lang="en-GB" sz="1200">
                <a:solidFill>
                  <a:schemeClr val="bg1"/>
                </a:solidFill>
                <a:latin typeface="Helvetica" pitchFamily="2" charset="0"/>
              </a:rPr>
              <a:t>All recordings are stored in the UK.</a:t>
            </a:r>
          </a:p>
        </p:txBody>
      </p:sp>
      <p:sp>
        <p:nvSpPr>
          <p:cNvPr id="39" name="Title 1">
            <a:extLst>
              <a:ext uri="{FF2B5EF4-FFF2-40B4-BE49-F238E27FC236}">
                <a16:creationId xmlns:a16="http://schemas.microsoft.com/office/drawing/2014/main" id="{508659EA-B19C-B459-6B64-B2596A4E4D83}"/>
              </a:ext>
            </a:extLst>
          </p:cNvPr>
          <p:cNvSpPr txBox="1">
            <a:spLocks/>
          </p:cNvSpPr>
          <p:nvPr/>
        </p:nvSpPr>
        <p:spPr>
          <a:xfrm>
            <a:off x="334963" y="1026223"/>
            <a:ext cx="6449443" cy="1479485"/>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anchor="ctr">
            <a:noAutofit/>
          </a:bodyPr>
          <a:lstStyle>
            <a:lvl1pPr marL="0" algn="r" defTabSz="609585" rtl="0" eaLnBrk="1" latinLnBrk="0" hangingPunct="1">
              <a:spcBef>
                <a:spcPct val="0"/>
              </a:spcBef>
              <a:buNone/>
              <a:defRPr lang="en-US" sz="2800" kern="1200" dirty="0">
                <a:solidFill>
                  <a:schemeClr val="bg1"/>
                </a:solidFill>
                <a:latin typeface="HelveticaNowText Medium" panose="020B0604030202020204" pitchFamily="34" charset="0"/>
                <a:ea typeface="+mj-ea"/>
                <a:cs typeface="HelveticaNowText Medium" panose="020B0604030202020204" pitchFamily="34" charset="0"/>
              </a:defRPr>
            </a:lvl1pPr>
          </a:lstStyle>
          <a:p>
            <a:pPr algn="l">
              <a:lnSpc>
                <a:spcPct val="150000"/>
              </a:lnSpc>
            </a:pPr>
            <a:r>
              <a:rPr lang="en-GB" sz="1200">
                <a:latin typeface="Helvetica" pitchFamily="2" charset="0"/>
              </a:rPr>
              <a:t>Comprehensive cloud-based compliance recording solution enabling your customers to securely record calls and screen interactions across on premise, hosted, mobile, Microsoft Teams and Contact Centre environments delivering scalability while eliminating large overhead costs.</a:t>
            </a:r>
          </a:p>
        </p:txBody>
      </p:sp>
      <p:sp>
        <p:nvSpPr>
          <p:cNvPr id="41" name="TextBox 40">
            <a:extLst>
              <a:ext uri="{FF2B5EF4-FFF2-40B4-BE49-F238E27FC236}">
                <a16:creationId xmlns:a16="http://schemas.microsoft.com/office/drawing/2014/main" id="{8281DF23-C0E9-785F-B10E-2663B0AD3299}"/>
              </a:ext>
            </a:extLst>
          </p:cNvPr>
          <p:cNvSpPr txBox="1"/>
          <p:nvPr/>
        </p:nvSpPr>
        <p:spPr>
          <a:xfrm>
            <a:off x="10159773" y="598271"/>
            <a:ext cx="1575027" cy="369332"/>
          </a:xfrm>
          <a:prstGeom prst="rect">
            <a:avLst/>
          </a:prstGeom>
          <a:noFill/>
        </p:spPr>
        <p:txBody>
          <a:bodyPr wrap="square" rtlCol="0">
            <a:spAutoFit/>
          </a:bodyPr>
          <a:lstStyle/>
          <a:p>
            <a:pPr algn="r"/>
            <a:r>
              <a:rPr lang="en-GB" b="1">
                <a:solidFill>
                  <a:schemeClr val="bg2"/>
                </a:solidFill>
                <a:latin typeface="Helvetica" panose="020B0604020202020204" pitchFamily="34" charset="0"/>
                <a:cs typeface="Helvetica" panose="020B0604020202020204" pitchFamily="34" charset="0"/>
              </a:rPr>
              <a:t>CRIB SHEET</a:t>
            </a:r>
          </a:p>
        </p:txBody>
      </p:sp>
      <p:sp>
        <p:nvSpPr>
          <p:cNvPr id="7" name="Challenges">
            <a:extLst>
              <a:ext uri="{FF2B5EF4-FFF2-40B4-BE49-F238E27FC236}">
                <a16:creationId xmlns:a16="http://schemas.microsoft.com/office/drawing/2014/main" id="{A8745CCE-9146-1064-6663-6805D9468F15}"/>
              </a:ext>
            </a:extLst>
          </p:cNvPr>
          <p:cNvSpPr txBox="1">
            <a:spLocks/>
          </p:cNvSpPr>
          <p:nvPr/>
        </p:nvSpPr>
        <p:spPr>
          <a:xfrm>
            <a:off x="6976533" y="1398034"/>
            <a:ext cx="4919127" cy="3825899"/>
          </a:xfrm>
          <a:prstGeom prst="roundRect">
            <a:avLst>
              <a:gd name="adj" fmla="val 2687"/>
            </a:avLst>
          </a:prstGeom>
          <a:ln>
            <a:solidFill>
              <a:schemeClr val="bg2"/>
            </a:solidFill>
          </a:ln>
        </p:spPr>
        <p:txBody>
          <a:bodyPr wrap="square" anchor="t">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1200"/>
              </a:spcAft>
              <a:buNone/>
            </a:pPr>
            <a:r>
              <a:rPr lang="en-GB" b="1">
                <a:solidFill>
                  <a:schemeClr val="bg1"/>
                </a:solidFill>
                <a:latin typeface="Helvetica" pitchFamily="2" charset="0"/>
              </a:rPr>
              <a:t>Competitive Advantage</a:t>
            </a:r>
          </a:p>
          <a:p>
            <a:pPr marL="360000" indent="-252000">
              <a:spcBef>
                <a:spcPts val="0"/>
              </a:spcBef>
              <a:spcAft>
                <a:spcPts val="1200"/>
              </a:spcAft>
              <a:buFont typeface="+mj-lt"/>
              <a:buAutoNum type="arabicPeriod"/>
            </a:pPr>
            <a:r>
              <a:rPr lang="en-GB" sz="1200">
                <a:solidFill>
                  <a:schemeClr val="bg1"/>
                </a:solidFill>
                <a:latin typeface="Helvetica" pitchFamily="2" charset="0"/>
              </a:rPr>
              <a:t>Advanced Business Intelligence</a:t>
            </a:r>
          </a:p>
          <a:p>
            <a:pPr marL="360000" indent="-252000">
              <a:spcBef>
                <a:spcPts val="0"/>
              </a:spcBef>
              <a:spcAft>
                <a:spcPts val="1200"/>
              </a:spcAft>
              <a:buFont typeface="+mj-lt"/>
              <a:buAutoNum type="arabicPeriod"/>
            </a:pPr>
            <a:r>
              <a:rPr lang="en-GB" sz="1200">
                <a:solidFill>
                  <a:schemeClr val="bg1"/>
                </a:solidFill>
                <a:latin typeface="Helvetica" pitchFamily="2" charset="0"/>
              </a:rPr>
              <a:t>Single Fully </a:t>
            </a:r>
            <a:r>
              <a:rPr lang="en-GB" sz="1200" err="1">
                <a:solidFill>
                  <a:schemeClr val="bg1"/>
                </a:solidFill>
                <a:latin typeface="Helvetica" pitchFamily="2" charset="0"/>
              </a:rPr>
              <a:t>Intergrated</a:t>
            </a:r>
            <a:r>
              <a:rPr lang="en-GB" sz="1200">
                <a:solidFill>
                  <a:schemeClr val="bg1"/>
                </a:solidFill>
                <a:latin typeface="Helvetica" pitchFamily="2" charset="0"/>
              </a:rPr>
              <a:t> UI</a:t>
            </a:r>
          </a:p>
          <a:p>
            <a:pPr marL="360000" indent="-252000">
              <a:spcBef>
                <a:spcPts val="0"/>
              </a:spcBef>
              <a:spcAft>
                <a:spcPts val="1200"/>
              </a:spcAft>
              <a:buFont typeface="+mj-lt"/>
              <a:buAutoNum type="arabicPeriod"/>
            </a:pPr>
            <a:r>
              <a:rPr lang="en-GB" sz="1200">
                <a:solidFill>
                  <a:schemeClr val="bg1"/>
                </a:solidFill>
                <a:latin typeface="Helvetica" pitchFamily="2" charset="0"/>
              </a:rPr>
              <a:t>Advanced Audit/Security Logs</a:t>
            </a:r>
          </a:p>
          <a:p>
            <a:pPr marL="360000" indent="-252000">
              <a:spcBef>
                <a:spcPts val="0"/>
              </a:spcBef>
              <a:spcAft>
                <a:spcPts val="1200"/>
              </a:spcAft>
              <a:buFont typeface="+mj-lt"/>
              <a:buAutoNum type="arabicPeriod"/>
            </a:pPr>
            <a:r>
              <a:rPr lang="en-GB" sz="1200">
                <a:solidFill>
                  <a:schemeClr val="bg1"/>
                </a:solidFill>
                <a:latin typeface="Helvetica" pitchFamily="2" charset="0"/>
              </a:rPr>
              <a:t>Customisable Policy Controls</a:t>
            </a:r>
          </a:p>
          <a:p>
            <a:pPr marL="360000" indent="-252000">
              <a:spcBef>
                <a:spcPts val="0"/>
              </a:spcBef>
              <a:spcAft>
                <a:spcPts val="1200"/>
              </a:spcAft>
              <a:buFont typeface="+mj-lt"/>
              <a:buAutoNum type="arabicPeriod"/>
            </a:pPr>
            <a:r>
              <a:rPr lang="en-GB" sz="1200">
                <a:solidFill>
                  <a:schemeClr val="bg1"/>
                </a:solidFill>
                <a:latin typeface="Helvetica" pitchFamily="2" charset="0"/>
              </a:rPr>
              <a:t>Customer Retention Policies</a:t>
            </a:r>
          </a:p>
          <a:p>
            <a:pPr marL="360000" indent="-252000">
              <a:spcBef>
                <a:spcPts val="0"/>
              </a:spcBef>
              <a:spcAft>
                <a:spcPts val="1200"/>
              </a:spcAft>
              <a:buFont typeface="+mj-lt"/>
              <a:buAutoNum type="arabicPeriod"/>
            </a:pPr>
            <a:r>
              <a:rPr lang="en-GB" sz="1200">
                <a:solidFill>
                  <a:schemeClr val="bg1"/>
                </a:solidFill>
                <a:latin typeface="Helvetica" pitchFamily="2" charset="0"/>
              </a:rPr>
              <a:t>Tamper-proof Compliant Call Sharing</a:t>
            </a:r>
          </a:p>
          <a:p>
            <a:pPr marL="360000" indent="-252000">
              <a:spcBef>
                <a:spcPts val="0"/>
              </a:spcBef>
              <a:spcAft>
                <a:spcPts val="1200"/>
              </a:spcAft>
              <a:buFont typeface="+mj-lt"/>
              <a:buAutoNum type="arabicPeriod"/>
            </a:pPr>
            <a:r>
              <a:rPr lang="en-GB" sz="1200">
                <a:solidFill>
                  <a:schemeClr val="bg1"/>
                </a:solidFill>
                <a:latin typeface="Helvetica" pitchFamily="2" charset="0"/>
              </a:rPr>
              <a:t>Granular User-based Permissions</a:t>
            </a:r>
          </a:p>
          <a:p>
            <a:pPr marL="360000" indent="-252000">
              <a:spcBef>
                <a:spcPts val="0"/>
              </a:spcBef>
              <a:spcAft>
                <a:spcPts val="1200"/>
              </a:spcAft>
              <a:buFont typeface="+mj-lt"/>
              <a:buAutoNum type="arabicPeriod"/>
            </a:pPr>
            <a:r>
              <a:rPr lang="en-GB" sz="1200">
                <a:solidFill>
                  <a:schemeClr val="bg1"/>
                </a:solidFill>
                <a:latin typeface="Helvetica" pitchFamily="2" charset="0"/>
              </a:rPr>
              <a:t>Jailbreak Legacy Data</a:t>
            </a:r>
          </a:p>
          <a:p>
            <a:pPr marL="360000" indent="-252000">
              <a:spcBef>
                <a:spcPts val="0"/>
              </a:spcBef>
              <a:spcAft>
                <a:spcPts val="1200"/>
              </a:spcAft>
              <a:buFont typeface="+mj-lt"/>
              <a:buAutoNum type="arabicPeriod"/>
            </a:pPr>
            <a:r>
              <a:rPr lang="en-GB" sz="1200">
                <a:solidFill>
                  <a:schemeClr val="bg1"/>
                </a:solidFill>
                <a:latin typeface="Helvetica" pitchFamily="2" charset="0"/>
              </a:rPr>
              <a:t>Multi-factor Authentication</a:t>
            </a:r>
          </a:p>
          <a:p>
            <a:pPr marL="360000" indent="-252000">
              <a:spcBef>
                <a:spcPts val="0"/>
              </a:spcBef>
              <a:spcAft>
                <a:spcPts val="1200"/>
              </a:spcAft>
              <a:buFont typeface="+mj-lt"/>
              <a:buAutoNum type="arabicPeriod"/>
            </a:pPr>
            <a:r>
              <a:rPr lang="en-GB" sz="1200">
                <a:solidFill>
                  <a:schemeClr val="bg1"/>
                </a:solidFill>
                <a:latin typeface="Helvetica" pitchFamily="2" charset="0"/>
              </a:rPr>
              <a:t>Rapid deployment options.</a:t>
            </a:r>
          </a:p>
        </p:txBody>
      </p:sp>
    </p:spTree>
    <p:extLst>
      <p:ext uri="{BB962C8B-B14F-4D97-AF65-F5344CB8AC3E}">
        <p14:creationId xmlns:p14="http://schemas.microsoft.com/office/powerpoint/2010/main" val="385760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9" grpId="0" animBg="1"/>
      <p:bldP spid="41" grpId="0"/>
      <p:bldP spid="7" grpId="0" animBg="1"/>
    </p:bldLst>
  </p:timing>
</p:sld>
</file>

<file path=ppt/theme/theme1.xml><?xml version="1.0" encoding="utf-8"?>
<a:theme xmlns:a="http://schemas.openxmlformats.org/drawingml/2006/main" name="Mai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ain Slide - Dark">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Title Slide B">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in Title Slide C">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in Title Slide D">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in Title Slide 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in Title Slide F">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in Title Slide G">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ctio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ain Slide - Light">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AEE7694ABAEE4AAD0B21E57948C665" ma:contentTypeVersion="18" ma:contentTypeDescription="Create a new document." ma:contentTypeScope="" ma:versionID="4b734a0869d9f82c48f63dbc7d7bc79e">
  <xsd:schema xmlns:xsd="http://www.w3.org/2001/XMLSchema" xmlns:xs="http://www.w3.org/2001/XMLSchema" xmlns:p="http://schemas.microsoft.com/office/2006/metadata/properties" xmlns:ns2="a627b29c-87c9-4664-bf95-9f4015f36b10" xmlns:ns3="8dacb8ad-d8bf-4afc-8355-7985183833fd" targetNamespace="http://schemas.microsoft.com/office/2006/metadata/properties" ma:root="true" ma:fieldsID="fcb1ecb677fb997a6422b6105e94fdc6" ns2:_="" ns3:_="">
    <xsd:import namespace="a627b29c-87c9-4664-bf95-9f4015f36b10"/>
    <xsd:import namespace="8dacb8ad-d8bf-4afc-8355-7985183833f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ainProduct" minOccurs="0"/>
                <xsd:element ref="ns2:Vertical" minOccurs="0"/>
                <xsd:element ref="ns2:MediaLengthInSeconds" minOccurs="0"/>
                <xsd:element ref="ns3:SharedWithUsers" minOccurs="0"/>
                <xsd:element ref="ns3:SharedWithDetails" minOccurs="0"/>
                <xsd:element ref="ns2:MediaServiceObjectDetectorVersions" minOccurs="0"/>
                <xsd:element ref="ns2:AdditonalProducts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27b29c-87c9-4664-bf95-9f4015f36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8e39cdb-01ac-4c4a-9d60-db0dd1c5af7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ainProduct" ma:index="17" nillable="true" ma:displayName="Main Product" ma:format="Dropdown" ma:internalName="MainProduct">
      <xsd:simpleType>
        <xsd:union memberTypes="dms:Text">
          <xsd:simpleType>
            <xsd:restriction base="dms:Choice">
              <xsd:enumeration value="TCaaS"/>
              <xsd:enumeration value="CCaaS"/>
              <xsd:enumeration value="MTR"/>
            </xsd:restriction>
          </xsd:simpleType>
        </xsd:union>
      </xsd:simpleType>
    </xsd:element>
    <xsd:element name="Vertical" ma:index="18" nillable="true" ma:displayName="Vertical" ma:format="Dropdown" ma:internalName="Vertical">
      <xsd:simpleType>
        <xsd:union memberTypes="dms:Text">
          <xsd:simpleType>
            <xsd:restriction base="dms:Choice">
              <xsd:enumeration value="Housing"/>
              <xsd:enumeration value="Public Sector"/>
              <xsd:enumeration value="Legal"/>
            </xsd:restriction>
          </xsd:simpleType>
        </xsd:un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AdditonalProductss" ma:index="23" nillable="true" ma:displayName="Additonal Productss" ma:format="Dropdown" ma:internalName="AdditonalProducts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acb8ad-d8bf-4afc-8355-7985183833f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0c7ddf-c91d-4115-85e4-368a57c2f931}" ma:internalName="TaxCatchAll" ma:showField="CatchAllData" ma:web="8dacb8ad-d8bf-4afc-8355-7985183833f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ertical xmlns="a627b29c-87c9-4664-bf95-9f4015f36b10" xsi:nil="true"/>
    <AdditonalProductss xmlns="a627b29c-87c9-4664-bf95-9f4015f36b10" xsi:nil="true"/>
    <TaxCatchAll xmlns="8dacb8ad-d8bf-4afc-8355-7985183833fd" xsi:nil="true"/>
    <lcf76f155ced4ddcb4097134ff3c332f xmlns="a627b29c-87c9-4664-bf95-9f4015f36b10">
      <Terms xmlns="http://schemas.microsoft.com/office/infopath/2007/PartnerControls"/>
    </lcf76f155ced4ddcb4097134ff3c332f>
    <MainProduct xmlns="a627b29c-87c9-4664-bf95-9f4015f36b10" xsi:nil="true"/>
  </documentManagement>
</p:properties>
</file>

<file path=customXml/itemProps1.xml><?xml version="1.0" encoding="utf-8"?>
<ds:datastoreItem xmlns:ds="http://schemas.openxmlformats.org/officeDocument/2006/customXml" ds:itemID="{34C59EF1-54C5-41DD-BEB8-39EB34792AD9}">
  <ds:schemaRefs>
    <ds:schemaRef ds:uri="8dacb8ad-d8bf-4afc-8355-7985183833fd"/>
    <ds:schemaRef ds:uri="a627b29c-87c9-4664-bf95-9f4015f36b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1BADBF-0762-47C5-B794-57958374FD85}">
  <ds:schemaRefs>
    <ds:schemaRef ds:uri="http://schemas.microsoft.com/sharepoint/v3/contenttype/forms"/>
  </ds:schemaRefs>
</ds:datastoreItem>
</file>

<file path=customXml/itemProps3.xml><?xml version="1.0" encoding="utf-8"?>
<ds:datastoreItem xmlns:ds="http://schemas.openxmlformats.org/officeDocument/2006/customXml" ds:itemID="{192EBFD2-3869-4133-9A54-ADFC21234907}">
  <ds:schemaRefs>
    <ds:schemaRef ds:uri="http://purl.org/dc/elements/1.1/"/>
    <ds:schemaRef ds:uri="http://schemas.openxmlformats.org/package/2006/metadata/core-properties"/>
    <ds:schemaRef ds:uri="a627b29c-87c9-4664-bf95-9f4015f36b10"/>
    <ds:schemaRef ds:uri="http://schemas.microsoft.com/office/2006/documentManagement/types"/>
    <ds:schemaRef ds:uri="http://purl.org/dc/dcmitype/"/>
    <ds:schemaRef ds:uri="http://schemas.microsoft.com/office/infopath/2007/PartnerControls"/>
    <ds:schemaRef ds:uri="http://schemas.microsoft.com/office/2006/metadata/properties"/>
    <ds:schemaRef ds:uri="8dacb8ad-d8bf-4afc-8355-7985183833fd"/>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1164</Words>
  <Application>Microsoft Office PowerPoint</Application>
  <PresentationFormat>Widescreen</PresentationFormat>
  <Paragraphs>160</Paragraphs>
  <Slides>5</Slides>
  <Notes>0</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5</vt:i4>
      </vt:variant>
    </vt:vector>
  </HeadingPairs>
  <TitlesOfParts>
    <vt:vector size="21" baseType="lpstr">
      <vt:lpstr>Arial</vt:lpstr>
      <vt:lpstr>Calibri</vt:lpstr>
      <vt:lpstr>Helvetica</vt:lpstr>
      <vt:lpstr>HelveticaNowDisplay Bold</vt:lpstr>
      <vt:lpstr>HelveticaNowText Medium</vt:lpstr>
      <vt:lpstr>HelveticaNowText Regular</vt:lpstr>
      <vt:lpstr>Main Title Slide</vt:lpstr>
      <vt:lpstr>Main Title Slide B</vt:lpstr>
      <vt:lpstr>Main Title Slide C</vt:lpstr>
      <vt:lpstr>Main Title Slide D</vt:lpstr>
      <vt:lpstr>Main Title Slide E</vt:lpstr>
      <vt:lpstr>Main Title Slide F</vt:lpstr>
      <vt:lpstr>Main Title Slide G</vt:lpstr>
      <vt:lpstr>Section Title  Slide</vt:lpstr>
      <vt:lpstr>Main Slide - Light</vt:lpstr>
      <vt:lpstr>Main Slide - Dark</vt:lpstr>
      <vt:lpstr>Compliance Recording</vt:lpstr>
      <vt:lpstr>Compliance Recording</vt:lpstr>
      <vt:lpstr>Compliance Recording</vt:lpstr>
      <vt:lpstr>Compliance Recording</vt:lpstr>
      <vt:lpstr>Compliance Recording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Williams-Bew</dc:creator>
  <cp:lastModifiedBy>Viktoria Pfeff</cp:lastModifiedBy>
  <cp:revision>4</cp:revision>
  <dcterms:created xsi:type="dcterms:W3CDTF">2020-05-01T17:15:48Z</dcterms:created>
  <dcterms:modified xsi:type="dcterms:W3CDTF">2024-12-11T11:22:24Z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0x0101006BAEE7694ABAEE4AAD0B21E57948C665</vt:lpwstr>
  </property>
  <property fmtid="{D5CDD505-2E9C-101B-9397-08002B2CF9AE}" pid="3" name="MediaServiceImageTags">
    <vt:lpwstr/>
  </property>
</Properties>
</file>