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</p:sldMasterIdLst>
  <p:notesMasterIdLst>
    <p:notesMasterId r:id="rId16"/>
  </p:notesMasterIdLst>
  <p:sldIdLst>
    <p:sldId id="2147308723" r:id="rId14"/>
    <p:sldId id="21473087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 Slides" id="{3DD7C384-BD9A-4B51-9DA5-B692D24C91FA}">
          <p14:sldIdLst>
            <p14:sldId id="2147308723"/>
            <p14:sldId id="2147308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16D07-7C86-196D-96CE-C5758C1BD6C1}" name="Trinity Seenath" initials="TS" userId="S::trinity.seenath@exponential-e.com::e2c9180b-0947-4fc1-b739-8e5acc7c91e5" providerId="AD"/>
  <p188:author id="{D168064A-45DA-8805-DC08-199C7ECE5D97}" name="Andrew Leatherland" initials="" userId="S::Andrew.Leatherland@Exponential-e.com::41b834d7-b167-4561-8198-e25f2caa44b4" providerId="AD"/>
  <p188:author id="{AACD02E7-60B1-186E-EF1A-0619EC7667B9}" name="Viktoria Pfeff" initials="VP" userId="S::Viktoria.Pfeff@Exponential-e.com::64b38e73-835a-44e8-927a-4958e3c1077d" providerId="AD"/>
  <p188:author id="{63A631EC-518D-E3B9-852E-D7A0D1C8FDC8}" name="Andrew Leatherland" initials="AL" userId="S::andrew.leatherland@exponential-e.com::41b834d7-b167-4561-8198-e25f2caa44b4" providerId="AD"/>
  <p188:author id="{05EC59F8-3687-FA52-E1F6-4C9F22A104FF}" name="Viktoria Pfeff" initials="VP" userId="S::viktoria.pfeff@exponential-e.com::64b38e73-835a-44e8-927a-4958e3c107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2B"/>
    <a:srgbClr val="F8F8F8"/>
    <a:srgbClr val="E7E8F1"/>
    <a:srgbClr val="DCDEEB"/>
    <a:srgbClr val="BFC2CE"/>
    <a:srgbClr val="FFFFFF"/>
    <a:srgbClr val="E6E6E6"/>
    <a:srgbClr val="122744"/>
    <a:srgbClr val="DADCEA"/>
    <a:srgbClr val="0E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99FDF-110E-CB74-A872-EADBDF794EF7}" v="3" dt="2024-12-10T10:57:22.581"/>
    <p1510:client id="{BCC20B00-89D6-5CDD-A307-E459E3EBEF54}" v="1" dt="2024-12-10T11:00:16.716"/>
    <p1510:client id="{C747E4F6-E2AC-1EF6-0DD0-623DE406A5C1}" v="4" dt="2024-12-11T09:47:30.083"/>
    <p1510:client id="{F1816B25-893C-480B-AC78-A146FE50FFC5}" v="1" dt="2024-12-11T09:33:52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810B-DEC7-4747-8DEE-C29B71197D5C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4DE8A-6D9C-4261-B1A7-A6BAB7D2C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bg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bg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tx1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chemeClr val="tx1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1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chemeClr val="tx1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tx1"/>
                </a:solidFill>
                <a:latin typeface="HelveticaNowDisplay Bold" panose="020B0804030202020204" pitchFamily="34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tx1"/>
              </a:solidFill>
              <a:latin typeface="HelveticaNowDisplay Bold" panose="020B0804030202020204" pitchFamily="34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HelveticaNowText Medium" panose="020B0604030202020204" pitchFamily="34" charset="0"/>
                <a:cs typeface="HelveticaNowText Medium" panose="020B060403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Expo-e Group </a:t>
              </a:r>
              <a:r>
                <a:rPr lang="en-GB" sz="120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www.expo-e.com    |    </a:t>
              </a:r>
              <a:r>
                <a:rPr lang="en-GB" sz="1200" b="0" kern="120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8966200" cy="749300"/>
          </a:xfrm>
          <a:noFill/>
        </p:spPr>
        <p:txBody>
          <a:bodyPr>
            <a:normAutofit/>
          </a:bodyPr>
          <a:lstStyle/>
          <a:p>
            <a:r>
              <a:rPr lang="en-GB"/>
              <a:t>UCaaS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80F04-DB7A-B022-B674-5F8086C8B07D}"/>
              </a:ext>
            </a:extLst>
          </p:cNvPr>
          <p:cNvSpPr txBox="1"/>
          <p:nvPr/>
        </p:nvSpPr>
        <p:spPr>
          <a:xfrm>
            <a:off x="10159773" y="598271"/>
            <a:ext cx="157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CRIB SHEET</a:t>
            </a:r>
          </a:p>
        </p:txBody>
      </p:sp>
      <p:sp>
        <p:nvSpPr>
          <p:cNvPr id="19" name="Solution">
            <a:extLst>
              <a:ext uri="{FF2B5EF4-FFF2-40B4-BE49-F238E27FC236}">
                <a16:creationId xmlns:a16="http://schemas.microsoft.com/office/drawing/2014/main" id="{4E2EBED7-BAE3-4B02-B4BA-4E84CD819981}"/>
              </a:ext>
            </a:extLst>
          </p:cNvPr>
          <p:cNvSpPr txBox="1">
            <a:spLocks/>
          </p:cNvSpPr>
          <p:nvPr/>
        </p:nvSpPr>
        <p:spPr>
          <a:xfrm>
            <a:off x="334965" y="3519403"/>
            <a:ext cx="6103936" cy="2689526"/>
          </a:xfrm>
          <a:prstGeom prst="roundRect">
            <a:avLst>
              <a:gd name="adj" fmla="val 8036"/>
            </a:avLst>
          </a:prstGeom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457189" indent="-457189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990575" indent="-380990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 marL="1523962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 marL="2133547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 marL="2743131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b="1">
                <a:solidFill>
                  <a:schemeClr val="bg1"/>
                </a:solidFill>
                <a:latin typeface="Helvetica" pitchFamily="2" charset="0"/>
              </a:rPr>
              <a:t>Solution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 err="1">
                <a:solidFill>
                  <a:schemeClr val="bg1"/>
                </a:solidFill>
                <a:latin typeface="Helvetica" pitchFamily="2" charset="0"/>
              </a:rPr>
              <a:t>EXPO.e’s</a:t>
            </a: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 UCaaS service provides a fully integrated experience that delivers one secure place to call, message, meet and get work done.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Calling - Cloud calling functions that are deeply integrated with the UCaaS app. Publish one phone number and make or receive calls from a device of your choice.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Messaging - Send messages, share files and whiteboard in easy-to-use spaces to collaborate securely, both inside and outside the company.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Meeting - High quality video meetings built for teams, with a button to join meetings and seamless calendar integration.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Integrations - Connect UCaaS with tools you use, such as Salesforce and ServiceNow.</a:t>
            </a:r>
          </a:p>
        </p:txBody>
      </p:sp>
      <p:sp>
        <p:nvSpPr>
          <p:cNvPr id="31" name="Product Details">
            <a:extLst>
              <a:ext uri="{FF2B5EF4-FFF2-40B4-BE49-F238E27FC236}">
                <a16:creationId xmlns:a16="http://schemas.microsoft.com/office/drawing/2014/main" id="{49060269-AB83-79B7-D5D0-851109BD46E5}"/>
              </a:ext>
            </a:extLst>
          </p:cNvPr>
          <p:cNvSpPr txBox="1">
            <a:spLocks/>
          </p:cNvSpPr>
          <p:nvPr/>
        </p:nvSpPr>
        <p:spPr>
          <a:xfrm>
            <a:off x="6604000" y="1075179"/>
            <a:ext cx="5253036" cy="2303020"/>
          </a:xfrm>
          <a:prstGeom prst="roundRect">
            <a:avLst>
              <a:gd name="adj" fmla="val 7393"/>
            </a:avLst>
          </a:prstGeom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457189" indent="-457189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990575" indent="-380990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 marL="1523962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 marL="2133547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 marL="2743131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b="1">
                <a:latin typeface="Helvetica" pitchFamily="2" charset="0"/>
              </a:rPr>
              <a:t>Product Details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SLA for </a:t>
            </a:r>
            <a:r>
              <a:rPr lang="en-GB" sz="1200" err="1">
                <a:latin typeface="Helvetica" pitchFamily="2" charset="0"/>
              </a:rPr>
              <a:t>UCaaS</a:t>
            </a:r>
            <a:r>
              <a:rPr lang="en-GB" sz="1200">
                <a:latin typeface="Helvetica" pitchFamily="2" charset="0"/>
              </a:rPr>
              <a:t>: 99.99%.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Our </a:t>
            </a:r>
            <a:r>
              <a:rPr lang="en-GB" sz="1200" err="1">
                <a:latin typeface="Helvetica" pitchFamily="2" charset="0"/>
              </a:rPr>
              <a:t>UCaaS</a:t>
            </a:r>
            <a:r>
              <a:rPr lang="en-GB" sz="1200">
                <a:latin typeface="Helvetica" pitchFamily="2" charset="0"/>
              </a:rPr>
              <a:t> seats include; Common Area, Collaborate, Collaboration 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Enhanced and Collaboration Premium.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Competitive call rates through </a:t>
            </a:r>
            <a:r>
              <a:rPr lang="en-GB" sz="1200" err="1">
                <a:latin typeface="Helvetica" pitchFamily="2" charset="0"/>
              </a:rPr>
              <a:t>EXPO.e</a:t>
            </a:r>
            <a:r>
              <a:rPr lang="en-GB" sz="1200">
                <a:latin typeface="Helvetica" pitchFamily="2" charset="0"/>
              </a:rPr>
              <a:t>, including minutes bundles.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11 European countries have full local dial plan: Austria, Belgium, Denmark, France, Germany, Italy, Ireland, Netherlands, Portugal, Spain, Sweden, Switzerland.</a:t>
            </a:r>
          </a:p>
        </p:txBody>
      </p:sp>
      <p:sp>
        <p:nvSpPr>
          <p:cNvPr id="32" name="Add-ons">
            <a:extLst>
              <a:ext uri="{FF2B5EF4-FFF2-40B4-BE49-F238E27FC236}">
                <a16:creationId xmlns:a16="http://schemas.microsoft.com/office/drawing/2014/main" id="{5EB5EAC6-E2A1-3ADC-76FF-6065A31B5F5D}"/>
              </a:ext>
            </a:extLst>
          </p:cNvPr>
          <p:cNvSpPr txBox="1">
            <a:spLocks/>
          </p:cNvSpPr>
          <p:nvPr/>
        </p:nvSpPr>
        <p:spPr>
          <a:xfrm>
            <a:off x="6604000" y="3519403"/>
            <a:ext cx="5253036" cy="2689525"/>
          </a:xfrm>
          <a:prstGeom prst="roundRect">
            <a:avLst>
              <a:gd name="adj" fmla="val 5187"/>
            </a:avLst>
          </a:prstGeom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457189" indent="-457189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990575" indent="-380990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 marL="1523962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 marL="2133547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 marL="2743131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b="1">
                <a:latin typeface="Helvetica" pitchFamily="2" charset="0"/>
              </a:rPr>
              <a:t>Add-ons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Auto-attendant used to greet, queue and direct calls based on user input. 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Attendant Console – Enables management of inbound calls and perform a variety of functions relating to incoming calls within an enterprise.</a:t>
            </a:r>
          </a:p>
          <a:p>
            <a:pPr marL="180000" indent="-180000">
              <a:spcBef>
                <a:spcPts val="0"/>
              </a:spcBef>
            </a:pPr>
            <a:r>
              <a:rPr lang="en-GB" sz="1200">
                <a:latin typeface="Helvetica" pitchFamily="2" charset="0"/>
              </a:rPr>
              <a:t>Go Integrator Cara - UC Client provides integration to contact orientated business systems and CRM applications</a:t>
            </a:r>
          </a:p>
          <a:p>
            <a:pPr marL="180000" indent="-180000">
              <a:spcBef>
                <a:spcPts val="0"/>
              </a:spcBef>
            </a:pPr>
            <a:r>
              <a:rPr lang="en-GB" sz="1200" err="1">
                <a:latin typeface="Helvetica" pitchFamily="2" charset="0"/>
              </a:rPr>
              <a:t>Akixi</a:t>
            </a:r>
            <a:r>
              <a:rPr lang="en-GB" sz="1200">
                <a:latin typeface="Helvetica" pitchFamily="2" charset="0"/>
              </a:rPr>
              <a:t> Reporting Suite – provides a comprehensive suite of reports and dashboards.</a:t>
            </a:r>
          </a:p>
        </p:txBody>
      </p:sp>
      <p:sp>
        <p:nvSpPr>
          <p:cNvPr id="38" name="Challenges">
            <a:extLst>
              <a:ext uri="{FF2B5EF4-FFF2-40B4-BE49-F238E27FC236}">
                <a16:creationId xmlns:a16="http://schemas.microsoft.com/office/drawing/2014/main" id="{16B61B53-D336-6057-41D7-E39FC1745713}"/>
              </a:ext>
            </a:extLst>
          </p:cNvPr>
          <p:cNvSpPr txBox="1">
            <a:spLocks/>
          </p:cNvSpPr>
          <p:nvPr/>
        </p:nvSpPr>
        <p:spPr>
          <a:xfrm>
            <a:off x="334965" y="1075180"/>
            <a:ext cx="6103936" cy="2303020"/>
          </a:xfrm>
          <a:prstGeom prst="roundRect">
            <a:avLst>
              <a:gd name="adj" fmla="val 8036"/>
            </a:avLst>
          </a:prstGeom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457189" indent="-457189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990575" indent="-380990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 marL="1523962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 marL="2133547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 marL="2743131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b="1">
                <a:solidFill>
                  <a:schemeClr val="bg1"/>
                </a:solidFill>
                <a:latin typeface="Helvetica" pitchFamily="2" charset="0"/>
                <a:cs typeface="Helvetica" panose="020B0604020202020204" pitchFamily="34" charset="0"/>
              </a:rPr>
              <a:t>Challenges</a:t>
            </a:r>
            <a:endParaRPr lang="en-GB" sz="1200">
              <a:solidFill>
                <a:schemeClr val="bg1"/>
              </a:solidFill>
              <a:latin typeface="Helvetica" pitchFamily="2" charset="0"/>
            </a:endParaRP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Legacy on-prem solutions are becoming end of life, leading your customers to consider alternative solutions, which still fit their requirements.​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Many business use several apps to bring together a UCC solution, which is harder to monitor and manage, delivers a poor user experience and it’s more expensive.​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In today's hybrid world, the lack of key technologies in the workplace prevent employees from returning to the office and working effectively.​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Finding the right provider to assist with the cyber security and data concerns associated with hybrid working and cloud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6180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31" grpId="0" animBg="1"/>
      <p:bldP spid="32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8966200" cy="749300"/>
          </a:xfrm>
          <a:noFill/>
        </p:spPr>
        <p:txBody>
          <a:bodyPr>
            <a:normAutofit/>
          </a:bodyPr>
          <a:lstStyle/>
          <a:p>
            <a:r>
              <a:rPr lang="en-GB"/>
              <a:t>UCaaS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E4F609A-3CC0-8FAA-720B-C15B17FBB63A}"/>
              </a:ext>
            </a:extLst>
          </p:cNvPr>
          <p:cNvSpPr txBox="1">
            <a:spLocks/>
          </p:cNvSpPr>
          <p:nvPr/>
        </p:nvSpPr>
        <p:spPr>
          <a:xfrm>
            <a:off x="334964" y="2564329"/>
            <a:ext cx="6449443" cy="3516987"/>
          </a:xfrm>
          <a:prstGeom prst="roundRect">
            <a:avLst>
              <a:gd name="adj" fmla="val 5869"/>
            </a:avLst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lvl1pPr marL="457189" indent="-457189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 marL="990575" indent="-380990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 marL="1523962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 marL="2133547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 marL="2743131" indent="-304792" algn="l" defTabSz="609585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rgbClr val="1A1C2B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b="1">
                <a:solidFill>
                  <a:schemeClr val="bg1"/>
                </a:solidFill>
                <a:latin typeface="Helvetica" pitchFamily="2" charset="0"/>
              </a:rPr>
              <a:t>Why </a:t>
            </a:r>
            <a:r>
              <a:rPr lang="en-GB" b="1" err="1">
                <a:solidFill>
                  <a:schemeClr val="bg1"/>
                </a:solidFill>
                <a:latin typeface="Helvetica" pitchFamily="2" charset="0"/>
              </a:rPr>
              <a:t>EXPO.e</a:t>
            </a:r>
            <a:endParaRPr lang="en-GB" b="1">
              <a:solidFill>
                <a:schemeClr val="bg1"/>
              </a:solidFill>
              <a:latin typeface="Helvetica" pitchFamily="2" charset="0"/>
            </a:endParaRP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Named Best Cloud Communications Provider at the 2020 UC Awards (UC Today)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More than 10 Years of UCC &amp; CC experience with a depth of pre-sales, sales, and design expertise within our business.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24/7 UK-Based Customer Support of UCC &amp; Contact Centre services.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Competitive pricing with no hidden fees or add-ons and fixed price minutes bundles.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Fully trained and certified sales and engineering resources for expert solution design and implementation.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 err="1">
                <a:solidFill>
                  <a:schemeClr val="bg1"/>
                </a:solidFill>
                <a:latin typeface="Helvetica" pitchFamily="2" charset="0"/>
              </a:rPr>
              <a:t>EXPO.e’s</a:t>
            </a: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 privately-owned enterprise voice platform is integrated with Cisco </a:t>
            </a:r>
            <a:r>
              <a:rPr lang="en-GB" sz="1200" err="1">
                <a:solidFill>
                  <a:schemeClr val="bg1"/>
                </a:solidFill>
                <a:latin typeface="Helvetica" pitchFamily="2" charset="0"/>
              </a:rPr>
              <a:t>WebEX</a:t>
            </a: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en-GB" sz="1200" err="1">
                <a:solidFill>
                  <a:schemeClr val="bg1"/>
                </a:solidFill>
                <a:latin typeface="Helvetica" pitchFamily="2" charset="0"/>
              </a:rPr>
              <a:t>BroadWorks</a:t>
            </a: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 solution for seamless communications and enhanced service reliability and security.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Management of 90,000+ end users, consuming premium unified communications and carrier services.</a:t>
            </a:r>
          </a:p>
          <a:p>
            <a:pPr marL="180000" indent="-180000" algn="just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One bill &amp; a single support contact across all services provided by </a:t>
            </a:r>
            <a:r>
              <a:rPr lang="en-GB" sz="1200" err="1">
                <a:solidFill>
                  <a:schemeClr val="bg1"/>
                </a:solidFill>
                <a:latin typeface="Helvetica" pitchFamily="2" charset="0"/>
              </a:rPr>
              <a:t>EXPO.e</a:t>
            </a:r>
            <a:r>
              <a:rPr lang="en-GB" sz="1200">
                <a:solidFill>
                  <a:schemeClr val="bg1"/>
                </a:solidFill>
                <a:latin typeface="Helvetica" pitchFamily="2" charset="0"/>
              </a:rPr>
              <a:t>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353D779-0FF7-FF8B-99A8-BE80C7B6F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53259"/>
              </p:ext>
            </p:extLst>
          </p:nvPr>
        </p:nvGraphicFramePr>
        <p:xfrm>
          <a:off x="7099300" y="1252776"/>
          <a:ext cx="4635500" cy="4828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334394067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390328691"/>
                    </a:ext>
                  </a:extLst>
                </a:gridCol>
              </a:tblGrid>
              <a:tr h="444494">
                <a:tc gridSpan="2"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Features &amp; Benefits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836015"/>
                  </a:ext>
                </a:extLst>
              </a:tr>
              <a:tr h="1205613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Simple video-first experiences from any device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Enables your customers to collaborate effectively with their customers, partners and colleagues with integrated video, voice and content sharing.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50222"/>
                  </a:ext>
                </a:extLst>
              </a:tr>
              <a:tr h="98641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Highest level of protection for meeting data with AES 256-Bit GCM Encryption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Connect securely with industry leading security and compliance for additional peace of mind.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928925"/>
                  </a:ext>
                </a:extLst>
              </a:tr>
              <a:tr h="1205613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Integration wherever you work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EXPO.e’s</a:t>
                      </a:r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GB" sz="120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UCaaS</a:t>
                      </a:r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service provides deep integrations with leading productivity tools, including Microsoft Teams, Slack, Salesforce and many others.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30339"/>
                  </a:ext>
                </a:extLst>
              </a:tr>
              <a:tr h="98641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Fully resilient service, built within geographically diverse Data Centres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Providing end users with always-on inbound/outbound calling functionality, driving productivity and responsiveness.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441794"/>
                  </a:ext>
                </a:extLst>
              </a:tr>
            </a:tbl>
          </a:graphicData>
        </a:graphic>
      </p:graphicFrame>
      <p:sp>
        <p:nvSpPr>
          <p:cNvPr id="39" name="Title 1">
            <a:extLst>
              <a:ext uri="{FF2B5EF4-FFF2-40B4-BE49-F238E27FC236}">
                <a16:creationId xmlns:a16="http://schemas.microsoft.com/office/drawing/2014/main" id="{508659EA-B19C-B459-6B64-B2596A4E4D83}"/>
              </a:ext>
            </a:extLst>
          </p:cNvPr>
          <p:cNvSpPr txBox="1">
            <a:spLocks/>
          </p:cNvSpPr>
          <p:nvPr/>
        </p:nvSpPr>
        <p:spPr>
          <a:xfrm>
            <a:off x="334963" y="1026223"/>
            <a:ext cx="6449443" cy="1479485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1200">
                <a:latin typeface="Helvetica" pitchFamily="2" charset="0"/>
              </a:rPr>
              <a:t>Enable organisations to achieve superior collaboration and improve productivity at a competitive cost. Our feature-rich and robust solution includes telephony, messaging, </a:t>
            </a:r>
            <a:br>
              <a:rPr lang="en-GB" sz="1200">
                <a:latin typeface="Helvetica" pitchFamily="2" charset="0"/>
              </a:rPr>
            </a:br>
            <a:r>
              <a:rPr lang="en-GB" sz="1200">
                <a:latin typeface="Helvetica" pitchFamily="2" charset="0"/>
              </a:rPr>
              <a:t>collaboration and meetings, and unlike other cloud-based solutions, we help  you and your customers all the way, from ensuring successful implementation to ongoing management.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81DF23-C0E9-785F-B10E-2663B0AD3299}"/>
              </a:ext>
            </a:extLst>
          </p:cNvPr>
          <p:cNvSpPr txBox="1"/>
          <p:nvPr/>
        </p:nvSpPr>
        <p:spPr>
          <a:xfrm>
            <a:off x="10159773" y="598271"/>
            <a:ext cx="157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CRIB SHEET</a:t>
            </a:r>
          </a:p>
        </p:txBody>
      </p:sp>
    </p:spTree>
    <p:extLst>
      <p:ext uri="{BB962C8B-B14F-4D97-AF65-F5344CB8AC3E}">
        <p14:creationId xmlns:p14="http://schemas.microsoft.com/office/powerpoint/2010/main" val="5716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1" grpId="0"/>
    </p:bld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E7694ABAEE4AAD0B21E57948C665" ma:contentTypeVersion="18" ma:contentTypeDescription="Create a new document." ma:contentTypeScope="" ma:versionID="4b734a0869d9f82c48f63dbc7d7bc79e">
  <xsd:schema xmlns:xsd="http://www.w3.org/2001/XMLSchema" xmlns:xs="http://www.w3.org/2001/XMLSchema" xmlns:p="http://schemas.microsoft.com/office/2006/metadata/properties" xmlns:ns2="a627b29c-87c9-4664-bf95-9f4015f36b10" xmlns:ns3="8dacb8ad-d8bf-4afc-8355-7985183833fd" targetNamespace="http://schemas.microsoft.com/office/2006/metadata/properties" ma:root="true" ma:fieldsID="fcb1ecb677fb997a6422b6105e94fdc6" ns2:_="" ns3:_="">
    <xsd:import namespace="a627b29c-87c9-4664-bf95-9f4015f36b10"/>
    <xsd:import namespace="8dacb8ad-d8bf-4afc-8355-798518383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ainProduct" minOccurs="0"/>
                <xsd:element ref="ns2:Vertica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AdditonalProducts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7b29c-87c9-4664-bf95-9f4015f36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8e39cdb-01ac-4c4a-9d60-db0dd1c5af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ainProduct" ma:index="17" nillable="true" ma:displayName="Main Product" ma:format="Dropdown" ma:internalName="MainProduct">
      <xsd:simpleType>
        <xsd:union memberTypes="dms:Text">
          <xsd:simpleType>
            <xsd:restriction base="dms:Choice">
              <xsd:enumeration value="TCaaS"/>
              <xsd:enumeration value="CCaaS"/>
              <xsd:enumeration value="MTR"/>
            </xsd:restriction>
          </xsd:simpleType>
        </xsd:union>
      </xsd:simpleType>
    </xsd:element>
    <xsd:element name="Vertical" ma:index="18" nillable="true" ma:displayName="Vertical" ma:format="Dropdown" ma:internalName="Vertical">
      <xsd:simpleType>
        <xsd:union memberTypes="dms:Text">
          <xsd:simpleType>
            <xsd:restriction base="dms:Choice">
              <xsd:enumeration value="Housing"/>
              <xsd:enumeration value="Public Sector"/>
              <xsd:enumeration value="Legal"/>
            </xsd:restriction>
          </xsd:simpleType>
        </xsd:un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dditonalProductss" ma:index="23" nillable="true" ma:displayName="Additonal Productss" ma:format="Dropdown" ma:internalName="AdditonalProductss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cb8ad-d8bf-4afc-8355-7985183833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0c7ddf-c91d-4115-85e4-368a57c2f931}" ma:internalName="TaxCatchAll" ma:showField="CatchAllData" ma:web="8dacb8ad-d8bf-4afc-8355-798518383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tical xmlns="a627b29c-87c9-4664-bf95-9f4015f36b10" xsi:nil="true"/>
    <AdditonalProductss xmlns="a627b29c-87c9-4664-bf95-9f4015f36b10" xsi:nil="true"/>
    <TaxCatchAll xmlns="8dacb8ad-d8bf-4afc-8355-7985183833fd" xsi:nil="true"/>
    <lcf76f155ced4ddcb4097134ff3c332f xmlns="a627b29c-87c9-4664-bf95-9f4015f36b10">
      <Terms xmlns="http://schemas.microsoft.com/office/infopath/2007/PartnerControls"/>
    </lcf76f155ced4ddcb4097134ff3c332f>
    <MainProduct xmlns="a627b29c-87c9-4664-bf95-9f4015f36b10" xsi:nil="true"/>
  </documentManagement>
</p:properties>
</file>

<file path=customXml/itemProps1.xml><?xml version="1.0" encoding="utf-8"?>
<ds:datastoreItem xmlns:ds="http://schemas.openxmlformats.org/officeDocument/2006/customXml" ds:itemID="{414A2C2E-9910-48D6-AE0D-A8F33E7E1A49}">
  <ds:schemaRefs>
    <ds:schemaRef ds:uri="8dacb8ad-d8bf-4afc-8355-7985183833fd"/>
    <ds:schemaRef ds:uri="a627b29c-87c9-4664-bf95-9f4015f36b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EBFD2-3869-4133-9A54-ADFC21234907}">
  <ds:schemaRefs>
    <ds:schemaRef ds:uri="8dacb8ad-d8bf-4afc-8355-7985183833fd"/>
    <ds:schemaRef ds:uri="a627b29c-87c9-4664-bf95-9f4015f36b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UCaaS</vt:lpstr>
      <vt:lpstr>UCaaS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revision>4</cp:revision>
  <dcterms:created xsi:type="dcterms:W3CDTF">2020-05-01T17:15:48Z</dcterms:created>
  <dcterms:modified xsi:type="dcterms:W3CDTF">2024-12-11T09:47:41Z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0x0101006BAEE7694ABAEE4AAD0B21E57948C665</vt:lpwstr>
  </property>
  <property fmtid="{D5CDD505-2E9C-101B-9397-08002B2CF9AE}" pid="3" name="MediaServiceImageTags">
    <vt:lpwstr/>
  </property>
</Properties>
</file>