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Lst>
  <p:notesMasterIdLst>
    <p:notesMasterId r:id="rId16"/>
  </p:notesMasterIdLst>
  <p:sldIdLst>
    <p:sldId id="2147308723" r:id="rId14"/>
    <p:sldId id="21473087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Slides" id="{3DD7C384-BD9A-4B51-9DA5-B692D24C91FA}">
          <p14:sldIdLst>
            <p14:sldId id="2147308723"/>
            <p14:sldId id="2147308724"/>
          </p14:sldIdLst>
        </p14:section>
      </p14:sectionLst>
    </p:ex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8064A-45DA-8805-DC08-199C7ECE5D97}" name="Andrew Leatherland" initials="" userId="S::Andrew.Leatherland@Exponential-e.com::41b834d7-b167-4561-8198-e25f2caa44b4" providerId="AD"/>
  <p188:author id="{AACD02E7-60B1-186E-EF1A-0619EC7667B9}" name="Viktoria Pfeff" initials="VP" userId="S::Viktoria.Pfeff@Exponential-e.com::64b38e73-835a-44e8-927a-4958e3c1077d" providerId="AD"/>
  <p188:author id="{63A631EC-518D-E3B9-852E-D7A0D1C8FDC8}" name="Andrew Leatherland" initials="AL" userId="S::andrew.leatherland@exponential-e.com::41b834d7-b167-4561-8198-e25f2caa44b4" providerId="AD"/>
  <p188:author id="{05EC59F8-3687-FA52-E1F6-4C9F22A104FF}"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C2B"/>
    <a:srgbClr val="F8F8F8"/>
    <a:srgbClr val="E7E8F1"/>
    <a:srgbClr val="DCDEEB"/>
    <a:srgbClr val="BFC2CE"/>
    <a:srgbClr val="FFFFFF"/>
    <a:srgbClr val="E6E6E6"/>
    <a:srgbClr val="122744"/>
    <a:srgbClr val="DADCEA"/>
    <a:srgbClr val="0E3D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E6CCF-C482-3B97-41A0-8C1CF4B3B2BD}" v="3" dt="2024-12-11T11:05:40.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14"/>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2.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810B-DEC7-4747-8DEE-C29B71197D5C}"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4DE8A-6D9C-4261-B1A7-A6BAB7D2CF09}" type="slidenum">
              <a:rPr lang="en-GB" smtClean="0"/>
              <a:t>‹#›</a:t>
            </a:fld>
            <a:endParaRPr lang="en-GB"/>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33320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tx1"/>
                  </a:solidFill>
                  <a:latin typeface="HelveticaNowDisplay Bold" panose="020B0804030202020204" pitchFamily="34" charset="0"/>
                  <a:cs typeface="HelveticaNowDisplay Bold" panose="020B0804030202020204" pitchFamily="34" charset="0"/>
                </a:rPr>
                <a:t>The Expo-e Group </a:t>
              </a:r>
              <a:r>
                <a:rPr lang="en-GB" sz="1200">
                  <a:solidFill>
                    <a:schemeClr val="tx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tx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tx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tx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tx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solidFill>
                  <a:schemeClr val="bg1"/>
                </a:solidFill>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20"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Microsoft Teams - </a:t>
            </a:r>
            <a:r>
              <a:rPr lang="en-GB" err="1"/>
              <a:t>TCaaS</a:t>
            </a:r>
            <a:endParaRPr lang="en-GB"/>
          </a:p>
        </p:txBody>
      </p:sp>
      <p:sp>
        <p:nvSpPr>
          <p:cNvPr id="8" name="TextBox 7">
            <a:extLst>
              <a:ext uri="{FF2B5EF4-FFF2-40B4-BE49-F238E27FC236}">
                <a16:creationId xmlns:a16="http://schemas.microsoft.com/office/drawing/2014/main" id="{A5280F04-DB7A-B022-B674-5F8086C8B07D}"/>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19" name="Solution">
            <a:extLst>
              <a:ext uri="{FF2B5EF4-FFF2-40B4-BE49-F238E27FC236}">
                <a16:creationId xmlns:a16="http://schemas.microsoft.com/office/drawing/2014/main" id="{4E2EBED7-BAE3-4B02-B4BA-4E84CD819981}"/>
              </a:ext>
            </a:extLst>
          </p:cNvPr>
          <p:cNvSpPr txBox="1">
            <a:spLocks/>
          </p:cNvSpPr>
          <p:nvPr/>
        </p:nvSpPr>
        <p:spPr>
          <a:xfrm>
            <a:off x="334965" y="3519403"/>
            <a:ext cx="7970462" cy="2689526"/>
          </a:xfrm>
          <a:prstGeom prst="roundRect">
            <a:avLst>
              <a:gd name="adj" fmla="val 8036"/>
            </a:avLst>
          </a:prstGeom>
          <a:ln>
            <a:solidFill>
              <a:schemeClr val="bg2"/>
            </a:solidFill>
          </a:ln>
        </p:spPr>
        <p:txBody>
          <a:bodyPr wrap="square" lIns="91440" tIns="45720" rIns="91440" bIns="45720"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latin typeface="Helvetica" pitchFamily="2" charset="0"/>
              </a:rPr>
              <a:t>Solution</a:t>
            </a:r>
          </a:p>
          <a:p>
            <a:pPr marL="179705" indent="-179705" algn="just">
              <a:spcBef>
                <a:spcPts val="0"/>
              </a:spcBef>
            </a:pPr>
            <a:r>
              <a:rPr lang="en-GB" sz="1100">
                <a:solidFill>
                  <a:schemeClr val="bg1"/>
                </a:solidFill>
                <a:latin typeface="Helvetica" pitchFamily="2" charset="0"/>
              </a:rPr>
              <a:t>Microsoft Teams - the next generation UCC tool for business - combined with custom designed, Cloud based Enterprise voice solutions from </a:t>
            </a:r>
            <a:r>
              <a:rPr lang="en-GB" sz="1100" err="1">
                <a:solidFill>
                  <a:schemeClr val="bg1"/>
                </a:solidFill>
                <a:latin typeface="Helvetica" pitchFamily="2" charset="0"/>
              </a:rPr>
              <a:t>EXPO.e</a:t>
            </a:r>
            <a:r>
              <a:rPr lang="en-GB" sz="1100">
                <a:solidFill>
                  <a:schemeClr val="bg1"/>
                </a:solidFill>
                <a:latin typeface="Helvetica" pitchFamily="2" charset="0"/>
              </a:rPr>
              <a:t> offers a powerful, yet simplified end user experience for your customers.</a:t>
            </a:r>
          </a:p>
          <a:p>
            <a:pPr marL="179705" indent="-179705" algn="just">
              <a:spcBef>
                <a:spcPts val="0"/>
              </a:spcBef>
            </a:pPr>
            <a:r>
              <a:rPr lang="en-GB" sz="1100">
                <a:solidFill>
                  <a:schemeClr val="bg1"/>
                </a:solidFill>
                <a:latin typeface="Helvetica"/>
              </a:rPr>
              <a:t>Offer your customers seamless collaboration experiences  with the ability to scale up or down from chat to audio to video with just one click. They can add further context to conversations with desktop/app sharing functionality or multi-user edits within Teams.</a:t>
            </a:r>
          </a:p>
          <a:p>
            <a:pPr marL="179705" indent="-179705" algn="just">
              <a:spcBef>
                <a:spcPts val="0"/>
              </a:spcBef>
            </a:pPr>
            <a:r>
              <a:rPr lang="en-GB" sz="1100">
                <a:solidFill>
                  <a:schemeClr val="bg1"/>
                </a:solidFill>
                <a:latin typeface="Helvetica"/>
              </a:rPr>
              <a:t>Our </a:t>
            </a:r>
            <a:r>
              <a:rPr lang="en-GB" sz="1100" err="1">
                <a:solidFill>
                  <a:schemeClr val="bg1"/>
                </a:solidFill>
                <a:latin typeface="Helvetica"/>
              </a:rPr>
              <a:t>TCaaS</a:t>
            </a:r>
            <a:r>
              <a:rPr lang="en-GB" sz="1100">
                <a:solidFill>
                  <a:schemeClr val="bg1"/>
                </a:solidFill>
                <a:latin typeface="Helvetica"/>
              </a:rPr>
              <a:t> PACE Portal let’s you manage and upscale your customer environments for simple quick growth and solution management.</a:t>
            </a:r>
          </a:p>
          <a:p>
            <a:pPr marL="179705" indent="-179705" algn="just">
              <a:spcBef>
                <a:spcPts val="0"/>
              </a:spcBef>
            </a:pPr>
            <a:r>
              <a:rPr lang="en-GB" sz="1100">
                <a:solidFill>
                  <a:schemeClr val="bg1"/>
                </a:solidFill>
                <a:latin typeface="Helvetica" pitchFamily="2" charset="0"/>
              </a:rPr>
              <a:t>We take care of everything, removing the complexity and frustration for your customers when migrating away from legacy voice systems and multiple UCC suppliers, while supporting you to drive  growth opportunities.</a:t>
            </a:r>
          </a:p>
        </p:txBody>
      </p:sp>
      <p:sp>
        <p:nvSpPr>
          <p:cNvPr id="31" name="Product Details">
            <a:extLst>
              <a:ext uri="{FF2B5EF4-FFF2-40B4-BE49-F238E27FC236}">
                <a16:creationId xmlns:a16="http://schemas.microsoft.com/office/drawing/2014/main" id="{49060269-AB83-79B7-D5D0-851109BD46E5}"/>
              </a:ext>
            </a:extLst>
          </p:cNvPr>
          <p:cNvSpPr txBox="1">
            <a:spLocks/>
          </p:cNvSpPr>
          <p:nvPr/>
        </p:nvSpPr>
        <p:spPr>
          <a:xfrm>
            <a:off x="6922677" y="967602"/>
            <a:ext cx="4934359" cy="2410597"/>
          </a:xfrm>
          <a:prstGeom prst="roundRect">
            <a:avLst>
              <a:gd name="adj" fmla="val 7393"/>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Font typeface="Arial"/>
              <a:buNone/>
            </a:pPr>
            <a:r>
              <a:rPr lang="en-GB" b="1">
                <a:latin typeface="Helvetica" pitchFamily="2" charset="0"/>
              </a:rPr>
              <a:t>Product Details</a:t>
            </a:r>
          </a:p>
          <a:p>
            <a:pPr marL="180000" indent="-180000">
              <a:spcBef>
                <a:spcPts val="0"/>
              </a:spcBef>
            </a:pPr>
            <a:r>
              <a:rPr lang="en-GB" sz="1100">
                <a:latin typeface="Helvetica" pitchFamily="2" charset="0"/>
              </a:rPr>
              <a:t>SLA for </a:t>
            </a:r>
            <a:r>
              <a:rPr lang="en-GB" sz="1100" err="1">
                <a:latin typeface="Helvetica" pitchFamily="2" charset="0"/>
              </a:rPr>
              <a:t>TCaaS</a:t>
            </a:r>
            <a:r>
              <a:rPr lang="en-GB" sz="1100">
                <a:latin typeface="Helvetica" pitchFamily="2" charset="0"/>
              </a:rPr>
              <a:t>: 99.99%.</a:t>
            </a:r>
          </a:p>
          <a:p>
            <a:pPr marL="180000" indent="-180000">
              <a:spcBef>
                <a:spcPts val="0"/>
              </a:spcBef>
            </a:pPr>
            <a:r>
              <a:rPr lang="en-GB" sz="1100">
                <a:latin typeface="Helvetica" pitchFamily="2" charset="0"/>
              </a:rPr>
              <a:t>Self-service PACE portal available for simple onboarding, configuration and provisioning of all customer UC requirements.</a:t>
            </a:r>
          </a:p>
          <a:p>
            <a:pPr marL="180000" indent="-180000">
              <a:spcBef>
                <a:spcPts val="0"/>
              </a:spcBef>
            </a:pPr>
            <a:r>
              <a:rPr lang="en-GB" sz="1100">
                <a:latin typeface="Helvetica" pitchFamily="2" charset="0"/>
              </a:rPr>
              <a:t>Your customers can keep existing phone numbers via DDI portability.</a:t>
            </a:r>
          </a:p>
          <a:p>
            <a:pPr marL="180000" indent="-180000">
              <a:spcBef>
                <a:spcPts val="0"/>
              </a:spcBef>
            </a:pPr>
            <a:r>
              <a:rPr lang="en-GB" sz="1100">
                <a:latin typeface="Helvetica" pitchFamily="2" charset="0"/>
              </a:rPr>
              <a:t>You’ll have a dedicated UC Specialist and Provisioning co-Ordinator aligned throughout the journey with your customers</a:t>
            </a:r>
          </a:p>
        </p:txBody>
      </p:sp>
      <p:sp>
        <p:nvSpPr>
          <p:cNvPr id="32" name="Add-ons">
            <a:extLst>
              <a:ext uri="{FF2B5EF4-FFF2-40B4-BE49-F238E27FC236}">
                <a16:creationId xmlns:a16="http://schemas.microsoft.com/office/drawing/2014/main" id="{5EB5EAC6-E2A1-3ADC-76FF-6065A31B5F5D}"/>
              </a:ext>
            </a:extLst>
          </p:cNvPr>
          <p:cNvSpPr txBox="1">
            <a:spLocks/>
          </p:cNvSpPr>
          <p:nvPr/>
        </p:nvSpPr>
        <p:spPr>
          <a:xfrm>
            <a:off x="8425860" y="3519403"/>
            <a:ext cx="3431175" cy="2689525"/>
          </a:xfrm>
          <a:prstGeom prst="roundRect">
            <a:avLst>
              <a:gd name="adj" fmla="val 5187"/>
            </a:avLst>
          </a:prstGeom>
          <a:ln>
            <a:solidFill>
              <a:schemeClr val="bg2"/>
            </a:solidFill>
          </a:ln>
        </p:spPr>
        <p:txBody>
          <a:bodyPr wrap="square" lIns="91440" tIns="45720" rIns="91440" bIns="45720" anchor="ctr">
            <a:noAutofit/>
          </a:bodyPr>
          <a:lstStyle>
            <a:lvl1pPr marL="457189" indent="-457189"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Font typeface="Arial"/>
              <a:buNone/>
            </a:pPr>
            <a:r>
              <a:rPr lang="en-GB" b="1">
                <a:latin typeface="Helvetica" pitchFamily="2" charset="0"/>
              </a:rPr>
              <a:t>Add-ons</a:t>
            </a:r>
          </a:p>
          <a:p>
            <a:pPr marL="179705" indent="-179705">
              <a:spcBef>
                <a:spcPts val="0"/>
              </a:spcBef>
            </a:pPr>
            <a:r>
              <a:rPr lang="en-GB" sz="1100" b="1" err="1">
                <a:latin typeface="Helvetica"/>
              </a:rPr>
              <a:t>CallCabinet</a:t>
            </a:r>
            <a:r>
              <a:rPr lang="en-GB" sz="1100" b="1">
                <a:latin typeface="Helvetica"/>
              </a:rPr>
              <a:t> Call Recording </a:t>
            </a:r>
            <a:r>
              <a:rPr lang="en-GB" sz="1100">
                <a:latin typeface="Helvetica"/>
              </a:rPr>
              <a:t>-  Revolutionary compliance call recording solutions </a:t>
            </a:r>
          </a:p>
          <a:p>
            <a:pPr marL="179705" indent="-179705">
              <a:spcBef>
                <a:spcPts val="0"/>
              </a:spcBef>
            </a:pPr>
            <a:r>
              <a:rPr lang="en-GB" sz="1100" b="1" err="1">
                <a:latin typeface="Helvetica"/>
              </a:rPr>
              <a:t>Clobba</a:t>
            </a:r>
            <a:r>
              <a:rPr lang="en-GB" sz="1100" b="1">
                <a:latin typeface="Helvetica"/>
              </a:rPr>
              <a:t> Analytics </a:t>
            </a:r>
            <a:r>
              <a:rPr lang="en-GB" sz="1100">
                <a:latin typeface="Helvetica"/>
              </a:rPr>
              <a:t>– easy-to-use suite of monitoring and analytical tools  to provide insights into call trends, call quality, employee productivity and call costs</a:t>
            </a:r>
          </a:p>
          <a:p>
            <a:pPr marL="179705" indent="-179705">
              <a:spcBef>
                <a:spcPts val="0"/>
              </a:spcBef>
            </a:pPr>
            <a:r>
              <a:rPr lang="en-GB" sz="1100" b="1">
                <a:latin typeface="Helvetica"/>
              </a:rPr>
              <a:t>Teams Meeting Room</a:t>
            </a:r>
            <a:r>
              <a:rPr lang="en-GB" sz="1100">
                <a:latin typeface="Helvetica"/>
              </a:rPr>
              <a:t> – From Huddle, Small, Medium, Large and Auditorium size solutions.</a:t>
            </a:r>
          </a:p>
          <a:p>
            <a:pPr marL="179705" indent="-179705">
              <a:spcBef>
                <a:spcPts val="0"/>
              </a:spcBef>
            </a:pPr>
            <a:r>
              <a:rPr lang="en-GB" sz="1100" b="1">
                <a:latin typeface="Helvetica"/>
              </a:rPr>
              <a:t>Contact Centre </a:t>
            </a:r>
            <a:r>
              <a:rPr lang="en-GB" sz="1100">
                <a:latin typeface="Helvetica"/>
              </a:rPr>
              <a:t>– providing Voice, Web Chat, Email, Social Media, AI and SMS in one application</a:t>
            </a:r>
          </a:p>
        </p:txBody>
      </p:sp>
      <p:sp>
        <p:nvSpPr>
          <p:cNvPr id="38" name="Challenges">
            <a:extLst>
              <a:ext uri="{FF2B5EF4-FFF2-40B4-BE49-F238E27FC236}">
                <a16:creationId xmlns:a16="http://schemas.microsoft.com/office/drawing/2014/main" id="{16B61B53-D336-6057-41D7-E39FC1745713}"/>
              </a:ext>
            </a:extLst>
          </p:cNvPr>
          <p:cNvSpPr txBox="1">
            <a:spLocks/>
          </p:cNvSpPr>
          <p:nvPr/>
        </p:nvSpPr>
        <p:spPr>
          <a:xfrm>
            <a:off x="334965" y="967603"/>
            <a:ext cx="6467280" cy="2410597"/>
          </a:xfrm>
          <a:prstGeom prst="roundRect">
            <a:avLst>
              <a:gd name="adj" fmla="val 8036"/>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latin typeface="Helvetica" pitchFamily="2" charset="0"/>
                <a:cs typeface="Helvetica" panose="020B0604020202020204" pitchFamily="34" charset="0"/>
              </a:rPr>
              <a:t>Challenges</a:t>
            </a:r>
            <a:endParaRPr lang="en-GB" sz="1200">
              <a:solidFill>
                <a:schemeClr val="bg1"/>
              </a:solidFill>
              <a:latin typeface="Helvetica" pitchFamily="2" charset="0"/>
            </a:endParaRPr>
          </a:p>
          <a:p>
            <a:pPr marL="180000" indent="-180000" algn="just">
              <a:spcBef>
                <a:spcPts val="0"/>
              </a:spcBef>
            </a:pPr>
            <a:r>
              <a:rPr lang="en-GB" sz="1100">
                <a:solidFill>
                  <a:schemeClr val="bg1"/>
                </a:solidFill>
                <a:latin typeface="Helvetica" pitchFamily="2" charset="0"/>
              </a:rPr>
              <a:t>Users working from an array of devices require better app/system integration.</a:t>
            </a:r>
          </a:p>
          <a:p>
            <a:pPr marL="180000" indent="-180000" algn="just">
              <a:spcBef>
                <a:spcPts val="0"/>
              </a:spcBef>
            </a:pPr>
            <a:r>
              <a:rPr lang="en-GB" sz="1100">
                <a:solidFill>
                  <a:schemeClr val="bg1"/>
                </a:solidFill>
                <a:latin typeface="Helvetica" pitchFamily="2" charset="0"/>
              </a:rPr>
              <a:t>Businesses must be agile and expedite decision making to remain competitive in today’s fast paced market. They need to access expertise and share knowledge quickly.</a:t>
            </a:r>
          </a:p>
          <a:p>
            <a:pPr marL="180000" indent="-180000" algn="just">
              <a:spcBef>
                <a:spcPts val="0"/>
              </a:spcBef>
            </a:pPr>
            <a:r>
              <a:rPr lang="en-GB" sz="1100">
                <a:solidFill>
                  <a:schemeClr val="bg1"/>
                </a:solidFill>
                <a:latin typeface="Helvetica" pitchFamily="2" charset="0"/>
              </a:rPr>
              <a:t>Businesses need to attract and retain talent by providing intuitive tools that make staying connected effortless from any location.</a:t>
            </a:r>
          </a:p>
          <a:p>
            <a:pPr marL="180000" indent="-180000" algn="just">
              <a:spcBef>
                <a:spcPts val="0"/>
              </a:spcBef>
            </a:pPr>
            <a:r>
              <a:rPr lang="en-GB" sz="1100">
                <a:solidFill>
                  <a:schemeClr val="bg1"/>
                </a:solidFill>
                <a:latin typeface="Helvetica" pitchFamily="2" charset="0"/>
              </a:rPr>
              <a:t>Employees need to be reachable, connected and productive while on the move or when working remotely.</a:t>
            </a:r>
          </a:p>
          <a:p>
            <a:pPr marL="180000" indent="-180000" algn="just">
              <a:spcBef>
                <a:spcPts val="0"/>
              </a:spcBef>
            </a:pPr>
            <a:r>
              <a:rPr lang="en-GB" sz="1100">
                <a:solidFill>
                  <a:schemeClr val="bg1"/>
                </a:solidFill>
                <a:latin typeface="Helvetica" pitchFamily="2" charset="0"/>
              </a:rPr>
              <a:t>Partners need to be able to offer a </a:t>
            </a:r>
            <a:r>
              <a:rPr lang="en-GB" sz="1100" err="1">
                <a:solidFill>
                  <a:schemeClr val="bg1"/>
                </a:solidFill>
                <a:latin typeface="Helvetica" pitchFamily="2" charset="0"/>
              </a:rPr>
              <a:t>TCaaS</a:t>
            </a:r>
            <a:r>
              <a:rPr lang="en-GB" sz="1100">
                <a:solidFill>
                  <a:schemeClr val="bg1"/>
                </a:solidFill>
                <a:latin typeface="Helvetica" pitchFamily="2" charset="0"/>
              </a:rPr>
              <a:t> solution for their customers from a trusted provider like </a:t>
            </a:r>
            <a:r>
              <a:rPr lang="en-GB" sz="1100" err="1">
                <a:solidFill>
                  <a:schemeClr val="bg1"/>
                </a:solidFill>
                <a:latin typeface="Helvetica" pitchFamily="2" charset="0"/>
              </a:rPr>
              <a:t>EXPO.e</a:t>
            </a:r>
            <a:r>
              <a:rPr lang="en-GB" sz="1100">
                <a:solidFill>
                  <a:schemeClr val="bg1"/>
                </a:solidFill>
                <a:latin typeface="Helvetica" pitchFamily="2" charset="0"/>
              </a:rPr>
              <a:t> to drive business growth.</a:t>
            </a:r>
          </a:p>
        </p:txBody>
      </p:sp>
    </p:spTree>
    <p:extLst>
      <p:ext uri="{BB962C8B-B14F-4D97-AF65-F5344CB8AC3E}">
        <p14:creationId xmlns:p14="http://schemas.microsoft.com/office/powerpoint/2010/main" val="6180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31" grpId="0" animBg="1"/>
      <p:bldP spid="3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Microsoft Teams - </a:t>
            </a:r>
            <a:r>
              <a:rPr lang="en-GB" err="1"/>
              <a:t>TCaaS</a:t>
            </a:r>
            <a:endParaRPr lang="en-GB"/>
          </a:p>
        </p:txBody>
      </p:sp>
      <p:sp>
        <p:nvSpPr>
          <p:cNvPr id="29" name="Text Placeholder 2">
            <a:extLst>
              <a:ext uri="{FF2B5EF4-FFF2-40B4-BE49-F238E27FC236}">
                <a16:creationId xmlns:a16="http://schemas.microsoft.com/office/drawing/2014/main" id="{4E4F609A-3CC0-8FAA-720B-C15B17FBB63A}"/>
              </a:ext>
            </a:extLst>
          </p:cNvPr>
          <p:cNvSpPr txBox="1">
            <a:spLocks/>
          </p:cNvSpPr>
          <p:nvPr/>
        </p:nvSpPr>
        <p:spPr>
          <a:xfrm>
            <a:off x="334964" y="2692516"/>
            <a:ext cx="6449443" cy="2660333"/>
          </a:xfrm>
          <a:prstGeom prst="roundRect">
            <a:avLst>
              <a:gd name="adj" fmla="val 5869"/>
            </a:avLst>
          </a:prstGeom>
          <a:ln>
            <a:solidFill>
              <a:schemeClr val="bg2"/>
            </a:solidFill>
          </a:ln>
        </p:spPr>
        <p:txBody>
          <a:bodyPr wrap="square">
            <a:sp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latin typeface="Helvetica" pitchFamily="2" charset="0"/>
              </a:rPr>
              <a:t>Why </a:t>
            </a:r>
            <a:r>
              <a:rPr lang="en-GB" b="1" err="1">
                <a:solidFill>
                  <a:schemeClr val="bg1"/>
                </a:solidFill>
                <a:latin typeface="Helvetica" pitchFamily="2" charset="0"/>
              </a:rPr>
              <a:t>EXPO.e</a:t>
            </a:r>
            <a:endParaRPr lang="en-GB" b="1">
              <a:solidFill>
                <a:schemeClr val="bg1"/>
              </a:solidFill>
              <a:latin typeface="Helvetica" pitchFamily="2" charset="0"/>
            </a:endParaRPr>
          </a:p>
          <a:p>
            <a:pPr marL="180000" indent="-180000" algn="just">
              <a:spcBef>
                <a:spcPts val="0"/>
              </a:spcBef>
            </a:pPr>
            <a:r>
              <a:rPr lang="en-GB" sz="1100">
                <a:solidFill>
                  <a:schemeClr val="bg1"/>
                </a:solidFill>
                <a:latin typeface="Helvetica" pitchFamily="2" charset="0"/>
              </a:rPr>
              <a:t>Microsoft Gold Partner - Extensive experience supporting customers with O365, and strong relationships with key ecosystem partners.</a:t>
            </a:r>
          </a:p>
          <a:p>
            <a:pPr marL="180000" indent="-180000" algn="just">
              <a:spcBef>
                <a:spcPts val="0"/>
              </a:spcBef>
            </a:pPr>
            <a:r>
              <a:rPr lang="en-GB" sz="1100">
                <a:solidFill>
                  <a:schemeClr val="bg1"/>
                </a:solidFill>
                <a:latin typeface="Helvetica" pitchFamily="2" charset="0"/>
              </a:rPr>
              <a:t>We operate our own Voice &amp; UC Platform, for 100% control of the service, ensuring superior quality and reliability for you and your customers.</a:t>
            </a:r>
          </a:p>
          <a:p>
            <a:pPr marL="180000" indent="-180000" algn="just">
              <a:spcBef>
                <a:spcPts val="0"/>
              </a:spcBef>
            </a:pPr>
            <a:r>
              <a:rPr lang="en-GB" sz="1100">
                <a:solidFill>
                  <a:schemeClr val="bg1"/>
                </a:solidFill>
                <a:latin typeface="Helvetica" pitchFamily="2" charset="0"/>
              </a:rPr>
              <a:t>Our platform is fully resilient with 100% uptime to date, across diverse locations, based on Enterprise grade hardware and the latest software so you can feel safe that our service will always deliver for your customers.</a:t>
            </a:r>
          </a:p>
          <a:p>
            <a:pPr marL="180000" indent="-180000" algn="just">
              <a:spcBef>
                <a:spcPts val="0"/>
              </a:spcBef>
            </a:pPr>
            <a:r>
              <a:rPr lang="en-GB" sz="1100">
                <a:solidFill>
                  <a:schemeClr val="bg1"/>
                </a:solidFill>
                <a:latin typeface="Helvetica" pitchFamily="2" charset="0"/>
              </a:rPr>
              <a:t>Fully managed service with an end-to-end SLA across your entire solution so you are safe in the knowledge that your customers are in a safe pair of hands</a:t>
            </a:r>
          </a:p>
          <a:p>
            <a:pPr marL="180000" indent="-180000" algn="just">
              <a:spcBef>
                <a:spcPts val="0"/>
              </a:spcBef>
            </a:pPr>
            <a:r>
              <a:rPr lang="en-GB" sz="1100">
                <a:solidFill>
                  <a:schemeClr val="bg1"/>
                </a:solidFill>
                <a:latin typeface="Helvetica" pitchFamily="2" charset="0"/>
              </a:rPr>
              <a:t>Seamless migration and full support along the journey, through dedicated Sales Specialists, UCC Solutions Consultants, Delivery Experts and our 24x7 UK Support Desk.</a:t>
            </a:r>
          </a:p>
        </p:txBody>
      </p:sp>
      <p:graphicFrame>
        <p:nvGraphicFramePr>
          <p:cNvPr id="33" name="Table 32">
            <a:extLst>
              <a:ext uri="{FF2B5EF4-FFF2-40B4-BE49-F238E27FC236}">
                <a16:creationId xmlns:a16="http://schemas.microsoft.com/office/drawing/2014/main" id="{8353D779-0FF7-FF8B-99A8-BE80C7B6FF1F}"/>
              </a:ext>
            </a:extLst>
          </p:cNvPr>
          <p:cNvGraphicFramePr>
            <a:graphicFrameLocks noGrp="1"/>
          </p:cNvGraphicFramePr>
          <p:nvPr>
            <p:extLst>
              <p:ext uri="{D42A27DB-BD31-4B8C-83A1-F6EECF244321}">
                <p14:modId xmlns:p14="http://schemas.microsoft.com/office/powerpoint/2010/main" val="3285092692"/>
              </p:ext>
            </p:extLst>
          </p:nvPr>
        </p:nvGraphicFramePr>
        <p:xfrm>
          <a:off x="7099300" y="1252777"/>
          <a:ext cx="4635500" cy="4760673"/>
        </p:xfrm>
        <a:graphic>
          <a:graphicData uri="http://schemas.openxmlformats.org/drawingml/2006/table">
            <a:tbl>
              <a:tblPr firstRow="1" bandRow="1">
                <a:tableStyleId>{7DF18680-E054-41AD-8BC1-D1AEF772440D}</a:tableStyleId>
              </a:tblPr>
              <a:tblGrid>
                <a:gridCol w="1879600">
                  <a:extLst>
                    <a:ext uri="{9D8B030D-6E8A-4147-A177-3AD203B41FA5}">
                      <a16:colId xmlns:a16="http://schemas.microsoft.com/office/drawing/2014/main" val="3343940672"/>
                    </a:ext>
                  </a:extLst>
                </a:gridCol>
                <a:gridCol w="2755900">
                  <a:extLst>
                    <a:ext uri="{9D8B030D-6E8A-4147-A177-3AD203B41FA5}">
                      <a16:colId xmlns:a16="http://schemas.microsoft.com/office/drawing/2014/main" val="390328691"/>
                    </a:ext>
                  </a:extLst>
                </a:gridCol>
              </a:tblGrid>
              <a:tr h="343973">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Helvetica" panose="020B0604020202020204" pitchFamily="34" charset="0"/>
                          <a:cs typeface="Helvetica" panose="020B0604020202020204" pitchFamily="34" charset="0"/>
                        </a:rPr>
                        <a:t>Features &amp; Benefits</a:t>
                      </a:r>
                    </a:p>
                  </a:txBody>
                  <a:tcPr anchor="ct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GB" sz="1600" b="1">
                        <a:solidFill>
                          <a:schemeClr val="bg1"/>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353836015"/>
                  </a:ext>
                </a:extLst>
              </a:tr>
              <a:tr h="974730">
                <a:tc>
                  <a:txBody>
                    <a:bodyPr/>
                    <a:lstStyle/>
                    <a:p>
                      <a:r>
                        <a:rPr lang="en-GB" sz="1100">
                          <a:solidFill>
                            <a:schemeClr val="bg1"/>
                          </a:solidFill>
                          <a:latin typeface="Helvetica" pitchFamily="2" charset="0"/>
                        </a:rPr>
                        <a:t>Full PBX &amp; UCC functionality including IM&amp;P, HD Audio and Video and Collaboration tools across any device</a:t>
                      </a:r>
                    </a:p>
                  </a:txBody>
                  <a:tcPr anchor="ctr">
                    <a:noFill/>
                  </a:tcPr>
                </a:tc>
                <a:tc rowSpan="3">
                  <a:txBody>
                    <a:bodyPr/>
                    <a:lstStyle/>
                    <a:p>
                      <a:r>
                        <a:rPr lang="en-GB" sz="1100">
                          <a:solidFill>
                            <a:schemeClr val="bg1"/>
                          </a:solidFill>
                          <a:latin typeface="Helvetica" pitchFamily="2" charset="0"/>
                        </a:rPr>
                        <a:t>Intuitive tools to maximise employee productivity anytime, anywhere across any device.</a:t>
                      </a:r>
                    </a:p>
                    <a:p>
                      <a:r>
                        <a:rPr lang="en-GB" sz="1100">
                          <a:solidFill>
                            <a:schemeClr val="bg1"/>
                          </a:solidFill>
                          <a:latin typeface="Helvetica" pitchFamily="2" charset="0"/>
                        </a:rPr>
                        <a:t>Always-on communications</a:t>
                      </a:r>
                      <a:endParaRPr lang="en-GB" sz="1100">
                        <a:solidFill>
                          <a:schemeClr val="bg1"/>
                        </a:solidFill>
                      </a:endParaRPr>
                    </a:p>
                  </a:txBody>
                  <a:tcPr anchor="ctr">
                    <a:noFill/>
                  </a:tcPr>
                </a:tc>
                <a:extLst>
                  <a:ext uri="{0D108BD9-81ED-4DB2-BD59-A6C34878D82A}">
                    <a16:rowId xmlns:a16="http://schemas.microsoft.com/office/drawing/2014/main" val="1291450222"/>
                  </a:ext>
                </a:extLst>
              </a:tr>
              <a:tr h="763339">
                <a:tc>
                  <a:txBody>
                    <a:bodyPr/>
                    <a:lstStyle/>
                    <a:p>
                      <a:r>
                        <a:rPr lang="en-GB" sz="1100">
                          <a:solidFill>
                            <a:schemeClr val="bg1"/>
                          </a:solidFill>
                          <a:latin typeface="Helvetica" pitchFamily="2" charset="0"/>
                        </a:rPr>
                        <a:t>One identity &amp; synced contacts across all devices</a:t>
                      </a:r>
                    </a:p>
                  </a:txBody>
                  <a:tcPr anchor="ctr">
                    <a:noFill/>
                  </a:tcPr>
                </a:tc>
                <a:tc v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GB" sz="1200">
                        <a:solidFill>
                          <a:schemeClr val="bg1"/>
                        </a:solidFill>
                      </a:endParaRPr>
                    </a:p>
                  </a:txBody>
                  <a:tcPr anchor="ctr">
                    <a:noFill/>
                  </a:tcPr>
                </a:tc>
                <a:extLst>
                  <a:ext uri="{0D108BD9-81ED-4DB2-BD59-A6C34878D82A}">
                    <a16:rowId xmlns:a16="http://schemas.microsoft.com/office/drawing/2014/main" val="2019045759"/>
                  </a:ext>
                </a:extLst>
              </a:tr>
              <a:tr h="763339">
                <a:tc>
                  <a:txBody>
                    <a:bodyPr/>
                    <a:lstStyle/>
                    <a:p>
                      <a:r>
                        <a:rPr lang="en-GB" sz="1100">
                          <a:solidFill>
                            <a:schemeClr val="bg1"/>
                          </a:solidFill>
                          <a:latin typeface="Helvetica" pitchFamily="2" charset="0"/>
                        </a:rPr>
                        <a:t>Seamless transition between devices</a:t>
                      </a:r>
                    </a:p>
                  </a:txBody>
                  <a:tcPr anchor="ctr">
                    <a:noFill/>
                  </a:tcPr>
                </a:tc>
                <a:tc vMerge="1">
                  <a:txBody>
                    <a:bodyPr/>
                    <a:lstStyle/>
                    <a:p>
                      <a:endParaRPr/>
                    </a:p>
                  </a:txBody>
                  <a:tcPr anchor="ctr">
                    <a:noFill/>
                  </a:tcPr>
                </a:tc>
                <a:extLst>
                  <a:ext uri="{0D108BD9-81ED-4DB2-BD59-A6C34878D82A}">
                    <a16:rowId xmlns:a16="http://schemas.microsoft.com/office/drawing/2014/main" val="4220928925"/>
                  </a:ext>
                </a:extLst>
              </a:tr>
              <a:tr h="1151953">
                <a:tc>
                  <a:txBody>
                    <a:bodyPr/>
                    <a:lstStyle/>
                    <a:p>
                      <a:r>
                        <a:rPr lang="en-GB" sz="1100">
                          <a:solidFill>
                            <a:schemeClr val="bg1"/>
                          </a:solidFill>
                          <a:latin typeface="Helvetica" pitchFamily="2" charset="0"/>
                        </a:rPr>
                        <a:t>Create group chats with all the functionality available from consumer apps.  Share GIF’s, view media, paste images, share and edit live files</a:t>
                      </a:r>
                    </a:p>
                  </a:txBody>
                  <a:tcPr anchor="ctr">
                    <a:noFill/>
                  </a:tcPr>
                </a:tc>
                <a:tc rowSpan="2">
                  <a:txBody>
                    <a:bodyPr/>
                    <a:lstStyle/>
                    <a:p>
                      <a:r>
                        <a:rPr lang="en-GB" sz="1100">
                          <a:solidFill>
                            <a:schemeClr val="bg1"/>
                          </a:solidFill>
                          <a:latin typeface="Helvetica" pitchFamily="2" charset="0"/>
                        </a:rPr>
                        <a:t>More connected, insightful experiences that save time and speed up idea sharing and decision making, for enhanced business agility and efficiency.</a:t>
                      </a:r>
                    </a:p>
                    <a:p>
                      <a:r>
                        <a:rPr lang="en-GB" sz="1100">
                          <a:solidFill>
                            <a:schemeClr val="bg1"/>
                          </a:solidFill>
                          <a:latin typeface="Helvetica" pitchFamily="2" charset="0"/>
                        </a:rPr>
                        <a:t>Diminish Shadow IT while enabling higher performing teams.</a:t>
                      </a:r>
                    </a:p>
                    <a:p>
                      <a:r>
                        <a:rPr lang="en-GB" sz="1100">
                          <a:solidFill>
                            <a:schemeClr val="bg1"/>
                          </a:solidFill>
                          <a:latin typeface="Helvetica" pitchFamily="2" charset="0"/>
                        </a:rPr>
                        <a:t>One tool for all your business collaboration needs. </a:t>
                      </a:r>
                    </a:p>
                  </a:txBody>
                  <a:tcPr anchor="ctr">
                    <a:noFill/>
                  </a:tcPr>
                </a:tc>
                <a:extLst>
                  <a:ext uri="{0D108BD9-81ED-4DB2-BD59-A6C34878D82A}">
                    <a16:rowId xmlns:a16="http://schemas.microsoft.com/office/drawing/2014/main" val="4039930339"/>
                  </a:ext>
                </a:extLst>
              </a:tr>
              <a:tr h="763339">
                <a:tc>
                  <a:txBody>
                    <a:bodyPr/>
                    <a:lstStyle/>
                    <a:p>
                      <a:r>
                        <a:rPr lang="en-GB" sz="1100">
                          <a:solidFill>
                            <a:schemeClr val="bg1"/>
                          </a:solidFill>
                          <a:latin typeface="Helvetica" pitchFamily="2" charset="0"/>
                        </a:rPr>
                        <a:t>Complete integration with the O365 suite</a:t>
                      </a:r>
                    </a:p>
                  </a:txBody>
                  <a:tcPr anchor="ctr">
                    <a:noFill/>
                  </a:tcPr>
                </a:tc>
                <a:tc vMerge="1">
                  <a:txBody>
                    <a:bodyPr/>
                    <a:lstStyle/>
                    <a:p>
                      <a:endParaRPr/>
                    </a:p>
                  </a:txBody>
                  <a:tcPr anchor="ctr">
                    <a:noFill/>
                  </a:tcPr>
                </a:tc>
                <a:extLst>
                  <a:ext uri="{0D108BD9-81ED-4DB2-BD59-A6C34878D82A}">
                    <a16:rowId xmlns:a16="http://schemas.microsoft.com/office/drawing/2014/main" val="4204441794"/>
                  </a:ext>
                </a:extLst>
              </a:tr>
            </a:tbl>
          </a:graphicData>
        </a:graphic>
      </p:graphicFrame>
      <p:sp>
        <p:nvSpPr>
          <p:cNvPr id="39" name="Title 1">
            <a:extLst>
              <a:ext uri="{FF2B5EF4-FFF2-40B4-BE49-F238E27FC236}">
                <a16:creationId xmlns:a16="http://schemas.microsoft.com/office/drawing/2014/main" id="{508659EA-B19C-B459-6B64-B2596A4E4D83}"/>
              </a:ext>
            </a:extLst>
          </p:cNvPr>
          <p:cNvSpPr txBox="1">
            <a:spLocks/>
          </p:cNvSpPr>
          <p:nvPr/>
        </p:nvSpPr>
        <p:spPr>
          <a:xfrm>
            <a:off x="334963" y="1026223"/>
            <a:ext cx="6449443" cy="1479485"/>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anchor="ctr">
            <a:noAutofit/>
          </a:bodyP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pPr algn="l">
              <a:lnSpc>
                <a:spcPct val="150000"/>
              </a:lnSpc>
            </a:pPr>
            <a:r>
              <a:rPr lang="en-GB" sz="1200">
                <a:latin typeface="Helvetica" pitchFamily="2" charset="0"/>
              </a:rPr>
              <a:t>The power of Microsoft’s next generation UCC suite, </a:t>
            </a:r>
            <a:r>
              <a:rPr lang="en-GB" sz="1200" err="1">
                <a:latin typeface="Helvetica" pitchFamily="2" charset="0"/>
              </a:rPr>
              <a:t>EXPO.e’s</a:t>
            </a:r>
            <a:r>
              <a:rPr lang="en-GB" sz="1200">
                <a:latin typeface="Helvetica" pitchFamily="2" charset="0"/>
              </a:rPr>
              <a:t> Enterprise voice via Teams Direct Routing and 24/7 support, offering a complete collaboration hub to connect your customers users both inside and outside their organisation, supporting you to help them drive productivity and transform their digital workspaces.</a:t>
            </a:r>
          </a:p>
        </p:txBody>
      </p:sp>
      <p:sp>
        <p:nvSpPr>
          <p:cNvPr id="41" name="TextBox 40">
            <a:extLst>
              <a:ext uri="{FF2B5EF4-FFF2-40B4-BE49-F238E27FC236}">
                <a16:creationId xmlns:a16="http://schemas.microsoft.com/office/drawing/2014/main" id="{8281DF23-C0E9-785F-B10E-2663B0AD3299}"/>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Tree>
    <p:extLst>
      <p:ext uri="{BB962C8B-B14F-4D97-AF65-F5344CB8AC3E}">
        <p14:creationId xmlns:p14="http://schemas.microsoft.com/office/powerpoint/2010/main" val="38576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1" grpId="0"/>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ertical xmlns="a627b29c-87c9-4664-bf95-9f4015f36b10" xsi:nil="true"/>
    <AdditonalProductss xmlns="a627b29c-87c9-4664-bf95-9f4015f36b10" xsi:nil="true"/>
    <TaxCatchAll xmlns="8dacb8ad-d8bf-4afc-8355-7985183833fd" xsi:nil="true"/>
    <lcf76f155ced4ddcb4097134ff3c332f xmlns="a627b29c-87c9-4664-bf95-9f4015f36b10">
      <Terms xmlns="http://schemas.microsoft.com/office/infopath/2007/PartnerControls"/>
    </lcf76f155ced4ddcb4097134ff3c332f>
    <MainProduct xmlns="a627b29c-87c9-4664-bf95-9f4015f36b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AEE7694ABAEE4AAD0B21E57948C665" ma:contentTypeVersion="18" ma:contentTypeDescription="Create a new document." ma:contentTypeScope="" ma:versionID="4b734a0869d9f82c48f63dbc7d7bc79e">
  <xsd:schema xmlns:xsd="http://www.w3.org/2001/XMLSchema" xmlns:xs="http://www.w3.org/2001/XMLSchema" xmlns:p="http://schemas.microsoft.com/office/2006/metadata/properties" xmlns:ns2="a627b29c-87c9-4664-bf95-9f4015f36b10" xmlns:ns3="8dacb8ad-d8bf-4afc-8355-7985183833fd" targetNamespace="http://schemas.microsoft.com/office/2006/metadata/properties" ma:root="true" ma:fieldsID="fcb1ecb677fb997a6422b6105e94fdc6" ns2:_="" ns3:_="">
    <xsd:import namespace="a627b29c-87c9-4664-bf95-9f4015f36b10"/>
    <xsd:import namespace="8dacb8ad-d8bf-4afc-8355-7985183833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ainProduct" minOccurs="0"/>
                <xsd:element ref="ns2:Vertical" minOccurs="0"/>
                <xsd:element ref="ns2:MediaLengthInSeconds" minOccurs="0"/>
                <xsd:element ref="ns3:SharedWithUsers" minOccurs="0"/>
                <xsd:element ref="ns3:SharedWithDetails" minOccurs="0"/>
                <xsd:element ref="ns2:MediaServiceObjectDetectorVersions" minOccurs="0"/>
                <xsd:element ref="ns2:AdditonalProducts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7b29c-87c9-4664-bf95-9f4015f36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8e39cdb-01ac-4c4a-9d60-db0dd1c5af7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ainProduct" ma:index="17" nillable="true" ma:displayName="Main Product" ma:format="Dropdown" ma:internalName="MainProduct">
      <xsd:simpleType>
        <xsd:union memberTypes="dms:Text">
          <xsd:simpleType>
            <xsd:restriction base="dms:Choice">
              <xsd:enumeration value="TCaaS"/>
              <xsd:enumeration value="CCaaS"/>
              <xsd:enumeration value="MTR"/>
            </xsd:restriction>
          </xsd:simpleType>
        </xsd:union>
      </xsd:simpleType>
    </xsd:element>
    <xsd:element name="Vertical" ma:index="18" nillable="true" ma:displayName="Vertical" ma:format="Dropdown" ma:internalName="Vertical">
      <xsd:simpleType>
        <xsd:union memberTypes="dms:Text">
          <xsd:simpleType>
            <xsd:restriction base="dms:Choice">
              <xsd:enumeration value="Housing"/>
              <xsd:enumeration value="Public Sector"/>
              <xsd:enumeration value="Legal"/>
            </xsd:restriction>
          </xsd:simpleType>
        </xsd:un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AdditonalProductss" ma:index="23" nillable="true" ma:displayName="Additonal Productss" ma:format="Dropdown" ma:internalName="AdditonalProducts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acb8ad-d8bf-4afc-8355-7985183833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0c7ddf-c91d-4115-85e4-368a57c2f931}" ma:internalName="TaxCatchAll" ma:showField="CatchAllData" ma:web="8dacb8ad-d8bf-4afc-8355-7985183833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2EBFD2-3869-4133-9A54-ADFC21234907}">
  <ds:schemaRefs>
    <ds:schemaRef ds:uri="http://www.w3.org/XML/1998/namespace"/>
    <ds:schemaRef ds:uri="8dacb8ad-d8bf-4afc-8355-7985183833fd"/>
    <ds:schemaRef ds:uri="http://schemas.microsoft.com/office/2006/documentManagement/types"/>
    <ds:schemaRef ds:uri="http://purl.org/dc/terms/"/>
    <ds:schemaRef ds:uri="http://purl.org/dc/elements/1.1/"/>
    <ds:schemaRef ds:uri="http://schemas.microsoft.com/office/2006/metadata/properties"/>
    <ds:schemaRef ds:uri="http://purl.org/dc/dcmitype/"/>
    <ds:schemaRef ds:uri="a627b29c-87c9-4664-bf95-9f4015f36b10"/>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341873F-D270-4641-8812-94774576426F}">
  <ds:schemaRefs>
    <ds:schemaRef ds:uri="8dacb8ad-d8bf-4afc-8355-7985183833fd"/>
    <ds:schemaRef ds:uri="a627b29c-87c9-4664-bf95-9f4015f36b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BADBF-0762-47C5-B794-57958374FD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Widescreen</PresentationFormat>
  <Paragraphs>43</Paragraphs>
  <Slides>2</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vt:i4>
      </vt:variant>
    </vt:vector>
  </HeadingPairs>
  <TitlesOfParts>
    <vt:vector size="18" baseType="lpstr">
      <vt:lpstr>Arial</vt:lpstr>
      <vt:lpstr>Calibri</vt:lpstr>
      <vt:lpstr>Helvetica</vt:lpstr>
      <vt:lpstr>HelveticaNowDisplay Bold</vt:lpstr>
      <vt:lpstr>HelveticaNowText Medium</vt:lpstr>
      <vt:lpstr>HelveticaNowText Regular</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Microsoft Teams - TCaaS</vt:lpstr>
      <vt:lpstr>Microsoft Teams - TCaaS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Viktoria Pfeff</cp:lastModifiedBy>
  <cp:revision>4</cp:revision>
  <dcterms:created xsi:type="dcterms:W3CDTF">2020-05-01T17:15:48Z</dcterms:created>
  <dcterms:modified xsi:type="dcterms:W3CDTF">2024-12-11T11:12:04Z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0x0101006BAEE7694ABAEE4AAD0B21E57948C665</vt:lpwstr>
  </property>
  <property fmtid="{D5CDD505-2E9C-101B-9397-08002B2CF9AE}" pid="3" name="MediaServiceImageTags">
    <vt:lpwstr/>
  </property>
</Properties>
</file>