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comments/modernComment_7FBE72BA_86F35676.xml" ContentType="application/vnd.ms-powerpoint.comments+xml"/>
  <Override PartName="/ppt/notesSlides/notesSlide1.xml" ContentType="application/vnd.openxmlformats-officedocument.presentationml.notesSlide+xml"/>
  <Override PartName="/ppt/comments/modernComment_7FBE72F5_9E36F54.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omments/modernComment_7FBE7277_B494F02D.xml" ContentType="application/vnd.ms-powerpoint.comments+xml"/>
  <Override PartName="/ppt/comments/modernComment_107_8CC63294.xml" ContentType="application/vnd.ms-powerpoint.comments+xml"/>
  <Override PartName="/ppt/comments/modernComment_7FBE72F4_D9D6FDA6.xml" ContentType="application/vnd.ms-powerpoint.comments+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7" r:id="rId4"/>
    <p:sldMasterId id="2147483862" r:id="rId5"/>
    <p:sldMasterId id="2147483864" r:id="rId6"/>
    <p:sldMasterId id="2147483829" r:id="rId7"/>
    <p:sldMasterId id="2147483843" r:id="rId8"/>
    <p:sldMasterId id="2147483771" r:id="rId9"/>
  </p:sldMasterIdLst>
  <p:notesMasterIdLst>
    <p:notesMasterId r:id="rId34"/>
  </p:notesMasterIdLst>
  <p:sldIdLst>
    <p:sldId id="2143187642" r:id="rId10"/>
    <p:sldId id="2143187572" r:id="rId11"/>
    <p:sldId id="2143187701" r:id="rId12"/>
    <p:sldId id="2143187647" r:id="rId13"/>
    <p:sldId id="2143187648" r:id="rId14"/>
    <p:sldId id="2143187575" r:id="rId15"/>
    <p:sldId id="2143187692" r:id="rId16"/>
    <p:sldId id="263" r:id="rId17"/>
    <p:sldId id="264" r:id="rId18"/>
    <p:sldId id="265" r:id="rId19"/>
    <p:sldId id="266" r:id="rId20"/>
    <p:sldId id="267" r:id="rId21"/>
    <p:sldId id="268" r:id="rId22"/>
    <p:sldId id="2143187700" r:id="rId23"/>
    <p:sldId id="2143187703" r:id="rId24"/>
    <p:sldId id="2143187651" r:id="rId25"/>
    <p:sldId id="2143187687" r:id="rId26"/>
    <p:sldId id="2143187693" r:id="rId27"/>
    <p:sldId id="2143187704" r:id="rId28"/>
    <p:sldId id="2143187695" r:id="rId29"/>
    <p:sldId id="2143187696" r:id="rId30"/>
    <p:sldId id="2143187697" r:id="rId31"/>
    <p:sldId id="2143187698" r:id="rId32"/>
    <p:sldId id="214318769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Title Slides" id="{39553B8C-B49A-4451-B584-D5F1307BA0F9}">
          <p14:sldIdLst>
            <p14:sldId id="2143187642"/>
          </p14:sldIdLst>
        </p14:section>
        <p14:section name="Why Expo" id="{814C14C2-2F8E-4EE3-8B5C-B3BB3375D13D}">
          <p14:sldIdLst>
            <p14:sldId id="2143187572"/>
            <p14:sldId id="2143187701"/>
          </p14:sldIdLst>
        </p14:section>
        <p14:section name="Qualification Questions" id="{02A94700-AA72-439D-9959-896BF39B7496}">
          <p14:sldIdLst>
            <p14:sldId id="2143187647"/>
            <p14:sldId id="2143187648"/>
          </p14:sldIdLst>
        </p14:section>
        <p14:section name="Features &amp; Benifits" id="{53775CB4-A0AE-4C0A-BA2C-0ABE31E8F042}">
          <p14:sldIdLst>
            <p14:sldId id="2143187575"/>
            <p14:sldId id="2143187692"/>
            <p14:sldId id="263"/>
            <p14:sldId id="264"/>
            <p14:sldId id="265"/>
            <p14:sldId id="266"/>
            <p14:sldId id="267"/>
            <p14:sldId id="268"/>
            <p14:sldId id="2143187700"/>
            <p14:sldId id="2143187703"/>
          </p14:sldIdLst>
        </p14:section>
        <p14:section name="Complementary Solution" id="{1E1971CF-BDBB-4642-BB34-56C7A57D5B6C}">
          <p14:sldIdLst>
            <p14:sldId id="2143187651"/>
            <p14:sldId id="2143187687"/>
            <p14:sldId id="2143187693"/>
            <p14:sldId id="2143187704"/>
            <p14:sldId id="2143187695"/>
            <p14:sldId id="2143187696"/>
            <p14:sldId id="2143187697"/>
            <p14:sldId id="2143187698"/>
            <p14:sldId id="2143187699"/>
          </p14:sldIdLst>
        </p14:section>
      </p14:sectionLst>
    </p:ext>
    <p:ext uri="{EFAFB233-063F-42B5-8137-9DF3F51BA10A}">
      <p15:sldGuideLst xmlns:p15="http://schemas.microsoft.com/office/powerpoint/2012/main">
        <p15:guide id="1" orient="horz" pos="640" userDrawn="1">
          <p15:clr>
            <a:srgbClr val="A4A3A4"/>
          </p15:clr>
        </p15:guide>
        <p15:guide id="2" pos="3840" userDrawn="1">
          <p15:clr>
            <a:srgbClr val="A4A3A4"/>
          </p15:clr>
        </p15:guide>
        <p15:guide id="3" orient="horz" pos="1026" userDrawn="1">
          <p15:clr>
            <a:srgbClr val="A4A3A4"/>
          </p15:clr>
        </p15:guide>
        <p15:guide id="4" orient="horz" pos="1389" userDrawn="1">
          <p15:clr>
            <a:srgbClr val="A4A3A4"/>
          </p15:clr>
        </p15:guide>
        <p15:guide id="5" orient="horz" pos="1752" userDrawn="1">
          <p15:clr>
            <a:srgbClr val="A4A3A4"/>
          </p15:clr>
        </p15:guide>
        <p15:guide id="6" orient="horz" pos="2115" userDrawn="1">
          <p15:clr>
            <a:srgbClr val="A4A3A4"/>
          </p15:clr>
        </p15:guide>
        <p15:guide id="7" orient="horz" pos="2478" userDrawn="1">
          <p15:clr>
            <a:srgbClr val="A4A3A4"/>
          </p15:clr>
        </p15:guide>
        <p15:guide id="8" orient="horz" pos="2863" userDrawn="1">
          <p15:clr>
            <a:srgbClr val="A4A3A4"/>
          </p15:clr>
        </p15:guide>
        <p15:guide id="9" orient="horz" pos="3226" userDrawn="1">
          <p15:clr>
            <a:srgbClr val="A4A3A4"/>
          </p15:clr>
        </p15:guide>
        <p15:guide id="10" orient="horz" pos="3589" userDrawn="1">
          <p15:clr>
            <a:srgbClr val="A4A3A4"/>
          </p15:clr>
        </p15:guide>
        <p15:guide id="11" orient="horz" pos="3974" userDrawn="1">
          <p15:clr>
            <a:srgbClr val="A4A3A4"/>
          </p15:clr>
        </p15:guide>
        <p15:guide id="12" orient="horz" pos="278" userDrawn="1">
          <p15:clr>
            <a:srgbClr val="A4A3A4"/>
          </p15:clr>
        </p15:guide>
        <p15:guide id="13" pos="3182" userDrawn="1">
          <p15:clr>
            <a:srgbClr val="A4A3A4"/>
          </p15:clr>
        </p15:guide>
        <p15:guide id="14" pos="2547" userDrawn="1">
          <p15:clr>
            <a:srgbClr val="A4A3A4"/>
          </p15:clr>
        </p15:guide>
        <p15:guide id="15" pos="1912" userDrawn="1">
          <p15:clr>
            <a:srgbClr val="A4A3A4"/>
          </p15:clr>
        </p15:guide>
        <p15:guide id="16" pos="1255" userDrawn="1">
          <p15:clr>
            <a:srgbClr val="A4A3A4"/>
          </p15:clr>
        </p15:guide>
        <p15:guide id="17" pos="597" userDrawn="1">
          <p15:clr>
            <a:srgbClr val="A4A3A4"/>
          </p15:clr>
        </p15:guide>
        <p15:guide id="18" pos="4475" userDrawn="1">
          <p15:clr>
            <a:srgbClr val="A4A3A4"/>
          </p15:clr>
        </p15:guide>
        <p15:guide id="19" pos="5110" userDrawn="1">
          <p15:clr>
            <a:srgbClr val="A4A3A4"/>
          </p15:clr>
        </p15:guide>
        <p15:guide id="20" pos="5768" userDrawn="1">
          <p15:clr>
            <a:srgbClr val="A4A3A4"/>
          </p15:clr>
        </p15:guide>
        <p15:guide id="21" pos="6403" userDrawn="1">
          <p15:clr>
            <a:srgbClr val="A4A3A4"/>
          </p15:clr>
        </p15:guide>
        <p15:guide id="22" pos="703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68064A-45DA-8805-DC08-199C7ECE5D97}" name="Andrew Leatherland" initials="" userId="S::Andrew.Leatherland@Exponential-e.com::41b834d7-b167-4561-8198-e25f2caa44b4" providerId="AD"/>
  <p188:author id="{AACD02E7-60B1-186E-EF1A-0619EC7667B9}" name="Viktoria Pfeff" initials="" userId="S::Viktoria.Pfeff@Exponential-e.com::64b38e73-835a-44e8-927a-4958e3c1077d" providerId="AD"/>
  <p188:author id="{63A631EC-518D-E3B9-852E-D7A0D1C8FDC8}" name="Andrew Leatherland" initials="AL" userId="S::andrew.leatherland@exponential-e.com::41b834d7-b167-4561-8198-e25f2caa44b4" providerId="AD"/>
  <p188:author id="{05EC59F8-3687-FA52-E1F6-4C9F22A104FF}" name="Viktoria Pfeff" initials="VP" userId="S::viktoria.pfeff@exponential-e.com::64b38e73-835a-44e8-927a-4958e3c1077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sper Hardinge" initials="JH" lastIdx="1" clrIdx="0">
    <p:extLst>
      <p:ext uri="{19B8F6BF-5375-455C-9EA6-DF929625EA0E}">
        <p15:presenceInfo xmlns:p15="http://schemas.microsoft.com/office/powerpoint/2012/main" userId="S::Jasper.Hardinge@Exponential-e.com::69f86c5f-4a08-4e0b-bb9c-15fb31f3f092" providerId="AD"/>
      </p:ext>
    </p:extLst>
  </p:cmAuthor>
  <p:cmAuthor id="2" name="James Pearce" initials="JP" lastIdx="1" clrIdx="1">
    <p:extLst>
      <p:ext uri="{19B8F6BF-5375-455C-9EA6-DF929625EA0E}">
        <p15:presenceInfo xmlns:p15="http://schemas.microsoft.com/office/powerpoint/2012/main" userId="James Pearce" providerId="None"/>
      </p:ext>
    </p:extLst>
  </p:cmAuthor>
  <p:cmAuthor id="3" name="Tristin Titinchi" initials="TT" lastIdx="14" clrIdx="2">
    <p:extLst>
      <p:ext uri="{19B8F6BF-5375-455C-9EA6-DF929625EA0E}">
        <p15:presenceInfo xmlns:p15="http://schemas.microsoft.com/office/powerpoint/2012/main" userId="S::Tristin.Titinchi@Exponential-e.com::85e3d939-8389-434f-8f9c-ed833fa0112c" providerId="AD"/>
      </p:ext>
    </p:extLst>
  </p:cmAuthor>
  <p:cmAuthor id="4" name="Viktoria Pfeff" initials="VP" lastIdx="1" clrIdx="3">
    <p:extLst>
      <p:ext uri="{19B8F6BF-5375-455C-9EA6-DF929625EA0E}">
        <p15:presenceInfo xmlns:p15="http://schemas.microsoft.com/office/powerpoint/2012/main" userId="S::viktoria.pfeff@exponential-e.com::64b38e73-835a-44e8-927a-4958e3c107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C2B"/>
    <a:srgbClr val="E7E8F1"/>
    <a:srgbClr val="E6E6E6"/>
    <a:srgbClr val="122744"/>
    <a:srgbClr val="DADCEA"/>
    <a:srgbClr val="FFFFFF"/>
    <a:srgbClr val="0E3D65"/>
    <a:srgbClr val="3F3F3F"/>
    <a:srgbClr val="D77500"/>
    <a:srgbClr val="8B5A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E4E42D-E5E1-49C4-B358-9D5101C73028}" v="1" dt="2024-12-11T11:33:08.394"/>
    <p1510:client id="{1C5044EE-7CF9-4395-95DB-E233E9A886D4}" v="447" dt="2024-12-11T11:56:48.799"/>
    <p1510:client id="{1FBE0243-DBEB-1E3C-8D4E-1F94287DB7AE}" v="1" dt="2024-12-10T10:45:40.738"/>
    <p1510:client id="{79F7A6E0-58FB-42A9-801E-FF7766928E06}" v="1" dt="2024-12-10T17:13:05.308"/>
    <p1510:client id="{8036435E-5AAF-51C9-C868-51DB46FAB98D}" v="2" dt="2024-12-10T17:03:30.784"/>
    <p1510:client id="{85CF8492-FE74-8B5F-345D-A3A9FC1BF6C2}" v="1" dt="2024-12-11T09:41:59.319"/>
    <p1510:client id="{E960CB18-D984-2F04-7BDB-D38ECAC33186}" v="1" dt="2024-12-10T17:10:48.2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426" autoAdjust="0"/>
  </p:normalViewPr>
  <p:slideViewPr>
    <p:cSldViewPr snapToGrid="0">
      <p:cViewPr>
        <p:scale>
          <a:sx n="75" d="100"/>
          <a:sy n="75" d="100"/>
        </p:scale>
        <p:origin x="1002" y="696"/>
      </p:cViewPr>
      <p:guideLst>
        <p:guide orient="horz" pos="640"/>
        <p:guide pos="3840"/>
        <p:guide orient="horz" pos="1026"/>
        <p:guide orient="horz" pos="1389"/>
        <p:guide orient="horz" pos="1752"/>
        <p:guide orient="horz" pos="2115"/>
        <p:guide orient="horz" pos="2478"/>
        <p:guide orient="horz" pos="2863"/>
        <p:guide orient="horz" pos="3226"/>
        <p:guide orient="horz" pos="3589"/>
        <p:guide orient="horz" pos="3974"/>
        <p:guide orient="horz" pos="278"/>
        <p:guide pos="3182"/>
        <p:guide pos="2547"/>
        <p:guide pos="1912"/>
        <p:guide pos="1255"/>
        <p:guide pos="597"/>
        <p:guide pos="4475"/>
        <p:guide pos="5110"/>
        <p:guide pos="5768"/>
        <p:guide pos="6403"/>
        <p:guide pos="70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ableStyles" Target="tableStyles.xml"/><Relationship Id="rId21" Type="http://schemas.openxmlformats.org/officeDocument/2006/relationships/slide" Target="slides/slide12.xml"/><Relationship Id="rId34"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commentAuthors" Target="commen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bg2"/>
                </a:solidFill>
                <a:latin typeface="+mn-lt"/>
                <a:ea typeface="+mn-ea"/>
                <a:cs typeface="+mn-cs"/>
              </a:defRPr>
            </a:pPr>
            <a:r>
              <a:rPr lang="en-GB">
                <a:solidFill>
                  <a:schemeClr val="bg2"/>
                </a:solidFill>
              </a:rPr>
              <a:t> Average Value of a Missed Sales Call </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bg2"/>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 Series 1 </c:v>
                </c:pt>
              </c:strCache>
            </c:strRef>
          </c:tx>
          <c:spPr>
            <a:solidFill>
              <a:schemeClr val="bg2"/>
            </a:solidFill>
            <a:ln w="9525" cap="flat" cmpd="sng" algn="ctr">
              <a:solidFill>
                <a:schemeClr val="bg2"/>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Sheet1!$A$2:$A$10</c:f>
              <c:strCache>
                <c:ptCount val="9"/>
                <c:pt idx="0">
                  <c:v>Retail - low</c:v>
                </c:pt>
                <c:pt idx="1">
                  <c:v>Retail - high</c:v>
                </c:pt>
                <c:pt idx="2">
                  <c:v>Real Estate</c:v>
                </c:pt>
                <c:pt idx="3">
                  <c:v>Pharmacy</c:v>
                </c:pt>
                <c:pt idx="4">
                  <c:v>Dentist</c:v>
                </c:pt>
                <c:pt idx="5">
                  <c:v>Opticians</c:v>
                </c:pt>
                <c:pt idx="6">
                  <c:v>Veterinary</c:v>
                </c:pt>
                <c:pt idx="7">
                  <c:v>Retail Motor</c:v>
                </c:pt>
                <c:pt idx="8">
                  <c:v>Legal</c:v>
                </c:pt>
              </c:strCache>
            </c:strRef>
          </c:cat>
          <c:val>
            <c:numRef>
              <c:f>Sheet1!$B$2:$B$10</c:f>
              <c:numCache>
                <c:formatCode>_-[$£-809]* #,##0_-;\-[$£-809]* #,##0_-;_-[$£-809]* "-"_-;_-@_-</c:formatCode>
                <c:ptCount val="9"/>
                <c:pt idx="0">
                  <c:v>30</c:v>
                </c:pt>
                <c:pt idx="1">
                  <c:v>400</c:v>
                </c:pt>
                <c:pt idx="2">
                  <c:v>4500</c:v>
                </c:pt>
                <c:pt idx="3">
                  <c:v>30</c:v>
                </c:pt>
                <c:pt idx="4">
                  <c:v>450</c:v>
                </c:pt>
                <c:pt idx="5">
                  <c:v>300</c:v>
                </c:pt>
                <c:pt idx="6">
                  <c:v>250</c:v>
                </c:pt>
                <c:pt idx="7">
                  <c:v>30000</c:v>
                </c:pt>
                <c:pt idx="8">
                  <c:v>2500</c:v>
                </c:pt>
              </c:numCache>
            </c:numRef>
          </c:val>
          <c:extLst>
            <c:ext xmlns:c16="http://schemas.microsoft.com/office/drawing/2014/chart" uri="{C3380CC4-5D6E-409C-BE32-E72D297353CC}">
              <c16:uniqueId val="{00000000-5244-4B22-B652-37A741EF044F}"/>
            </c:ext>
          </c:extLst>
        </c:ser>
        <c:dLbls>
          <c:dLblPos val="inEnd"/>
          <c:showLegendKey val="0"/>
          <c:showVal val="1"/>
          <c:showCatName val="0"/>
          <c:showSerName val="0"/>
          <c:showPercent val="0"/>
          <c:showBubbleSize val="0"/>
        </c:dLbls>
        <c:gapWidth val="100"/>
        <c:axId val="1891762112"/>
        <c:axId val="423760272"/>
      </c:barChart>
      <c:catAx>
        <c:axId val="18917621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423760272"/>
        <c:crosses val="autoZero"/>
        <c:auto val="1"/>
        <c:lblAlgn val="ctr"/>
        <c:lblOffset val="100"/>
        <c:noMultiLvlLbl val="0"/>
      </c:catAx>
      <c:valAx>
        <c:axId val="423760272"/>
        <c:scaling>
          <c:logBase val="10"/>
          <c:orientation val="minMax"/>
        </c:scaling>
        <c:delete val="0"/>
        <c:axPos val="b"/>
        <c:majorGridlines>
          <c:spPr>
            <a:ln w="9525" cap="flat" cmpd="sng" algn="ctr">
              <a:solidFill>
                <a:schemeClr val="tx1">
                  <a:lumMod val="15000"/>
                  <a:lumOff val="85000"/>
                </a:schemeClr>
              </a:solidFill>
              <a:round/>
            </a:ln>
            <a:effectLst/>
          </c:spPr>
        </c:majorGridlines>
        <c:numFmt formatCode="_-[$£-809]* #,##0_-;\-[$£-809]* #,##0_-;_-[$£-809]*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1891762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omments/modernComment_107_8CC63294.xml><?xml version="1.0" encoding="utf-8"?>
<p188:cmLst xmlns:a="http://schemas.openxmlformats.org/drawingml/2006/main" xmlns:r="http://schemas.openxmlformats.org/officeDocument/2006/relationships" xmlns:p188="http://schemas.microsoft.com/office/powerpoint/2018/8/main">
  <p188:cm id="{156E6E89-5563-4703-8D2B-ECAC6AE305BD}" authorId="{63A631EC-518D-E3B9-852E-D7A0D1C8FDC8}" status="resolved" created="2024-11-12T09:31:41.086" startDate="2024-11-12T09:31:41.086" dueDate="2024-11-12T09:31:41.086" assignedTo="{AACD02E7-60B1-186E-EF1A-0619EC7667B9}" complete="100000" title="@Viktoria Pfeff The Expo logo and bottom of the page message will need to be in green I assume and the text plus icons changed to White, if you think this is a better background.">
    <pc:sldMkLst xmlns:pc="http://schemas.microsoft.com/office/powerpoint/2013/main/command">
      <pc:docMk/>
      <pc:sldMk cId="2361799316" sldId="263"/>
    </pc:sldMkLst>
    <p188:txBody>
      <a:bodyPr/>
      <a:lstStyle/>
      <a:p>
        <a:r>
          <a:rPr lang="en-US"/>
          <a:t>[@Viktoria Pfeff] The Expo logo and bottom of the page message will need to be in green I assume and the text plus icons changed to White, if you think this is a better background.</a:t>
        </a:r>
      </a:p>
    </p188:txBody>
    <p188:extLst>
      <p:ext xmlns:p="http://schemas.openxmlformats.org/presentationml/2006/main" uri="{5BB2D875-25FF-4072-B9AC-8F64D62656EB}">
        <p228:taskDetails xmlns:p228="http://schemas.microsoft.com/office/powerpoint/2022/08/main">
          <p228:history>
            <p228:event time="2024-11-12T09:31:41.086" id="{80A4FBA1-9AA9-4957-AA51-35A465082A8D}">
              <p228:atrbtn authorId="{63A631EC-518D-E3B9-852E-D7A0D1C8FDC8}"/>
              <p228:anchr>
                <p228:comment id="{156E6E89-5563-4703-8D2B-ECAC6AE305BD}"/>
              </p228:anchr>
              <p228:add/>
            </p228:event>
            <p228:event time="2024-11-12T09:31:41.086" id="{AAE3DB29-A31E-4BF1-BAB8-02876CAA09DC}">
              <p228:atrbtn authorId="{63A631EC-518D-E3B9-852E-D7A0D1C8FDC8}"/>
              <p228:anchr>
                <p228:comment id="{156E6E89-5563-4703-8D2B-ECAC6AE305BD}"/>
              </p228:anchr>
              <p228:asgn authorId="{AACD02E7-60B1-186E-EF1A-0619EC7667B9}"/>
            </p228:event>
            <p228:event time="2024-11-12T09:31:41.086" id="{E602E360-4202-4CDA-A36E-2A33C93326B5}">
              <p228:atrbtn authorId="{63A631EC-518D-E3B9-852E-D7A0D1C8FDC8}"/>
              <p228:anchr>
                <p228:comment id="{156E6E89-5563-4703-8D2B-ECAC6AE305BD}"/>
              </p228:anchr>
              <p228:title val="@Viktoria Pfeff The Expo logo and bottom of the page message will need to be in green I assume and the text plus icons changed to White, if you think this is a better background."/>
            </p228:event>
            <p228:event time="2024-11-12T09:31:41.086" id="{D9BB861E-171B-43F9-8988-C73A7F4555D0}">
              <p228:atrbtn authorId="{63A631EC-518D-E3B9-852E-D7A0D1C8FDC8}"/>
              <p228:anchr>
                <p228:comment id="{156E6E89-5563-4703-8D2B-ECAC6AE305BD}"/>
              </p228:anchr>
              <p228:date stDt="2024-11-12T09:31:41.086" endDt="2024-11-12T09:31:41.086"/>
            </p228:event>
            <p228:event time="2024-12-09T13:32:33.319" id="{EDA70C54-EE58-4F46-AFBD-0C2AD7A45C8E}">
              <p228:atrbtn authorId="{AACD02E7-60B1-186E-EF1A-0619EC7667B9}"/>
              <p228:anchr>
                <p228:comment id="{00000000-0000-0000-0000-000000000000}"/>
              </p228:anchr>
              <p228:pcntCmplt val="100000"/>
            </p228:event>
          </p228:history>
        </p228:taskDetails>
      </p:ext>
    </p188:extLst>
  </p188:cm>
</p188:cmLst>
</file>

<file path=ppt/comments/modernComment_7FBE7277_B494F02D.xml><?xml version="1.0" encoding="utf-8"?>
<p188:cmLst xmlns:a="http://schemas.openxmlformats.org/drawingml/2006/main" xmlns:r="http://schemas.openxmlformats.org/officeDocument/2006/relationships" xmlns:p188="http://schemas.microsoft.com/office/powerpoint/2018/8/main">
  <p188:cm id="{22D4D949-2D21-43BD-AF3E-49F471ABB967}" authorId="{63A631EC-518D-E3B9-852E-D7A0D1C8FDC8}" status="resolved" created="2024-11-04T14:17:56.260" startDate="2024-11-12T09:33:19.981" dueDate="2024-11-12T09:33:19.981" assignedTo="{AACD02E7-60B1-186E-EF1A-0619EC7667B9}" complete="100000" title="@Viktoria Pfeff Sorry wrong comment - I think the Akixi logo on slide 4 is better with the black background.">
    <ac:deMkLst xmlns:ac="http://schemas.microsoft.com/office/drawing/2013/main/command">
      <pc:docMk xmlns:pc="http://schemas.microsoft.com/office/powerpoint/2013/main/command"/>
      <pc:sldMk xmlns:pc="http://schemas.microsoft.com/office/powerpoint/2013/main/command" cId="3029659693" sldId="2143187575"/>
      <ac:picMk id="3" creationId="{4E5E8020-A818-0245-C958-0F4E70ED2A63}"/>
    </ac:deMkLst>
    <p188:replyLst>
      <p188:reply id="{33D941D9-6F35-4D02-BB3C-16F62D606936}" authorId="{63A631EC-518D-E3B9-852E-D7A0D1C8FDC8}" created="2024-11-12T09:26:57.527">
        <p188:txBody>
          <a:bodyPr/>
          <a:lstStyle/>
          <a:p>
            <a:r>
              <a:rPr lang="en-US"/>
              <a:t>[@Viktoria Pfeff] Black background looks nice text needs to be white will go through and change.</a:t>
            </a:r>
          </a:p>
        </p188:txBody>
      </p188:reply>
      <p188:reply id="{80228B5D-E35A-45FE-8565-758EA4F4E3B2}" authorId="{63A631EC-518D-E3B9-852E-D7A0D1C8FDC8}" created="2024-11-12T09:33:19.981">
        <p188:txBody>
          <a:bodyPr/>
          <a:lstStyle/>
          <a:p>
            <a:r>
              <a:rPr lang="en-US"/>
              <a:t>[@Viktoria Pfeff] Sorry wrong comment -   I think the Akixi logo on slide 4 is better with the black background.</a:t>
            </a:r>
          </a:p>
        </p188:txBody>
      </p188:reply>
    </p188:replyLst>
    <p188:txBody>
      <a:bodyPr/>
      <a:lstStyle/>
      <a:p>
        <a:r>
          <a:rPr lang="en-US"/>
          <a:t>Changed Akixi logo</a:t>
        </a:r>
      </a:p>
    </p188:txBody>
    <p188:extLst>
      <p:ext xmlns:p="http://schemas.openxmlformats.org/presentationml/2006/main" uri="{5BB2D875-25FF-4072-B9AC-8F64D62656EB}">
        <p228:taskDetails xmlns:p228="http://schemas.microsoft.com/office/powerpoint/2022/08/main">
          <p228:history>
            <p228:event time="2024-11-12T09:33:19.981" id="{2189CFAB-871E-4DC0-98AB-39B147C61B79}">
              <p228:atrbtn authorId="{63A631EC-518D-E3B9-852E-D7A0D1C8FDC8}"/>
              <p228:anchr>
                <p228:comment id="{80228B5D-E35A-45FE-8565-758EA4F4E3B2}"/>
              </p228:anchr>
              <p228:add/>
            </p228:event>
            <p228:event time="2024-11-12T09:33:19.981" id="{006E4B2F-4C67-433C-92E7-06130C932130}">
              <p228:atrbtn authorId="{63A631EC-518D-E3B9-852E-D7A0D1C8FDC8}"/>
              <p228:anchr>
                <p228:comment id="{80228B5D-E35A-45FE-8565-758EA4F4E3B2}"/>
              </p228:anchr>
              <p228:asgn authorId="{AACD02E7-60B1-186E-EF1A-0619EC7667B9}"/>
            </p228:event>
            <p228:event time="2024-11-12T09:33:19.981" id="{CA4D2313-2620-450E-A380-2BB075CAA891}">
              <p228:atrbtn authorId="{63A631EC-518D-E3B9-852E-D7A0D1C8FDC8}"/>
              <p228:anchr>
                <p228:comment id="{80228B5D-E35A-45FE-8565-758EA4F4E3B2}"/>
              </p228:anchr>
              <p228:date stDt="2024-11-12T09:33:19.981" endDt="2024-11-12T09:33:19.981"/>
            </p228:event>
            <p228:event time="2024-11-12T09:33:19.981" id="{65049ADB-248C-4236-B02A-203E10CF713E}">
              <p228:atrbtn authorId="{63A631EC-518D-E3B9-852E-D7A0D1C8FDC8}"/>
              <p228:anchr>
                <p228:comment id="{80228B5D-E35A-45FE-8565-758EA4F4E3B2}"/>
              </p228:anchr>
              <p228:title val="@Viktoria Pfeff Sorry wrong comment - I think the Akixi logo on slide 4 is better with the black background."/>
            </p228:event>
            <p228:event time="2024-12-06T17:27:09.554" id="{51DE53FA-40EE-4570-90C7-485803B5A152}">
              <p228:atrbtn authorId="{AACD02E7-60B1-186E-EF1A-0619EC7667B9}"/>
              <p228:anchr>
                <p228:comment id="{00000000-0000-0000-0000-000000000000}"/>
              </p228:anchr>
              <p228:pcntCmplt val="100000"/>
            </p228:event>
          </p228:history>
        </p228:taskDetails>
      </p:ext>
    </p188:extLst>
  </p188:cm>
</p188:cmLst>
</file>

<file path=ppt/comments/modernComment_7FBE72BA_86F35676.xml><?xml version="1.0" encoding="utf-8"?>
<p188:cmLst xmlns:a="http://schemas.openxmlformats.org/drawingml/2006/main" xmlns:r="http://schemas.openxmlformats.org/officeDocument/2006/relationships" xmlns:p188="http://schemas.microsoft.com/office/powerpoint/2018/8/main">
  <p188:cm id="{C15CF985-EAD1-4AD7-9632-C3AB1A15E46A}" authorId="{AACD02E7-60B1-186E-EF1A-0619EC7667B9}" status="resolved" created="2024-12-09T13:46:29.386" complete="100000">
    <pc:sldMkLst xmlns:pc="http://schemas.microsoft.com/office/powerpoint/2013/main/command">
      <pc:docMk/>
      <pc:sldMk cId="2264094326" sldId="2143187642"/>
    </pc:sldMkLst>
    <p188:txBody>
      <a:bodyPr/>
      <a:lstStyle/>
      <a:p>
        <a:r>
          <a:rPr lang="en-GB"/>
          <a:t>[@Andrew Leatherland] Apart from slide 19 with that table all slides were reworked.</a:t>
        </a:r>
      </a:p>
    </p188:txBody>
  </p188:cm>
</p188:cmLst>
</file>

<file path=ppt/comments/modernComment_7FBE72F4_D9D6FDA6.xml><?xml version="1.0" encoding="utf-8"?>
<p188:cmLst xmlns:a="http://schemas.openxmlformats.org/drawingml/2006/main" xmlns:r="http://schemas.openxmlformats.org/officeDocument/2006/relationships" xmlns:p188="http://schemas.microsoft.com/office/powerpoint/2018/8/main">
  <p188:cm id="{01514EEC-145F-493E-9FFA-28F9682B1899}" authorId="{63A631EC-518D-E3B9-852E-D7A0D1C8FDC8}" status="resolved" created="2024-11-04T17:38:20.416" startDate="2024-11-04T17:38:20.416" dueDate="2024-11-04T17:38:20.416" assignedTo="{AACD02E7-60B1-186E-EF1A-0619EC7667B9}" complete="100000" title="@Viktoria Pfeff Added this licensing slide, in Black but change to grey if you think it would be better.">
    <pc:sldMkLst xmlns:pc="http://schemas.microsoft.com/office/powerpoint/2013/main/command">
      <pc:docMk/>
      <pc:sldMk cId="3654745510" sldId="2143187700"/>
    </pc:sldMkLst>
    <p188:replyLst>
      <p188:reply id="{91E36E9B-F6CC-498A-83A6-C70090D17916}" authorId="{05EC59F8-3687-FA52-E1F6-4C9F22A104FF}" created="2024-11-11T09:21:25.036">
        <p188:txBody>
          <a:bodyPr/>
          <a:lstStyle/>
          <a:p>
            <a:r>
              <a:rPr lang="en-US"/>
              <a:t>[@Andrew Leatherland] do you have this table in an editable format please? That would gradually speed up my updating this slide.</a:t>
            </a:r>
          </a:p>
        </p188:txBody>
      </p188:reply>
      <p188:reply id="{1BD820E2-7E7A-46E0-B6DB-24EFD8899323}" authorId="{63A631EC-518D-E3B9-852E-D7A0D1C8FDC8}" created="2024-11-11T10:25:28.859">
        <p188:txBody>
          <a:bodyPr/>
          <a:lstStyle/>
          <a:p>
            <a:r>
              <a:rPr lang="en-US"/>
              <a:t>[@Viktoria Pfeff] Have asked for the editable version but our mindcast keeps changing to PDF, I will sort.</a:t>
            </a:r>
          </a:p>
        </p188:txBody>
      </p188:reply>
      <p188:reply id="{63B50379-7B58-4C48-88BC-F22998A58FBD}" authorId="{05EC59F8-3687-FA52-E1F6-4C9F22A104FF}" created="2024-11-11T11:24:56.469">
        <p188:txBody>
          <a:bodyPr/>
          <a:lstStyle/>
          <a:p>
            <a:r>
              <a:rPr lang="en-US"/>
              <a:t>[@Andrew Leatherland] please send over the pdf it might be more editable for me than this image. Thanks!
As well as try and drop it in across on Teams maybe? not sure that would work</a:t>
            </a:r>
          </a:p>
        </p188:txBody>
      </p188:reply>
      <p188:reply id="{66254179-2B20-4D57-A78E-12D75A74AE64}" authorId="{63A631EC-518D-E3B9-852E-D7A0D1C8FDC8}" created="2024-11-12T09:25:02.272">
        <p188:txBody>
          <a:bodyPr/>
          <a:lstStyle/>
          <a:p>
            <a:r>
              <a:rPr lang="en-US"/>
              <a:t>[@Viktoria Pfeff] Emailed last night with editable version of this slide</a:t>
            </a:r>
          </a:p>
        </p188:txBody>
      </p188:reply>
      <p188:reply id="{758677AC-8DF4-4DA2-AF8C-2B23F884B446}" authorId="{63A631EC-518D-E3B9-852E-D7A0D1C8FDC8}" created="2024-11-19T10:18:44.866">
        <p188:txBody>
          <a:bodyPr/>
          <a:lstStyle/>
          <a:p>
            <a:r>
              <a:rPr lang="en-US"/>
              <a:t>[@Viktoria Pfeff] can you add the second slide below 15.</a:t>
            </a:r>
          </a:p>
        </p188:txBody>
      </p188:reply>
    </p188:replyLst>
    <p188:txBody>
      <a:bodyPr/>
      <a:lstStyle/>
      <a:p>
        <a:r>
          <a:rPr lang="en-US"/>
          <a:t>[@Viktoria Pfeff] Added this licensing slide, in Black but change to grey if you think it would be better.</a:t>
        </a:r>
      </a:p>
    </p188:txBody>
    <p188:extLst>
      <p:ext xmlns:p="http://schemas.openxmlformats.org/presentationml/2006/main" uri="{5BB2D875-25FF-4072-B9AC-8F64D62656EB}">
        <p228:taskDetails xmlns:p228="http://schemas.microsoft.com/office/powerpoint/2022/08/main">
          <p228:history>
            <p228:event time="2024-11-04T17:38:20.416" id="{49E9B35F-324D-4044-ABA4-CAB1D211727D}">
              <p228:atrbtn authorId="{63A631EC-518D-E3B9-852E-D7A0D1C8FDC8}"/>
              <p228:anchr>
                <p228:comment id="{01514EEC-145F-493E-9FFA-28F9682B1899}"/>
              </p228:anchr>
              <p228:add/>
            </p228:event>
            <p228:event time="2024-11-04T17:38:20.416" id="{525BA319-6A44-461D-A77F-D503F1CBDA3B}">
              <p228:atrbtn authorId="{63A631EC-518D-E3B9-852E-D7A0D1C8FDC8}"/>
              <p228:anchr>
                <p228:comment id="{01514EEC-145F-493E-9FFA-28F9682B1899}"/>
              </p228:anchr>
              <p228:asgn authorId="{AACD02E7-60B1-186E-EF1A-0619EC7667B9}"/>
            </p228:event>
            <p228:event time="2024-11-04T17:38:20.416" id="{181AC2EE-6EDE-4668-B754-4A07581C4C90}">
              <p228:atrbtn authorId="{63A631EC-518D-E3B9-852E-D7A0D1C8FDC8}"/>
              <p228:anchr>
                <p228:comment id="{01514EEC-145F-493E-9FFA-28F9682B1899}"/>
              </p228:anchr>
              <p228:title val="@Viktoria Pfeff Added this licensing slide, in Black but change to grey if you think it would be better."/>
            </p228:event>
            <p228:event time="2024-11-04T17:38:20.416" id="{CFA9CC20-E52E-40A0-B44E-05D508ACA8F1}">
              <p228:atrbtn authorId="{63A631EC-518D-E3B9-852E-D7A0D1C8FDC8}"/>
              <p228:anchr>
                <p228:comment id="{01514EEC-145F-493E-9FFA-28F9682B1899}"/>
              </p228:anchr>
              <p228:date stDt="2024-11-04T17:38:20.416" endDt="2024-11-04T17:38:20.416"/>
            </p228:event>
            <p228:event time="2024-11-11T09:21:25.036" id="{EDB5FD5B-99F5-4837-A485-EA1275F817FE}">
              <p228:atrbtn authorId="{05EC59F8-3687-FA52-E1F6-4C9F22A104FF}"/>
              <p228:anchr>
                <p228:comment id="{91E36E9B-F6CC-498A-83A6-C70090D17916}"/>
              </p228:anchr>
              <p228:unasgnAll/>
            </p228:event>
            <p228:event time="2024-11-11T09:21:25.036" id="{CED299E4-3D16-430C-91A6-632D48382D03}">
              <p228:atrbtn authorId="{05EC59F8-3687-FA52-E1F6-4C9F22A104FF}"/>
              <p228:anchr>
                <p228:comment id="{91E36E9B-F6CC-498A-83A6-C70090D17916}"/>
              </p228:anchr>
              <p228:asgn authorId="{D168064A-45DA-8805-DC08-199C7ECE5D97}"/>
            </p228:event>
            <p228:event time="2024-11-19T10:18:44.866" id="{B64548FA-8F1C-4A92-8400-8F52D9605EF0}">
              <p228:atrbtn authorId="{63A631EC-518D-E3B9-852E-D7A0D1C8FDC8}"/>
              <p228:anchr>
                <p228:comment id="{758677AC-8DF4-4DA2-AF8C-2B23F884B446}"/>
              </p228:anchr>
              <p228:unasgnAll/>
            </p228:event>
            <p228:event time="2024-11-19T10:18:44.866" id="{DFA98694-1B7A-4E89-9562-217BFCD4F99F}">
              <p228:atrbtn authorId="{63A631EC-518D-E3B9-852E-D7A0D1C8FDC8}"/>
              <p228:anchr>
                <p228:comment id="{758677AC-8DF4-4DA2-AF8C-2B23F884B446}"/>
              </p228:anchr>
              <p228:asgn authorId="{AACD02E7-60B1-186E-EF1A-0619EC7667B9}"/>
            </p228:event>
            <p228:event time="2024-12-09T13:34:34.204" id="{0CC54DBB-5BEE-4FD7-A030-57282048B114}">
              <p228:atrbtn authorId="{AACD02E7-60B1-186E-EF1A-0619EC7667B9}"/>
              <p228:anchr>
                <p228:comment id="{00000000-0000-0000-0000-000000000000}"/>
              </p228:anchr>
              <p228:pcntCmplt val="100000"/>
            </p228:event>
          </p228:history>
        </p228:taskDetails>
      </p:ext>
    </p188:extLst>
  </p188:cm>
</p188:cmLst>
</file>

<file path=ppt/comments/modernComment_7FBE72F5_9E36F54.xml><?xml version="1.0" encoding="utf-8"?>
<p188:cmLst xmlns:a="http://schemas.openxmlformats.org/drawingml/2006/main" xmlns:r="http://schemas.openxmlformats.org/officeDocument/2006/relationships" xmlns:p188="http://schemas.microsoft.com/office/powerpoint/2018/8/main">
  <p188:cm id="{8BDE7F5E-22D2-40DD-89E1-075555E5C315}" authorId="{AACD02E7-60B1-186E-EF1A-0619EC7667B9}" status="resolved" created="2024-11-11T13:28:18.399" startDate="2024-11-11T13:28:18.399" dueDate="2024-11-11T13:28:18.399" assignedTo="{D168064A-45DA-8805-DC08-199C7ECE5D97}" complete="100000" title="@Andrew Leatherland this should be good too.">
    <pc:sldMkLst xmlns:pc="http://schemas.microsoft.com/office/powerpoint/2013/main/command">
      <pc:docMk/>
      <pc:sldMk cId="165900116" sldId="2143187701"/>
    </pc:sldMkLst>
    <p188:replyLst>
      <p188:reply id="{211AD826-477A-40D4-85B4-B7FB24136474}" authorId="{63A631EC-518D-E3B9-852E-D7A0D1C8FDC8}" created="2024-11-11T13:30:13.662">
        <p188:txBody>
          <a:bodyPr/>
          <a:lstStyle/>
          <a:p>
            <a:r>
              <a:rPr lang="en-US"/>
              <a:t>[@Viktoria Pfeff] yes agreed.</a:t>
            </a:r>
          </a:p>
        </p188:txBody>
      </p188:reply>
      <p188:reply id="{09FF09B9-6D0A-43D9-A19C-912ABE439921}" authorId="{63A631EC-518D-E3B9-852E-D7A0D1C8FDC8}" created="2024-12-11T11:33:08.394">
        <p188:txBody>
          <a:bodyPr/>
          <a:lstStyle/>
          <a:p>
            <a:r>
              <a:rPr lang="en-US"/>
              <a:t>Yep nice image</a:t>
            </a:r>
          </a:p>
        </p188:txBody>
      </p188:reply>
    </p188:replyLst>
    <p188:txBody>
      <a:bodyPr/>
      <a:lstStyle/>
      <a:p>
        <a:r>
          <a:rPr lang="en-GB"/>
          <a:t>[@Andrew Leatherland] this should be good too.</a:t>
        </a:r>
      </a:p>
    </p188:txBody>
    <p188:extLst>
      <p:ext xmlns:p="http://schemas.openxmlformats.org/presentationml/2006/main" uri="{5BB2D875-25FF-4072-B9AC-8F64D62656EB}">
        <p228:taskDetails xmlns:p228="http://schemas.microsoft.com/office/powerpoint/2022/08/main">
          <p228:history>
            <p228:event time="2024-11-11T13:28:18.399" id="{55DC7956-F98E-4240-BE7B-58109090F580}">
              <p228:atrbtn authorId="{AACD02E7-60B1-186E-EF1A-0619EC7667B9}"/>
              <p228:anchr>
                <p228:comment id="{8BDE7F5E-22D2-40DD-89E1-075555E5C315}"/>
              </p228:anchr>
              <p228:add/>
            </p228:event>
            <p228:event time="2024-11-11T13:28:18.399" id="{A7545BAE-0CB3-447C-AEDD-BC1BAB777C41}">
              <p228:atrbtn authorId="{AACD02E7-60B1-186E-EF1A-0619EC7667B9}"/>
              <p228:anchr>
                <p228:comment id="{8BDE7F5E-22D2-40DD-89E1-075555E5C315}"/>
              </p228:anchr>
              <p228:asgn authorId="{D168064A-45DA-8805-DC08-199C7ECE5D97}"/>
            </p228:event>
            <p228:event time="2024-11-11T13:28:18.399" id="{676FFA11-E710-47D3-B79F-70E3FB645AAC}">
              <p228:atrbtn authorId="{AACD02E7-60B1-186E-EF1A-0619EC7667B9}"/>
              <p228:anchr>
                <p228:comment id="{8BDE7F5E-22D2-40DD-89E1-075555E5C315}"/>
              </p228:anchr>
              <p228:title val="@Andrew Leatherland this should be good too."/>
            </p228:event>
            <p228:event time="2024-11-11T13:28:18.399" id="{2EA4498B-8F28-4946-B667-F9B6D4763C17}">
              <p228:atrbtn authorId="{AACD02E7-60B1-186E-EF1A-0619EC7667B9}"/>
              <p228:anchr>
                <p228:comment id="{8BDE7F5E-22D2-40DD-89E1-075555E5C315}"/>
              </p228:anchr>
              <p228:date stDt="2024-11-11T13:28:18.399" endDt="2024-11-11T13:28:18.399"/>
            </p228:event>
            <p228:event time="2024-12-11T10:30:51.116" id="{674D5383-F1E4-4D72-9747-1F98B5D5566E}">
              <p228:atrbtn authorId="{AACD02E7-60B1-186E-EF1A-0619EC7667B9}"/>
              <p228:anchr>
                <p228:comment id="{00000000-0000-0000-0000-000000000000}"/>
              </p228:anchr>
              <p228:pcntCmplt val="100000"/>
            </p228:event>
          </p228:history>
        </p228:taskDetail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BA810B-DEC7-4747-8DEE-C29B71197D5C}" type="datetimeFigureOut">
              <a:rPr lang="en-GB" smtClean="0"/>
              <a:t>11/12/2024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E4DE8A-6D9C-4261-B1A7-A6BAB7D2CF09}" type="slidenum">
              <a:rPr lang="en-GB" smtClean="0"/>
              <a:t>‹#›</a:t>
            </a:fld>
            <a:endParaRPr lang="en-GB"/>
          </a:p>
        </p:txBody>
      </p:sp>
    </p:spTree>
    <p:extLst>
      <p:ext uri="{BB962C8B-B14F-4D97-AF65-F5344CB8AC3E}">
        <p14:creationId xmlns:p14="http://schemas.microsoft.com/office/powerpoint/2010/main" val="3343742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6E4DE8A-6D9C-4261-B1A7-A6BAB7D2CF09}" type="slidenum">
              <a:rPr lang="en-GB" smtClean="0"/>
              <a:t>2</a:t>
            </a:fld>
            <a:endParaRPr lang="en-GB"/>
          </a:p>
        </p:txBody>
      </p:sp>
    </p:spTree>
    <p:extLst>
      <p:ext uri="{BB962C8B-B14F-4D97-AF65-F5344CB8AC3E}">
        <p14:creationId xmlns:p14="http://schemas.microsoft.com/office/powerpoint/2010/main" val="2045596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a:t>Insert</a:t>
            </a:r>
            <a:r>
              <a:rPr lang="en-US" b="0" baseline="0"/>
              <a:t> a ‘New Slide’ or select ‘Layout’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Exponential - Light Background</a:t>
            </a:r>
            <a:endParaRPr lang="en-GB" sz="1200" b="1"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08B2DF-AD57-8542-BF1E-65E6C0AD92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8162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a:t>Insert</a:t>
            </a:r>
            <a:r>
              <a:rPr lang="en-US" b="0" baseline="0"/>
              <a:t> a ‘New Slide’ or select ‘Layout’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Exponential - Light Background</a:t>
            </a:r>
            <a:endParaRPr lang="en-GB" sz="1200" b="1"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08B2DF-AD57-8542-BF1E-65E6C0AD92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2495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Title Slide D">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a:solidFill>
                    <a:schemeClr val="bg1"/>
                  </a:solidFill>
                  <a:latin typeface="Helvetica" pitchFamily="2" charset="0"/>
                  <a:cs typeface="HelveticaNowDisplay Bold" panose="020B0804030202020204" pitchFamily="34" charset="0"/>
                </a:rPr>
                <a:t>The Exponential-e Group </a:t>
              </a:r>
              <a:r>
                <a:rPr lang="en-GB" sz="1200">
                  <a:solidFill>
                    <a:schemeClr val="bg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a:solidFill>
                    <a:schemeClr val="bg1"/>
                  </a:solidFill>
                  <a:latin typeface="Helvetica" pitchFamily="2" charset="0"/>
                  <a:ea typeface="+mn-ea"/>
                  <a:cs typeface="HelveticaNowText Regular" panose="020B0504030202020204" pitchFamily="34" charset="0"/>
                </a:rPr>
                <a:t>www.expo-e.uk    |    </a:t>
              </a:r>
              <a:r>
                <a:rPr lang="en-GB" sz="1200" b="0" kern="1200">
                  <a:solidFill>
                    <a:schemeClr val="bg1"/>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a:solidFill>
                  <a:schemeClr val="bg1"/>
                </a:solidFill>
                <a:latin typeface="Helvetica" pitchFamily="2" charset="0"/>
                <a:ea typeface="+mn-ea"/>
                <a:cs typeface="HelveticaNowDisplay Bold" panose="020B0804030202020204" pitchFamily="34" charset="0"/>
              </a:rPr>
              <a:t>Be Unstoppable.</a:t>
            </a:r>
            <a:endParaRPr lang="en-GB" sz="1500" b="1" kern="1200">
              <a:solidFill>
                <a:schemeClr val="bg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a:latin typeface="Helvetica" pitchFamily="2" charset="0"/>
                <a:cs typeface="Helvetica" pitchFamily="2" charset="0"/>
              </a:defRPr>
            </a:lvl1pPr>
          </a:lstStyle>
          <a:p>
            <a:r>
              <a:rPr lang="en-GB"/>
              <a:t>Click to edit Master title style</a:t>
            </a:r>
          </a:p>
        </p:txBody>
      </p:sp>
    </p:spTree>
    <p:extLst>
      <p:ext uri="{BB962C8B-B14F-4D97-AF65-F5344CB8AC3E}">
        <p14:creationId xmlns:p14="http://schemas.microsoft.com/office/powerpoint/2010/main" val="386692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in Slide - Light">
    <p:bg>
      <p:bgPr>
        <a:solidFill>
          <a:srgbClr val="E7E8F1"/>
        </a:solidFill>
        <a:effectLst/>
      </p:bgPr>
    </p:bg>
    <p:spTree>
      <p:nvGrpSpPr>
        <p:cNvPr id="1" name=""/>
        <p:cNvGrpSpPr/>
        <p:nvPr/>
      </p:nvGrpSpPr>
      <p:grpSpPr>
        <a:xfrm>
          <a:off x="0" y="0"/>
          <a:ext cx="0" cy="0"/>
          <a:chOff x="0" y="0"/>
          <a:chExt cx="0" cy="0"/>
        </a:xfrm>
      </p:grpSpPr>
      <p:sp>
        <p:nvSpPr>
          <p:cNvPr id="5" name="Title 23">
            <a:extLst>
              <a:ext uri="{FF2B5EF4-FFF2-40B4-BE49-F238E27FC236}">
                <a16:creationId xmlns:a16="http://schemas.microsoft.com/office/drawing/2014/main" id="{197AF948-AFDA-994B-A7C7-A4D527451FC4}"/>
              </a:ext>
            </a:extLst>
          </p:cNvPr>
          <p:cNvSpPr>
            <a:spLocks noGrp="1"/>
          </p:cNvSpPr>
          <p:nvPr>
            <p:ph type="title" hasCustomPrompt="1"/>
          </p:nvPr>
        </p:nvSpPr>
        <p:spPr>
          <a:xfrm>
            <a:off x="2768600" y="6875"/>
            <a:ext cx="8966200" cy="749300"/>
          </a:xfrm>
          <a:prstGeom prst="rect">
            <a:avLst/>
          </a:prstGeom>
          <a:ln>
            <a:noFill/>
          </a:ln>
        </p:spPr>
        <p:txBody>
          <a:bodyPr vert="horz" anchor="ctr"/>
          <a:lstStyle>
            <a:lvl1pPr marL="0" algn="r" defTabSz="609585" rtl="0" eaLnBrk="1" latinLnBrk="0" hangingPunct="1">
              <a:spcBef>
                <a:spcPct val="0"/>
              </a:spcBef>
              <a:buNone/>
              <a:defRPr lang="en-US" sz="2800" kern="1200" dirty="0">
                <a:solidFill>
                  <a:srgbClr val="1A1C2B"/>
                </a:solidFill>
                <a:latin typeface="HelveticaNowText Medium" panose="020B0604030202020204" pitchFamily="34" charset="0"/>
                <a:ea typeface="+mj-ea"/>
                <a:cs typeface="HelveticaNowText Medium" panose="020B0604030202020204" pitchFamily="34" charset="0"/>
              </a:defRPr>
            </a:lvl1pPr>
          </a:lstStyle>
          <a:p>
            <a:r>
              <a:rPr lang="en-US"/>
              <a:t>Presentation Title Slide Here</a:t>
            </a:r>
          </a:p>
        </p:txBody>
      </p:sp>
      <p:sp>
        <p:nvSpPr>
          <p:cNvPr id="8" name="Text Placeholder 6">
            <a:extLst>
              <a:ext uri="{FF2B5EF4-FFF2-40B4-BE49-F238E27FC236}">
                <a16:creationId xmlns:a16="http://schemas.microsoft.com/office/drawing/2014/main" id="{F62A5AA4-57D5-8B4C-923A-2C551304202B}"/>
              </a:ext>
            </a:extLst>
          </p:cNvPr>
          <p:cNvSpPr>
            <a:spLocks noGrp="1"/>
          </p:cNvSpPr>
          <p:nvPr>
            <p:ph type="body" sz="quarter" idx="10"/>
          </p:nvPr>
        </p:nvSpPr>
        <p:spPr>
          <a:xfrm>
            <a:off x="335666" y="1226917"/>
            <a:ext cx="11399134" cy="4786132"/>
          </a:xfrm>
          <a:prstGeom prst="rect">
            <a:avLst/>
          </a:prstGeom>
        </p:spPr>
        <p:txBody>
          <a:bodyPr/>
          <a:lstStyle>
            <a:lvl1pPr>
              <a:spcBef>
                <a:spcPts val="600"/>
              </a:spcBef>
              <a:spcAft>
                <a:spcPts val="600"/>
              </a:spcAft>
              <a:defRPr sz="16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a:spcBef>
                <a:spcPts val="600"/>
              </a:spcBef>
              <a:spcAft>
                <a:spcPts val="600"/>
              </a:spcAft>
              <a:defRPr sz="16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a:spcBef>
                <a:spcPts val="600"/>
              </a:spcBef>
              <a:spcAft>
                <a:spcPts val="600"/>
              </a:spcAft>
              <a:defRPr sz="16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a:spcBef>
                <a:spcPts val="600"/>
              </a:spcBef>
              <a:spcAft>
                <a:spcPts val="600"/>
              </a:spcAft>
              <a:defRPr sz="16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a:spcBef>
                <a:spcPts val="600"/>
              </a:spcBef>
              <a:spcAft>
                <a:spcPts val="600"/>
              </a:spcAft>
              <a:defRPr sz="16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Footer">
            <a:extLst>
              <a:ext uri="{FF2B5EF4-FFF2-40B4-BE49-F238E27FC236}">
                <a16:creationId xmlns:a16="http://schemas.microsoft.com/office/drawing/2014/main" id="{304BFE6F-EB99-3D36-3B9C-887570B3130D}"/>
              </a:ext>
            </a:extLst>
          </p:cNvPr>
          <p:cNvGrpSpPr/>
          <p:nvPr userDrawn="1"/>
        </p:nvGrpSpPr>
        <p:grpSpPr>
          <a:xfrm>
            <a:off x="0" y="6334126"/>
            <a:ext cx="12249150" cy="549274"/>
            <a:chOff x="0" y="6334126"/>
            <a:chExt cx="12249150" cy="549274"/>
          </a:xfrm>
        </p:grpSpPr>
        <p:sp>
          <p:nvSpPr>
            <p:cNvPr id="6" name="The Exponential-e Group Channel Partner Programme">
              <a:extLst>
                <a:ext uri="{FF2B5EF4-FFF2-40B4-BE49-F238E27FC236}">
                  <a16:creationId xmlns:a16="http://schemas.microsoft.com/office/drawing/2014/main" id="{5E2AE9F5-A93E-CCE7-8B34-C0E6B8741677}"/>
                </a:ext>
              </a:extLst>
            </p:cNvPr>
            <p:cNvSpPr/>
            <p:nvPr userDrawn="1"/>
          </p:nvSpPr>
          <p:spPr>
            <a:xfrm>
              <a:off x="0" y="6334126"/>
              <a:ext cx="12249150" cy="546100"/>
            </a:xfrm>
            <a:prstGeom prst="rect">
              <a:avLst/>
            </a:prstGeom>
            <a:solidFill>
              <a:srgbClr val="12274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rgbClr val="1A1C2B"/>
                  </a:solidFill>
                  <a:latin typeface="HelveticaNowDisplay Bold" panose="020B0804030202020204" pitchFamily="34" charset="0"/>
                  <a:ea typeface="+mn-ea"/>
                  <a:cs typeface="HelveticaNowDisplay Bold" panose="020B0804030202020204" pitchFamily="34" charset="0"/>
                </a:rPr>
                <a:t>Be Unstoppable.</a:t>
              </a:r>
              <a:r>
                <a:rPr lang="en-GB" sz="1200" b="1" kern="1200">
                  <a:solidFill>
                    <a:srgbClr val="1A1C2B"/>
                  </a:solidFill>
                  <a:latin typeface="HelveticaNowDisplay Bold" panose="020B0804030202020204" pitchFamily="34" charset="0"/>
                  <a:ea typeface="+mn-ea"/>
                  <a:cs typeface="HelveticaNowDisplay Bold" panose="020B0804030202020204" pitchFamily="34" charset="0"/>
                </a:rPr>
                <a:t> </a:t>
              </a:r>
              <a:r>
                <a:rPr lang="en-GB" sz="1200" b="1">
                  <a:solidFill>
                    <a:srgbClr val="1A1C2B"/>
                  </a:solidFill>
                  <a:latin typeface="HelveticaNowDisplay Bold" panose="020B0804030202020204" pitchFamily="34" charset="0"/>
                  <a:cs typeface="HelveticaNowDisplay Bold" panose="020B0804030202020204" pitchFamily="34" charset="0"/>
                </a:rPr>
                <a:t>The Exponential-e Group </a:t>
              </a:r>
              <a:r>
                <a:rPr lang="en-GB" sz="1200">
                  <a:solidFill>
                    <a:srgbClr val="1A1C2B"/>
                  </a:solidFill>
                  <a:latin typeface="HelveticaNowText Regular" panose="020B0504030202020204" pitchFamily="34" charset="0"/>
                  <a:cs typeface="HelveticaNowText Regular" panose="020B0504030202020204" pitchFamily="34" charset="0"/>
                </a:rPr>
                <a:t>Channel Partner Programme</a:t>
              </a:r>
            </a:p>
          </p:txBody>
        </p:sp>
        <p:sp>
          <p:nvSpPr>
            <p:cNvPr id="7" name="Website | Contact Number">
              <a:extLst>
                <a:ext uri="{FF2B5EF4-FFF2-40B4-BE49-F238E27FC236}">
                  <a16:creationId xmlns:a16="http://schemas.microsoft.com/office/drawing/2014/main" id="{B0F08496-F5D7-3C7D-3A4A-CC835CAED53F}"/>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a:solidFill>
                    <a:srgbClr val="1A1C2B"/>
                  </a:solidFill>
                  <a:latin typeface="HelveticaNowText Regular" panose="020B0504030202020204" pitchFamily="34" charset="0"/>
                  <a:ea typeface="+mn-ea"/>
                  <a:cs typeface="HelveticaNowText Regular" panose="020B0504030202020204" pitchFamily="34" charset="0"/>
                </a:rPr>
                <a:t>www.expo-e.uk    |    </a:t>
              </a:r>
              <a:r>
                <a:rPr lang="en-GB" sz="1200" b="0" kern="1200">
                  <a:solidFill>
                    <a:srgbClr val="1A1C2B"/>
                  </a:solidFill>
                  <a:latin typeface="HelveticaNowDisplay Bold" panose="020B0804030202020204" pitchFamily="34" charset="0"/>
                  <a:ea typeface="+mn-ea"/>
                  <a:cs typeface="HelveticaNowDisplay Bold" panose="020B0804030202020204" pitchFamily="34" charset="0"/>
                </a:rPr>
                <a:t>0203 993 3374</a:t>
              </a:r>
            </a:p>
          </p:txBody>
        </p:sp>
      </p:grpSp>
      <p:grpSp>
        <p:nvGrpSpPr>
          <p:cNvPr id="15" name="Expo.e Logo">
            <a:extLst>
              <a:ext uri="{FF2B5EF4-FFF2-40B4-BE49-F238E27FC236}">
                <a16:creationId xmlns:a16="http://schemas.microsoft.com/office/drawing/2014/main" id="{7D5CE16E-DE9C-1CA0-6EFE-D371A4D2F7D6}"/>
              </a:ext>
            </a:extLst>
          </p:cNvPr>
          <p:cNvGrpSpPr/>
          <p:nvPr userDrawn="1"/>
        </p:nvGrpSpPr>
        <p:grpSpPr>
          <a:xfrm>
            <a:off x="368300" y="241303"/>
            <a:ext cx="2057353" cy="324928"/>
            <a:chOff x="368300" y="241303"/>
            <a:chExt cx="2057353" cy="324928"/>
          </a:xfrm>
          <a:solidFill>
            <a:schemeClr val="tx1"/>
          </a:solidFill>
        </p:grpSpPr>
        <p:sp>
          <p:nvSpPr>
            <p:cNvPr id="16" name="Free-form: Shape 15">
              <a:extLst>
                <a:ext uri="{FF2B5EF4-FFF2-40B4-BE49-F238E27FC236}">
                  <a16:creationId xmlns:a16="http://schemas.microsoft.com/office/drawing/2014/main" id="{53E9FFC9-141D-88B9-44DF-D98161289EE8}"/>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453A4FBD-A605-B350-A557-7DDBE8E9A9C2}"/>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B8CA3EC-8A46-A058-C79C-B377E75EFD07}"/>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F978FA61-89DD-B9EF-2585-5EC5061B3CF6}"/>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72485355-C579-6520-BE77-79D9099D76B3}"/>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00A3436-5AA1-68BE-FC6C-DC246CB3D445}"/>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a:p>
          </p:txBody>
        </p:sp>
      </p:grpSp>
    </p:spTree>
    <p:extLst>
      <p:ext uri="{BB962C8B-B14F-4D97-AF65-F5344CB8AC3E}">
        <p14:creationId xmlns:p14="http://schemas.microsoft.com/office/powerpoint/2010/main" val="159607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42" presetClass="entr" presetSubtype="0"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tmplLst>
          <p:tmpl>
            <p:tnLst>
              <p:par>
                <p:cTn presetID="10" presetClass="entr" presetSubtype="0" fill="hold" nodeType="withEffect">
                  <p:stCondLst>
                    <p:cond delay="7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in Slide - Dark">
    <p:bg>
      <p:bgPr>
        <a:solidFill>
          <a:srgbClr val="1A1C2B"/>
        </a:solidFill>
        <a:effectLst/>
      </p:bgPr>
    </p:bg>
    <p:spTree>
      <p:nvGrpSpPr>
        <p:cNvPr id="1" name=""/>
        <p:cNvGrpSpPr/>
        <p:nvPr/>
      </p:nvGrpSpPr>
      <p:grpSpPr>
        <a:xfrm>
          <a:off x="0" y="0"/>
          <a:ext cx="0" cy="0"/>
          <a:chOff x="0" y="0"/>
          <a:chExt cx="0" cy="0"/>
        </a:xfrm>
      </p:grpSpPr>
      <p:sp>
        <p:nvSpPr>
          <p:cNvPr id="5" name="Title 23">
            <a:extLst>
              <a:ext uri="{FF2B5EF4-FFF2-40B4-BE49-F238E27FC236}">
                <a16:creationId xmlns:a16="http://schemas.microsoft.com/office/drawing/2014/main" id="{197AF948-AFDA-994B-A7C7-A4D527451FC4}"/>
              </a:ext>
            </a:extLst>
          </p:cNvPr>
          <p:cNvSpPr>
            <a:spLocks noGrp="1"/>
          </p:cNvSpPr>
          <p:nvPr>
            <p:ph type="title" hasCustomPrompt="1"/>
          </p:nvPr>
        </p:nvSpPr>
        <p:spPr>
          <a:xfrm>
            <a:off x="2768600" y="6875"/>
            <a:ext cx="8966200" cy="749300"/>
          </a:xfrm>
          <a:prstGeom prst="rect">
            <a:avLst/>
          </a:prstGeom>
          <a:ln>
            <a:noFill/>
          </a:ln>
        </p:spPr>
        <p:txBody>
          <a:bodyPr vert="horz" anchor="ctr"/>
          <a:lstStyle>
            <a:lvl1pPr marL="0" algn="r" defTabSz="609585" rtl="0" eaLnBrk="1" latinLnBrk="0" hangingPunct="1">
              <a:spcBef>
                <a:spcPct val="0"/>
              </a:spcBef>
              <a:buNone/>
              <a:defRPr lang="en-US" sz="2800" kern="1200" dirty="0">
                <a:solidFill>
                  <a:schemeClr val="bg1"/>
                </a:solidFill>
                <a:latin typeface="HelveticaNowText Medium" panose="020B0604030202020204" pitchFamily="34" charset="0"/>
                <a:ea typeface="+mj-ea"/>
                <a:cs typeface="HelveticaNowText Medium" panose="020B0604030202020204" pitchFamily="34" charset="0"/>
              </a:defRPr>
            </a:lvl1pPr>
          </a:lstStyle>
          <a:p>
            <a:r>
              <a:rPr lang="en-US"/>
              <a:t>Presentation Title Slide Here</a:t>
            </a:r>
          </a:p>
        </p:txBody>
      </p:sp>
      <p:sp>
        <p:nvSpPr>
          <p:cNvPr id="8" name="Text Placeholder 6">
            <a:extLst>
              <a:ext uri="{FF2B5EF4-FFF2-40B4-BE49-F238E27FC236}">
                <a16:creationId xmlns:a16="http://schemas.microsoft.com/office/drawing/2014/main" id="{F62A5AA4-57D5-8B4C-923A-2C551304202B}"/>
              </a:ext>
            </a:extLst>
          </p:cNvPr>
          <p:cNvSpPr>
            <a:spLocks noGrp="1"/>
          </p:cNvSpPr>
          <p:nvPr>
            <p:ph type="body" sz="quarter" idx="10"/>
          </p:nvPr>
        </p:nvSpPr>
        <p:spPr>
          <a:xfrm>
            <a:off x="335666" y="1226917"/>
            <a:ext cx="11399134" cy="4786132"/>
          </a:xfrm>
          <a:prstGeom prst="rect">
            <a:avLst/>
          </a:prstGeom>
        </p:spPr>
        <p:txBody>
          <a:bodyPr/>
          <a:lstStyle>
            <a:lvl1pPr>
              <a:spcBef>
                <a:spcPts val="600"/>
              </a:spcBef>
              <a:spcAft>
                <a:spcPts val="600"/>
              </a:spcAft>
              <a:defRPr sz="16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a:spcBef>
                <a:spcPts val="600"/>
              </a:spcBef>
              <a:spcAft>
                <a:spcPts val="600"/>
              </a:spcAft>
              <a:defRPr sz="16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a:spcBef>
                <a:spcPts val="600"/>
              </a:spcBef>
              <a:spcAft>
                <a:spcPts val="600"/>
              </a:spcAft>
              <a:defRPr sz="16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a:spcBef>
                <a:spcPts val="600"/>
              </a:spcBef>
              <a:spcAft>
                <a:spcPts val="600"/>
              </a:spcAft>
              <a:defRPr sz="16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a:spcBef>
                <a:spcPts val="600"/>
              </a:spcBef>
              <a:spcAft>
                <a:spcPts val="600"/>
              </a:spcAft>
              <a:defRPr sz="16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Footer">
            <a:extLst>
              <a:ext uri="{FF2B5EF4-FFF2-40B4-BE49-F238E27FC236}">
                <a16:creationId xmlns:a16="http://schemas.microsoft.com/office/drawing/2014/main" id="{304BFE6F-EB99-3D36-3B9C-887570B3130D}"/>
              </a:ext>
            </a:extLst>
          </p:cNvPr>
          <p:cNvGrpSpPr/>
          <p:nvPr userDrawn="1"/>
        </p:nvGrpSpPr>
        <p:grpSpPr>
          <a:xfrm>
            <a:off x="0" y="6334126"/>
            <a:ext cx="12249150" cy="549274"/>
            <a:chOff x="0" y="6334126"/>
            <a:chExt cx="12249150" cy="549274"/>
          </a:xfrm>
          <a:solidFill>
            <a:srgbClr val="1A1C2B"/>
          </a:solidFill>
        </p:grpSpPr>
        <p:sp>
          <p:nvSpPr>
            <p:cNvPr id="6" name="The Exponential-e Group Channel Partner Programme">
              <a:extLst>
                <a:ext uri="{FF2B5EF4-FFF2-40B4-BE49-F238E27FC236}">
                  <a16:creationId xmlns:a16="http://schemas.microsoft.com/office/drawing/2014/main" id="{5E2AE9F5-A93E-CCE7-8B34-C0E6B8741677}"/>
                </a:ext>
              </a:extLst>
            </p:cNvPr>
            <p:cNvSpPr/>
            <p:nvPr userDrawn="1"/>
          </p:nvSpPr>
          <p:spPr>
            <a:xfrm>
              <a:off x="0" y="6334126"/>
              <a:ext cx="12249150" cy="546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rgbClr val="1A1C2B"/>
                  </a:solidFill>
                  <a:latin typeface="HelveticaNowDisplay Bold" panose="020B0804030202020204" pitchFamily="34" charset="0"/>
                  <a:ea typeface="+mn-ea"/>
                  <a:cs typeface="HelveticaNowDisplay Bold" panose="020B0804030202020204" pitchFamily="34" charset="0"/>
                </a:rPr>
                <a:t>Be Unstoppable.</a:t>
              </a:r>
              <a:r>
                <a:rPr lang="en-GB" sz="1200" b="1" kern="1200">
                  <a:solidFill>
                    <a:srgbClr val="1A1C2B"/>
                  </a:solidFill>
                  <a:latin typeface="HelveticaNowDisplay Bold" panose="020B0804030202020204" pitchFamily="34" charset="0"/>
                  <a:ea typeface="+mn-ea"/>
                  <a:cs typeface="HelveticaNowDisplay Bold" panose="020B0804030202020204" pitchFamily="34" charset="0"/>
                </a:rPr>
                <a:t> </a:t>
              </a:r>
              <a:r>
                <a:rPr lang="en-GB" sz="1200" b="1">
                  <a:solidFill>
                    <a:srgbClr val="1A1C2B"/>
                  </a:solidFill>
                  <a:latin typeface="HelveticaNowDisplay Bold" panose="020B0804030202020204" pitchFamily="34" charset="0"/>
                  <a:cs typeface="HelveticaNowDisplay Bold" panose="020B0804030202020204" pitchFamily="34" charset="0"/>
                </a:rPr>
                <a:t>The Exponential-e Group </a:t>
              </a:r>
              <a:r>
                <a:rPr lang="en-GB" sz="1200">
                  <a:solidFill>
                    <a:srgbClr val="1A1C2B"/>
                  </a:solidFill>
                  <a:latin typeface="HelveticaNowText Regular" panose="020B0504030202020204" pitchFamily="34" charset="0"/>
                  <a:cs typeface="HelveticaNowText Regular" panose="020B0504030202020204" pitchFamily="34" charset="0"/>
                </a:rPr>
                <a:t>Channel Partner Programme</a:t>
              </a:r>
            </a:p>
          </p:txBody>
        </p:sp>
        <p:sp>
          <p:nvSpPr>
            <p:cNvPr id="7" name="Website | Contact Number">
              <a:extLst>
                <a:ext uri="{FF2B5EF4-FFF2-40B4-BE49-F238E27FC236}">
                  <a16:creationId xmlns:a16="http://schemas.microsoft.com/office/drawing/2014/main" id="{B0F08496-F5D7-3C7D-3A4A-CC835CAED53F}"/>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a:solidFill>
                    <a:srgbClr val="1A1C2B"/>
                  </a:solidFill>
                  <a:latin typeface="HelveticaNowText Regular" panose="020B0504030202020204" pitchFamily="34" charset="0"/>
                  <a:ea typeface="+mn-ea"/>
                  <a:cs typeface="HelveticaNowText Regular" panose="020B0504030202020204" pitchFamily="34" charset="0"/>
                </a:rPr>
                <a:t>www.expo-e.uk    |    </a:t>
              </a:r>
              <a:r>
                <a:rPr lang="en-GB" sz="1200" b="0" kern="1200">
                  <a:solidFill>
                    <a:srgbClr val="1A1C2B"/>
                  </a:solidFill>
                  <a:latin typeface="HelveticaNowDisplay Bold" panose="020B0804030202020204" pitchFamily="34" charset="0"/>
                  <a:ea typeface="+mn-ea"/>
                  <a:cs typeface="HelveticaNowDisplay Bold" panose="020B0804030202020204" pitchFamily="34" charset="0"/>
                </a:rPr>
                <a:t>0203 993 3374</a:t>
              </a:r>
            </a:p>
          </p:txBody>
        </p:sp>
      </p:grpSp>
      <p:grpSp>
        <p:nvGrpSpPr>
          <p:cNvPr id="15" name="Expo.e Logo">
            <a:extLst>
              <a:ext uri="{FF2B5EF4-FFF2-40B4-BE49-F238E27FC236}">
                <a16:creationId xmlns:a16="http://schemas.microsoft.com/office/drawing/2014/main" id="{7D5CE16E-DE9C-1CA0-6EFE-D371A4D2F7D6}"/>
              </a:ext>
            </a:extLst>
          </p:cNvPr>
          <p:cNvGrpSpPr/>
          <p:nvPr userDrawn="1"/>
        </p:nvGrpSpPr>
        <p:grpSpPr>
          <a:xfrm>
            <a:off x="368300" y="241303"/>
            <a:ext cx="2057353" cy="324928"/>
            <a:chOff x="368300" y="241303"/>
            <a:chExt cx="2057353" cy="324928"/>
          </a:xfrm>
          <a:solidFill>
            <a:schemeClr val="bg2"/>
          </a:solidFill>
        </p:grpSpPr>
        <p:sp>
          <p:nvSpPr>
            <p:cNvPr id="16" name="Free-form: Shape 15">
              <a:extLst>
                <a:ext uri="{FF2B5EF4-FFF2-40B4-BE49-F238E27FC236}">
                  <a16:creationId xmlns:a16="http://schemas.microsoft.com/office/drawing/2014/main" id="{53E9FFC9-141D-88B9-44DF-D98161289EE8}"/>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453A4FBD-A605-B350-A557-7DDBE8E9A9C2}"/>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B8CA3EC-8A46-A058-C79C-B377E75EFD07}"/>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F978FA61-89DD-B9EF-2585-5EC5061B3CF6}"/>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72485355-C579-6520-BE77-79D9099D76B3}"/>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00A3436-5AA1-68BE-FC6C-DC246CB3D445}"/>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a:p>
          </p:txBody>
        </p:sp>
      </p:grpSp>
    </p:spTree>
    <p:extLst>
      <p:ext uri="{BB962C8B-B14F-4D97-AF65-F5344CB8AC3E}">
        <p14:creationId xmlns:p14="http://schemas.microsoft.com/office/powerpoint/2010/main" val="303443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42" presetClass="entr" presetSubtype="0"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tmplLst>
          <p:tmpl>
            <p:tnLst>
              <p:par>
                <p:cTn presetID="10" presetClass="entr" presetSubtype="0" fill="hold" nodeType="withEffect">
                  <p:stCondLst>
                    <p:cond delay="7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Bullets">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5" hasCustomPrompt="1"/>
          </p:nvPr>
        </p:nvSpPr>
        <p:spPr>
          <a:xfrm>
            <a:off x="571500" y="1257301"/>
            <a:ext cx="11041380" cy="4948418"/>
          </a:xfrm>
        </p:spPr>
        <p:txBody>
          <a:bodyPr>
            <a:normAutofit/>
          </a:bodyPr>
          <a:lstStyle>
            <a:lvl1pPr marL="45720" indent="0">
              <a:lnSpc>
                <a:spcPct val="122000"/>
              </a:lnSpc>
              <a:buNone/>
              <a:defRPr sz="2400" b="0">
                <a:solidFill>
                  <a:schemeClr val="tx1"/>
                </a:solidFill>
                <a:latin typeface="+mj-lt"/>
              </a:defRPr>
            </a:lvl1pPr>
            <a:lvl2pPr marL="457200" indent="-182880">
              <a:lnSpc>
                <a:spcPct val="122000"/>
              </a:lnSpc>
              <a:defRPr sz="2400">
                <a:solidFill>
                  <a:schemeClr val="tx1"/>
                </a:solidFill>
                <a:latin typeface="+mj-lt"/>
              </a:defRPr>
            </a:lvl2pPr>
            <a:lvl3pPr marL="685800" indent="-182880">
              <a:lnSpc>
                <a:spcPct val="122000"/>
              </a:lnSpc>
              <a:defRPr sz="2400">
                <a:solidFill>
                  <a:schemeClr val="tx1"/>
                </a:solidFill>
                <a:latin typeface="+mj-lt"/>
              </a:defRPr>
            </a:lvl3pPr>
            <a:lvl4pPr marL="914400" indent="-182880">
              <a:lnSpc>
                <a:spcPct val="122000"/>
              </a:lnSpc>
              <a:defRPr sz="2400">
                <a:solidFill>
                  <a:schemeClr val="tx1"/>
                </a:solidFill>
                <a:latin typeface="+mj-lt"/>
              </a:defRPr>
            </a:lvl4pPr>
            <a:lvl5pPr marL="1143000" indent="-182880">
              <a:lnSpc>
                <a:spcPct val="122000"/>
              </a:lnSpc>
              <a:defRPr sz="2400">
                <a:solidFill>
                  <a:schemeClr val="tx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1">
            <a:extLst>
              <a:ext uri="{FF2B5EF4-FFF2-40B4-BE49-F238E27FC236}">
                <a16:creationId xmlns:a16="http://schemas.microsoft.com/office/drawing/2014/main" id="{C42D978F-4948-9548-A079-745DF5038EBB}"/>
              </a:ext>
            </a:extLst>
          </p:cNvPr>
          <p:cNvSpPr>
            <a:spLocks noGrp="1"/>
          </p:cNvSpPr>
          <p:nvPr>
            <p:ph type="sldNum" sz="quarter" idx="10"/>
          </p:nvPr>
        </p:nvSpPr>
        <p:spPr>
          <a:xfrm>
            <a:off x="256032" y="6382512"/>
            <a:ext cx="191583" cy="365125"/>
          </a:xfrm>
        </p:spPr>
        <p:txBody>
          <a:bodyPr/>
          <a:lstStyle/>
          <a:p>
            <a:fld id="{8F7CD1BA-DA5F-1C49-BF18-6CB271957334}" type="slidenum">
              <a:rPr lang="en-US" smtClean="0"/>
              <a:pPr/>
              <a:t>‹#›</a:t>
            </a:fld>
            <a:endParaRPr lang="en-US"/>
          </a:p>
        </p:txBody>
      </p:sp>
      <p:sp>
        <p:nvSpPr>
          <p:cNvPr id="10" name="Title Placeholder 1">
            <a:extLst>
              <a:ext uri="{FF2B5EF4-FFF2-40B4-BE49-F238E27FC236}">
                <a16:creationId xmlns:a16="http://schemas.microsoft.com/office/drawing/2014/main" id="{930CF9BA-859D-D64D-886F-E0C844EB1976}"/>
              </a:ext>
            </a:extLst>
          </p:cNvPr>
          <p:cNvSpPr>
            <a:spLocks noGrp="1"/>
          </p:cNvSpPr>
          <p:nvPr>
            <p:ph type="title"/>
          </p:nvPr>
        </p:nvSpPr>
        <p:spPr>
          <a:xfrm>
            <a:off x="561670" y="410236"/>
            <a:ext cx="10979165" cy="616169"/>
          </a:xfrm>
          <a:prstGeom prst="rect">
            <a:avLst/>
          </a:prstGeom>
        </p:spPr>
        <p:txBody>
          <a:bodyPr vert="horz" lIns="0" tIns="0" rIns="0" bIns="0" rtlCol="0" anchor="ctr">
            <a:noAutofit/>
          </a:bodyPr>
          <a:lstStyle/>
          <a:p>
            <a:r>
              <a:rPr lang="en-US"/>
              <a:t>Click to edit Master title style</a:t>
            </a:r>
          </a:p>
        </p:txBody>
      </p:sp>
      <p:pic>
        <p:nvPicPr>
          <p:cNvPr id="7" name="Picture 6" descr="Shape&#10;&#10;Description automatically generated with low confidence">
            <a:extLst>
              <a:ext uri="{FF2B5EF4-FFF2-40B4-BE49-F238E27FC236}">
                <a16:creationId xmlns:a16="http://schemas.microsoft.com/office/drawing/2014/main" id="{91E45A37-93FF-4018-8A9B-7DE107BE46A2}"/>
              </a:ext>
            </a:extLst>
          </p:cNvPr>
          <p:cNvPicPr>
            <a:picLocks noChangeAspect="1"/>
          </p:cNvPicPr>
          <p:nvPr userDrawn="1"/>
        </p:nvPicPr>
        <p:blipFill>
          <a:blip r:embed="rId2"/>
          <a:stretch>
            <a:fillRect/>
          </a:stretch>
        </p:blipFill>
        <p:spPr>
          <a:xfrm>
            <a:off x="11403675" y="6276468"/>
            <a:ext cx="764974" cy="698699"/>
          </a:xfrm>
          <a:prstGeom prst="rect">
            <a:avLst/>
          </a:prstGeom>
        </p:spPr>
      </p:pic>
    </p:spTree>
    <p:extLst>
      <p:ext uri="{BB962C8B-B14F-4D97-AF65-F5344CB8AC3E}">
        <p14:creationId xmlns:p14="http://schemas.microsoft.com/office/powerpoint/2010/main" val="3334752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FD40BF8-9F7C-45B4-8356-8B470D48CEE6}"/>
              </a:ext>
            </a:extLst>
          </p:cNvPr>
          <p:cNvSpPr>
            <a:spLocks noGrp="1"/>
          </p:cNvSpPr>
          <p:nvPr>
            <p:ph type="pic" sz="quarter" idx="10"/>
          </p:nvPr>
        </p:nvSpPr>
        <p:spPr>
          <a:xfrm>
            <a:off x="903926" y="2329854"/>
            <a:ext cx="3325564" cy="2367116"/>
          </a:xfrm>
          <a:custGeom>
            <a:avLst/>
            <a:gdLst>
              <a:gd name="connsiteX0" fmla="*/ 51603 w 3325564"/>
              <a:gd name="connsiteY0" fmla="*/ 0 h 2367116"/>
              <a:gd name="connsiteX1" fmla="*/ 3273961 w 3325564"/>
              <a:gd name="connsiteY1" fmla="*/ 0 h 2367116"/>
              <a:gd name="connsiteX2" fmla="*/ 3325564 w 3325564"/>
              <a:gd name="connsiteY2" fmla="*/ 51603 h 2367116"/>
              <a:gd name="connsiteX3" fmla="*/ 3325564 w 3325564"/>
              <a:gd name="connsiteY3" fmla="*/ 2315513 h 2367116"/>
              <a:gd name="connsiteX4" fmla="*/ 3273961 w 3325564"/>
              <a:gd name="connsiteY4" fmla="*/ 2367116 h 2367116"/>
              <a:gd name="connsiteX5" fmla="*/ 51603 w 3325564"/>
              <a:gd name="connsiteY5" fmla="*/ 2367116 h 2367116"/>
              <a:gd name="connsiteX6" fmla="*/ 0 w 3325564"/>
              <a:gd name="connsiteY6" fmla="*/ 2315513 h 2367116"/>
              <a:gd name="connsiteX7" fmla="*/ 0 w 3325564"/>
              <a:gd name="connsiteY7" fmla="*/ 51603 h 2367116"/>
              <a:gd name="connsiteX8" fmla="*/ 51603 w 3325564"/>
              <a:gd name="connsiteY8" fmla="*/ 0 h 236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564" h="2367116">
                <a:moveTo>
                  <a:pt x="51603" y="0"/>
                </a:moveTo>
                <a:lnTo>
                  <a:pt x="3273961" y="0"/>
                </a:lnTo>
                <a:cubicBezTo>
                  <a:pt x="3302461" y="0"/>
                  <a:pt x="3325564" y="23103"/>
                  <a:pt x="3325564" y="51603"/>
                </a:cubicBezTo>
                <a:lnTo>
                  <a:pt x="3325564" y="2315513"/>
                </a:lnTo>
                <a:cubicBezTo>
                  <a:pt x="3325564" y="2344013"/>
                  <a:pt x="3302461" y="2367116"/>
                  <a:pt x="3273961" y="2367116"/>
                </a:cubicBezTo>
                <a:lnTo>
                  <a:pt x="51603" y="2367116"/>
                </a:lnTo>
                <a:cubicBezTo>
                  <a:pt x="23103" y="2367116"/>
                  <a:pt x="0" y="2344013"/>
                  <a:pt x="0" y="2315513"/>
                </a:cubicBezTo>
                <a:lnTo>
                  <a:pt x="0" y="51603"/>
                </a:lnTo>
                <a:cubicBezTo>
                  <a:pt x="0" y="23103"/>
                  <a:pt x="23103" y="0"/>
                  <a:pt x="51603" y="0"/>
                </a:cubicBezTo>
                <a:close/>
              </a:path>
            </a:pathLst>
          </a:custGeom>
        </p:spPr>
        <p:txBody>
          <a:bodyPr wrap="square">
            <a:noAutofit/>
          </a:bodyPr>
          <a:lstStyle/>
          <a:p>
            <a:r>
              <a:rPr lang="en-GB"/>
              <a:t>Click icon to add picture</a:t>
            </a:r>
          </a:p>
        </p:txBody>
      </p:sp>
      <p:sp>
        <p:nvSpPr>
          <p:cNvPr id="11" name="Picture Placeholder 10">
            <a:extLst>
              <a:ext uri="{FF2B5EF4-FFF2-40B4-BE49-F238E27FC236}">
                <a16:creationId xmlns:a16="http://schemas.microsoft.com/office/drawing/2014/main" id="{6DA9C0AE-4A27-4972-B150-BD33D69EFA6D}"/>
              </a:ext>
            </a:extLst>
          </p:cNvPr>
          <p:cNvSpPr>
            <a:spLocks noGrp="1"/>
          </p:cNvSpPr>
          <p:nvPr>
            <p:ph type="pic" sz="quarter" idx="11"/>
          </p:nvPr>
        </p:nvSpPr>
        <p:spPr>
          <a:xfrm>
            <a:off x="4433218" y="2329854"/>
            <a:ext cx="3325564" cy="2367116"/>
          </a:xfrm>
          <a:custGeom>
            <a:avLst/>
            <a:gdLst>
              <a:gd name="connsiteX0" fmla="*/ 51603 w 3325564"/>
              <a:gd name="connsiteY0" fmla="*/ 0 h 2367116"/>
              <a:gd name="connsiteX1" fmla="*/ 3273961 w 3325564"/>
              <a:gd name="connsiteY1" fmla="*/ 0 h 2367116"/>
              <a:gd name="connsiteX2" fmla="*/ 3325564 w 3325564"/>
              <a:gd name="connsiteY2" fmla="*/ 51603 h 2367116"/>
              <a:gd name="connsiteX3" fmla="*/ 3325564 w 3325564"/>
              <a:gd name="connsiteY3" fmla="*/ 2315513 h 2367116"/>
              <a:gd name="connsiteX4" fmla="*/ 3273961 w 3325564"/>
              <a:gd name="connsiteY4" fmla="*/ 2367116 h 2367116"/>
              <a:gd name="connsiteX5" fmla="*/ 51603 w 3325564"/>
              <a:gd name="connsiteY5" fmla="*/ 2367116 h 2367116"/>
              <a:gd name="connsiteX6" fmla="*/ 0 w 3325564"/>
              <a:gd name="connsiteY6" fmla="*/ 2315513 h 2367116"/>
              <a:gd name="connsiteX7" fmla="*/ 0 w 3325564"/>
              <a:gd name="connsiteY7" fmla="*/ 51603 h 2367116"/>
              <a:gd name="connsiteX8" fmla="*/ 51603 w 3325564"/>
              <a:gd name="connsiteY8" fmla="*/ 0 h 236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564" h="2367116">
                <a:moveTo>
                  <a:pt x="51603" y="0"/>
                </a:moveTo>
                <a:lnTo>
                  <a:pt x="3273961" y="0"/>
                </a:lnTo>
                <a:cubicBezTo>
                  <a:pt x="3302461" y="0"/>
                  <a:pt x="3325564" y="23103"/>
                  <a:pt x="3325564" y="51603"/>
                </a:cubicBezTo>
                <a:lnTo>
                  <a:pt x="3325564" y="2315513"/>
                </a:lnTo>
                <a:cubicBezTo>
                  <a:pt x="3325564" y="2344013"/>
                  <a:pt x="3302461" y="2367116"/>
                  <a:pt x="3273961" y="2367116"/>
                </a:cubicBezTo>
                <a:lnTo>
                  <a:pt x="51603" y="2367116"/>
                </a:lnTo>
                <a:cubicBezTo>
                  <a:pt x="23103" y="2367116"/>
                  <a:pt x="0" y="2344013"/>
                  <a:pt x="0" y="2315513"/>
                </a:cubicBezTo>
                <a:lnTo>
                  <a:pt x="0" y="51603"/>
                </a:lnTo>
                <a:cubicBezTo>
                  <a:pt x="0" y="23103"/>
                  <a:pt x="23103" y="0"/>
                  <a:pt x="51603" y="0"/>
                </a:cubicBezTo>
                <a:close/>
              </a:path>
            </a:pathLst>
          </a:custGeom>
        </p:spPr>
        <p:txBody>
          <a:bodyPr wrap="square">
            <a:noAutofit/>
          </a:bodyPr>
          <a:lstStyle/>
          <a:p>
            <a:r>
              <a:rPr lang="en-GB"/>
              <a:t>Click icon to add picture</a:t>
            </a:r>
          </a:p>
        </p:txBody>
      </p:sp>
      <p:sp>
        <p:nvSpPr>
          <p:cNvPr id="12" name="Picture Placeholder 11">
            <a:extLst>
              <a:ext uri="{FF2B5EF4-FFF2-40B4-BE49-F238E27FC236}">
                <a16:creationId xmlns:a16="http://schemas.microsoft.com/office/drawing/2014/main" id="{363378FD-28BC-4306-9116-1992593495BE}"/>
              </a:ext>
            </a:extLst>
          </p:cNvPr>
          <p:cNvSpPr>
            <a:spLocks noGrp="1"/>
          </p:cNvSpPr>
          <p:nvPr>
            <p:ph type="pic" sz="quarter" idx="12"/>
          </p:nvPr>
        </p:nvSpPr>
        <p:spPr>
          <a:xfrm>
            <a:off x="7962510" y="2329854"/>
            <a:ext cx="3325564" cy="2367116"/>
          </a:xfrm>
          <a:custGeom>
            <a:avLst/>
            <a:gdLst>
              <a:gd name="connsiteX0" fmla="*/ 51603 w 3325564"/>
              <a:gd name="connsiteY0" fmla="*/ 0 h 2367116"/>
              <a:gd name="connsiteX1" fmla="*/ 3273961 w 3325564"/>
              <a:gd name="connsiteY1" fmla="*/ 0 h 2367116"/>
              <a:gd name="connsiteX2" fmla="*/ 3325564 w 3325564"/>
              <a:gd name="connsiteY2" fmla="*/ 51603 h 2367116"/>
              <a:gd name="connsiteX3" fmla="*/ 3325564 w 3325564"/>
              <a:gd name="connsiteY3" fmla="*/ 2315513 h 2367116"/>
              <a:gd name="connsiteX4" fmla="*/ 3273961 w 3325564"/>
              <a:gd name="connsiteY4" fmla="*/ 2367116 h 2367116"/>
              <a:gd name="connsiteX5" fmla="*/ 51603 w 3325564"/>
              <a:gd name="connsiteY5" fmla="*/ 2367116 h 2367116"/>
              <a:gd name="connsiteX6" fmla="*/ 0 w 3325564"/>
              <a:gd name="connsiteY6" fmla="*/ 2315513 h 2367116"/>
              <a:gd name="connsiteX7" fmla="*/ 0 w 3325564"/>
              <a:gd name="connsiteY7" fmla="*/ 51603 h 2367116"/>
              <a:gd name="connsiteX8" fmla="*/ 51603 w 3325564"/>
              <a:gd name="connsiteY8" fmla="*/ 0 h 236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5564" h="2367116">
                <a:moveTo>
                  <a:pt x="51603" y="0"/>
                </a:moveTo>
                <a:lnTo>
                  <a:pt x="3273961" y="0"/>
                </a:lnTo>
                <a:cubicBezTo>
                  <a:pt x="3302461" y="0"/>
                  <a:pt x="3325564" y="23103"/>
                  <a:pt x="3325564" y="51603"/>
                </a:cubicBezTo>
                <a:lnTo>
                  <a:pt x="3325564" y="2315513"/>
                </a:lnTo>
                <a:cubicBezTo>
                  <a:pt x="3325564" y="2344013"/>
                  <a:pt x="3302461" y="2367116"/>
                  <a:pt x="3273961" y="2367116"/>
                </a:cubicBezTo>
                <a:lnTo>
                  <a:pt x="51603" y="2367116"/>
                </a:lnTo>
                <a:cubicBezTo>
                  <a:pt x="23103" y="2367116"/>
                  <a:pt x="0" y="2344013"/>
                  <a:pt x="0" y="2315513"/>
                </a:cubicBezTo>
                <a:lnTo>
                  <a:pt x="0" y="51603"/>
                </a:lnTo>
                <a:cubicBezTo>
                  <a:pt x="0" y="23103"/>
                  <a:pt x="23103" y="0"/>
                  <a:pt x="51603" y="0"/>
                </a:cubicBezTo>
                <a:close/>
              </a:path>
            </a:pathLst>
          </a:custGeom>
        </p:spPr>
        <p:txBody>
          <a:bodyPr wrap="square">
            <a:noAutofit/>
          </a:bodyPr>
          <a:lstStyle/>
          <a:p>
            <a:r>
              <a:rPr lang="en-GB"/>
              <a:t>Click icon to add picture</a:t>
            </a:r>
          </a:p>
        </p:txBody>
      </p:sp>
      <p:sp>
        <p:nvSpPr>
          <p:cNvPr id="2" name="TextBox 1">
            <a:extLst>
              <a:ext uri="{FF2B5EF4-FFF2-40B4-BE49-F238E27FC236}">
                <a16:creationId xmlns:a16="http://schemas.microsoft.com/office/drawing/2014/main" id="{4F3D27F2-A324-2019-2E86-B0A78BFE9A4E}"/>
              </a:ext>
            </a:extLst>
          </p:cNvPr>
          <p:cNvSpPr txBox="1"/>
          <p:nvPr userDrawn="1"/>
        </p:nvSpPr>
        <p:spPr>
          <a:xfrm>
            <a:off x="1875692" y="6670431"/>
            <a:ext cx="0" cy="0"/>
          </a:xfrm>
          <a:prstGeom prst="rect">
            <a:avLst/>
          </a:prstGeom>
        </p:spPr>
        <p:txBody>
          <a:bodyPr wrap="none" lIns="0" tIns="91428" rIns="0" bIns="0" rtlCol="0" anchor="ctr">
            <a:noAutofit/>
          </a:bodyPr>
          <a:lstStyle/>
          <a:p>
            <a:pPr marL="0" marR="0" indent="0" algn="l" defTabSz="914217" rtl="0" eaLnBrk="1" fontAlgn="auto" latinLnBrk="0" hangingPunct="1">
              <a:lnSpc>
                <a:spcPct val="80000"/>
              </a:lnSpc>
              <a:spcBef>
                <a:spcPts val="1000"/>
              </a:spcBef>
              <a:spcAft>
                <a:spcPts val="0"/>
              </a:spcAft>
              <a:buClrTx/>
              <a:buSzTx/>
              <a:buFont typeface="Arial"/>
              <a:buNone/>
              <a:tabLst/>
            </a:pPr>
            <a:endParaRPr kumimoji="0" lang="en-US" sz="2699" b="0" i="0" u="none" strike="noStrike" kern="1200" cap="none" spc="0" normalizeH="0" baseline="0" noProof="0">
              <a:ln>
                <a:noFill/>
              </a:ln>
              <a:solidFill>
                <a:srgbClr val="15141D"/>
              </a:solidFill>
              <a:effectLst/>
              <a:uLnTx/>
              <a:uFillTx/>
              <a:latin typeface="Calibri" panose="020F0502020204030204"/>
              <a:ea typeface="+mn-ea"/>
              <a:cs typeface="Calibri Light" panose="020F0302020204030204" pitchFamily="34" charset="0"/>
            </a:endParaRPr>
          </a:p>
        </p:txBody>
      </p:sp>
      <p:sp>
        <p:nvSpPr>
          <p:cNvPr id="3" name="TextBox 2">
            <a:extLst>
              <a:ext uri="{FF2B5EF4-FFF2-40B4-BE49-F238E27FC236}">
                <a16:creationId xmlns:a16="http://schemas.microsoft.com/office/drawing/2014/main" id="{EF6C9384-2D16-5896-501D-752F00FA32C9}"/>
              </a:ext>
            </a:extLst>
          </p:cNvPr>
          <p:cNvSpPr txBox="1"/>
          <p:nvPr userDrawn="1"/>
        </p:nvSpPr>
        <p:spPr>
          <a:xfrm>
            <a:off x="797169" y="6658708"/>
            <a:ext cx="0" cy="0"/>
          </a:xfrm>
          <a:prstGeom prst="rect">
            <a:avLst/>
          </a:prstGeom>
        </p:spPr>
        <p:txBody>
          <a:bodyPr wrap="none" lIns="0" tIns="91428" rIns="0" bIns="0" rtlCol="0" anchor="ctr">
            <a:noAutofit/>
          </a:bodyPr>
          <a:lstStyle/>
          <a:p>
            <a:pPr marL="0" marR="0" indent="0" algn="l" defTabSz="914217" rtl="0" eaLnBrk="1" fontAlgn="auto" latinLnBrk="0" hangingPunct="1">
              <a:lnSpc>
                <a:spcPct val="80000"/>
              </a:lnSpc>
              <a:spcBef>
                <a:spcPts val="1000"/>
              </a:spcBef>
              <a:spcAft>
                <a:spcPts val="0"/>
              </a:spcAft>
              <a:buClrTx/>
              <a:buSzTx/>
              <a:buFont typeface="Arial"/>
              <a:buNone/>
              <a:tabLst/>
            </a:pPr>
            <a:endParaRPr kumimoji="0" lang="en-US" sz="2699" b="0" i="0" u="none" strike="noStrike" kern="1200" cap="none" spc="0" normalizeH="0" baseline="0" noProof="0">
              <a:ln>
                <a:noFill/>
              </a:ln>
              <a:solidFill>
                <a:srgbClr val="15141D"/>
              </a:solidFill>
              <a:effectLst/>
              <a:uLnTx/>
              <a:uFillTx/>
              <a:latin typeface="Calibri" panose="020F0502020204030204"/>
              <a:ea typeface="+mn-ea"/>
              <a:cs typeface="Calibri Light" panose="020F0302020204030204" pitchFamily="34" charset="0"/>
            </a:endParaRPr>
          </a:p>
        </p:txBody>
      </p:sp>
    </p:spTree>
    <p:extLst>
      <p:ext uri="{BB962C8B-B14F-4D97-AF65-F5344CB8AC3E}">
        <p14:creationId xmlns:p14="http://schemas.microsoft.com/office/powerpoint/2010/main" val="58822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k Backing - Option C">
    <p:bg>
      <p:bgPr>
        <a:solidFill>
          <a:schemeClr val="tx1"/>
        </a:solidFill>
        <a:effectLst/>
      </p:bgPr>
    </p:bg>
    <p:spTree>
      <p:nvGrpSpPr>
        <p:cNvPr id="1" name=""/>
        <p:cNvGrpSpPr/>
        <p:nvPr/>
      </p:nvGrpSpPr>
      <p:grpSpPr>
        <a:xfrm>
          <a:off x="0" y="0"/>
          <a:ext cx="0" cy="0"/>
          <a:chOff x="0" y="0"/>
          <a:chExt cx="0" cy="0"/>
        </a:xfrm>
      </p:grpSpPr>
      <p:sp>
        <p:nvSpPr>
          <p:cNvPr id="4" name="Title 23">
            <a:extLst>
              <a:ext uri="{FF2B5EF4-FFF2-40B4-BE49-F238E27FC236}">
                <a16:creationId xmlns:a16="http://schemas.microsoft.com/office/drawing/2014/main" id="{197AF948-AFDA-994B-A7C7-A4D527451FC4}"/>
              </a:ext>
            </a:extLst>
          </p:cNvPr>
          <p:cNvSpPr>
            <a:spLocks noGrp="1"/>
          </p:cNvSpPr>
          <p:nvPr>
            <p:ph type="title" hasCustomPrompt="1"/>
          </p:nvPr>
        </p:nvSpPr>
        <p:spPr>
          <a:xfrm>
            <a:off x="1008528" y="6875"/>
            <a:ext cx="10726272" cy="749300"/>
          </a:xfrm>
          <a:prstGeom prst="rect">
            <a:avLst/>
          </a:prstGeom>
          <a:ln>
            <a:noFill/>
          </a:ln>
        </p:spPr>
        <p:txBody>
          <a:bodyPr vert="horz" anchor="ctr"/>
          <a:lstStyle>
            <a:lvl1pPr marL="0" algn="r" defTabSz="609585" rtl="0" eaLnBrk="1" latinLnBrk="0" hangingPunct="1">
              <a:spcBef>
                <a:spcPct val="0"/>
              </a:spcBef>
              <a:buNone/>
              <a:defRPr lang="en-US" sz="2400" b="0" i="0" kern="0" spc="0" dirty="0">
                <a:solidFill>
                  <a:schemeClr val="bg1"/>
                </a:solidFill>
                <a:latin typeface="Helvetica" pitchFamily="2" charset="0"/>
                <a:ea typeface="+mj-ea"/>
                <a:cs typeface="+mj-cs"/>
              </a:defRPr>
            </a:lvl1pPr>
          </a:lstStyle>
          <a:p>
            <a:r>
              <a:rPr lang="en-US"/>
              <a:t>Presentation Title Slide Here</a:t>
            </a:r>
          </a:p>
        </p:txBody>
      </p:sp>
      <p:sp>
        <p:nvSpPr>
          <p:cNvPr id="6" name="Text Placeholder 6">
            <a:extLst>
              <a:ext uri="{FF2B5EF4-FFF2-40B4-BE49-F238E27FC236}">
                <a16:creationId xmlns:a16="http://schemas.microsoft.com/office/drawing/2014/main" id="{F62A5AA4-57D5-8B4C-923A-2C551304202B}"/>
              </a:ext>
            </a:extLst>
          </p:cNvPr>
          <p:cNvSpPr>
            <a:spLocks noGrp="1"/>
          </p:cNvSpPr>
          <p:nvPr>
            <p:ph type="body" sz="quarter" idx="10"/>
          </p:nvPr>
        </p:nvSpPr>
        <p:spPr>
          <a:xfrm>
            <a:off x="335666" y="1226917"/>
            <a:ext cx="11399134" cy="4786132"/>
          </a:xfrm>
          <a:prstGeom prst="rect">
            <a:avLst/>
          </a:prstGeom>
        </p:spPr>
        <p:txBody>
          <a:bodyPr/>
          <a:lstStyle>
            <a:lvl1pPr>
              <a:spcBef>
                <a:spcPts val="600"/>
              </a:spcBef>
              <a:spcAft>
                <a:spcPts val="600"/>
              </a:spcAft>
              <a:defRPr sz="1600">
                <a:solidFill>
                  <a:schemeClr val="bg1"/>
                </a:solidFill>
                <a:latin typeface="Helvetica" pitchFamily="2" charset="0"/>
                <a:ea typeface="Helvetica" pitchFamily="2" charset="0"/>
                <a:cs typeface="Helvetica" pitchFamily="2" charset="0"/>
              </a:defRPr>
            </a:lvl1pPr>
            <a:lvl2pPr>
              <a:spcBef>
                <a:spcPts val="600"/>
              </a:spcBef>
              <a:spcAft>
                <a:spcPts val="600"/>
              </a:spcAft>
              <a:defRPr sz="1600">
                <a:solidFill>
                  <a:schemeClr val="bg1"/>
                </a:solidFill>
                <a:latin typeface="Helvetica" pitchFamily="2" charset="0"/>
                <a:ea typeface="Helvetica" pitchFamily="2" charset="0"/>
                <a:cs typeface="Helvetica" pitchFamily="2" charset="0"/>
              </a:defRPr>
            </a:lvl2pPr>
            <a:lvl3pPr>
              <a:spcBef>
                <a:spcPts val="600"/>
              </a:spcBef>
              <a:spcAft>
                <a:spcPts val="600"/>
              </a:spcAft>
              <a:defRPr sz="1600">
                <a:solidFill>
                  <a:schemeClr val="bg1"/>
                </a:solidFill>
                <a:latin typeface="Helvetica" pitchFamily="2" charset="0"/>
                <a:ea typeface="Helvetica" pitchFamily="2" charset="0"/>
                <a:cs typeface="Helvetica" pitchFamily="2" charset="0"/>
              </a:defRPr>
            </a:lvl3pPr>
            <a:lvl4pPr>
              <a:spcBef>
                <a:spcPts val="600"/>
              </a:spcBef>
              <a:spcAft>
                <a:spcPts val="600"/>
              </a:spcAft>
              <a:defRPr sz="1600">
                <a:solidFill>
                  <a:schemeClr val="bg1"/>
                </a:solidFill>
                <a:latin typeface="Helvetica" pitchFamily="2" charset="0"/>
                <a:ea typeface="Helvetica" pitchFamily="2" charset="0"/>
                <a:cs typeface="Helvetica" pitchFamily="2" charset="0"/>
              </a:defRPr>
            </a:lvl4pPr>
            <a:lvl5pPr>
              <a:spcBef>
                <a:spcPts val="600"/>
              </a:spcBef>
              <a:spcAft>
                <a:spcPts val="600"/>
              </a:spcAft>
              <a:defRPr sz="1600">
                <a:solidFill>
                  <a:schemeClr val="bg1"/>
                </a:solidFill>
                <a:latin typeface="Helvetica" pitchFamily="2" charset="0"/>
                <a:ea typeface="Helvetica" pitchFamily="2" charset="0"/>
                <a:cs typeface="Helvetica"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9" name="Group 8"/>
          <p:cNvGrpSpPr/>
          <p:nvPr userDrawn="1"/>
        </p:nvGrpSpPr>
        <p:grpSpPr>
          <a:xfrm>
            <a:off x="-116840" y="6224711"/>
            <a:ext cx="12308840" cy="518160"/>
            <a:chOff x="-116840" y="6224711"/>
            <a:chExt cx="12308840" cy="518160"/>
          </a:xfrm>
        </p:grpSpPr>
        <p:sp>
          <p:nvSpPr>
            <p:cNvPr id="10" name="Rectangle 9"/>
            <p:cNvSpPr/>
            <p:nvPr userDrawn="1"/>
          </p:nvSpPr>
          <p:spPr>
            <a:xfrm>
              <a:off x="-116840" y="6224711"/>
              <a:ext cx="12308840" cy="518160"/>
            </a:xfrm>
            <a:prstGeom prst="rect">
              <a:avLst/>
            </a:prstGeom>
            <a:gradFill>
              <a:gsLst>
                <a:gs pos="0">
                  <a:srgbClr val="105FAC"/>
                </a:gs>
                <a:gs pos="100000">
                  <a:srgbClr val="105FAC">
                    <a:alpha val="68000"/>
                  </a:srgb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TextBox 10"/>
            <p:cNvSpPr txBox="1"/>
            <p:nvPr userDrawn="1"/>
          </p:nvSpPr>
          <p:spPr>
            <a:xfrm>
              <a:off x="193040" y="6224711"/>
              <a:ext cx="4708710" cy="518160"/>
            </a:xfrm>
            <a:prstGeom prst="rect">
              <a:avLst/>
            </a:prstGeom>
            <a:noFill/>
          </p:spPr>
          <p:txBody>
            <a:bodyPr wrap="square" lIns="180000" tIns="180000" rIns="180000" bIns="180000" rtlCol="0" anchor="ctr" anchorCtr="0">
              <a:noAutofit/>
            </a:bodyPr>
            <a:lstStyle/>
            <a:p>
              <a:r>
                <a:rPr lang="en-GB" sz="1100" b="0">
                  <a:solidFill>
                    <a:schemeClr val="bg1"/>
                  </a:solidFill>
                  <a:latin typeface="Helvetica" pitchFamily="2" charset="0"/>
                </a:rPr>
                <a:t>Digital Transformation </a:t>
              </a:r>
              <a:r>
                <a:rPr lang="en-GB" sz="1100" b="1" baseline="0">
                  <a:solidFill>
                    <a:schemeClr val="bg1"/>
                  </a:solidFill>
                  <a:latin typeface="Helvetica" pitchFamily="2" charset="0"/>
                </a:rPr>
                <a:t>by Exponential-e</a:t>
              </a:r>
              <a:endParaRPr lang="en-GB" sz="1100" b="1">
                <a:solidFill>
                  <a:schemeClr val="bg1"/>
                </a:solidFill>
                <a:latin typeface="Helvetica" pitchFamily="2" charset="0"/>
              </a:endParaRPr>
            </a:p>
          </p:txBody>
        </p:sp>
      </p:grpSp>
    </p:spTree>
    <p:extLst>
      <p:ext uri="{BB962C8B-B14F-4D97-AF65-F5344CB8AC3E}">
        <p14:creationId xmlns:p14="http://schemas.microsoft.com/office/powerpoint/2010/main" val="187585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75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tmplLst>
          <p:tmpl>
            <p:tnLst>
              <p:par>
                <p:cTn presetID="10" presetClass="entr" presetSubtype="0" fill="hold" nodeType="withEffect">
                  <p:stCondLst>
                    <p:cond delay="7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ght Backing - Main">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F62A5AA4-57D5-8B4C-923A-2C551304202B}"/>
              </a:ext>
            </a:extLst>
          </p:cNvPr>
          <p:cNvSpPr>
            <a:spLocks noGrp="1"/>
          </p:cNvSpPr>
          <p:nvPr>
            <p:ph type="body" sz="quarter" idx="10"/>
          </p:nvPr>
        </p:nvSpPr>
        <p:spPr>
          <a:xfrm>
            <a:off x="335666" y="1226917"/>
            <a:ext cx="11399134" cy="4300123"/>
          </a:xfrm>
          <a:prstGeom prst="rect">
            <a:avLst/>
          </a:prstGeom>
        </p:spPr>
        <p:txBody>
          <a:bodyPr/>
          <a:lstStyle>
            <a:lvl1pPr>
              <a:spcBef>
                <a:spcPts val="600"/>
              </a:spcBef>
              <a:spcAft>
                <a:spcPts val="600"/>
              </a:spcAft>
              <a:defRPr sz="1600">
                <a:solidFill>
                  <a:schemeClr val="tx1"/>
                </a:solidFill>
                <a:latin typeface="Helvetica" pitchFamily="2" charset="0"/>
                <a:ea typeface="Helvetica" pitchFamily="2" charset="0"/>
                <a:cs typeface="Helvetica" pitchFamily="2" charset="0"/>
              </a:defRPr>
            </a:lvl1pPr>
            <a:lvl2pPr>
              <a:spcBef>
                <a:spcPts val="600"/>
              </a:spcBef>
              <a:spcAft>
                <a:spcPts val="600"/>
              </a:spcAft>
              <a:defRPr sz="1600">
                <a:solidFill>
                  <a:schemeClr val="tx1"/>
                </a:solidFill>
                <a:latin typeface="Helvetica" pitchFamily="2" charset="0"/>
                <a:ea typeface="Helvetica" pitchFamily="2" charset="0"/>
                <a:cs typeface="Helvetica" pitchFamily="2" charset="0"/>
              </a:defRPr>
            </a:lvl2pPr>
            <a:lvl3pPr>
              <a:spcBef>
                <a:spcPts val="600"/>
              </a:spcBef>
              <a:spcAft>
                <a:spcPts val="600"/>
              </a:spcAft>
              <a:defRPr sz="1600">
                <a:solidFill>
                  <a:schemeClr val="tx1"/>
                </a:solidFill>
                <a:latin typeface="Helvetica" pitchFamily="2" charset="0"/>
                <a:ea typeface="Helvetica" pitchFamily="2" charset="0"/>
                <a:cs typeface="Helvetica" pitchFamily="2" charset="0"/>
              </a:defRPr>
            </a:lvl3pPr>
            <a:lvl4pPr>
              <a:spcBef>
                <a:spcPts val="600"/>
              </a:spcBef>
              <a:spcAft>
                <a:spcPts val="600"/>
              </a:spcAft>
              <a:defRPr sz="1600">
                <a:solidFill>
                  <a:schemeClr val="tx1"/>
                </a:solidFill>
                <a:latin typeface="Helvetica" pitchFamily="2" charset="0"/>
                <a:ea typeface="Helvetica" pitchFamily="2" charset="0"/>
                <a:cs typeface="Helvetica" pitchFamily="2" charset="0"/>
              </a:defRPr>
            </a:lvl4pPr>
            <a:lvl5pPr>
              <a:spcBef>
                <a:spcPts val="600"/>
              </a:spcBef>
              <a:spcAft>
                <a:spcPts val="600"/>
              </a:spcAft>
              <a:defRPr sz="1600">
                <a:solidFill>
                  <a:schemeClr val="tx1"/>
                </a:solidFill>
                <a:latin typeface="Helvetica" pitchFamily="2" charset="0"/>
                <a:ea typeface="Helvetica" pitchFamily="2" charset="0"/>
                <a:cs typeface="Helvetica"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8138A02E-146E-4DDA-B16C-C6DA867ADBA2}"/>
              </a:ext>
            </a:extLst>
          </p:cNvPr>
          <p:cNvSpPr txBox="1"/>
          <p:nvPr userDrawn="1"/>
        </p:nvSpPr>
        <p:spPr>
          <a:xfrm>
            <a:off x="193040" y="6224711"/>
            <a:ext cx="4708710" cy="518160"/>
          </a:xfrm>
          <a:prstGeom prst="rect">
            <a:avLst/>
          </a:prstGeom>
          <a:noFill/>
        </p:spPr>
        <p:txBody>
          <a:bodyPr wrap="square" lIns="180000" tIns="180000" rIns="180000" bIns="180000" rtlCol="0" anchor="ctr" anchorCtr="0">
            <a:noAutofit/>
          </a:bodyPr>
          <a:lstStyle/>
          <a:p>
            <a:r>
              <a:rPr lang="en-GB" sz="1100" b="0">
                <a:solidFill>
                  <a:schemeClr val="tx1"/>
                </a:solidFill>
                <a:latin typeface="Helvetica" pitchFamily="2" charset="0"/>
              </a:rPr>
              <a:t>Digital Transformation </a:t>
            </a:r>
            <a:r>
              <a:rPr lang="en-GB" sz="1100" b="1" baseline="0">
                <a:solidFill>
                  <a:schemeClr val="tx1"/>
                </a:solidFill>
                <a:latin typeface="Helvetica" pitchFamily="2" charset="0"/>
              </a:rPr>
              <a:t>by Exponential-e</a:t>
            </a:r>
            <a:endParaRPr lang="en-GB" sz="1100" b="1">
              <a:solidFill>
                <a:schemeClr val="tx1"/>
              </a:solidFill>
              <a:latin typeface="Helvetica" pitchFamily="2" charset="0"/>
            </a:endParaRPr>
          </a:p>
        </p:txBody>
      </p:sp>
      <p:sp>
        <p:nvSpPr>
          <p:cNvPr id="2" name="Title 23">
            <a:extLst>
              <a:ext uri="{FF2B5EF4-FFF2-40B4-BE49-F238E27FC236}">
                <a16:creationId xmlns:a16="http://schemas.microsoft.com/office/drawing/2014/main" id="{F49CCA1E-1C45-CB93-7F16-3B15E674CB12}"/>
              </a:ext>
            </a:extLst>
          </p:cNvPr>
          <p:cNvSpPr>
            <a:spLocks noGrp="1"/>
          </p:cNvSpPr>
          <p:nvPr>
            <p:ph type="title" hasCustomPrompt="1"/>
          </p:nvPr>
        </p:nvSpPr>
        <p:spPr>
          <a:xfrm>
            <a:off x="2806700" y="6875"/>
            <a:ext cx="8928100" cy="749300"/>
          </a:xfrm>
          <a:prstGeom prst="rect">
            <a:avLst/>
          </a:prstGeom>
          <a:ln>
            <a:noFill/>
          </a:ln>
        </p:spPr>
        <p:txBody>
          <a:bodyPr vert="horz" anchor="ctr"/>
          <a:lstStyle>
            <a:lvl1pPr marL="0" algn="r" defTabSz="609585" rtl="0" eaLnBrk="1" latinLnBrk="0" hangingPunct="1">
              <a:spcBef>
                <a:spcPct val="0"/>
              </a:spcBef>
              <a:buNone/>
              <a:defRPr lang="en-US" sz="2400" b="0" i="0" kern="0" spc="0" dirty="0">
                <a:solidFill>
                  <a:schemeClr val="bg1"/>
                </a:solidFill>
                <a:latin typeface="Helvetica" pitchFamily="2" charset="0"/>
                <a:ea typeface="+mj-ea"/>
                <a:cs typeface="+mj-cs"/>
              </a:defRPr>
            </a:lvl1pPr>
          </a:lstStyle>
          <a:p>
            <a:r>
              <a:rPr lang="en-US"/>
              <a:t>Presentation Title Slide Here</a:t>
            </a:r>
          </a:p>
        </p:txBody>
      </p:sp>
    </p:spTree>
    <p:extLst>
      <p:ext uri="{BB962C8B-B14F-4D97-AF65-F5344CB8AC3E}">
        <p14:creationId xmlns:p14="http://schemas.microsoft.com/office/powerpoint/2010/main" val="165716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Title Only">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2C4711-40ED-5942-B3F4-69F7BB435B8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53693" y="6207760"/>
            <a:ext cx="1078155" cy="833119"/>
          </a:xfrm>
          <a:prstGeom prst="rect">
            <a:avLst/>
          </a:prstGeom>
        </p:spPr>
      </p:pic>
      <p:sp>
        <p:nvSpPr>
          <p:cNvPr id="3" name="Title 2">
            <a:extLst>
              <a:ext uri="{FF2B5EF4-FFF2-40B4-BE49-F238E27FC236}">
                <a16:creationId xmlns:a16="http://schemas.microsoft.com/office/drawing/2014/main" id="{0EDCDA1E-6697-864C-83FF-7B4AFEBC6EF4}"/>
              </a:ext>
            </a:extLst>
          </p:cNvPr>
          <p:cNvSpPr>
            <a:spLocks noGrp="1"/>
          </p:cNvSpPr>
          <p:nvPr>
            <p:ph type="title" hasCustomPrompt="1"/>
          </p:nvPr>
        </p:nvSpPr>
        <p:spPr/>
        <p:txBody>
          <a:bodyPr anchor="t"/>
          <a:lstStyle/>
          <a:p>
            <a:r>
              <a:rPr lang="en-US"/>
              <a:t>Click to edit Calibri bold, 40pt</a:t>
            </a:r>
          </a:p>
        </p:txBody>
      </p:sp>
      <p:sp>
        <p:nvSpPr>
          <p:cNvPr id="2" name="Slide Number Placeholder 1">
            <a:extLst>
              <a:ext uri="{FF2B5EF4-FFF2-40B4-BE49-F238E27FC236}">
                <a16:creationId xmlns:a16="http://schemas.microsoft.com/office/drawing/2014/main" id="{B4E92F4F-C217-1447-B780-F991A23DA614}"/>
              </a:ext>
            </a:extLst>
          </p:cNvPr>
          <p:cNvSpPr>
            <a:spLocks noGrp="1"/>
          </p:cNvSpPr>
          <p:nvPr>
            <p:ph type="sldNum" sz="quarter" idx="10"/>
          </p:nvPr>
        </p:nvSpPr>
        <p:spPr>
          <a:xfrm>
            <a:off x="256032" y="6382512"/>
            <a:ext cx="191583" cy="365125"/>
          </a:xfrm>
          <a:prstGeom prst="rect">
            <a:avLst/>
          </a:prstGeom>
        </p:spPr>
        <p:txBody>
          <a:bodyPr/>
          <a:lstStyle/>
          <a:p>
            <a:fld id="{8F7CD1BA-DA5F-1C49-BF18-6CB271957334}" type="slidenum">
              <a:rPr lang="en-US" smtClean="0"/>
              <a:pPr/>
              <a:t>‹#›</a:t>
            </a:fld>
            <a:endParaRPr lang="en-US"/>
          </a:p>
        </p:txBody>
      </p:sp>
    </p:spTree>
    <p:extLst>
      <p:ext uri="{BB962C8B-B14F-4D97-AF65-F5344CB8AC3E}">
        <p14:creationId xmlns:p14="http://schemas.microsoft.com/office/powerpoint/2010/main" val="21542982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FC174C-27F0-50A1-B066-8E0AF1AE9185}"/>
              </a:ext>
            </a:extLst>
          </p:cNvPr>
          <p:cNvSpPr>
            <a:spLocks noGrp="1"/>
          </p:cNvSpPr>
          <p:nvPr>
            <p:ph type="dt" sz="half" idx="10"/>
          </p:nvPr>
        </p:nvSpPr>
        <p:spPr/>
        <p:txBody>
          <a:bodyPr/>
          <a:lstStyle/>
          <a:p>
            <a:fld id="{A2BA6F8C-B981-441C-B08A-A81A877624B4}" type="datetimeFigureOut">
              <a:rPr lang="en-GB" smtClean="0"/>
              <a:t>11/12/2024</a:t>
            </a:fld>
            <a:endParaRPr lang="en-GB"/>
          </a:p>
        </p:txBody>
      </p:sp>
      <p:sp>
        <p:nvSpPr>
          <p:cNvPr id="3" name="Footer Placeholder 2">
            <a:extLst>
              <a:ext uri="{FF2B5EF4-FFF2-40B4-BE49-F238E27FC236}">
                <a16:creationId xmlns:a16="http://schemas.microsoft.com/office/drawing/2014/main" id="{342B5F48-87FE-5CB9-F3C3-083F2D919EF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F3521AB-593D-987C-F842-BFF6C63663D3}"/>
              </a:ext>
            </a:extLst>
          </p:cNvPr>
          <p:cNvSpPr>
            <a:spLocks noGrp="1"/>
          </p:cNvSpPr>
          <p:nvPr>
            <p:ph type="sldNum" sz="quarter" idx="12"/>
          </p:nvPr>
        </p:nvSpPr>
        <p:spPr/>
        <p:txBody>
          <a:bodyPr/>
          <a:lstStyle/>
          <a:p>
            <a:fld id="{7AF422D6-FF54-4D70-A2B1-D7CB17620A5E}" type="slidenum">
              <a:rPr lang="en-GB" smtClean="0"/>
              <a:t>‹#›</a:t>
            </a:fld>
            <a:endParaRPr lang="en-GB"/>
          </a:p>
        </p:txBody>
      </p:sp>
    </p:spTree>
    <p:extLst>
      <p:ext uri="{BB962C8B-B14F-4D97-AF65-F5344CB8AC3E}">
        <p14:creationId xmlns:p14="http://schemas.microsoft.com/office/powerpoint/2010/main" val="1546378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slide wide 1col">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F5887288-F74C-AB19-CB2C-05E540D47255}"/>
              </a:ext>
            </a:extLst>
          </p:cNvPr>
          <p:cNvSpPr>
            <a:spLocks noGrp="1"/>
          </p:cNvSpPr>
          <p:nvPr>
            <p:ph sz="quarter" idx="12"/>
          </p:nvPr>
        </p:nvSpPr>
        <p:spPr>
          <a:xfrm>
            <a:off x="488708" y="726215"/>
            <a:ext cx="10267541" cy="322639"/>
          </a:xfrm>
          <a:prstGeom prst="rect">
            <a:avLst/>
          </a:prstGeom>
          <a:ln>
            <a:noFill/>
          </a:ln>
        </p:spPr>
        <p:txBody>
          <a:bodyPr/>
          <a:lstStyle>
            <a:lvl1pPr marL="0" indent="0">
              <a:lnSpc>
                <a:spcPct val="100000"/>
              </a:lnSpc>
              <a:buNone/>
              <a:defRPr sz="2000">
                <a:solidFill>
                  <a:schemeClr val="accent1"/>
                </a:solidFill>
              </a:defRPr>
            </a:lvl1pPr>
          </a:lstStyle>
          <a:p>
            <a:pPr lvl="0"/>
            <a:r>
              <a:rPr lang="en-GB"/>
              <a:t>Click to edit Master text styles</a:t>
            </a:r>
          </a:p>
        </p:txBody>
      </p:sp>
      <p:sp>
        <p:nvSpPr>
          <p:cNvPr id="16" name="Content Placeholder 15">
            <a:extLst>
              <a:ext uri="{FF2B5EF4-FFF2-40B4-BE49-F238E27FC236}">
                <a16:creationId xmlns:a16="http://schemas.microsoft.com/office/drawing/2014/main" id="{0B79B8C5-4DB6-C160-C923-A1FCDA10FF83}"/>
              </a:ext>
            </a:extLst>
          </p:cNvPr>
          <p:cNvSpPr>
            <a:spLocks noGrp="1"/>
          </p:cNvSpPr>
          <p:nvPr>
            <p:ph sz="quarter" idx="13" hasCustomPrompt="1"/>
          </p:nvPr>
        </p:nvSpPr>
        <p:spPr>
          <a:xfrm>
            <a:off x="488950" y="278034"/>
            <a:ext cx="10267540" cy="441480"/>
          </a:xfrm>
          <a:prstGeom prst="rect">
            <a:avLst/>
          </a:prstGeom>
        </p:spPr>
        <p:txBody>
          <a:bodyPr anchor="b"/>
          <a:lstStyle>
            <a:lvl1pPr marL="0" indent="0">
              <a:lnSpc>
                <a:spcPct val="100000"/>
              </a:lnSpc>
              <a:buNone/>
              <a:defRPr b="1"/>
            </a:lvl1pPr>
          </a:lstStyle>
          <a:p>
            <a:r>
              <a:rPr lang="en-GB" sz="2800"/>
              <a:t>Enter slide title</a:t>
            </a:r>
            <a:endParaRPr lang="en-US" sz="2800"/>
          </a:p>
        </p:txBody>
      </p:sp>
      <p:sp>
        <p:nvSpPr>
          <p:cNvPr id="19" name="Content Placeholder 18">
            <a:extLst>
              <a:ext uri="{FF2B5EF4-FFF2-40B4-BE49-F238E27FC236}">
                <a16:creationId xmlns:a16="http://schemas.microsoft.com/office/drawing/2014/main" id="{D1C85119-6EB0-ABEF-D786-8A1C3264D831}"/>
              </a:ext>
            </a:extLst>
          </p:cNvPr>
          <p:cNvSpPr>
            <a:spLocks noGrp="1"/>
          </p:cNvSpPr>
          <p:nvPr>
            <p:ph sz="quarter" idx="14"/>
          </p:nvPr>
        </p:nvSpPr>
        <p:spPr>
          <a:xfrm>
            <a:off x="488950" y="1249680"/>
            <a:ext cx="11214100" cy="4911277"/>
          </a:xfrm>
          <a:prstGeom prst="rect">
            <a:avLst/>
          </a:prstGeom>
        </p:spPr>
        <p:txBody>
          <a:bodyPr/>
          <a:lstStyle>
            <a:lvl1pPr>
              <a:lnSpc>
                <a:spcPct val="100000"/>
              </a:lnSpc>
              <a:buClr>
                <a:schemeClr val="accent2"/>
              </a:buClr>
              <a:defRPr sz="1800"/>
            </a:lvl1pPr>
            <a:lvl2pPr marL="685800" indent="-228600">
              <a:lnSpc>
                <a:spcPct val="100000"/>
              </a:lnSpc>
              <a:buClr>
                <a:schemeClr val="accent3"/>
              </a:buClr>
              <a:buFont typeface="Courier New" panose="02070309020205020404" pitchFamily="49" charset="0"/>
              <a:buChar char="o"/>
              <a:defRPr sz="1600"/>
            </a:lvl2pPr>
            <a:lvl3pPr marL="1143000" indent="-228600">
              <a:lnSpc>
                <a:spcPct val="100000"/>
              </a:lnSpc>
              <a:buClr>
                <a:schemeClr val="accent1"/>
              </a:buClr>
              <a:buFont typeface="Courier New" panose="02070309020205020404" pitchFamily="49" charset="0"/>
              <a:buChar char="o"/>
              <a:defRPr sz="1400"/>
            </a:lvl3pPr>
            <a:lvl4pPr>
              <a:defRPr sz="1050"/>
            </a:lvl4pPr>
            <a:lvl5pPr>
              <a:defRPr sz="1050"/>
            </a:lvl5pPr>
          </a:lstStyle>
          <a:p>
            <a:pPr lvl="0"/>
            <a:r>
              <a:rPr lang="en-GB"/>
              <a:t>Click to edit Master text styles</a:t>
            </a:r>
          </a:p>
          <a:p>
            <a:pPr lvl="1"/>
            <a:r>
              <a:rPr lang="en-GB"/>
              <a:t>Second level</a:t>
            </a:r>
          </a:p>
          <a:p>
            <a:pPr lvl="2"/>
            <a:r>
              <a:rPr lang="en-GB"/>
              <a:t>Third level</a:t>
            </a:r>
          </a:p>
        </p:txBody>
      </p:sp>
      <p:sp>
        <p:nvSpPr>
          <p:cNvPr id="6" name="Text Placeholder 18">
            <a:extLst>
              <a:ext uri="{FF2B5EF4-FFF2-40B4-BE49-F238E27FC236}">
                <a16:creationId xmlns:a16="http://schemas.microsoft.com/office/drawing/2014/main" id="{7752BAD0-0C09-0DDC-2CE2-30BDF256E873}"/>
              </a:ext>
            </a:extLst>
          </p:cNvPr>
          <p:cNvSpPr>
            <a:spLocks noGrp="1"/>
          </p:cNvSpPr>
          <p:nvPr>
            <p:ph type="body" sz="quarter" idx="18" hasCustomPrompt="1"/>
          </p:nvPr>
        </p:nvSpPr>
        <p:spPr>
          <a:xfrm>
            <a:off x="488950" y="6413401"/>
            <a:ext cx="5623856" cy="252870"/>
          </a:xfrm>
          <a:prstGeom prst="rect">
            <a:avLst/>
          </a:prstGeom>
        </p:spPr>
        <p:txBody>
          <a:bodyPr anchor="ctr"/>
          <a:lstStyle>
            <a:lvl1pPr marL="0" indent="0" algn="l">
              <a:buNone/>
              <a:defRPr sz="800" spc="0">
                <a:solidFill>
                  <a:schemeClr val="tx1"/>
                </a:solidFill>
              </a:defRPr>
            </a:lvl1pPr>
          </a:lstStyle>
          <a:p>
            <a:pPr lvl="0"/>
            <a:r>
              <a:rPr lang="en-GB"/>
              <a:t>Is this presentation for CONFIDENTIAL/INTERNAL USE/EXTERNAL USE? Choose the one that applies</a:t>
            </a:r>
            <a:endParaRPr lang="en-US"/>
          </a:p>
        </p:txBody>
      </p:sp>
      <p:sp>
        <p:nvSpPr>
          <p:cNvPr id="7" name="Oval 6">
            <a:extLst>
              <a:ext uri="{FF2B5EF4-FFF2-40B4-BE49-F238E27FC236}">
                <a16:creationId xmlns:a16="http://schemas.microsoft.com/office/drawing/2014/main" id="{99301E34-72AD-2C38-CF74-D4B65F5C5B71}"/>
              </a:ext>
            </a:extLst>
          </p:cNvPr>
          <p:cNvSpPr/>
          <p:nvPr/>
        </p:nvSpPr>
        <p:spPr>
          <a:xfrm>
            <a:off x="11265152" y="434154"/>
            <a:ext cx="373626" cy="373626"/>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a:p>
        </p:txBody>
      </p:sp>
      <p:sp>
        <p:nvSpPr>
          <p:cNvPr id="8" name="Slide Number Placeholder 3">
            <a:extLst>
              <a:ext uri="{FF2B5EF4-FFF2-40B4-BE49-F238E27FC236}">
                <a16:creationId xmlns:a16="http://schemas.microsoft.com/office/drawing/2014/main" id="{CC15BD98-6358-3426-2670-7592E00E0DC4}"/>
              </a:ext>
            </a:extLst>
          </p:cNvPr>
          <p:cNvSpPr txBox="1">
            <a:spLocks/>
          </p:cNvSpPr>
          <p:nvPr/>
        </p:nvSpPr>
        <p:spPr>
          <a:xfrm>
            <a:off x="11265152" y="442655"/>
            <a:ext cx="363794" cy="365125"/>
          </a:xfrm>
          <a:prstGeom prst="rect">
            <a:avLst/>
          </a:prstGeom>
        </p:spPr>
        <p:txBody>
          <a:bodyPr vert="horz" lIns="91440" tIns="45720" rIns="91440" bIns="45720" rtlCol="0" anchor="ctr"/>
          <a:lstStyle>
            <a:defPPr>
              <a:defRPr lang="en-US"/>
            </a:defPPr>
            <a:lvl1pPr marL="0" algn="r" defTabSz="914400" rtl="0" eaLnBrk="1" latinLnBrk="0" hangingPunct="1">
              <a:defRPr sz="800" b="0" i="0" kern="1200">
                <a:solidFill>
                  <a:schemeClr val="tx1">
                    <a:tint val="82000"/>
                  </a:schemeClr>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fld id="{C348BFD0-04BB-C446-95DC-63B616F87DC9}" type="slidenum">
              <a:rPr lang="en-US" smtClean="0"/>
              <a:pPr algn="ctr">
                <a:lnSpc>
                  <a:spcPct val="100000"/>
                </a:lnSpc>
              </a:pPr>
              <a:t>‹#›</a:t>
            </a:fld>
            <a:endParaRPr lang="en-US"/>
          </a:p>
        </p:txBody>
      </p:sp>
      <p:pic>
        <p:nvPicPr>
          <p:cNvPr id="2" name="Picture 1" descr="A blue text on a black background&#10;&#10;Description automatically generated">
            <a:extLst>
              <a:ext uri="{FF2B5EF4-FFF2-40B4-BE49-F238E27FC236}">
                <a16:creationId xmlns:a16="http://schemas.microsoft.com/office/drawing/2014/main" id="{74F236B1-5248-11AE-54A2-31C2FB1381AD}"/>
              </a:ext>
            </a:extLst>
          </p:cNvPr>
          <p:cNvPicPr>
            <a:picLocks noChangeAspect="1"/>
          </p:cNvPicPr>
          <p:nvPr userDrawn="1"/>
        </p:nvPicPr>
        <p:blipFill>
          <a:blip r:embed="rId2"/>
          <a:stretch>
            <a:fillRect/>
          </a:stretch>
        </p:blipFill>
        <p:spPr>
          <a:xfrm>
            <a:off x="10590972" y="6389938"/>
            <a:ext cx="1037974" cy="276333"/>
          </a:xfrm>
          <a:prstGeom prst="rect">
            <a:avLst/>
          </a:prstGeom>
        </p:spPr>
      </p:pic>
    </p:spTree>
    <p:extLst>
      <p:ext uri="{BB962C8B-B14F-4D97-AF65-F5344CB8AC3E}">
        <p14:creationId xmlns:p14="http://schemas.microsoft.com/office/powerpoint/2010/main" val="2335366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in Slide - Light">
    <p:bg>
      <p:bgPr>
        <a:solidFill>
          <a:srgbClr val="E7E8F1"/>
        </a:solidFill>
        <a:effectLst/>
      </p:bgPr>
    </p:bg>
    <p:spTree>
      <p:nvGrpSpPr>
        <p:cNvPr id="1" name=""/>
        <p:cNvGrpSpPr/>
        <p:nvPr/>
      </p:nvGrpSpPr>
      <p:grpSpPr>
        <a:xfrm>
          <a:off x="0" y="0"/>
          <a:ext cx="0" cy="0"/>
          <a:chOff x="0" y="0"/>
          <a:chExt cx="0" cy="0"/>
        </a:xfrm>
      </p:grpSpPr>
      <p:sp>
        <p:nvSpPr>
          <p:cNvPr id="5" name="Title 23">
            <a:extLst>
              <a:ext uri="{FF2B5EF4-FFF2-40B4-BE49-F238E27FC236}">
                <a16:creationId xmlns:a16="http://schemas.microsoft.com/office/drawing/2014/main" id="{197AF948-AFDA-994B-A7C7-A4D527451FC4}"/>
              </a:ext>
            </a:extLst>
          </p:cNvPr>
          <p:cNvSpPr>
            <a:spLocks noGrp="1"/>
          </p:cNvSpPr>
          <p:nvPr>
            <p:ph type="title" hasCustomPrompt="1"/>
          </p:nvPr>
        </p:nvSpPr>
        <p:spPr>
          <a:xfrm>
            <a:off x="2768600" y="6875"/>
            <a:ext cx="8966200" cy="749300"/>
          </a:xfrm>
          <a:prstGeom prst="rect">
            <a:avLst/>
          </a:prstGeom>
          <a:ln>
            <a:noFill/>
          </a:ln>
        </p:spPr>
        <p:txBody>
          <a:bodyPr vert="horz" anchor="ctr"/>
          <a:lstStyle>
            <a:lvl1pPr marL="0" algn="r" defTabSz="609585" rtl="0" eaLnBrk="1" latinLnBrk="0" hangingPunct="1">
              <a:spcBef>
                <a:spcPct val="0"/>
              </a:spcBef>
              <a:buNone/>
              <a:defRPr lang="en-US" sz="2800" kern="1200" dirty="0">
                <a:solidFill>
                  <a:srgbClr val="1A1C2B"/>
                </a:solidFill>
                <a:latin typeface="HelveticaNowText Medium" panose="020B0604030202020204" pitchFamily="34" charset="0"/>
                <a:ea typeface="+mj-ea"/>
                <a:cs typeface="HelveticaNowText Medium" panose="020B0604030202020204" pitchFamily="34" charset="0"/>
              </a:defRPr>
            </a:lvl1pPr>
          </a:lstStyle>
          <a:p>
            <a:r>
              <a:rPr lang="en-US"/>
              <a:t>Presentation Title Slide Here</a:t>
            </a:r>
          </a:p>
        </p:txBody>
      </p:sp>
      <p:sp>
        <p:nvSpPr>
          <p:cNvPr id="8" name="Text Placeholder 6">
            <a:extLst>
              <a:ext uri="{FF2B5EF4-FFF2-40B4-BE49-F238E27FC236}">
                <a16:creationId xmlns:a16="http://schemas.microsoft.com/office/drawing/2014/main" id="{F62A5AA4-57D5-8B4C-923A-2C551304202B}"/>
              </a:ext>
            </a:extLst>
          </p:cNvPr>
          <p:cNvSpPr>
            <a:spLocks noGrp="1"/>
          </p:cNvSpPr>
          <p:nvPr>
            <p:ph type="body" sz="quarter" idx="10"/>
          </p:nvPr>
        </p:nvSpPr>
        <p:spPr>
          <a:xfrm>
            <a:off x="335666" y="1226917"/>
            <a:ext cx="11399134" cy="4786132"/>
          </a:xfrm>
          <a:prstGeom prst="rect">
            <a:avLst/>
          </a:prstGeom>
        </p:spPr>
        <p:txBody>
          <a:bodyPr/>
          <a:lstStyle>
            <a:lvl1pPr>
              <a:spcBef>
                <a:spcPts val="600"/>
              </a:spcBef>
              <a:spcAft>
                <a:spcPts val="600"/>
              </a:spcAft>
              <a:defRPr sz="16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a:spcBef>
                <a:spcPts val="600"/>
              </a:spcBef>
              <a:spcAft>
                <a:spcPts val="600"/>
              </a:spcAft>
              <a:defRPr sz="16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a:spcBef>
                <a:spcPts val="600"/>
              </a:spcBef>
              <a:spcAft>
                <a:spcPts val="600"/>
              </a:spcAft>
              <a:defRPr sz="16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a:spcBef>
                <a:spcPts val="600"/>
              </a:spcBef>
              <a:spcAft>
                <a:spcPts val="600"/>
              </a:spcAft>
              <a:defRPr sz="16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a:spcBef>
                <a:spcPts val="600"/>
              </a:spcBef>
              <a:spcAft>
                <a:spcPts val="600"/>
              </a:spcAft>
              <a:defRPr sz="16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Footer">
            <a:extLst>
              <a:ext uri="{FF2B5EF4-FFF2-40B4-BE49-F238E27FC236}">
                <a16:creationId xmlns:a16="http://schemas.microsoft.com/office/drawing/2014/main" id="{304BFE6F-EB99-3D36-3B9C-887570B3130D}"/>
              </a:ext>
            </a:extLst>
          </p:cNvPr>
          <p:cNvGrpSpPr/>
          <p:nvPr userDrawn="1"/>
        </p:nvGrpSpPr>
        <p:grpSpPr>
          <a:xfrm>
            <a:off x="0" y="6334126"/>
            <a:ext cx="12249150" cy="549274"/>
            <a:chOff x="0" y="6334126"/>
            <a:chExt cx="12249150" cy="549274"/>
          </a:xfrm>
        </p:grpSpPr>
        <p:sp>
          <p:nvSpPr>
            <p:cNvPr id="6" name="The Exponential-e Group Channel Partner Programme">
              <a:extLst>
                <a:ext uri="{FF2B5EF4-FFF2-40B4-BE49-F238E27FC236}">
                  <a16:creationId xmlns:a16="http://schemas.microsoft.com/office/drawing/2014/main" id="{5E2AE9F5-A93E-CCE7-8B34-C0E6B8741677}"/>
                </a:ext>
              </a:extLst>
            </p:cNvPr>
            <p:cNvSpPr/>
            <p:nvPr userDrawn="1"/>
          </p:nvSpPr>
          <p:spPr>
            <a:xfrm>
              <a:off x="0" y="6334126"/>
              <a:ext cx="12249150" cy="546100"/>
            </a:xfrm>
            <a:prstGeom prst="rect">
              <a:avLst/>
            </a:prstGeom>
            <a:solidFill>
              <a:srgbClr val="12274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rgbClr val="1A1C2B"/>
                  </a:solidFill>
                  <a:latin typeface="HelveticaNowDisplay Bold" panose="020B0804030202020204" pitchFamily="34" charset="0"/>
                  <a:ea typeface="+mn-ea"/>
                  <a:cs typeface="HelveticaNowDisplay Bold" panose="020B0804030202020204" pitchFamily="34" charset="0"/>
                </a:rPr>
                <a:t>Be unstoppable.</a:t>
              </a:r>
              <a:r>
                <a:rPr lang="en-GB" sz="1200" b="1" kern="1200">
                  <a:solidFill>
                    <a:srgbClr val="1A1C2B"/>
                  </a:solidFill>
                  <a:latin typeface="HelveticaNowDisplay Bold" panose="020B0804030202020204" pitchFamily="34" charset="0"/>
                  <a:ea typeface="+mn-ea"/>
                  <a:cs typeface="HelveticaNowDisplay Bold" panose="020B0804030202020204" pitchFamily="34" charset="0"/>
                </a:rPr>
                <a:t> </a:t>
              </a:r>
              <a:r>
                <a:rPr lang="en-GB" sz="1200" b="1">
                  <a:solidFill>
                    <a:srgbClr val="1A1C2B"/>
                  </a:solidFill>
                  <a:latin typeface="HelveticaNowDisplay Bold" panose="020B0804030202020204" pitchFamily="34" charset="0"/>
                  <a:cs typeface="HelveticaNowDisplay Bold" panose="020B0804030202020204" pitchFamily="34" charset="0"/>
                </a:rPr>
                <a:t>The Exponential-e Group </a:t>
              </a:r>
              <a:r>
                <a:rPr lang="en-GB" sz="1200">
                  <a:solidFill>
                    <a:srgbClr val="1A1C2B"/>
                  </a:solidFill>
                  <a:latin typeface="HelveticaNowText Regular" panose="020B0504030202020204" pitchFamily="34" charset="0"/>
                  <a:cs typeface="HelveticaNowText Regular" panose="020B0504030202020204" pitchFamily="34" charset="0"/>
                </a:rPr>
                <a:t>Channel Partner Programme</a:t>
              </a:r>
            </a:p>
          </p:txBody>
        </p:sp>
        <p:sp>
          <p:nvSpPr>
            <p:cNvPr id="7" name="Website | Contact Number">
              <a:extLst>
                <a:ext uri="{FF2B5EF4-FFF2-40B4-BE49-F238E27FC236}">
                  <a16:creationId xmlns:a16="http://schemas.microsoft.com/office/drawing/2014/main" id="{B0F08496-F5D7-3C7D-3A4A-CC835CAED53F}"/>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a:solidFill>
                    <a:srgbClr val="1A1C2B"/>
                  </a:solidFill>
                  <a:latin typeface="HelveticaNowText Regular" panose="020B0504030202020204" pitchFamily="34" charset="0"/>
                  <a:ea typeface="+mn-ea"/>
                  <a:cs typeface="HelveticaNowText Regular" panose="020B0504030202020204" pitchFamily="34" charset="0"/>
                </a:rPr>
                <a:t>www.expo-e.uk    |    </a:t>
              </a:r>
              <a:r>
                <a:rPr lang="en-GB" sz="1200" b="0" kern="1200">
                  <a:solidFill>
                    <a:srgbClr val="1A1C2B"/>
                  </a:solidFill>
                  <a:latin typeface="HelveticaNowDisplay Bold" panose="020B0804030202020204" pitchFamily="34" charset="0"/>
                  <a:ea typeface="+mn-ea"/>
                  <a:cs typeface="HelveticaNowDisplay Bold" panose="020B0804030202020204" pitchFamily="34" charset="0"/>
                </a:rPr>
                <a:t>0203 993 3374</a:t>
              </a:r>
            </a:p>
          </p:txBody>
        </p:sp>
      </p:grpSp>
      <p:grpSp>
        <p:nvGrpSpPr>
          <p:cNvPr id="15" name="Expo.e Logo">
            <a:extLst>
              <a:ext uri="{FF2B5EF4-FFF2-40B4-BE49-F238E27FC236}">
                <a16:creationId xmlns:a16="http://schemas.microsoft.com/office/drawing/2014/main" id="{7D5CE16E-DE9C-1CA0-6EFE-D371A4D2F7D6}"/>
              </a:ext>
            </a:extLst>
          </p:cNvPr>
          <p:cNvGrpSpPr/>
          <p:nvPr userDrawn="1"/>
        </p:nvGrpSpPr>
        <p:grpSpPr>
          <a:xfrm>
            <a:off x="368300" y="241303"/>
            <a:ext cx="2057353" cy="324928"/>
            <a:chOff x="368300" y="241303"/>
            <a:chExt cx="2057353" cy="324928"/>
          </a:xfrm>
          <a:solidFill>
            <a:schemeClr val="tx1"/>
          </a:solidFill>
        </p:grpSpPr>
        <p:sp>
          <p:nvSpPr>
            <p:cNvPr id="16" name="Free-form: Shape 15">
              <a:extLst>
                <a:ext uri="{FF2B5EF4-FFF2-40B4-BE49-F238E27FC236}">
                  <a16:creationId xmlns:a16="http://schemas.microsoft.com/office/drawing/2014/main" id="{53E9FFC9-141D-88B9-44DF-D98161289EE8}"/>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453A4FBD-A605-B350-A557-7DDBE8E9A9C2}"/>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B8CA3EC-8A46-A058-C79C-B377E75EFD07}"/>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F978FA61-89DD-B9EF-2585-5EC5061B3CF6}"/>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72485355-C579-6520-BE77-79D9099D76B3}"/>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00A3436-5AA1-68BE-FC6C-DC246CB3D445}"/>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a:p>
          </p:txBody>
        </p:sp>
      </p:grpSp>
    </p:spTree>
    <p:extLst>
      <p:ext uri="{BB962C8B-B14F-4D97-AF65-F5344CB8AC3E}">
        <p14:creationId xmlns:p14="http://schemas.microsoft.com/office/powerpoint/2010/main" val="253483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42" presetClass="entr" presetSubtype="0"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tmplLst>
          <p:tmpl>
            <p:tnLst>
              <p:par>
                <p:cTn presetID="10" presetClass="entr" presetSubtype="0" fill="hold" nodeType="withEffect">
                  <p:stCondLst>
                    <p:cond delay="7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Slide - Dark">
    <p:bg>
      <p:bgPr>
        <a:solidFill>
          <a:srgbClr val="1A1C2B"/>
        </a:solidFill>
        <a:effectLst/>
      </p:bgPr>
    </p:bg>
    <p:spTree>
      <p:nvGrpSpPr>
        <p:cNvPr id="1" name=""/>
        <p:cNvGrpSpPr/>
        <p:nvPr/>
      </p:nvGrpSpPr>
      <p:grpSpPr>
        <a:xfrm>
          <a:off x="0" y="0"/>
          <a:ext cx="0" cy="0"/>
          <a:chOff x="0" y="0"/>
          <a:chExt cx="0" cy="0"/>
        </a:xfrm>
      </p:grpSpPr>
      <p:sp>
        <p:nvSpPr>
          <p:cNvPr id="5" name="Title 23">
            <a:extLst>
              <a:ext uri="{FF2B5EF4-FFF2-40B4-BE49-F238E27FC236}">
                <a16:creationId xmlns:a16="http://schemas.microsoft.com/office/drawing/2014/main" id="{197AF948-AFDA-994B-A7C7-A4D527451FC4}"/>
              </a:ext>
            </a:extLst>
          </p:cNvPr>
          <p:cNvSpPr>
            <a:spLocks noGrp="1"/>
          </p:cNvSpPr>
          <p:nvPr>
            <p:ph type="title" hasCustomPrompt="1"/>
          </p:nvPr>
        </p:nvSpPr>
        <p:spPr>
          <a:xfrm>
            <a:off x="2768600" y="6875"/>
            <a:ext cx="8966200" cy="749300"/>
          </a:xfrm>
          <a:prstGeom prst="rect">
            <a:avLst/>
          </a:prstGeom>
          <a:ln>
            <a:noFill/>
          </a:ln>
        </p:spPr>
        <p:txBody>
          <a:bodyPr vert="horz" anchor="ctr"/>
          <a:lstStyle>
            <a:lvl1pPr marL="0" algn="r" defTabSz="609585" rtl="0" eaLnBrk="1" latinLnBrk="0" hangingPunct="1">
              <a:spcBef>
                <a:spcPct val="0"/>
              </a:spcBef>
              <a:buNone/>
              <a:defRPr lang="en-US" sz="2800" kern="1200" dirty="0">
                <a:solidFill>
                  <a:schemeClr val="bg1"/>
                </a:solidFill>
                <a:latin typeface="Helvetica" pitchFamily="2" charset="0"/>
                <a:ea typeface="+mj-ea"/>
                <a:cs typeface="Helvetica" pitchFamily="2" charset="0"/>
              </a:defRPr>
            </a:lvl1pPr>
          </a:lstStyle>
          <a:p>
            <a:r>
              <a:rPr lang="en-US"/>
              <a:t>Presentation Title Slide Here</a:t>
            </a:r>
          </a:p>
        </p:txBody>
      </p:sp>
      <p:sp>
        <p:nvSpPr>
          <p:cNvPr id="8" name="Text Placeholder 6">
            <a:extLst>
              <a:ext uri="{FF2B5EF4-FFF2-40B4-BE49-F238E27FC236}">
                <a16:creationId xmlns:a16="http://schemas.microsoft.com/office/drawing/2014/main" id="{F62A5AA4-57D5-8B4C-923A-2C551304202B}"/>
              </a:ext>
            </a:extLst>
          </p:cNvPr>
          <p:cNvSpPr>
            <a:spLocks noGrp="1"/>
          </p:cNvSpPr>
          <p:nvPr>
            <p:ph type="body" sz="quarter" idx="10"/>
          </p:nvPr>
        </p:nvSpPr>
        <p:spPr>
          <a:xfrm>
            <a:off x="335666" y="1226917"/>
            <a:ext cx="11399134" cy="4786132"/>
          </a:xfrm>
          <a:prstGeom prst="rect">
            <a:avLst/>
          </a:prstGeom>
        </p:spPr>
        <p:txBody>
          <a:bodyPr/>
          <a:lstStyle>
            <a:lvl1pPr>
              <a:spcBef>
                <a:spcPts val="600"/>
              </a:spcBef>
              <a:spcAft>
                <a:spcPts val="600"/>
              </a:spcAft>
              <a:defRPr sz="1600">
                <a:solidFill>
                  <a:schemeClr val="bg1"/>
                </a:solidFill>
                <a:latin typeface="Helvetica" pitchFamily="2" charset="0"/>
                <a:ea typeface="Helvetica" pitchFamily="2" charset="0"/>
                <a:cs typeface="Helvetica" pitchFamily="2" charset="0"/>
              </a:defRPr>
            </a:lvl1pPr>
            <a:lvl2pPr>
              <a:spcBef>
                <a:spcPts val="600"/>
              </a:spcBef>
              <a:spcAft>
                <a:spcPts val="600"/>
              </a:spcAft>
              <a:defRPr sz="1600">
                <a:solidFill>
                  <a:schemeClr val="bg1"/>
                </a:solidFill>
                <a:latin typeface="Helvetica" pitchFamily="2" charset="0"/>
                <a:ea typeface="Helvetica" pitchFamily="2" charset="0"/>
                <a:cs typeface="Helvetica" pitchFamily="2" charset="0"/>
              </a:defRPr>
            </a:lvl2pPr>
            <a:lvl3pPr>
              <a:spcBef>
                <a:spcPts val="600"/>
              </a:spcBef>
              <a:spcAft>
                <a:spcPts val="600"/>
              </a:spcAft>
              <a:defRPr sz="1600">
                <a:solidFill>
                  <a:schemeClr val="bg1"/>
                </a:solidFill>
                <a:latin typeface="Helvetica" pitchFamily="2" charset="0"/>
                <a:ea typeface="Helvetica" pitchFamily="2" charset="0"/>
                <a:cs typeface="Helvetica" pitchFamily="2" charset="0"/>
              </a:defRPr>
            </a:lvl3pPr>
            <a:lvl4pPr>
              <a:spcBef>
                <a:spcPts val="600"/>
              </a:spcBef>
              <a:spcAft>
                <a:spcPts val="600"/>
              </a:spcAft>
              <a:defRPr sz="1600">
                <a:solidFill>
                  <a:schemeClr val="bg1"/>
                </a:solidFill>
                <a:latin typeface="Helvetica" pitchFamily="2" charset="0"/>
                <a:ea typeface="Helvetica" pitchFamily="2" charset="0"/>
                <a:cs typeface="Helvetica" pitchFamily="2" charset="0"/>
              </a:defRPr>
            </a:lvl4pPr>
            <a:lvl5pPr>
              <a:spcBef>
                <a:spcPts val="600"/>
              </a:spcBef>
              <a:spcAft>
                <a:spcPts val="600"/>
              </a:spcAft>
              <a:defRPr sz="1600">
                <a:solidFill>
                  <a:schemeClr val="bg1"/>
                </a:solidFill>
                <a:latin typeface="Helvetica" pitchFamily="2" charset="0"/>
                <a:ea typeface="Helvetica" pitchFamily="2" charset="0"/>
                <a:cs typeface="Helvetica"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Footer">
            <a:extLst>
              <a:ext uri="{FF2B5EF4-FFF2-40B4-BE49-F238E27FC236}">
                <a16:creationId xmlns:a16="http://schemas.microsoft.com/office/drawing/2014/main" id="{304BFE6F-EB99-3D36-3B9C-887570B3130D}"/>
              </a:ext>
            </a:extLst>
          </p:cNvPr>
          <p:cNvGrpSpPr/>
          <p:nvPr userDrawn="1"/>
        </p:nvGrpSpPr>
        <p:grpSpPr>
          <a:xfrm>
            <a:off x="0" y="6334126"/>
            <a:ext cx="12249150" cy="549274"/>
            <a:chOff x="0" y="6334126"/>
            <a:chExt cx="12249150" cy="549274"/>
          </a:xfrm>
          <a:solidFill>
            <a:srgbClr val="1A1C2B"/>
          </a:solidFill>
        </p:grpSpPr>
        <p:sp>
          <p:nvSpPr>
            <p:cNvPr id="6" name="The Exponential-e Group Channel Partner Programme">
              <a:extLst>
                <a:ext uri="{FF2B5EF4-FFF2-40B4-BE49-F238E27FC236}">
                  <a16:creationId xmlns:a16="http://schemas.microsoft.com/office/drawing/2014/main" id="{5E2AE9F5-A93E-CCE7-8B34-C0E6B8741677}"/>
                </a:ext>
              </a:extLst>
            </p:cNvPr>
            <p:cNvSpPr/>
            <p:nvPr userDrawn="1"/>
          </p:nvSpPr>
          <p:spPr>
            <a:xfrm>
              <a:off x="0" y="6334126"/>
              <a:ext cx="12249150" cy="546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rgbClr val="1A1C2B"/>
                  </a:solidFill>
                  <a:latin typeface="Helvetica" pitchFamily="2" charset="0"/>
                  <a:ea typeface="+mn-ea"/>
                  <a:cs typeface="HelveticaNowDisplay Bold" panose="020B0804030202020204" pitchFamily="34" charset="0"/>
                </a:rPr>
                <a:t>Be Unstoppable.</a:t>
              </a:r>
              <a:r>
                <a:rPr lang="en-GB" sz="1200" b="1" kern="1200">
                  <a:solidFill>
                    <a:srgbClr val="1A1C2B"/>
                  </a:solidFill>
                  <a:latin typeface="Helvetica" pitchFamily="2" charset="0"/>
                  <a:ea typeface="+mn-ea"/>
                  <a:cs typeface="HelveticaNowDisplay Bold" panose="020B0804030202020204" pitchFamily="34" charset="0"/>
                </a:rPr>
                <a:t> </a:t>
              </a:r>
              <a:r>
                <a:rPr lang="en-GB" sz="1200" b="1">
                  <a:solidFill>
                    <a:srgbClr val="1A1C2B"/>
                  </a:solidFill>
                  <a:latin typeface="Helvetica" pitchFamily="2" charset="0"/>
                  <a:cs typeface="HelveticaNowDisplay Bold" panose="020B0804030202020204" pitchFamily="34" charset="0"/>
                </a:rPr>
                <a:t>The Exponential-e Group </a:t>
              </a:r>
              <a:r>
                <a:rPr lang="en-GB" sz="1200">
                  <a:solidFill>
                    <a:srgbClr val="1A1C2B"/>
                  </a:solidFill>
                  <a:latin typeface="Helvetica" pitchFamily="2" charset="0"/>
                  <a:cs typeface="HelveticaNowText Regular" panose="020B0504030202020204" pitchFamily="34" charset="0"/>
                </a:rPr>
                <a:t>Channel Partner Programme</a:t>
              </a:r>
            </a:p>
          </p:txBody>
        </p:sp>
        <p:sp>
          <p:nvSpPr>
            <p:cNvPr id="7" name="Website | Contact Number">
              <a:extLst>
                <a:ext uri="{FF2B5EF4-FFF2-40B4-BE49-F238E27FC236}">
                  <a16:creationId xmlns:a16="http://schemas.microsoft.com/office/drawing/2014/main" id="{B0F08496-F5D7-3C7D-3A4A-CC835CAED53F}"/>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a:solidFill>
                    <a:schemeClr val="tx2"/>
                  </a:solidFill>
                  <a:latin typeface="Helvetica" pitchFamily="2" charset="0"/>
                  <a:ea typeface="+mn-ea"/>
                  <a:cs typeface="HelveticaNowText Regular" panose="020B0504030202020204" pitchFamily="34" charset="0"/>
                </a:rPr>
                <a:t>www.expo-e.uk    |    </a:t>
              </a:r>
              <a:r>
                <a:rPr lang="en-GB" sz="1200" b="0" kern="1200">
                  <a:solidFill>
                    <a:schemeClr val="tx2"/>
                  </a:solidFill>
                  <a:latin typeface="Helvetica" pitchFamily="2" charset="0"/>
                  <a:ea typeface="+mn-ea"/>
                  <a:cs typeface="HelveticaNowDisplay Bold" panose="020B0804030202020204" pitchFamily="34" charset="0"/>
                </a:rPr>
                <a:t>0203 993 3374</a:t>
              </a:r>
            </a:p>
          </p:txBody>
        </p:sp>
      </p:grpSp>
      <p:grpSp>
        <p:nvGrpSpPr>
          <p:cNvPr id="15" name="Expo.e Logo">
            <a:extLst>
              <a:ext uri="{FF2B5EF4-FFF2-40B4-BE49-F238E27FC236}">
                <a16:creationId xmlns:a16="http://schemas.microsoft.com/office/drawing/2014/main" id="{7D5CE16E-DE9C-1CA0-6EFE-D371A4D2F7D6}"/>
              </a:ext>
            </a:extLst>
          </p:cNvPr>
          <p:cNvGrpSpPr/>
          <p:nvPr userDrawn="1"/>
        </p:nvGrpSpPr>
        <p:grpSpPr>
          <a:xfrm>
            <a:off x="368300" y="241303"/>
            <a:ext cx="2057353" cy="324928"/>
            <a:chOff x="368300" y="241303"/>
            <a:chExt cx="2057353" cy="324928"/>
          </a:xfrm>
          <a:solidFill>
            <a:schemeClr val="bg2"/>
          </a:solidFill>
        </p:grpSpPr>
        <p:sp>
          <p:nvSpPr>
            <p:cNvPr id="16" name="Free-form: Shape 15">
              <a:extLst>
                <a:ext uri="{FF2B5EF4-FFF2-40B4-BE49-F238E27FC236}">
                  <a16:creationId xmlns:a16="http://schemas.microsoft.com/office/drawing/2014/main" id="{53E9FFC9-141D-88B9-44DF-D98161289EE8}"/>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a:latin typeface="Helvetica" pitchFamily="2" charset="0"/>
              </a:endParaRPr>
            </a:p>
          </p:txBody>
        </p:sp>
        <p:sp>
          <p:nvSpPr>
            <p:cNvPr id="17" name="Free-form: Shape 16">
              <a:extLst>
                <a:ext uri="{FF2B5EF4-FFF2-40B4-BE49-F238E27FC236}">
                  <a16:creationId xmlns:a16="http://schemas.microsoft.com/office/drawing/2014/main" id="{453A4FBD-A605-B350-A557-7DDBE8E9A9C2}"/>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a:latin typeface="Helvetica" pitchFamily="2" charset="0"/>
              </a:endParaRPr>
            </a:p>
          </p:txBody>
        </p:sp>
        <p:sp>
          <p:nvSpPr>
            <p:cNvPr id="18" name="Free-form: Shape 17">
              <a:extLst>
                <a:ext uri="{FF2B5EF4-FFF2-40B4-BE49-F238E27FC236}">
                  <a16:creationId xmlns:a16="http://schemas.microsoft.com/office/drawing/2014/main" id="{CB8CA3EC-8A46-A058-C79C-B377E75EFD07}"/>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a:latin typeface="Helvetica" pitchFamily="2" charset="0"/>
              </a:endParaRPr>
            </a:p>
          </p:txBody>
        </p:sp>
        <p:sp>
          <p:nvSpPr>
            <p:cNvPr id="19" name="Free-form: Shape 18">
              <a:extLst>
                <a:ext uri="{FF2B5EF4-FFF2-40B4-BE49-F238E27FC236}">
                  <a16:creationId xmlns:a16="http://schemas.microsoft.com/office/drawing/2014/main" id="{F978FA61-89DD-B9EF-2585-5EC5061B3CF6}"/>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a:latin typeface="Helvetica" pitchFamily="2" charset="0"/>
              </a:endParaRPr>
            </a:p>
          </p:txBody>
        </p:sp>
        <p:sp>
          <p:nvSpPr>
            <p:cNvPr id="20" name="Free-form: Shape 19">
              <a:extLst>
                <a:ext uri="{FF2B5EF4-FFF2-40B4-BE49-F238E27FC236}">
                  <a16:creationId xmlns:a16="http://schemas.microsoft.com/office/drawing/2014/main" id="{72485355-C579-6520-BE77-79D9099D76B3}"/>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a:latin typeface="Helvetica" pitchFamily="2" charset="0"/>
              </a:endParaRPr>
            </a:p>
          </p:txBody>
        </p:sp>
        <p:sp>
          <p:nvSpPr>
            <p:cNvPr id="21" name="Free-form: Shape 20">
              <a:extLst>
                <a:ext uri="{FF2B5EF4-FFF2-40B4-BE49-F238E27FC236}">
                  <a16:creationId xmlns:a16="http://schemas.microsoft.com/office/drawing/2014/main" id="{000A3436-5AA1-68BE-FC6C-DC246CB3D445}"/>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a:latin typeface="Helvetica" pitchFamily="2" charset="0"/>
              </a:endParaRPr>
            </a:p>
          </p:txBody>
        </p:sp>
      </p:grpSp>
    </p:spTree>
    <p:extLst>
      <p:ext uri="{BB962C8B-B14F-4D97-AF65-F5344CB8AC3E}">
        <p14:creationId xmlns:p14="http://schemas.microsoft.com/office/powerpoint/2010/main" val="365357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42" presetClass="entr" presetSubtype="0"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tmplLst>
          <p:tmpl>
            <p:tnLst>
              <p:par>
                <p:cTn presetID="10" presetClass="entr" presetSubtype="0" fill="hold" nodeType="withEffect">
                  <p:stCondLst>
                    <p:cond delay="7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ain Slide - Dark">
    <p:bg>
      <p:bgPr>
        <a:solidFill>
          <a:srgbClr val="1A1C2B"/>
        </a:solidFill>
        <a:effectLst/>
      </p:bgPr>
    </p:bg>
    <p:spTree>
      <p:nvGrpSpPr>
        <p:cNvPr id="1" name=""/>
        <p:cNvGrpSpPr/>
        <p:nvPr/>
      </p:nvGrpSpPr>
      <p:grpSpPr>
        <a:xfrm>
          <a:off x="0" y="0"/>
          <a:ext cx="0" cy="0"/>
          <a:chOff x="0" y="0"/>
          <a:chExt cx="0" cy="0"/>
        </a:xfrm>
      </p:grpSpPr>
      <p:sp>
        <p:nvSpPr>
          <p:cNvPr id="5" name="Title 23">
            <a:extLst>
              <a:ext uri="{FF2B5EF4-FFF2-40B4-BE49-F238E27FC236}">
                <a16:creationId xmlns:a16="http://schemas.microsoft.com/office/drawing/2014/main" id="{197AF948-AFDA-994B-A7C7-A4D527451FC4}"/>
              </a:ext>
            </a:extLst>
          </p:cNvPr>
          <p:cNvSpPr>
            <a:spLocks noGrp="1"/>
          </p:cNvSpPr>
          <p:nvPr>
            <p:ph type="title" hasCustomPrompt="1"/>
          </p:nvPr>
        </p:nvSpPr>
        <p:spPr>
          <a:xfrm>
            <a:off x="2768600" y="6875"/>
            <a:ext cx="8966200" cy="749300"/>
          </a:xfrm>
          <a:prstGeom prst="rect">
            <a:avLst/>
          </a:prstGeom>
          <a:ln>
            <a:noFill/>
          </a:ln>
        </p:spPr>
        <p:txBody>
          <a:bodyPr vert="horz" anchor="ctr"/>
          <a:lstStyle>
            <a:lvl1pPr marL="0" algn="r" defTabSz="609585" rtl="0" eaLnBrk="1" latinLnBrk="0" hangingPunct="1">
              <a:spcBef>
                <a:spcPct val="0"/>
              </a:spcBef>
              <a:buNone/>
              <a:defRPr lang="en-US" sz="2800" kern="1200" dirty="0">
                <a:solidFill>
                  <a:schemeClr val="bg1"/>
                </a:solidFill>
                <a:latin typeface="HelveticaNowText Medium" panose="020B0604030202020204" pitchFamily="34" charset="0"/>
                <a:ea typeface="+mj-ea"/>
                <a:cs typeface="HelveticaNowText Medium" panose="020B0604030202020204" pitchFamily="34" charset="0"/>
              </a:defRPr>
            </a:lvl1pPr>
          </a:lstStyle>
          <a:p>
            <a:r>
              <a:rPr lang="en-US"/>
              <a:t>Presentation Title Slide Here</a:t>
            </a:r>
          </a:p>
        </p:txBody>
      </p:sp>
      <p:sp>
        <p:nvSpPr>
          <p:cNvPr id="8" name="Text Placeholder 6">
            <a:extLst>
              <a:ext uri="{FF2B5EF4-FFF2-40B4-BE49-F238E27FC236}">
                <a16:creationId xmlns:a16="http://schemas.microsoft.com/office/drawing/2014/main" id="{F62A5AA4-57D5-8B4C-923A-2C551304202B}"/>
              </a:ext>
            </a:extLst>
          </p:cNvPr>
          <p:cNvSpPr>
            <a:spLocks noGrp="1"/>
          </p:cNvSpPr>
          <p:nvPr>
            <p:ph type="body" sz="quarter" idx="10"/>
          </p:nvPr>
        </p:nvSpPr>
        <p:spPr>
          <a:xfrm>
            <a:off x="335666" y="1226917"/>
            <a:ext cx="11399134" cy="4786132"/>
          </a:xfrm>
          <a:prstGeom prst="rect">
            <a:avLst/>
          </a:prstGeom>
        </p:spPr>
        <p:txBody>
          <a:bodyPr/>
          <a:lstStyle>
            <a:lvl1pPr>
              <a:spcBef>
                <a:spcPts val="600"/>
              </a:spcBef>
              <a:spcAft>
                <a:spcPts val="600"/>
              </a:spcAft>
              <a:defRPr sz="16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a:spcBef>
                <a:spcPts val="600"/>
              </a:spcBef>
              <a:spcAft>
                <a:spcPts val="600"/>
              </a:spcAft>
              <a:defRPr sz="16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a:spcBef>
                <a:spcPts val="600"/>
              </a:spcBef>
              <a:spcAft>
                <a:spcPts val="600"/>
              </a:spcAft>
              <a:defRPr sz="16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a:spcBef>
                <a:spcPts val="600"/>
              </a:spcBef>
              <a:spcAft>
                <a:spcPts val="600"/>
              </a:spcAft>
              <a:defRPr sz="16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a:spcBef>
                <a:spcPts val="600"/>
              </a:spcBef>
              <a:spcAft>
                <a:spcPts val="600"/>
              </a:spcAft>
              <a:defRPr sz="16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Footer">
            <a:extLst>
              <a:ext uri="{FF2B5EF4-FFF2-40B4-BE49-F238E27FC236}">
                <a16:creationId xmlns:a16="http://schemas.microsoft.com/office/drawing/2014/main" id="{304BFE6F-EB99-3D36-3B9C-887570B3130D}"/>
              </a:ext>
            </a:extLst>
          </p:cNvPr>
          <p:cNvGrpSpPr/>
          <p:nvPr userDrawn="1"/>
        </p:nvGrpSpPr>
        <p:grpSpPr>
          <a:xfrm>
            <a:off x="0" y="6334126"/>
            <a:ext cx="12249150" cy="549274"/>
            <a:chOff x="0" y="6334126"/>
            <a:chExt cx="12249150" cy="549274"/>
          </a:xfrm>
          <a:solidFill>
            <a:srgbClr val="1A1C2B"/>
          </a:solidFill>
        </p:grpSpPr>
        <p:sp>
          <p:nvSpPr>
            <p:cNvPr id="6" name="The Exponential-e Group Channel Partner Programme">
              <a:extLst>
                <a:ext uri="{FF2B5EF4-FFF2-40B4-BE49-F238E27FC236}">
                  <a16:creationId xmlns:a16="http://schemas.microsoft.com/office/drawing/2014/main" id="{5E2AE9F5-A93E-CCE7-8B34-C0E6B8741677}"/>
                </a:ext>
              </a:extLst>
            </p:cNvPr>
            <p:cNvSpPr/>
            <p:nvPr userDrawn="1"/>
          </p:nvSpPr>
          <p:spPr>
            <a:xfrm>
              <a:off x="0" y="6334126"/>
              <a:ext cx="12249150" cy="546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rgbClr val="1A1C2B"/>
                  </a:solidFill>
                  <a:latin typeface="HelveticaNowDisplay Bold" panose="020B0804030202020204" pitchFamily="34" charset="0"/>
                  <a:ea typeface="+mn-ea"/>
                  <a:cs typeface="HelveticaNowDisplay Bold" panose="020B0804030202020204" pitchFamily="34" charset="0"/>
                </a:rPr>
                <a:t>Be unstoppable.</a:t>
              </a:r>
              <a:r>
                <a:rPr lang="en-GB" sz="1200" b="1" kern="1200">
                  <a:solidFill>
                    <a:srgbClr val="1A1C2B"/>
                  </a:solidFill>
                  <a:latin typeface="HelveticaNowDisplay Bold" panose="020B0804030202020204" pitchFamily="34" charset="0"/>
                  <a:ea typeface="+mn-ea"/>
                  <a:cs typeface="HelveticaNowDisplay Bold" panose="020B0804030202020204" pitchFamily="34" charset="0"/>
                </a:rPr>
                <a:t> </a:t>
              </a:r>
              <a:r>
                <a:rPr lang="en-GB" sz="1200" b="1">
                  <a:solidFill>
                    <a:srgbClr val="1A1C2B"/>
                  </a:solidFill>
                  <a:latin typeface="HelveticaNowDisplay Bold" panose="020B0804030202020204" pitchFamily="34" charset="0"/>
                  <a:cs typeface="HelveticaNowDisplay Bold" panose="020B0804030202020204" pitchFamily="34" charset="0"/>
                </a:rPr>
                <a:t>The Exponential-e Group </a:t>
              </a:r>
              <a:r>
                <a:rPr lang="en-GB" sz="1200">
                  <a:solidFill>
                    <a:srgbClr val="1A1C2B"/>
                  </a:solidFill>
                  <a:latin typeface="HelveticaNowText Regular" panose="020B0504030202020204" pitchFamily="34" charset="0"/>
                  <a:cs typeface="HelveticaNowText Regular" panose="020B0504030202020204" pitchFamily="34" charset="0"/>
                </a:rPr>
                <a:t>Channel Partner Programme</a:t>
              </a:r>
            </a:p>
          </p:txBody>
        </p:sp>
        <p:sp>
          <p:nvSpPr>
            <p:cNvPr id="7" name="Website | Contact Number">
              <a:extLst>
                <a:ext uri="{FF2B5EF4-FFF2-40B4-BE49-F238E27FC236}">
                  <a16:creationId xmlns:a16="http://schemas.microsoft.com/office/drawing/2014/main" id="{B0F08496-F5D7-3C7D-3A4A-CC835CAED53F}"/>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a:solidFill>
                    <a:srgbClr val="1A1C2B"/>
                  </a:solidFill>
                  <a:latin typeface="HelveticaNowText Regular" panose="020B0504030202020204" pitchFamily="34" charset="0"/>
                  <a:ea typeface="+mn-ea"/>
                  <a:cs typeface="HelveticaNowText Regular" panose="020B0504030202020204" pitchFamily="34" charset="0"/>
                </a:rPr>
                <a:t>www.expo-e.uk    |    </a:t>
              </a:r>
              <a:r>
                <a:rPr lang="en-GB" sz="1200" b="0" kern="1200">
                  <a:solidFill>
                    <a:srgbClr val="1A1C2B"/>
                  </a:solidFill>
                  <a:latin typeface="HelveticaNowDisplay Bold" panose="020B0804030202020204" pitchFamily="34" charset="0"/>
                  <a:ea typeface="+mn-ea"/>
                  <a:cs typeface="HelveticaNowDisplay Bold" panose="020B0804030202020204" pitchFamily="34" charset="0"/>
                </a:rPr>
                <a:t>0203 993 3374</a:t>
              </a:r>
            </a:p>
          </p:txBody>
        </p:sp>
      </p:grpSp>
      <p:grpSp>
        <p:nvGrpSpPr>
          <p:cNvPr id="15" name="Expo.e Logo">
            <a:extLst>
              <a:ext uri="{FF2B5EF4-FFF2-40B4-BE49-F238E27FC236}">
                <a16:creationId xmlns:a16="http://schemas.microsoft.com/office/drawing/2014/main" id="{7D5CE16E-DE9C-1CA0-6EFE-D371A4D2F7D6}"/>
              </a:ext>
            </a:extLst>
          </p:cNvPr>
          <p:cNvGrpSpPr/>
          <p:nvPr userDrawn="1"/>
        </p:nvGrpSpPr>
        <p:grpSpPr>
          <a:xfrm>
            <a:off x="368300" y="241303"/>
            <a:ext cx="2057353" cy="324928"/>
            <a:chOff x="368300" y="241303"/>
            <a:chExt cx="2057353" cy="324928"/>
          </a:xfrm>
          <a:solidFill>
            <a:schemeClr val="bg2"/>
          </a:solidFill>
        </p:grpSpPr>
        <p:sp>
          <p:nvSpPr>
            <p:cNvPr id="16" name="Free-form: Shape 15">
              <a:extLst>
                <a:ext uri="{FF2B5EF4-FFF2-40B4-BE49-F238E27FC236}">
                  <a16:creationId xmlns:a16="http://schemas.microsoft.com/office/drawing/2014/main" id="{53E9FFC9-141D-88B9-44DF-D98161289EE8}"/>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453A4FBD-A605-B350-A557-7DDBE8E9A9C2}"/>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B8CA3EC-8A46-A058-C79C-B377E75EFD07}"/>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F978FA61-89DD-B9EF-2585-5EC5061B3CF6}"/>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72485355-C579-6520-BE77-79D9099D76B3}"/>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00A3436-5AA1-68BE-FC6C-DC246CB3D445}"/>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a:p>
          </p:txBody>
        </p:sp>
      </p:grpSp>
    </p:spTree>
    <p:extLst>
      <p:ext uri="{BB962C8B-B14F-4D97-AF65-F5344CB8AC3E}">
        <p14:creationId xmlns:p14="http://schemas.microsoft.com/office/powerpoint/2010/main" val="377382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42" presetClass="entr" presetSubtype="0"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tmplLst>
          <p:tmpl>
            <p:tnLst>
              <p:par>
                <p:cTn presetID="10" presetClass="entr" presetSubtype="0" fill="hold" nodeType="withEffect">
                  <p:stCondLst>
                    <p:cond delay="7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AED800-0A02-9D44-2746-FF3AACCFDF8C}"/>
              </a:ext>
            </a:extLst>
          </p:cNvPr>
          <p:cNvSpPr>
            <a:spLocks noGrp="1"/>
          </p:cNvSpPr>
          <p:nvPr>
            <p:ph type="dt" sz="half" idx="10"/>
          </p:nvPr>
        </p:nvSpPr>
        <p:spPr/>
        <p:txBody>
          <a:bodyPr/>
          <a:lstStyle/>
          <a:p>
            <a:fld id="{D285B749-7FF1-4032-B7F0-50CEC34FF0AE}" type="datetimeFigureOut">
              <a:rPr lang="en-GB" smtClean="0"/>
              <a:t>11/12/2024</a:t>
            </a:fld>
            <a:endParaRPr lang="en-GB"/>
          </a:p>
        </p:txBody>
      </p:sp>
      <p:sp>
        <p:nvSpPr>
          <p:cNvPr id="3" name="Footer Placeholder 2">
            <a:extLst>
              <a:ext uri="{FF2B5EF4-FFF2-40B4-BE49-F238E27FC236}">
                <a16:creationId xmlns:a16="http://schemas.microsoft.com/office/drawing/2014/main" id="{6EB01988-E206-8E8F-DAF2-B031E077D97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33E0476-41FD-3CD7-F702-4BD27EB3B5D7}"/>
              </a:ext>
            </a:extLst>
          </p:cNvPr>
          <p:cNvSpPr>
            <a:spLocks noGrp="1"/>
          </p:cNvSpPr>
          <p:nvPr>
            <p:ph type="sldNum" sz="quarter" idx="12"/>
          </p:nvPr>
        </p:nvSpPr>
        <p:spPr/>
        <p:txBody>
          <a:bodyPr/>
          <a:lstStyle/>
          <a:p>
            <a:fld id="{7700B06E-0DF1-4B20-BA5D-FCABD648C821}" type="slidenum">
              <a:rPr lang="en-GB" smtClean="0"/>
              <a:t>‹#›</a:t>
            </a:fld>
            <a:endParaRPr lang="en-GB"/>
          </a:p>
        </p:txBody>
      </p:sp>
    </p:spTree>
    <p:extLst>
      <p:ext uri="{BB962C8B-B14F-4D97-AF65-F5344CB8AC3E}">
        <p14:creationId xmlns:p14="http://schemas.microsoft.com/office/powerpoint/2010/main" val="909021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Slide - Light">
    <p:bg>
      <p:bgPr>
        <a:solidFill>
          <a:srgbClr val="E7E8F1"/>
        </a:solidFill>
        <a:effectLst/>
      </p:bgPr>
    </p:bg>
    <p:spTree>
      <p:nvGrpSpPr>
        <p:cNvPr id="1" name=""/>
        <p:cNvGrpSpPr/>
        <p:nvPr/>
      </p:nvGrpSpPr>
      <p:grpSpPr>
        <a:xfrm>
          <a:off x="0" y="0"/>
          <a:ext cx="0" cy="0"/>
          <a:chOff x="0" y="0"/>
          <a:chExt cx="0" cy="0"/>
        </a:xfrm>
      </p:grpSpPr>
      <p:sp>
        <p:nvSpPr>
          <p:cNvPr id="5" name="Title 23">
            <a:extLst>
              <a:ext uri="{FF2B5EF4-FFF2-40B4-BE49-F238E27FC236}">
                <a16:creationId xmlns:a16="http://schemas.microsoft.com/office/drawing/2014/main" id="{197AF948-AFDA-994B-A7C7-A4D527451FC4}"/>
              </a:ext>
            </a:extLst>
          </p:cNvPr>
          <p:cNvSpPr>
            <a:spLocks noGrp="1"/>
          </p:cNvSpPr>
          <p:nvPr>
            <p:ph type="title" hasCustomPrompt="1"/>
          </p:nvPr>
        </p:nvSpPr>
        <p:spPr>
          <a:xfrm>
            <a:off x="2768600" y="6875"/>
            <a:ext cx="8966200" cy="749300"/>
          </a:xfrm>
          <a:prstGeom prst="rect">
            <a:avLst/>
          </a:prstGeom>
          <a:ln>
            <a:noFill/>
          </a:ln>
        </p:spPr>
        <p:txBody>
          <a:bodyPr vert="horz" anchor="ctr"/>
          <a:lstStyle>
            <a:lvl1pPr marL="0" algn="r" defTabSz="609585" rtl="0" eaLnBrk="1" latinLnBrk="0" hangingPunct="1">
              <a:spcBef>
                <a:spcPct val="0"/>
              </a:spcBef>
              <a:buNone/>
              <a:defRPr lang="en-US" sz="2800" kern="1200" dirty="0">
                <a:solidFill>
                  <a:srgbClr val="1A1C2B"/>
                </a:solidFill>
                <a:latin typeface="Helvetica" pitchFamily="2" charset="0"/>
                <a:ea typeface="+mj-ea"/>
                <a:cs typeface="Helvetica" pitchFamily="2" charset="0"/>
              </a:defRPr>
            </a:lvl1pPr>
          </a:lstStyle>
          <a:p>
            <a:r>
              <a:rPr lang="en-US"/>
              <a:t>Presentation Title Slide Here</a:t>
            </a:r>
          </a:p>
        </p:txBody>
      </p:sp>
      <p:sp>
        <p:nvSpPr>
          <p:cNvPr id="8" name="Text Placeholder 6">
            <a:extLst>
              <a:ext uri="{FF2B5EF4-FFF2-40B4-BE49-F238E27FC236}">
                <a16:creationId xmlns:a16="http://schemas.microsoft.com/office/drawing/2014/main" id="{F62A5AA4-57D5-8B4C-923A-2C551304202B}"/>
              </a:ext>
            </a:extLst>
          </p:cNvPr>
          <p:cNvSpPr>
            <a:spLocks noGrp="1"/>
          </p:cNvSpPr>
          <p:nvPr>
            <p:ph type="body" sz="quarter" idx="10"/>
          </p:nvPr>
        </p:nvSpPr>
        <p:spPr>
          <a:xfrm>
            <a:off x="335666" y="1226917"/>
            <a:ext cx="11399134" cy="4786132"/>
          </a:xfrm>
          <a:prstGeom prst="rect">
            <a:avLst/>
          </a:prstGeom>
        </p:spPr>
        <p:txBody>
          <a:bodyPr/>
          <a:lstStyle>
            <a:lvl1pPr>
              <a:spcBef>
                <a:spcPts val="600"/>
              </a:spcBef>
              <a:spcAft>
                <a:spcPts val="600"/>
              </a:spcAft>
              <a:defRPr sz="1600">
                <a:solidFill>
                  <a:srgbClr val="1A1C2B"/>
                </a:solidFill>
                <a:latin typeface="Helvetica" pitchFamily="2" charset="0"/>
                <a:ea typeface="Helvetica" pitchFamily="2" charset="0"/>
                <a:cs typeface="Helvetica" pitchFamily="2" charset="0"/>
              </a:defRPr>
            </a:lvl1pPr>
            <a:lvl2pPr>
              <a:spcBef>
                <a:spcPts val="600"/>
              </a:spcBef>
              <a:spcAft>
                <a:spcPts val="600"/>
              </a:spcAft>
              <a:defRPr sz="1600">
                <a:solidFill>
                  <a:srgbClr val="1A1C2B"/>
                </a:solidFill>
                <a:latin typeface="Helvetica" pitchFamily="2" charset="0"/>
                <a:ea typeface="Helvetica" pitchFamily="2" charset="0"/>
                <a:cs typeface="Helvetica" pitchFamily="2" charset="0"/>
              </a:defRPr>
            </a:lvl2pPr>
            <a:lvl3pPr>
              <a:spcBef>
                <a:spcPts val="600"/>
              </a:spcBef>
              <a:spcAft>
                <a:spcPts val="600"/>
              </a:spcAft>
              <a:defRPr sz="1600">
                <a:solidFill>
                  <a:srgbClr val="1A1C2B"/>
                </a:solidFill>
                <a:latin typeface="Helvetica" pitchFamily="2" charset="0"/>
                <a:ea typeface="Helvetica" pitchFamily="2" charset="0"/>
                <a:cs typeface="Helvetica" pitchFamily="2" charset="0"/>
              </a:defRPr>
            </a:lvl3pPr>
            <a:lvl4pPr>
              <a:spcBef>
                <a:spcPts val="600"/>
              </a:spcBef>
              <a:spcAft>
                <a:spcPts val="600"/>
              </a:spcAft>
              <a:defRPr sz="1600">
                <a:solidFill>
                  <a:srgbClr val="1A1C2B"/>
                </a:solidFill>
                <a:latin typeface="Helvetica" pitchFamily="2" charset="0"/>
                <a:ea typeface="Helvetica" pitchFamily="2" charset="0"/>
                <a:cs typeface="Helvetica" pitchFamily="2" charset="0"/>
              </a:defRPr>
            </a:lvl4pPr>
            <a:lvl5pPr>
              <a:spcBef>
                <a:spcPts val="600"/>
              </a:spcBef>
              <a:spcAft>
                <a:spcPts val="600"/>
              </a:spcAft>
              <a:defRPr sz="1600">
                <a:solidFill>
                  <a:srgbClr val="1A1C2B"/>
                </a:solidFill>
                <a:latin typeface="Helvetica" pitchFamily="2" charset="0"/>
                <a:ea typeface="Helvetica" pitchFamily="2" charset="0"/>
                <a:cs typeface="Helvetica"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Footer">
            <a:extLst>
              <a:ext uri="{FF2B5EF4-FFF2-40B4-BE49-F238E27FC236}">
                <a16:creationId xmlns:a16="http://schemas.microsoft.com/office/drawing/2014/main" id="{304BFE6F-EB99-3D36-3B9C-887570B3130D}"/>
              </a:ext>
            </a:extLst>
          </p:cNvPr>
          <p:cNvGrpSpPr/>
          <p:nvPr userDrawn="1"/>
        </p:nvGrpSpPr>
        <p:grpSpPr>
          <a:xfrm>
            <a:off x="0" y="6334126"/>
            <a:ext cx="12249150" cy="549274"/>
            <a:chOff x="0" y="6334126"/>
            <a:chExt cx="12249150" cy="549274"/>
          </a:xfrm>
        </p:grpSpPr>
        <p:sp>
          <p:nvSpPr>
            <p:cNvPr id="6" name="The Exponential-e Group Channel Partner Programme">
              <a:extLst>
                <a:ext uri="{FF2B5EF4-FFF2-40B4-BE49-F238E27FC236}">
                  <a16:creationId xmlns:a16="http://schemas.microsoft.com/office/drawing/2014/main" id="{5E2AE9F5-A93E-CCE7-8B34-C0E6B8741677}"/>
                </a:ext>
              </a:extLst>
            </p:cNvPr>
            <p:cNvSpPr/>
            <p:nvPr userDrawn="1"/>
          </p:nvSpPr>
          <p:spPr>
            <a:xfrm>
              <a:off x="0" y="6334126"/>
              <a:ext cx="12249150" cy="546100"/>
            </a:xfrm>
            <a:prstGeom prst="rect">
              <a:avLst/>
            </a:prstGeom>
            <a:solidFill>
              <a:srgbClr val="12274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rgbClr val="1A1C2B"/>
                  </a:solidFill>
                  <a:latin typeface="Helvetica" pitchFamily="2" charset="0"/>
                  <a:ea typeface="+mn-ea"/>
                  <a:cs typeface="HelveticaNowDisplay Bold" panose="020B0804030202020204" pitchFamily="34" charset="0"/>
                </a:rPr>
                <a:t>Be Unstoppable.</a:t>
              </a:r>
              <a:r>
                <a:rPr lang="en-GB" sz="1200" b="1" kern="1200">
                  <a:solidFill>
                    <a:srgbClr val="1A1C2B"/>
                  </a:solidFill>
                  <a:latin typeface="Helvetica" pitchFamily="2" charset="0"/>
                  <a:ea typeface="+mn-ea"/>
                  <a:cs typeface="HelveticaNowDisplay Bold" panose="020B0804030202020204" pitchFamily="34" charset="0"/>
                </a:rPr>
                <a:t> </a:t>
              </a:r>
              <a:r>
                <a:rPr lang="en-GB" sz="1200" b="1">
                  <a:solidFill>
                    <a:srgbClr val="1A1C2B"/>
                  </a:solidFill>
                  <a:latin typeface="Helvetica" pitchFamily="2" charset="0"/>
                  <a:cs typeface="HelveticaNowDisplay Bold" panose="020B0804030202020204" pitchFamily="34" charset="0"/>
                </a:rPr>
                <a:t>The Exponential-e Group </a:t>
              </a:r>
              <a:r>
                <a:rPr lang="en-GB" sz="1200">
                  <a:solidFill>
                    <a:srgbClr val="1A1C2B"/>
                  </a:solidFill>
                  <a:latin typeface="Helvetica" pitchFamily="2" charset="0"/>
                  <a:cs typeface="HelveticaNowText Regular" panose="020B0504030202020204" pitchFamily="34" charset="0"/>
                </a:rPr>
                <a:t>Channel Partner Programme</a:t>
              </a:r>
            </a:p>
          </p:txBody>
        </p:sp>
        <p:sp>
          <p:nvSpPr>
            <p:cNvPr id="7" name="Website | Contact Number">
              <a:extLst>
                <a:ext uri="{FF2B5EF4-FFF2-40B4-BE49-F238E27FC236}">
                  <a16:creationId xmlns:a16="http://schemas.microsoft.com/office/drawing/2014/main" id="{B0F08496-F5D7-3C7D-3A4A-CC835CAED53F}"/>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a:solidFill>
                    <a:srgbClr val="1A1C2B"/>
                  </a:solidFill>
                  <a:latin typeface="Helvetica" pitchFamily="2" charset="0"/>
                  <a:ea typeface="+mn-ea"/>
                  <a:cs typeface="HelveticaNowText Regular" panose="020B0504030202020204" pitchFamily="34" charset="0"/>
                </a:rPr>
                <a:t>www.expo-e.uk    |    </a:t>
              </a:r>
              <a:r>
                <a:rPr lang="en-GB" sz="1200" b="0" kern="1200">
                  <a:solidFill>
                    <a:srgbClr val="1A1C2B"/>
                  </a:solidFill>
                  <a:latin typeface="Helvetica" pitchFamily="2" charset="0"/>
                  <a:ea typeface="+mn-ea"/>
                  <a:cs typeface="HelveticaNowDisplay Bold" panose="020B0804030202020204" pitchFamily="34" charset="0"/>
                </a:rPr>
                <a:t>0203 993 3374</a:t>
              </a:r>
            </a:p>
          </p:txBody>
        </p:sp>
      </p:grpSp>
      <p:grpSp>
        <p:nvGrpSpPr>
          <p:cNvPr id="15" name="Expo.e Logo">
            <a:extLst>
              <a:ext uri="{FF2B5EF4-FFF2-40B4-BE49-F238E27FC236}">
                <a16:creationId xmlns:a16="http://schemas.microsoft.com/office/drawing/2014/main" id="{7D5CE16E-DE9C-1CA0-6EFE-D371A4D2F7D6}"/>
              </a:ext>
            </a:extLst>
          </p:cNvPr>
          <p:cNvGrpSpPr/>
          <p:nvPr userDrawn="1"/>
        </p:nvGrpSpPr>
        <p:grpSpPr>
          <a:xfrm>
            <a:off x="368300" y="241303"/>
            <a:ext cx="2057353" cy="324928"/>
            <a:chOff x="368300" y="241303"/>
            <a:chExt cx="2057353" cy="324928"/>
          </a:xfrm>
          <a:solidFill>
            <a:schemeClr val="tx1"/>
          </a:solidFill>
        </p:grpSpPr>
        <p:sp>
          <p:nvSpPr>
            <p:cNvPr id="16" name="Free-form: Shape 15">
              <a:extLst>
                <a:ext uri="{FF2B5EF4-FFF2-40B4-BE49-F238E27FC236}">
                  <a16:creationId xmlns:a16="http://schemas.microsoft.com/office/drawing/2014/main" id="{53E9FFC9-141D-88B9-44DF-D98161289EE8}"/>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a:latin typeface="Helvetica" pitchFamily="2" charset="0"/>
              </a:endParaRPr>
            </a:p>
          </p:txBody>
        </p:sp>
        <p:sp>
          <p:nvSpPr>
            <p:cNvPr id="17" name="Free-form: Shape 16">
              <a:extLst>
                <a:ext uri="{FF2B5EF4-FFF2-40B4-BE49-F238E27FC236}">
                  <a16:creationId xmlns:a16="http://schemas.microsoft.com/office/drawing/2014/main" id="{453A4FBD-A605-B350-A557-7DDBE8E9A9C2}"/>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a:latin typeface="Helvetica" pitchFamily="2" charset="0"/>
              </a:endParaRPr>
            </a:p>
          </p:txBody>
        </p:sp>
        <p:sp>
          <p:nvSpPr>
            <p:cNvPr id="18" name="Free-form: Shape 17">
              <a:extLst>
                <a:ext uri="{FF2B5EF4-FFF2-40B4-BE49-F238E27FC236}">
                  <a16:creationId xmlns:a16="http://schemas.microsoft.com/office/drawing/2014/main" id="{CB8CA3EC-8A46-A058-C79C-B377E75EFD07}"/>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a:latin typeface="Helvetica" pitchFamily="2" charset="0"/>
              </a:endParaRPr>
            </a:p>
          </p:txBody>
        </p:sp>
        <p:sp>
          <p:nvSpPr>
            <p:cNvPr id="19" name="Free-form: Shape 18">
              <a:extLst>
                <a:ext uri="{FF2B5EF4-FFF2-40B4-BE49-F238E27FC236}">
                  <a16:creationId xmlns:a16="http://schemas.microsoft.com/office/drawing/2014/main" id="{F978FA61-89DD-B9EF-2585-5EC5061B3CF6}"/>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a:latin typeface="Helvetica" pitchFamily="2" charset="0"/>
              </a:endParaRPr>
            </a:p>
          </p:txBody>
        </p:sp>
        <p:sp>
          <p:nvSpPr>
            <p:cNvPr id="20" name="Free-form: Shape 19">
              <a:extLst>
                <a:ext uri="{FF2B5EF4-FFF2-40B4-BE49-F238E27FC236}">
                  <a16:creationId xmlns:a16="http://schemas.microsoft.com/office/drawing/2014/main" id="{72485355-C579-6520-BE77-79D9099D76B3}"/>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a:latin typeface="Helvetica" pitchFamily="2" charset="0"/>
              </a:endParaRPr>
            </a:p>
          </p:txBody>
        </p:sp>
        <p:sp>
          <p:nvSpPr>
            <p:cNvPr id="21" name="Free-form: Shape 20">
              <a:extLst>
                <a:ext uri="{FF2B5EF4-FFF2-40B4-BE49-F238E27FC236}">
                  <a16:creationId xmlns:a16="http://schemas.microsoft.com/office/drawing/2014/main" id="{000A3436-5AA1-68BE-FC6C-DC246CB3D445}"/>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a:latin typeface="Helvetica" pitchFamily="2" charset="0"/>
              </a:endParaRPr>
            </a:p>
          </p:txBody>
        </p:sp>
      </p:grpSp>
    </p:spTree>
    <p:extLst>
      <p:ext uri="{BB962C8B-B14F-4D97-AF65-F5344CB8AC3E}">
        <p14:creationId xmlns:p14="http://schemas.microsoft.com/office/powerpoint/2010/main" val="428103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42" presetClass="entr" presetSubtype="0"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tmplLst>
          <p:tmpl>
            <p:tnLst>
              <p:par>
                <p:cTn presetID="10" presetClass="entr" presetSubtype="0" fill="hold" nodeType="withEffect">
                  <p:stCondLst>
                    <p:cond delay="7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Slide - Dark">
    <p:bg>
      <p:bgPr>
        <a:solidFill>
          <a:srgbClr val="1A1C2B"/>
        </a:solidFill>
        <a:effectLst/>
      </p:bgPr>
    </p:bg>
    <p:spTree>
      <p:nvGrpSpPr>
        <p:cNvPr id="1" name=""/>
        <p:cNvGrpSpPr/>
        <p:nvPr/>
      </p:nvGrpSpPr>
      <p:grpSpPr>
        <a:xfrm>
          <a:off x="0" y="0"/>
          <a:ext cx="0" cy="0"/>
          <a:chOff x="0" y="0"/>
          <a:chExt cx="0" cy="0"/>
        </a:xfrm>
      </p:grpSpPr>
      <p:sp>
        <p:nvSpPr>
          <p:cNvPr id="5" name="Title 23">
            <a:extLst>
              <a:ext uri="{FF2B5EF4-FFF2-40B4-BE49-F238E27FC236}">
                <a16:creationId xmlns:a16="http://schemas.microsoft.com/office/drawing/2014/main" id="{197AF948-AFDA-994B-A7C7-A4D527451FC4}"/>
              </a:ext>
            </a:extLst>
          </p:cNvPr>
          <p:cNvSpPr>
            <a:spLocks noGrp="1"/>
          </p:cNvSpPr>
          <p:nvPr>
            <p:ph type="title" hasCustomPrompt="1"/>
          </p:nvPr>
        </p:nvSpPr>
        <p:spPr>
          <a:xfrm>
            <a:off x="2768600" y="6875"/>
            <a:ext cx="8966200" cy="749300"/>
          </a:xfrm>
          <a:prstGeom prst="rect">
            <a:avLst/>
          </a:prstGeom>
          <a:ln>
            <a:noFill/>
          </a:ln>
        </p:spPr>
        <p:txBody>
          <a:bodyPr vert="horz" anchor="ctr"/>
          <a:lstStyle>
            <a:lvl1pPr marL="0" algn="r" defTabSz="609585" rtl="0" eaLnBrk="1" latinLnBrk="0" hangingPunct="1">
              <a:spcBef>
                <a:spcPct val="0"/>
              </a:spcBef>
              <a:buNone/>
              <a:defRPr lang="en-US" sz="2800" kern="1200" dirty="0">
                <a:solidFill>
                  <a:schemeClr val="bg1"/>
                </a:solidFill>
                <a:latin typeface="Helvetica" pitchFamily="2" charset="0"/>
                <a:ea typeface="+mj-ea"/>
                <a:cs typeface="Helvetica" pitchFamily="2" charset="0"/>
              </a:defRPr>
            </a:lvl1pPr>
          </a:lstStyle>
          <a:p>
            <a:r>
              <a:rPr lang="en-US"/>
              <a:t>Presentation Title Slide Here</a:t>
            </a:r>
          </a:p>
        </p:txBody>
      </p:sp>
      <p:sp>
        <p:nvSpPr>
          <p:cNvPr id="8" name="Text Placeholder 6">
            <a:extLst>
              <a:ext uri="{FF2B5EF4-FFF2-40B4-BE49-F238E27FC236}">
                <a16:creationId xmlns:a16="http://schemas.microsoft.com/office/drawing/2014/main" id="{F62A5AA4-57D5-8B4C-923A-2C551304202B}"/>
              </a:ext>
            </a:extLst>
          </p:cNvPr>
          <p:cNvSpPr>
            <a:spLocks noGrp="1"/>
          </p:cNvSpPr>
          <p:nvPr>
            <p:ph type="body" sz="quarter" idx="10"/>
          </p:nvPr>
        </p:nvSpPr>
        <p:spPr>
          <a:xfrm>
            <a:off x="335666" y="1226917"/>
            <a:ext cx="11399134" cy="4786132"/>
          </a:xfrm>
          <a:prstGeom prst="rect">
            <a:avLst/>
          </a:prstGeom>
        </p:spPr>
        <p:txBody>
          <a:bodyPr/>
          <a:lstStyle>
            <a:lvl1pPr>
              <a:spcBef>
                <a:spcPts val="600"/>
              </a:spcBef>
              <a:spcAft>
                <a:spcPts val="600"/>
              </a:spcAft>
              <a:defRPr sz="1600">
                <a:solidFill>
                  <a:schemeClr val="bg1"/>
                </a:solidFill>
                <a:latin typeface="Helvetica" pitchFamily="2" charset="0"/>
                <a:ea typeface="Helvetica" pitchFamily="2" charset="0"/>
                <a:cs typeface="Helvetica" pitchFamily="2" charset="0"/>
              </a:defRPr>
            </a:lvl1pPr>
            <a:lvl2pPr>
              <a:spcBef>
                <a:spcPts val="600"/>
              </a:spcBef>
              <a:spcAft>
                <a:spcPts val="600"/>
              </a:spcAft>
              <a:defRPr sz="1600">
                <a:solidFill>
                  <a:schemeClr val="bg1"/>
                </a:solidFill>
                <a:latin typeface="Helvetica" pitchFamily="2" charset="0"/>
                <a:ea typeface="Helvetica" pitchFamily="2" charset="0"/>
                <a:cs typeface="Helvetica" pitchFamily="2" charset="0"/>
              </a:defRPr>
            </a:lvl2pPr>
            <a:lvl3pPr>
              <a:spcBef>
                <a:spcPts val="600"/>
              </a:spcBef>
              <a:spcAft>
                <a:spcPts val="600"/>
              </a:spcAft>
              <a:defRPr sz="1600">
                <a:solidFill>
                  <a:schemeClr val="bg1"/>
                </a:solidFill>
                <a:latin typeface="Helvetica" pitchFamily="2" charset="0"/>
                <a:ea typeface="Helvetica" pitchFamily="2" charset="0"/>
                <a:cs typeface="Helvetica" pitchFamily="2" charset="0"/>
              </a:defRPr>
            </a:lvl3pPr>
            <a:lvl4pPr>
              <a:spcBef>
                <a:spcPts val="600"/>
              </a:spcBef>
              <a:spcAft>
                <a:spcPts val="600"/>
              </a:spcAft>
              <a:defRPr sz="1600">
                <a:solidFill>
                  <a:schemeClr val="bg1"/>
                </a:solidFill>
                <a:latin typeface="Helvetica" pitchFamily="2" charset="0"/>
                <a:ea typeface="Helvetica" pitchFamily="2" charset="0"/>
                <a:cs typeface="Helvetica" pitchFamily="2" charset="0"/>
              </a:defRPr>
            </a:lvl4pPr>
            <a:lvl5pPr>
              <a:spcBef>
                <a:spcPts val="600"/>
              </a:spcBef>
              <a:spcAft>
                <a:spcPts val="600"/>
              </a:spcAft>
              <a:defRPr sz="1600">
                <a:solidFill>
                  <a:schemeClr val="bg1"/>
                </a:solidFill>
                <a:latin typeface="Helvetica" pitchFamily="2" charset="0"/>
                <a:ea typeface="Helvetica" pitchFamily="2" charset="0"/>
                <a:cs typeface="Helvetica"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Footer">
            <a:extLst>
              <a:ext uri="{FF2B5EF4-FFF2-40B4-BE49-F238E27FC236}">
                <a16:creationId xmlns:a16="http://schemas.microsoft.com/office/drawing/2014/main" id="{304BFE6F-EB99-3D36-3B9C-887570B3130D}"/>
              </a:ext>
            </a:extLst>
          </p:cNvPr>
          <p:cNvGrpSpPr/>
          <p:nvPr userDrawn="1"/>
        </p:nvGrpSpPr>
        <p:grpSpPr>
          <a:xfrm>
            <a:off x="0" y="6334126"/>
            <a:ext cx="12249150" cy="549274"/>
            <a:chOff x="0" y="6334126"/>
            <a:chExt cx="12249150" cy="549274"/>
          </a:xfrm>
          <a:solidFill>
            <a:srgbClr val="1A1C2B"/>
          </a:solidFill>
        </p:grpSpPr>
        <p:sp>
          <p:nvSpPr>
            <p:cNvPr id="6" name="The Exponential-e Group Channel Partner Programme">
              <a:extLst>
                <a:ext uri="{FF2B5EF4-FFF2-40B4-BE49-F238E27FC236}">
                  <a16:creationId xmlns:a16="http://schemas.microsoft.com/office/drawing/2014/main" id="{5E2AE9F5-A93E-CCE7-8B34-C0E6B8741677}"/>
                </a:ext>
              </a:extLst>
            </p:cNvPr>
            <p:cNvSpPr/>
            <p:nvPr userDrawn="1"/>
          </p:nvSpPr>
          <p:spPr>
            <a:xfrm>
              <a:off x="0" y="6334126"/>
              <a:ext cx="12249150" cy="546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rgbClr val="1A1C2B"/>
                  </a:solidFill>
                  <a:latin typeface="Helvetica" pitchFamily="2" charset="0"/>
                  <a:ea typeface="+mn-ea"/>
                  <a:cs typeface="HelveticaNowDisplay Bold" panose="020B0804030202020204" pitchFamily="34" charset="0"/>
                </a:rPr>
                <a:t>Be Unstoppable.</a:t>
              </a:r>
              <a:r>
                <a:rPr lang="en-GB" sz="1200" b="1" kern="1200">
                  <a:solidFill>
                    <a:srgbClr val="1A1C2B"/>
                  </a:solidFill>
                  <a:latin typeface="Helvetica" pitchFamily="2" charset="0"/>
                  <a:ea typeface="+mn-ea"/>
                  <a:cs typeface="HelveticaNowDisplay Bold" panose="020B0804030202020204" pitchFamily="34" charset="0"/>
                </a:rPr>
                <a:t> </a:t>
              </a:r>
              <a:r>
                <a:rPr lang="en-GB" sz="1200" b="1">
                  <a:solidFill>
                    <a:srgbClr val="1A1C2B"/>
                  </a:solidFill>
                  <a:latin typeface="Helvetica" pitchFamily="2" charset="0"/>
                  <a:cs typeface="HelveticaNowDisplay Bold" panose="020B0804030202020204" pitchFamily="34" charset="0"/>
                </a:rPr>
                <a:t>The Exponential-e Group </a:t>
              </a:r>
              <a:r>
                <a:rPr lang="en-GB" sz="1200">
                  <a:solidFill>
                    <a:srgbClr val="1A1C2B"/>
                  </a:solidFill>
                  <a:latin typeface="Helvetica" pitchFamily="2" charset="0"/>
                  <a:cs typeface="HelveticaNowText Regular" panose="020B0504030202020204" pitchFamily="34" charset="0"/>
                </a:rPr>
                <a:t>Channel Partner Programme</a:t>
              </a:r>
            </a:p>
          </p:txBody>
        </p:sp>
        <p:sp>
          <p:nvSpPr>
            <p:cNvPr id="7" name="Website | Contact Number">
              <a:extLst>
                <a:ext uri="{FF2B5EF4-FFF2-40B4-BE49-F238E27FC236}">
                  <a16:creationId xmlns:a16="http://schemas.microsoft.com/office/drawing/2014/main" id="{B0F08496-F5D7-3C7D-3A4A-CC835CAED53F}"/>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a:solidFill>
                    <a:schemeClr val="tx2"/>
                  </a:solidFill>
                  <a:latin typeface="Helvetica" pitchFamily="2" charset="0"/>
                  <a:ea typeface="+mn-ea"/>
                  <a:cs typeface="HelveticaNowText Regular" panose="020B0504030202020204" pitchFamily="34" charset="0"/>
                </a:rPr>
                <a:t>www.expo-e.uk    |    </a:t>
              </a:r>
              <a:r>
                <a:rPr lang="en-GB" sz="1200" b="0" kern="1200">
                  <a:solidFill>
                    <a:schemeClr val="tx2"/>
                  </a:solidFill>
                  <a:latin typeface="Helvetica" pitchFamily="2" charset="0"/>
                  <a:ea typeface="+mn-ea"/>
                  <a:cs typeface="HelveticaNowDisplay Bold" panose="020B0804030202020204" pitchFamily="34" charset="0"/>
                </a:rPr>
                <a:t>0203 993 3374</a:t>
              </a:r>
            </a:p>
          </p:txBody>
        </p:sp>
      </p:grpSp>
      <p:grpSp>
        <p:nvGrpSpPr>
          <p:cNvPr id="15" name="Expo.e Logo">
            <a:extLst>
              <a:ext uri="{FF2B5EF4-FFF2-40B4-BE49-F238E27FC236}">
                <a16:creationId xmlns:a16="http://schemas.microsoft.com/office/drawing/2014/main" id="{7D5CE16E-DE9C-1CA0-6EFE-D371A4D2F7D6}"/>
              </a:ext>
            </a:extLst>
          </p:cNvPr>
          <p:cNvGrpSpPr/>
          <p:nvPr userDrawn="1"/>
        </p:nvGrpSpPr>
        <p:grpSpPr>
          <a:xfrm>
            <a:off x="368300" y="241303"/>
            <a:ext cx="2057353" cy="324928"/>
            <a:chOff x="368300" y="241303"/>
            <a:chExt cx="2057353" cy="324928"/>
          </a:xfrm>
          <a:solidFill>
            <a:schemeClr val="bg2"/>
          </a:solidFill>
        </p:grpSpPr>
        <p:sp>
          <p:nvSpPr>
            <p:cNvPr id="16" name="Free-form: Shape 15">
              <a:extLst>
                <a:ext uri="{FF2B5EF4-FFF2-40B4-BE49-F238E27FC236}">
                  <a16:creationId xmlns:a16="http://schemas.microsoft.com/office/drawing/2014/main" id="{53E9FFC9-141D-88B9-44DF-D98161289EE8}"/>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a:latin typeface="Helvetica" pitchFamily="2" charset="0"/>
              </a:endParaRPr>
            </a:p>
          </p:txBody>
        </p:sp>
        <p:sp>
          <p:nvSpPr>
            <p:cNvPr id="17" name="Free-form: Shape 16">
              <a:extLst>
                <a:ext uri="{FF2B5EF4-FFF2-40B4-BE49-F238E27FC236}">
                  <a16:creationId xmlns:a16="http://schemas.microsoft.com/office/drawing/2014/main" id="{453A4FBD-A605-B350-A557-7DDBE8E9A9C2}"/>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a:latin typeface="Helvetica" pitchFamily="2" charset="0"/>
              </a:endParaRPr>
            </a:p>
          </p:txBody>
        </p:sp>
        <p:sp>
          <p:nvSpPr>
            <p:cNvPr id="18" name="Free-form: Shape 17">
              <a:extLst>
                <a:ext uri="{FF2B5EF4-FFF2-40B4-BE49-F238E27FC236}">
                  <a16:creationId xmlns:a16="http://schemas.microsoft.com/office/drawing/2014/main" id="{CB8CA3EC-8A46-A058-C79C-B377E75EFD07}"/>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a:latin typeface="Helvetica" pitchFamily="2" charset="0"/>
              </a:endParaRPr>
            </a:p>
          </p:txBody>
        </p:sp>
        <p:sp>
          <p:nvSpPr>
            <p:cNvPr id="19" name="Free-form: Shape 18">
              <a:extLst>
                <a:ext uri="{FF2B5EF4-FFF2-40B4-BE49-F238E27FC236}">
                  <a16:creationId xmlns:a16="http://schemas.microsoft.com/office/drawing/2014/main" id="{F978FA61-89DD-B9EF-2585-5EC5061B3CF6}"/>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a:latin typeface="Helvetica" pitchFamily="2" charset="0"/>
              </a:endParaRPr>
            </a:p>
          </p:txBody>
        </p:sp>
        <p:sp>
          <p:nvSpPr>
            <p:cNvPr id="20" name="Free-form: Shape 19">
              <a:extLst>
                <a:ext uri="{FF2B5EF4-FFF2-40B4-BE49-F238E27FC236}">
                  <a16:creationId xmlns:a16="http://schemas.microsoft.com/office/drawing/2014/main" id="{72485355-C579-6520-BE77-79D9099D76B3}"/>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a:latin typeface="Helvetica" pitchFamily="2" charset="0"/>
              </a:endParaRPr>
            </a:p>
          </p:txBody>
        </p:sp>
        <p:sp>
          <p:nvSpPr>
            <p:cNvPr id="21" name="Free-form: Shape 20">
              <a:extLst>
                <a:ext uri="{FF2B5EF4-FFF2-40B4-BE49-F238E27FC236}">
                  <a16:creationId xmlns:a16="http://schemas.microsoft.com/office/drawing/2014/main" id="{000A3436-5AA1-68BE-FC6C-DC246CB3D445}"/>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a:latin typeface="Helvetica" pitchFamily="2" charset="0"/>
              </a:endParaRPr>
            </a:p>
          </p:txBody>
        </p:sp>
      </p:grpSp>
    </p:spTree>
    <p:extLst>
      <p:ext uri="{BB962C8B-B14F-4D97-AF65-F5344CB8AC3E}">
        <p14:creationId xmlns:p14="http://schemas.microsoft.com/office/powerpoint/2010/main" val="148235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42" presetClass="entr" presetSubtype="0"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tmplLst>
          <p:tmpl>
            <p:tnLst>
              <p:par>
                <p:cTn presetID="10" presetClass="entr" presetSubtype="0" fill="hold" nodeType="withEffect">
                  <p:stCondLst>
                    <p:cond delay="7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Main Slide - Dark">
    <p:bg>
      <p:bgPr>
        <a:solidFill>
          <a:srgbClr val="1A1C2B"/>
        </a:solidFill>
        <a:effectLst/>
      </p:bgPr>
    </p:bg>
    <p:spTree>
      <p:nvGrpSpPr>
        <p:cNvPr id="1" name=""/>
        <p:cNvGrpSpPr/>
        <p:nvPr/>
      </p:nvGrpSpPr>
      <p:grpSpPr>
        <a:xfrm>
          <a:off x="0" y="0"/>
          <a:ext cx="0" cy="0"/>
          <a:chOff x="0" y="0"/>
          <a:chExt cx="0" cy="0"/>
        </a:xfrm>
      </p:grpSpPr>
      <p:sp>
        <p:nvSpPr>
          <p:cNvPr id="5" name="Title 23">
            <a:extLst>
              <a:ext uri="{FF2B5EF4-FFF2-40B4-BE49-F238E27FC236}">
                <a16:creationId xmlns:a16="http://schemas.microsoft.com/office/drawing/2014/main" id="{197AF948-AFDA-994B-A7C7-A4D527451FC4}"/>
              </a:ext>
            </a:extLst>
          </p:cNvPr>
          <p:cNvSpPr>
            <a:spLocks noGrp="1"/>
          </p:cNvSpPr>
          <p:nvPr>
            <p:ph type="title" hasCustomPrompt="1"/>
          </p:nvPr>
        </p:nvSpPr>
        <p:spPr>
          <a:xfrm>
            <a:off x="2768600" y="6875"/>
            <a:ext cx="8966200" cy="749300"/>
          </a:xfrm>
          <a:prstGeom prst="rect">
            <a:avLst/>
          </a:prstGeom>
          <a:ln>
            <a:noFill/>
          </a:ln>
        </p:spPr>
        <p:txBody>
          <a:bodyPr vert="horz" anchor="ctr"/>
          <a:lstStyle>
            <a:lvl1pPr marL="0" algn="r" defTabSz="609585" rtl="0" eaLnBrk="1" latinLnBrk="0" hangingPunct="1">
              <a:spcBef>
                <a:spcPct val="0"/>
              </a:spcBef>
              <a:buNone/>
              <a:defRPr lang="en-US" sz="2800" kern="1200" dirty="0">
                <a:solidFill>
                  <a:schemeClr val="bg1"/>
                </a:solidFill>
                <a:latin typeface="Helvetica" pitchFamily="2" charset="0"/>
                <a:ea typeface="+mj-ea"/>
                <a:cs typeface="Helvetica" pitchFamily="2" charset="0"/>
              </a:defRPr>
            </a:lvl1pPr>
          </a:lstStyle>
          <a:p>
            <a:r>
              <a:rPr lang="en-US"/>
              <a:t>Presentation Title Slide Here</a:t>
            </a:r>
          </a:p>
        </p:txBody>
      </p:sp>
      <p:grpSp>
        <p:nvGrpSpPr>
          <p:cNvPr id="3" name="Footer">
            <a:extLst>
              <a:ext uri="{FF2B5EF4-FFF2-40B4-BE49-F238E27FC236}">
                <a16:creationId xmlns:a16="http://schemas.microsoft.com/office/drawing/2014/main" id="{304BFE6F-EB99-3D36-3B9C-887570B3130D}"/>
              </a:ext>
            </a:extLst>
          </p:cNvPr>
          <p:cNvGrpSpPr/>
          <p:nvPr userDrawn="1"/>
        </p:nvGrpSpPr>
        <p:grpSpPr>
          <a:xfrm>
            <a:off x="0" y="6334126"/>
            <a:ext cx="12249150" cy="549274"/>
            <a:chOff x="0" y="6334126"/>
            <a:chExt cx="12249150" cy="549274"/>
          </a:xfrm>
          <a:solidFill>
            <a:srgbClr val="1A1C2B"/>
          </a:solidFill>
        </p:grpSpPr>
        <p:sp>
          <p:nvSpPr>
            <p:cNvPr id="6" name="The Exponential-e Group Channel Partner Programme">
              <a:extLst>
                <a:ext uri="{FF2B5EF4-FFF2-40B4-BE49-F238E27FC236}">
                  <a16:creationId xmlns:a16="http://schemas.microsoft.com/office/drawing/2014/main" id="{5E2AE9F5-A93E-CCE7-8B34-C0E6B8741677}"/>
                </a:ext>
              </a:extLst>
            </p:cNvPr>
            <p:cNvSpPr/>
            <p:nvPr userDrawn="1"/>
          </p:nvSpPr>
          <p:spPr>
            <a:xfrm>
              <a:off x="0" y="6334126"/>
              <a:ext cx="12249150" cy="546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rgbClr val="1A1C2B"/>
                  </a:solidFill>
                  <a:latin typeface="Helvetica" pitchFamily="2" charset="0"/>
                  <a:ea typeface="+mn-ea"/>
                  <a:cs typeface="HelveticaNowDisplay Bold" panose="020B0804030202020204" pitchFamily="34" charset="0"/>
                </a:rPr>
                <a:t>Be Unstoppable.</a:t>
              </a:r>
              <a:r>
                <a:rPr lang="en-GB" sz="1200" b="1" kern="1200">
                  <a:solidFill>
                    <a:srgbClr val="1A1C2B"/>
                  </a:solidFill>
                  <a:latin typeface="Helvetica" pitchFamily="2" charset="0"/>
                  <a:ea typeface="+mn-ea"/>
                  <a:cs typeface="HelveticaNowDisplay Bold" panose="020B0804030202020204" pitchFamily="34" charset="0"/>
                </a:rPr>
                <a:t> </a:t>
              </a:r>
              <a:r>
                <a:rPr lang="en-GB" sz="1200" b="1">
                  <a:solidFill>
                    <a:srgbClr val="1A1C2B"/>
                  </a:solidFill>
                  <a:latin typeface="Helvetica" pitchFamily="2" charset="0"/>
                  <a:cs typeface="HelveticaNowDisplay Bold" panose="020B0804030202020204" pitchFamily="34" charset="0"/>
                </a:rPr>
                <a:t>The Exponential-e Group </a:t>
              </a:r>
              <a:r>
                <a:rPr lang="en-GB" sz="1200">
                  <a:solidFill>
                    <a:srgbClr val="1A1C2B"/>
                  </a:solidFill>
                  <a:latin typeface="Helvetica" pitchFamily="2" charset="0"/>
                  <a:cs typeface="HelveticaNowText Regular" panose="020B0504030202020204" pitchFamily="34" charset="0"/>
                </a:rPr>
                <a:t>Channel Partner Programme</a:t>
              </a:r>
            </a:p>
          </p:txBody>
        </p:sp>
        <p:sp>
          <p:nvSpPr>
            <p:cNvPr id="7" name="Website | Contact Number">
              <a:extLst>
                <a:ext uri="{FF2B5EF4-FFF2-40B4-BE49-F238E27FC236}">
                  <a16:creationId xmlns:a16="http://schemas.microsoft.com/office/drawing/2014/main" id="{B0F08496-F5D7-3C7D-3A4A-CC835CAED53F}"/>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a:solidFill>
                    <a:schemeClr val="tx2"/>
                  </a:solidFill>
                  <a:latin typeface="Helvetica" pitchFamily="2" charset="0"/>
                  <a:ea typeface="+mn-ea"/>
                  <a:cs typeface="HelveticaNowText Regular" panose="020B0504030202020204" pitchFamily="34" charset="0"/>
                </a:rPr>
                <a:t>www.expo-e.uk    |    </a:t>
              </a:r>
              <a:r>
                <a:rPr lang="en-GB" sz="1200" b="0" kern="1200">
                  <a:solidFill>
                    <a:schemeClr val="tx2"/>
                  </a:solidFill>
                  <a:latin typeface="Helvetica" pitchFamily="2" charset="0"/>
                  <a:ea typeface="+mn-ea"/>
                  <a:cs typeface="HelveticaNowDisplay Bold" panose="020B0804030202020204" pitchFamily="34" charset="0"/>
                </a:rPr>
                <a:t>0203 993 3374</a:t>
              </a:r>
            </a:p>
          </p:txBody>
        </p:sp>
      </p:grpSp>
      <p:grpSp>
        <p:nvGrpSpPr>
          <p:cNvPr id="15" name="Expo.e Logo">
            <a:extLst>
              <a:ext uri="{FF2B5EF4-FFF2-40B4-BE49-F238E27FC236}">
                <a16:creationId xmlns:a16="http://schemas.microsoft.com/office/drawing/2014/main" id="{7D5CE16E-DE9C-1CA0-6EFE-D371A4D2F7D6}"/>
              </a:ext>
            </a:extLst>
          </p:cNvPr>
          <p:cNvGrpSpPr/>
          <p:nvPr userDrawn="1"/>
        </p:nvGrpSpPr>
        <p:grpSpPr>
          <a:xfrm>
            <a:off x="368300" y="241303"/>
            <a:ext cx="2057353" cy="324928"/>
            <a:chOff x="368300" y="241303"/>
            <a:chExt cx="2057353" cy="324928"/>
          </a:xfrm>
          <a:solidFill>
            <a:schemeClr val="bg2"/>
          </a:solidFill>
        </p:grpSpPr>
        <p:sp>
          <p:nvSpPr>
            <p:cNvPr id="16" name="Free-form: Shape 15">
              <a:extLst>
                <a:ext uri="{FF2B5EF4-FFF2-40B4-BE49-F238E27FC236}">
                  <a16:creationId xmlns:a16="http://schemas.microsoft.com/office/drawing/2014/main" id="{53E9FFC9-141D-88B9-44DF-D98161289EE8}"/>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a:latin typeface="Helvetica" pitchFamily="2" charset="0"/>
              </a:endParaRPr>
            </a:p>
          </p:txBody>
        </p:sp>
        <p:sp>
          <p:nvSpPr>
            <p:cNvPr id="17" name="Free-form: Shape 16">
              <a:extLst>
                <a:ext uri="{FF2B5EF4-FFF2-40B4-BE49-F238E27FC236}">
                  <a16:creationId xmlns:a16="http://schemas.microsoft.com/office/drawing/2014/main" id="{453A4FBD-A605-B350-A557-7DDBE8E9A9C2}"/>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a:latin typeface="Helvetica" pitchFamily="2" charset="0"/>
              </a:endParaRPr>
            </a:p>
          </p:txBody>
        </p:sp>
        <p:sp>
          <p:nvSpPr>
            <p:cNvPr id="18" name="Free-form: Shape 17">
              <a:extLst>
                <a:ext uri="{FF2B5EF4-FFF2-40B4-BE49-F238E27FC236}">
                  <a16:creationId xmlns:a16="http://schemas.microsoft.com/office/drawing/2014/main" id="{CB8CA3EC-8A46-A058-C79C-B377E75EFD07}"/>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a:latin typeface="Helvetica" pitchFamily="2" charset="0"/>
              </a:endParaRPr>
            </a:p>
          </p:txBody>
        </p:sp>
        <p:sp>
          <p:nvSpPr>
            <p:cNvPr id="19" name="Free-form: Shape 18">
              <a:extLst>
                <a:ext uri="{FF2B5EF4-FFF2-40B4-BE49-F238E27FC236}">
                  <a16:creationId xmlns:a16="http://schemas.microsoft.com/office/drawing/2014/main" id="{F978FA61-89DD-B9EF-2585-5EC5061B3CF6}"/>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a:latin typeface="Helvetica" pitchFamily="2" charset="0"/>
              </a:endParaRPr>
            </a:p>
          </p:txBody>
        </p:sp>
        <p:sp>
          <p:nvSpPr>
            <p:cNvPr id="20" name="Free-form: Shape 19">
              <a:extLst>
                <a:ext uri="{FF2B5EF4-FFF2-40B4-BE49-F238E27FC236}">
                  <a16:creationId xmlns:a16="http://schemas.microsoft.com/office/drawing/2014/main" id="{72485355-C579-6520-BE77-79D9099D76B3}"/>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a:latin typeface="Helvetica" pitchFamily="2" charset="0"/>
              </a:endParaRPr>
            </a:p>
          </p:txBody>
        </p:sp>
        <p:sp>
          <p:nvSpPr>
            <p:cNvPr id="21" name="Free-form: Shape 20">
              <a:extLst>
                <a:ext uri="{FF2B5EF4-FFF2-40B4-BE49-F238E27FC236}">
                  <a16:creationId xmlns:a16="http://schemas.microsoft.com/office/drawing/2014/main" id="{000A3436-5AA1-68BE-FC6C-DC246CB3D445}"/>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a:latin typeface="Helvetica" pitchFamily="2" charset="0"/>
              </a:endParaRPr>
            </a:p>
          </p:txBody>
        </p:sp>
      </p:grpSp>
    </p:spTree>
    <p:extLst>
      <p:ext uri="{BB962C8B-B14F-4D97-AF65-F5344CB8AC3E}">
        <p14:creationId xmlns:p14="http://schemas.microsoft.com/office/powerpoint/2010/main" val="425978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42" presetClass="entr" presetSubtype="0" fill="hold" nodeType="withEffect">
                                  <p:stCondLst>
                                    <p:cond delay="25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Main Title Slide">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NowText Regular" panose="020B0504030202020204" pitchFamily="34" charset="0"/>
                <a:cs typeface="HelveticaNowText Regular" panose="020B050403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a:solidFill>
                    <a:schemeClr val="bg1"/>
                  </a:solidFill>
                  <a:latin typeface="HelveticaNowDisplay Bold" panose="020B0804030202020204" pitchFamily="34" charset="0"/>
                  <a:cs typeface="HelveticaNowDisplay Bold" panose="020B0804030202020204" pitchFamily="34" charset="0"/>
                </a:rPr>
                <a:t>The Exponential-e Group </a:t>
              </a:r>
              <a:r>
                <a:rPr lang="en-GB" sz="1200">
                  <a:solidFill>
                    <a:schemeClr val="bg1"/>
                  </a:solidFill>
                  <a:latin typeface="HelveticaNowText Regular" panose="020B0504030202020204" pitchFamily="34"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a:solidFill>
                    <a:schemeClr val="bg1"/>
                  </a:solidFill>
                  <a:latin typeface="HelveticaNowText Regular" panose="020B0504030202020204" pitchFamily="34" charset="0"/>
                  <a:ea typeface="+mn-ea"/>
                  <a:cs typeface="HelveticaNowText Regular" panose="020B0504030202020204" pitchFamily="34" charset="0"/>
                </a:rPr>
                <a:t>www.expo-e.uk    |    </a:t>
              </a:r>
              <a:r>
                <a:rPr lang="en-GB" sz="1200" b="0" kern="1200">
                  <a:solidFill>
                    <a:schemeClr val="bg1"/>
                  </a:solidFill>
                  <a:latin typeface="HelveticaNowDisplay Bold" panose="020B0804030202020204" pitchFamily="34"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a:solidFill>
                  <a:schemeClr val="bg1"/>
                </a:solidFill>
                <a:latin typeface="HelveticaNowDisplay Bold" panose="020B0804030202020204" pitchFamily="34" charset="0"/>
                <a:ea typeface="+mn-ea"/>
                <a:cs typeface="HelveticaNowDisplay Bold" panose="020B0804030202020204" pitchFamily="34" charset="0"/>
              </a:rPr>
              <a:t>Be unstoppable.</a:t>
            </a:r>
            <a:endParaRPr lang="en-GB" sz="1500" b="1" kern="1200">
              <a:solidFill>
                <a:schemeClr val="bg1"/>
              </a:solidFill>
              <a:latin typeface="HelveticaNowDisplay Bold" panose="020B0804030202020204" pitchFamily="34"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a:latin typeface="HelveticaNowText Medium" panose="020B0604030202020204" pitchFamily="34" charset="0"/>
                <a:cs typeface="HelveticaNowText Medium" panose="020B0604030202020204" pitchFamily="34" charset="0"/>
              </a:defRPr>
            </a:lvl1pPr>
          </a:lstStyle>
          <a:p>
            <a:r>
              <a:rPr lang="en-GB"/>
              <a:t>Click to edit Master title style</a:t>
            </a:r>
          </a:p>
        </p:txBody>
      </p:sp>
    </p:spTree>
    <p:extLst>
      <p:ext uri="{BB962C8B-B14F-4D97-AF65-F5344CB8AC3E}">
        <p14:creationId xmlns:p14="http://schemas.microsoft.com/office/powerpoint/2010/main" val="278556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Main Slide - Dark">
    <p:bg>
      <p:bgPr>
        <a:solidFill>
          <a:srgbClr val="1A1C2B"/>
        </a:solidFill>
        <a:effectLst/>
      </p:bgPr>
    </p:bg>
    <p:spTree>
      <p:nvGrpSpPr>
        <p:cNvPr id="1" name=""/>
        <p:cNvGrpSpPr/>
        <p:nvPr/>
      </p:nvGrpSpPr>
      <p:grpSpPr>
        <a:xfrm>
          <a:off x="0" y="0"/>
          <a:ext cx="0" cy="0"/>
          <a:chOff x="0" y="0"/>
          <a:chExt cx="0" cy="0"/>
        </a:xfrm>
      </p:grpSpPr>
      <p:sp>
        <p:nvSpPr>
          <p:cNvPr id="5" name="Title 23">
            <a:extLst>
              <a:ext uri="{FF2B5EF4-FFF2-40B4-BE49-F238E27FC236}">
                <a16:creationId xmlns:a16="http://schemas.microsoft.com/office/drawing/2014/main" id="{197AF948-AFDA-994B-A7C7-A4D527451FC4}"/>
              </a:ext>
            </a:extLst>
          </p:cNvPr>
          <p:cNvSpPr>
            <a:spLocks noGrp="1"/>
          </p:cNvSpPr>
          <p:nvPr>
            <p:ph type="title" hasCustomPrompt="1"/>
          </p:nvPr>
        </p:nvSpPr>
        <p:spPr>
          <a:xfrm>
            <a:off x="2768600" y="6875"/>
            <a:ext cx="8966200" cy="749300"/>
          </a:xfrm>
          <a:prstGeom prst="rect">
            <a:avLst/>
          </a:prstGeom>
          <a:ln>
            <a:noFill/>
          </a:ln>
        </p:spPr>
        <p:txBody>
          <a:bodyPr vert="horz" anchor="ctr"/>
          <a:lstStyle>
            <a:lvl1pPr marL="0" algn="r" defTabSz="609585" rtl="0" eaLnBrk="1" latinLnBrk="0" hangingPunct="1">
              <a:spcBef>
                <a:spcPct val="0"/>
              </a:spcBef>
              <a:buNone/>
              <a:defRPr lang="en-US" sz="2800" kern="1200" dirty="0">
                <a:solidFill>
                  <a:schemeClr val="bg1"/>
                </a:solidFill>
                <a:latin typeface="HelveticaNowText Medium" panose="020B0604030202020204" pitchFamily="34" charset="0"/>
                <a:ea typeface="+mj-ea"/>
                <a:cs typeface="HelveticaNowText Medium" panose="020B0604030202020204" pitchFamily="34" charset="0"/>
              </a:defRPr>
            </a:lvl1pPr>
          </a:lstStyle>
          <a:p>
            <a:r>
              <a:rPr lang="en-US"/>
              <a:t>Presentation Title Slide Here</a:t>
            </a:r>
          </a:p>
        </p:txBody>
      </p:sp>
      <p:sp>
        <p:nvSpPr>
          <p:cNvPr id="8" name="Text Placeholder 6">
            <a:extLst>
              <a:ext uri="{FF2B5EF4-FFF2-40B4-BE49-F238E27FC236}">
                <a16:creationId xmlns:a16="http://schemas.microsoft.com/office/drawing/2014/main" id="{F62A5AA4-57D5-8B4C-923A-2C551304202B}"/>
              </a:ext>
            </a:extLst>
          </p:cNvPr>
          <p:cNvSpPr>
            <a:spLocks noGrp="1"/>
          </p:cNvSpPr>
          <p:nvPr>
            <p:ph type="body" sz="quarter" idx="10"/>
          </p:nvPr>
        </p:nvSpPr>
        <p:spPr>
          <a:xfrm>
            <a:off x="335666" y="1226917"/>
            <a:ext cx="11399134" cy="4786132"/>
          </a:xfrm>
          <a:prstGeom prst="rect">
            <a:avLst/>
          </a:prstGeom>
        </p:spPr>
        <p:txBody>
          <a:bodyPr/>
          <a:lstStyle>
            <a:lvl1pPr>
              <a:spcBef>
                <a:spcPts val="600"/>
              </a:spcBef>
              <a:spcAft>
                <a:spcPts val="600"/>
              </a:spcAft>
              <a:defRPr sz="16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a:spcBef>
                <a:spcPts val="600"/>
              </a:spcBef>
              <a:spcAft>
                <a:spcPts val="600"/>
              </a:spcAft>
              <a:defRPr sz="16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a:spcBef>
                <a:spcPts val="600"/>
              </a:spcBef>
              <a:spcAft>
                <a:spcPts val="600"/>
              </a:spcAft>
              <a:defRPr sz="16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a:spcBef>
                <a:spcPts val="600"/>
              </a:spcBef>
              <a:spcAft>
                <a:spcPts val="600"/>
              </a:spcAft>
              <a:defRPr sz="16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a:spcBef>
                <a:spcPts val="600"/>
              </a:spcBef>
              <a:spcAft>
                <a:spcPts val="600"/>
              </a:spcAft>
              <a:defRPr sz="16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Footer">
            <a:extLst>
              <a:ext uri="{FF2B5EF4-FFF2-40B4-BE49-F238E27FC236}">
                <a16:creationId xmlns:a16="http://schemas.microsoft.com/office/drawing/2014/main" id="{304BFE6F-EB99-3D36-3B9C-887570B3130D}"/>
              </a:ext>
            </a:extLst>
          </p:cNvPr>
          <p:cNvGrpSpPr/>
          <p:nvPr userDrawn="1"/>
        </p:nvGrpSpPr>
        <p:grpSpPr>
          <a:xfrm>
            <a:off x="0" y="6334126"/>
            <a:ext cx="12249150" cy="549274"/>
            <a:chOff x="0" y="6334126"/>
            <a:chExt cx="12249150" cy="549274"/>
          </a:xfrm>
          <a:solidFill>
            <a:srgbClr val="1A1C2B"/>
          </a:solidFill>
        </p:grpSpPr>
        <p:sp>
          <p:nvSpPr>
            <p:cNvPr id="6" name="The Exponential-e Group Channel Partner Programme">
              <a:extLst>
                <a:ext uri="{FF2B5EF4-FFF2-40B4-BE49-F238E27FC236}">
                  <a16:creationId xmlns:a16="http://schemas.microsoft.com/office/drawing/2014/main" id="{5E2AE9F5-A93E-CCE7-8B34-C0E6B8741677}"/>
                </a:ext>
              </a:extLst>
            </p:cNvPr>
            <p:cNvSpPr/>
            <p:nvPr userDrawn="1"/>
          </p:nvSpPr>
          <p:spPr>
            <a:xfrm>
              <a:off x="0" y="6334126"/>
              <a:ext cx="12249150" cy="546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rgbClr val="1A1C2B"/>
                  </a:solidFill>
                  <a:latin typeface="HelveticaNowDisplay Bold" panose="020B0804030202020204" pitchFamily="34" charset="0"/>
                  <a:ea typeface="+mn-ea"/>
                  <a:cs typeface="HelveticaNowDisplay Bold" panose="020B0804030202020204" pitchFamily="34" charset="0"/>
                </a:rPr>
                <a:t>Be unstoppable.</a:t>
              </a:r>
              <a:r>
                <a:rPr lang="en-GB" sz="1200" b="1" kern="1200">
                  <a:solidFill>
                    <a:srgbClr val="1A1C2B"/>
                  </a:solidFill>
                  <a:latin typeface="HelveticaNowDisplay Bold" panose="020B0804030202020204" pitchFamily="34" charset="0"/>
                  <a:ea typeface="+mn-ea"/>
                  <a:cs typeface="HelveticaNowDisplay Bold" panose="020B0804030202020204" pitchFamily="34" charset="0"/>
                </a:rPr>
                <a:t> </a:t>
              </a:r>
              <a:r>
                <a:rPr lang="en-GB" sz="1200" b="1">
                  <a:solidFill>
                    <a:srgbClr val="1A1C2B"/>
                  </a:solidFill>
                  <a:latin typeface="HelveticaNowDisplay Bold" panose="020B0804030202020204" pitchFamily="34" charset="0"/>
                  <a:cs typeface="HelveticaNowDisplay Bold" panose="020B0804030202020204" pitchFamily="34" charset="0"/>
                </a:rPr>
                <a:t>The Exponential-e Group </a:t>
              </a:r>
              <a:r>
                <a:rPr lang="en-GB" sz="1200">
                  <a:solidFill>
                    <a:srgbClr val="1A1C2B"/>
                  </a:solidFill>
                  <a:latin typeface="HelveticaNowText Regular" panose="020B0504030202020204" pitchFamily="34" charset="0"/>
                  <a:cs typeface="HelveticaNowText Regular" panose="020B0504030202020204" pitchFamily="34" charset="0"/>
                </a:rPr>
                <a:t>Channel Partner Programme</a:t>
              </a:r>
            </a:p>
          </p:txBody>
        </p:sp>
        <p:sp>
          <p:nvSpPr>
            <p:cNvPr id="7" name="Website | Contact Number">
              <a:extLst>
                <a:ext uri="{FF2B5EF4-FFF2-40B4-BE49-F238E27FC236}">
                  <a16:creationId xmlns:a16="http://schemas.microsoft.com/office/drawing/2014/main" id="{B0F08496-F5D7-3C7D-3A4A-CC835CAED53F}"/>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a:solidFill>
                    <a:srgbClr val="1A1C2B"/>
                  </a:solidFill>
                  <a:latin typeface="HelveticaNowText Regular" panose="020B0504030202020204" pitchFamily="34" charset="0"/>
                  <a:ea typeface="+mn-ea"/>
                  <a:cs typeface="HelveticaNowText Regular" panose="020B0504030202020204" pitchFamily="34" charset="0"/>
                </a:rPr>
                <a:t>www.expo-e.uk    |    </a:t>
              </a:r>
              <a:r>
                <a:rPr lang="en-GB" sz="1200" b="0" kern="1200">
                  <a:solidFill>
                    <a:srgbClr val="1A1C2B"/>
                  </a:solidFill>
                  <a:latin typeface="HelveticaNowDisplay Bold" panose="020B0804030202020204" pitchFamily="34" charset="0"/>
                  <a:ea typeface="+mn-ea"/>
                  <a:cs typeface="HelveticaNowDisplay Bold" panose="020B0804030202020204" pitchFamily="34" charset="0"/>
                </a:rPr>
                <a:t>0203 993 3374</a:t>
              </a:r>
            </a:p>
          </p:txBody>
        </p:sp>
      </p:grpSp>
      <p:grpSp>
        <p:nvGrpSpPr>
          <p:cNvPr id="15" name="Expo.e Logo">
            <a:extLst>
              <a:ext uri="{FF2B5EF4-FFF2-40B4-BE49-F238E27FC236}">
                <a16:creationId xmlns:a16="http://schemas.microsoft.com/office/drawing/2014/main" id="{7D5CE16E-DE9C-1CA0-6EFE-D371A4D2F7D6}"/>
              </a:ext>
            </a:extLst>
          </p:cNvPr>
          <p:cNvGrpSpPr/>
          <p:nvPr userDrawn="1"/>
        </p:nvGrpSpPr>
        <p:grpSpPr>
          <a:xfrm>
            <a:off x="368300" y="241303"/>
            <a:ext cx="2057353" cy="324928"/>
            <a:chOff x="368300" y="241303"/>
            <a:chExt cx="2057353" cy="324928"/>
          </a:xfrm>
          <a:solidFill>
            <a:schemeClr val="bg2"/>
          </a:solidFill>
        </p:grpSpPr>
        <p:sp>
          <p:nvSpPr>
            <p:cNvPr id="16" name="Free-form: Shape 15">
              <a:extLst>
                <a:ext uri="{FF2B5EF4-FFF2-40B4-BE49-F238E27FC236}">
                  <a16:creationId xmlns:a16="http://schemas.microsoft.com/office/drawing/2014/main" id="{53E9FFC9-141D-88B9-44DF-D98161289EE8}"/>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453A4FBD-A605-B350-A557-7DDBE8E9A9C2}"/>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B8CA3EC-8A46-A058-C79C-B377E75EFD07}"/>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F978FA61-89DD-B9EF-2585-5EC5061B3CF6}"/>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72485355-C579-6520-BE77-79D9099D76B3}"/>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00A3436-5AA1-68BE-FC6C-DC246CB3D445}"/>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a:p>
          </p:txBody>
        </p:sp>
      </p:grpSp>
    </p:spTree>
    <p:extLst>
      <p:ext uri="{BB962C8B-B14F-4D97-AF65-F5344CB8AC3E}">
        <p14:creationId xmlns:p14="http://schemas.microsoft.com/office/powerpoint/2010/main" val="269772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42" presetClass="entr" presetSubtype="0"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tmplLst>
          <p:tmpl>
            <p:tnLst>
              <p:par>
                <p:cTn presetID="10" presetClass="entr" presetSubtype="0" fill="hold" nodeType="withEffect">
                  <p:stCondLst>
                    <p:cond delay="7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Main Slide - Light">
    <p:bg>
      <p:bgPr>
        <a:solidFill>
          <a:srgbClr val="E7E8F1"/>
        </a:solidFill>
        <a:effectLst/>
      </p:bgPr>
    </p:bg>
    <p:spTree>
      <p:nvGrpSpPr>
        <p:cNvPr id="1" name=""/>
        <p:cNvGrpSpPr/>
        <p:nvPr/>
      </p:nvGrpSpPr>
      <p:grpSpPr>
        <a:xfrm>
          <a:off x="0" y="0"/>
          <a:ext cx="0" cy="0"/>
          <a:chOff x="0" y="0"/>
          <a:chExt cx="0" cy="0"/>
        </a:xfrm>
      </p:grpSpPr>
      <p:sp>
        <p:nvSpPr>
          <p:cNvPr id="5" name="Title 23">
            <a:extLst>
              <a:ext uri="{FF2B5EF4-FFF2-40B4-BE49-F238E27FC236}">
                <a16:creationId xmlns:a16="http://schemas.microsoft.com/office/drawing/2014/main" id="{197AF948-AFDA-994B-A7C7-A4D527451FC4}"/>
              </a:ext>
            </a:extLst>
          </p:cNvPr>
          <p:cNvSpPr>
            <a:spLocks noGrp="1"/>
          </p:cNvSpPr>
          <p:nvPr>
            <p:ph type="title" hasCustomPrompt="1"/>
          </p:nvPr>
        </p:nvSpPr>
        <p:spPr>
          <a:xfrm>
            <a:off x="2768600" y="6875"/>
            <a:ext cx="8966200" cy="749300"/>
          </a:xfrm>
          <a:prstGeom prst="rect">
            <a:avLst/>
          </a:prstGeom>
          <a:ln>
            <a:noFill/>
          </a:ln>
        </p:spPr>
        <p:txBody>
          <a:bodyPr vert="horz" anchor="ctr"/>
          <a:lstStyle>
            <a:lvl1pPr marL="0" algn="r" defTabSz="609585" rtl="0" eaLnBrk="1" latinLnBrk="0" hangingPunct="1">
              <a:spcBef>
                <a:spcPct val="0"/>
              </a:spcBef>
              <a:buNone/>
              <a:defRPr lang="en-US" sz="2800" kern="1200" dirty="0">
                <a:solidFill>
                  <a:srgbClr val="1A1C2B"/>
                </a:solidFill>
                <a:latin typeface="HelveticaNowText Medium" panose="020B0604030202020204" pitchFamily="34" charset="0"/>
                <a:ea typeface="+mj-ea"/>
                <a:cs typeface="HelveticaNowText Medium" panose="020B0604030202020204" pitchFamily="34" charset="0"/>
              </a:defRPr>
            </a:lvl1pPr>
          </a:lstStyle>
          <a:p>
            <a:r>
              <a:rPr lang="en-US"/>
              <a:t>Presentation Title Slide Here</a:t>
            </a:r>
          </a:p>
        </p:txBody>
      </p:sp>
      <p:sp>
        <p:nvSpPr>
          <p:cNvPr id="8" name="Text Placeholder 6">
            <a:extLst>
              <a:ext uri="{FF2B5EF4-FFF2-40B4-BE49-F238E27FC236}">
                <a16:creationId xmlns:a16="http://schemas.microsoft.com/office/drawing/2014/main" id="{F62A5AA4-57D5-8B4C-923A-2C551304202B}"/>
              </a:ext>
            </a:extLst>
          </p:cNvPr>
          <p:cNvSpPr>
            <a:spLocks noGrp="1"/>
          </p:cNvSpPr>
          <p:nvPr>
            <p:ph type="body" sz="quarter" idx="10"/>
          </p:nvPr>
        </p:nvSpPr>
        <p:spPr>
          <a:xfrm>
            <a:off x="335666" y="1226917"/>
            <a:ext cx="11399134" cy="4786132"/>
          </a:xfrm>
          <a:prstGeom prst="rect">
            <a:avLst/>
          </a:prstGeom>
        </p:spPr>
        <p:txBody>
          <a:bodyPr/>
          <a:lstStyle>
            <a:lvl1pPr>
              <a:spcBef>
                <a:spcPts val="600"/>
              </a:spcBef>
              <a:spcAft>
                <a:spcPts val="600"/>
              </a:spcAft>
              <a:defRPr sz="16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a:spcBef>
                <a:spcPts val="600"/>
              </a:spcBef>
              <a:spcAft>
                <a:spcPts val="600"/>
              </a:spcAft>
              <a:defRPr sz="16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a:spcBef>
                <a:spcPts val="600"/>
              </a:spcBef>
              <a:spcAft>
                <a:spcPts val="600"/>
              </a:spcAft>
              <a:defRPr sz="16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a:spcBef>
                <a:spcPts val="600"/>
              </a:spcBef>
              <a:spcAft>
                <a:spcPts val="600"/>
              </a:spcAft>
              <a:defRPr sz="16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a:spcBef>
                <a:spcPts val="600"/>
              </a:spcBef>
              <a:spcAft>
                <a:spcPts val="600"/>
              </a:spcAft>
              <a:defRPr sz="16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Footer">
            <a:extLst>
              <a:ext uri="{FF2B5EF4-FFF2-40B4-BE49-F238E27FC236}">
                <a16:creationId xmlns:a16="http://schemas.microsoft.com/office/drawing/2014/main" id="{304BFE6F-EB99-3D36-3B9C-887570B3130D}"/>
              </a:ext>
            </a:extLst>
          </p:cNvPr>
          <p:cNvGrpSpPr/>
          <p:nvPr userDrawn="1"/>
        </p:nvGrpSpPr>
        <p:grpSpPr>
          <a:xfrm>
            <a:off x="0" y="6334126"/>
            <a:ext cx="12249150" cy="549274"/>
            <a:chOff x="0" y="6334126"/>
            <a:chExt cx="12249150" cy="549274"/>
          </a:xfrm>
        </p:grpSpPr>
        <p:sp>
          <p:nvSpPr>
            <p:cNvPr id="6" name="The Exponential-e Group Channel Partner Programme">
              <a:extLst>
                <a:ext uri="{FF2B5EF4-FFF2-40B4-BE49-F238E27FC236}">
                  <a16:creationId xmlns:a16="http://schemas.microsoft.com/office/drawing/2014/main" id="{5E2AE9F5-A93E-CCE7-8B34-C0E6B8741677}"/>
                </a:ext>
              </a:extLst>
            </p:cNvPr>
            <p:cNvSpPr/>
            <p:nvPr userDrawn="1"/>
          </p:nvSpPr>
          <p:spPr>
            <a:xfrm>
              <a:off x="0" y="6334126"/>
              <a:ext cx="12249150" cy="546100"/>
            </a:xfrm>
            <a:prstGeom prst="rect">
              <a:avLst/>
            </a:prstGeom>
            <a:solidFill>
              <a:srgbClr val="12274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rgbClr val="1A1C2B"/>
                  </a:solidFill>
                  <a:latin typeface="HelveticaNowDisplay Bold" panose="020B0804030202020204" pitchFamily="34" charset="0"/>
                  <a:ea typeface="+mn-ea"/>
                  <a:cs typeface="HelveticaNowDisplay Bold" panose="020B0804030202020204" pitchFamily="34" charset="0"/>
                </a:rPr>
                <a:t>Be unstoppable.</a:t>
              </a:r>
              <a:r>
                <a:rPr lang="en-GB" sz="1200" b="1" kern="1200">
                  <a:solidFill>
                    <a:srgbClr val="1A1C2B"/>
                  </a:solidFill>
                  <a:latin typeface="HelveticaNowDisplay Bold" panose="020B0804030202020204" pitchFamily="34" charset="0"/>
                  <a:ea typeface="+mn-ea"/>
                  <a:cs typeface="HelveticaNowDisplay Bold" panose="020B0804030202020204" pitchFamily="34" charset="0"/>
                </a:rPr>
                <a:t> </a:t>
              </a:r>
              <a:r>
                <a:rPr lang="en-GB" sz="1200" b="1">
                  <a:solidFill>
                    <a:srgbClr val="1A1C2B"/>
                  </a:solidFill>
                  <a:latin typeface="HelveticaNowDisplay Bold" panose="020B0804030202020204" pitchFamily="34" charset="0"/>
                  <a:cs typeface="HelveticaNowDisplay Bold" panose="020B0804030202020204" pitchFamily="34" charset="0"/>
                </a:rPr>
                <a:t>The Exponential-e Group </a:t>
              </a:r>
              <a:r>
                <a:rPr lang="en-GB" sz="1200">
                  <a:solidFill>
                    <a:srgbClr val="1A1C2B"/>
                  </a:solidFill>
                  <a:latin typeface="HelveticaNowText Regular" panose="020B0504030202020204" pitchFamily="34" charset="0"/>
                  <a:cs typeface="HelveticaNowText Regular" panose="020B0504030202020204" pitchFamily="34" charset="0"/>
                </a:rPr>
                <a:t>Channel Partner Programme</a:t>
              </a:r>
            </a:p>
          </p:txBody>
        </p:sp>
        <p:sp>
          <p:nvSpPr>
            <p:cNvPr id="7" name="Website | Contact Number">
              <a:extLst>
                <a:ext uri="{FF2B5EF4-FFF2-40B4-BE49-F238E27FC236}">
                  <a16:creationId xmlns:a16="http://schemas.microsoft.com/office/drawing/2014/main" id="{B0F08496-F5D7-3C7D-3A4A-CC835CAED53F}"/>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a:solidFill>
                    <a:srgbClr val="1A1C2B"/>
                  </a:solidFill>
                  <a:latin typeface="HelveticaNowText Regular" panose="020B0504030202020204" pitchFamily="34" charset="0"/>
                  <a:ea typeface="+mn-ea"/>
                  <a:cs typeface="HelveticaNowText Regular" panose="020B0504030202020204" pitchFamily="34" charset="0"/>
                </a:rPr>
                <a:t>www.expo-e.uk    |    </a:t>
              </a:r>
              <a:r>
                <a:rPr lang="en-GB" sz="1200" b="0" kern="1200">
                  <a:solidFill>
                    <a:srgbClr val="1A1C2B"/>
                  </a:solidFill>
                  <a:latin typeface="HelveticaNowDisplay Bold" panose="020B0804030202020204" pitchFamily="34" charset="0"/>
                  <a:ea typeface="+mn-ea"/>
                  <a:cs typeface="HelveticaNowDisplay Bold" panose="020B0804030202020204" pitchFamily="34" charset="0"/>
                </a:rPr>
                <a:t>0203 993 3374</a:t>
              </a:r>
            </a:p>
          </p:txBody>
        </p:sp>
      </p:grpSp>
      <p:grpSp>
        <p:nvGrpSpPr>
          <p:cNvPr id="15" name="Expo.e Logo">
            <a:extLst>
              <a:ext uri="{FF2B5EF4-FFF2-40B4-BE49-F238E27FC236}">
                <a16:creationId xmlns:a16="http://schemas.microsoft.com/office/drawing/2014/main" id="{7D5CE16E-DE9C-1CA0-6EFE-D371A4D2F7D6}"/>
              </a:ext>
            </a:extLst>
          </p:cNvPr>
          <p:cNvGrpSpPr/>
          <p:nvPr userDrawn="1"/>
        </p:nvGrpSpPr>
        <p:grpSpPr>
          <a:xfrm>
            <a:off x="368300" y="241303"/>
            <a:ext cx="2057353" cy="324928"/>
            <a:chOff x="368300" y="241303"/>
            <a:chExt cx="2057353" cy="324928"/>
          </a:xfrm>
          <a:solidFill>
            <a:schemeClr val="tx1"/>
          </a:solidFill>
        </p:grpSpPr>
        <p:sp>
          <p:nvSpPr>
            <p:cNvPr id="16" name="Free-form: Shape 15">
              <a:extLst>
                <a:ext uri="{FF2B5EF4-FFF2-40B4-BE49-F238E27FC236}">
                  <a16:creationId xmlns:a16="http://schemas.microsoft.com/office/drawing/2014/main" id="{53E9FFC9-141D-88B9-44DF-D98161289EE8}"/>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453A4FBD-A605-B350-A557-7DDBE8E9A9C2}"/>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B8CA3EC-8A46-A058-C79C-B377E75EFD07}"/>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F978FA61-89DD-B9EF-2585-5EC5061B3CF6}"/>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72485355-C579-6520-BE77-79D9099D76B3}"/>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00A3436-5AA1-68BE-FC6C-DC246CB3D445}"/>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a:p>
          </p:txBody>
        </p:sp>
      </p:grpSp>
    </p:spTree>
    <p:extLst>
      <p:ext uri="{BB962C8B-B14F-4D97-AF65-F5344CB8AC3E}">
        <p14:creationId xmlns:p14="http://schemas.microsoft.com/office/powerpoint/2010/main" val="346039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42" presetClass="entr" presetSubtype="0"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tmplLst>
          <p:tmpl>
            <p:tnLst>
              <p:par>
                <p:cTn presetID="10" presetClass="entr" presetSubtype="0" fill="hold" nodeType="withEffect">
                  <p:stCondLst>
                    <p:cond delay="7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Section Title  Slide">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noFill/>
        </p:spPr>
        <p:txBody>
          <a:bodyPr lIns="360000" tIns="0" rIns="0" bIns="0" anchor="ctr">
            <a:noAutofit/>
          </a:bodyPr>
          <a:lstStyle>
            <a:lvl1pPr marL="0" indent="0" algn="l">
              <a:buNone/>
              <a:defRPr sz="1800">
                <a:latin typeface="HelveticaNowText Regular" panose="020B0504030202020204" pitchFamily="34" charset="0"/>
                <a:cs typeface="HelveticaNowText Regular" panose="020B050403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a:solidFill>
                    <a:schemeClr val="tx1"/>
                  </a:solidFill>
                  <a:latin typeface="HelveticaNowDisplay Bold" panose="020B0804030202020204" pitchFamily="34" charset="0"/>
                  <a:cs typeface="HelveticaNowDisplay Bold" panose="020B0804030202020204" pitchFamily="34" charset="0"/>
                </a:rPr>
                <a:t>The Exponential-e Group </a:t>
              </a:r>
              <a:r>
                <a:rPr lang="en-GB" sz="1200">
                  <a:solidFill>
                    <a:schemeClr val="tx1"/>
                  </a:solidFill>
                  <a:latin typeface="HelveticaNowText Regular" panose="020B0504030202020204" pitchFamily="34"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a:solidFill>
                    <a:schemeClr val="tx1"/>
                  </a:solidFill>
                  <a:latin typeface="HelveticaNowText Regular" panose="020B0504030202020204" pitchFamily="34" charset="0"/>
                  <a:ea typeface="+mn-ea"/>
                  <a:cs typeface="HelveticaNowText Regular" panose="020B0504030202020204" pitchFamily="34" charset="0"/>
                </a:rPr>
                <a:t>www.expo-e.uk    |    </a:t>
              </a:r>
              <a:r>
                <a:rPr lang="en-GB" sz="1200" b="0" kern="1200">
                  <a:solidFill>
                    <a:schemeClr val="tx1"/>
                  </a:solidFill>
                  <a:latin typeface="HelveticaNowDisplay Bold" panose="020B0804030202020204" pitchFamily="34"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a:solidFill>
                  <a:schemeClr val="tx1"/>
                </a:solidFill>
                <a:latin typeface="HelveticaNowDisplay Bold" panose="020B0804030202020204" pitchFamily="34" charset="0"/>
                <a:ea typeface="+mn-ea"/>
                <a:cs typeface="HelveticaNowDisplay Bold" panose="020B0804030202020204" pitchFamily="34" charset="0"/>
              </a:rPr>
              <a:t>Be Unstoppable.</a:t>
            </a:r>
            <a:endParaRPr lang="en-GB" sz="1500" b="1" kern="1200">
              <a:solidFill>
                <a:schemeClr val="tx1"/>
              </a:solidFill>
              <a:latin typeface="HelveticaNowDisplay Bold" panose="020B0804030202020204" pitchFamily="34"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tx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a:solidFill>
                  <a:schemeClr val="bg1"/>
                </a:solidFill>
                <a:latin typeface="HelveticaNowText Medium" panose="020B0604030202020204" pitchFamily="34" charset="0"/>
                <a:cs typeface="HelveticaNowText Medium" panose="020B0604030202020204" pitchFamily="34" charset="0"/>
              </a:defRPr>
            </a:lvl1pPr>
          </a:lstStyle>
          <a:p>
            <a:r>
              <a:rPr lang="en-GB"/>
              <a:t>Click to edit Master title style</a:t>
            </a:r>
          </a:p>
        </p:txBody>
      </p:sp>
    </p:spTree>
    <p:extLst>
      <p:ext uri="{BB962C8B-B14F-4D97-AF65-F5344CB8AC3E}">
        <p14:creationId xmlns:p14="http://schemas.microsoft.com/office/powerpoint/2010/main" val="269677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5.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1A784438-C3A9-5EF6-910A-33F38151A9D7}"/>
              </a:ext>
            </a:extLst>
          </p:cNvPr>
          <p:cNvSpPr/>
          <p:nvPr userDrawn="1"/>
        </p:nvSpPr>
        <p:spPr>
          <a:xfrm>
            <a:off x="0" y="0"/>
            <a:ext cx="12192000" cy="6858000"/>
          </a:xfrm>
          <a:prstGeom prst="rect">
            <a:avLst/>
          </a:prstGeom>
          <a:gradFill flip="none" rotWithShape="1">
            <a:gsLst>
              <a:gs pos="23000">
                <a:schemeClr val="accent6"/>
              </a:gs>
              <a:gs pos="7700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latin typeface="Helvetica" pitchFamily="2" charset="0"/>
            </a:endParaRPr>
          </a:p>
        </p:txBody>
      </p:sp>
    </p:spTree>
    <p:extLst>
      <p:ext uri="{BB962C8B-B14F-4D97-AF65-F5344CB8AC3E}">
        <p14:creationId xmlns:p14="http://schemas.microsoft.com/office/powerpoint/2010/main" val="3148903241"/>
      </p:ext>
    </p:extLst>
  </p:cSld>
  <p:clrMap bg1="lt1" tx1="dk1" bg2="lt2" tx2="dk2" accent1="accent1" accent2="accent2" accent3="accent3" accent4="accent4" accent5="accent5" accent6="accent6" hlink="hlink" folHlink="folHlink"/>
  <p:sldLayoutIdLst>
    <p:sldLayoutId id="2147483868"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6" presetClass="emph" presetSubtype="0" autoRev="1" fill="hold" nodeType="withEffect">
                                  <p:stCondLst>
                                    <p:cond delay="0"/>
                                  </p:stCondLst>
                                  <p:childTnLst>
                                    <p:animScale>
                                      <p:cBhvr>
                                        <p:cTn id="12" dur="400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1897840"/>
      </p:ext>
    </p:extLst>
  </p:cSld>
  <p:clrMap bg1="lt1" tx1="dk1" bg2="lt2" tx2="dk2" accent1="accent1" accent2="accent2" accent3="accent3" accent4="accent4" accent5="accent5" accent6="accent6" hlink="hlink" folHlink="folHlink"/>
  <p:sldLayoutIdLst>
    <p:sldLayoutId id="2147483863" r:id="rId1"/>
  </p:sldLayoutIdLst>
  <p:hf sldNum="0" hd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7E8F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8420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73" r:id="rId3"/>
  </p:sldLayoutIdLst>
  <p:hf sldNum="0" hd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descr="A picture containing projector&#10;&#10;Description automatically generated">
            <a:extLst>
              <a:ext uri="{FF2B5EF4-FFF2-40B4-BE49-F238E27FC236}">
                <a16:creationId xmlns:a16="http://schemas.microsoft.com/office/drawing/2014/main" id="{C3D84F75-2FD0-C8DA-30D0-5CDBEB3CD7E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Rectangle 20">
            <a:extLst>
              <a:ext uri="{FF2B5EF4-FFF2-40B4-BE49-F238E27FC236}">
                <a16:creationId xmlns:a16="http://schemas.microsoft.com/office/drawing/2014/main" id="{CE18D715-8383-CE3F-0D4E-15D27BF28351}"/>
              </a:ext>
            </a:extLst>
          </p:cNvPr>
          <p:cNvSpPr/>
          <p:nvPr userDrawn="1"/>
        </p:nvSpPr>
        <p:spPr>
          <a:xfrm>
            <a:off x="0" y="0"/>
            <a:ext cx="12192000" cy="6858000"/>
          </a:xfrm>
          <a:prstGeom prst="rect">
            <a:avLst/>
          </a:prstGeom>
          <a:gradFill flip="none" rotWithShape="1">
            <a:gsLst>
              <a:gs pos="0">
                <a:schemeClr val="accent6"/>
              </a:gs>
              <a:gs pos="7700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69088772"/>
      </p:ext>
    </p:extLst>
  </p:cSld>
  <p:clrMap bg1="lt1" tx1="dk1" bg2="lt2" tx2="dk2" accent1="accent1" accent2="accent2" accent3="accent3" accent4="accent4" accent5="accent5" accent6="accent6" hlink="hlink" folHlink="folHlink"/>
  <p:sldLayoutIdLst>
    <p:sldLayoutId id="2147483830" r:id="rId1"/>
    <p:sldLayoutId id="2147483860" r:id="rId2"/>
    <p:sldLayoutId id="2147483861" r:id="rId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6" presetClass="emph" presetSubtype="0" autoRev="1" fill="hold" nodeType="withEffect">
                                  <p:stCondLst>
                                    <p:cond delay="0"/>
                                  </p:stCondLst>
                                  <p:childTnLst>
                                    <p:animScale>
                                      <p:cBhvr>
                                        <p:cTn id="9" dur="4000" fill="hold"/>
                                        <p:tgtEl>
                                          <p:spTgt spid="20"/>
                                        </p:tgtEl>
                                      </p:cBhvr>
                                      <p:by x="110000" y="110000"/>
                                    </p:animScale>
                                  </p:childTnLst>
                                </p:cTn>
                              </p:par>
                              <p:par>
                                <p:cTn id="10" presetID="10" presetClass="entr" presetSubtype="0" fill="hold" grpId="0" nodeType="withEffect">
                                  <p:stCondLst>
                                    <p:cond delay="25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332683"/>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7E8F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818685"/>
      </p:ext>
    </p:extLst>
  </p:cSld>
  <p:clrMap bg1="lt1" tx1="dk1" bg2="lt2" tx2="dk2" accent1="accent1" accent2="accent2" accent3="accent3" accent4="accent4" accent5="accent5" accent6="accent6" hlink="hlink" folHlink="folHlink"/>
  <p:sldLayoutIdLst>
    <p:sldLayoutId id="2147483772" r:id="rId1"/>
    <p:sldLayoutId id="2147483820" r:id="rId2"/>
    <p:sldLayoutId id="2147483821" r:id="rId3"/>
  </p:sldLayoutIdLst>
  <p:hf sldNum="0" hd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microsoft.com/office/2018/10/relationships/comments" Target="../comments/modernComment_7FBE72BA_86F35676.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png"/><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1.png"/><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microsoft.com/office/2018/10/relationships/comments" Target="../comments/modernComment_7FBE72F4_D9D6FDA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43.png"/><Relationship Id="rId3" Type="http://schemas.openxmlformats.org/officeDocument/2006/relationships/image" Target="../media/image21.png"/><Relationship Id="rId7" Type="http://schemas.openxmlformats.org/officeDocument/2006/relationships/image" Target="../media/image39.jpeg"/><Relationship Id="rId12" Type="http://schemas.openxmlformats.org/officeDocument/2006/relationships/image" Target="../media/image42.png"/><Relationship Id="rId2" Type="http://schemas.openxmlformats.org/officeDocument/2006/relationships/notesSlide" Target="../notesSlides/notesSlide3.xml"/><Relationship Id="rId16"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38.png"/><Relationship Id="rId11" Type="http://schemas.openxmlformats.org/officeDocument/2006/relationships/image" Target="../media/image41.png"/><Relationship Id="rId5" Type="http://schemas.openxmlformats.org/officeDocument/2006/relationships/image" Target="../media/image37.png"/><Relationship Id="rId15" Type="http://schemas.openxmlformats.org/officeDocument/2006/relationships/image" Target="../media/image18.png"/><Relationship Id="rId10" Type="http://schemas.openxmlformats.org/officeDocument/2006/relationships/image" Target="../media/image40.png"/><Relationship Id="rId4" Type="http://schemas.openxmlformats.org/officeDocument/2006/relationships/image" Target="../media/image36.png"/><Relationship Id="rId9" Type="http://schemas.microsoft.com/office/2007/relationships/hdphoto" Target="../media/hdphoto4.wdp"/><Relationship Id="rId14" Type="http://schemas.openxmlformats.org/officeDocument/2006/relationships/image" Target="../media/image4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svg"/><Relationship Id="rId3" Type="http://schemas.openxmlformats.org/officeDocument/2006/relationships/image" Target="../media/image46.svg"/><Relationship Id="rId7" Type="http://schemas.openxmlformats.org/officeDocument/2006/relationships/image" Target="../media/image50.svg"/><Relationship Id="rId12" Type="http://schemas.openxmlformats.org/officeDocument/2006/relationships/image" Target="../media/image55.png"/><Relationship Id="rId2" Type="http://schemas.openxmlformats.org/officeDocument/2006/relationships/image" Target="../media/image45.png"/><Relationship Id="rId1" Type="http://schemas.openxmlformats.org/officeDocument/2006/relationships/slideLayout" Target="../slideLayouts/slideLayout5.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image" Target="../media/image48.svg"/><Relationship Id="rId15" Type="http://schemas.openxmlformats.org/officeDocument/2006/relationships/image" Target="../media/image58.sv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svg"/><Relationship Id="rId14" Type="http://schemas.openxmlformats.org/officeDocument/2006/relationships/image" Target="../media/image57.png"/></Relationships>
</file>

<file path=ppt/slides/_rels/slide2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5.xml"/><Relationship Id="rId4" Type="http://schemas.openxmlformats.org/officeDocument/2006/relationships/image" Target="../media/image6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hdphoto" Target="../media/hdphoto2.wdp"/><Relationship Id="rId1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2.svg"/><Relationship Id="rId12" Type="http://schemas.openxmlformats.org/officeDocument/2006/relationships/image" Target="../media/image16.png"/><Relationship Id="rId17" Type="http://schemas.openxmlformats.org/officeDocument/2006/relationships/image" Target="../media/image19.png"/><Relationship Id="rId2" Type="http://schemas.microsoft.com/office/2018/10/relationships/comments" Target="../comments/modernComment_7FBE72F5_9E36F54.xml"/><Relationship Id="rId16" Type="http://schemas.openxmlformats.org/officeDocument/2006/relationships/image" Target="../media/image18.png"/><Relationship Id="rId1" Type="http://schemas.openxmlformats.org/officeDocument/2006/relationships/slideLayout" Target="../slideLayouts/slideLayout11.xml"/><Relationship Id="rId6" Type="http://schemas.openxmlformats.org/officeDocument/2006/relationships/image" Target="../media/image11.png"/><Relationship Id="rId11" Type="http://schemas.microsoft.com/office/2007/relationships/hdphoto" Target="../media/hdphoto1.wdp"/><Relationship Id="rId5" Type="http://schemas.openxmlformats.org/officeDocument/2006/relationships/image" Target="../media/image10.png"/><Relationship Id="rId15" Type="http://schemas.microsoft.com/office/2007/relationships/hdphoto" Target="../media/hdphoto3.wdp"/><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18/10/relationships/comments" Target="../comments/modernComment_7FBE7277_B494F02D.xml"/><Relationship Id="rId7" Type="http://schemas.microsoft.com/office/2007/relationships/hdphoto" Target="../media/hdphoto4.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microsoft.com/office/2018/10/relationships/comments" Target="../comments/modernComment_107_8CC63294.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7B232AC-5B11-64E1-3397-261F29B88182}"/>
              </a:ext>
            </a:extLst>
          </p:cNvPr>
          <p:cNvSpPr>
            <a:spLocks noGrp="1"/>
          </p:cNvSpPr>
          <p:nvPr>
            <p:ph type="subTitle" idx="1"/>
          </p:nvPr>
        </p:nvSpPr>
        <p:spPr/>
        <p:txBody>
          <a:bodyPr/>
          <a:lstStyle/>
          <a:p>
            <a:r>
              <a:rPr lang="en-GB"/>
              <a:t>Partner Enablement</a:t>
            </a:r>
          </a:p>
        </p:txBody>
      </p:sp>
      <p:sp>
        <p:nvSpPr>
          <p:cNvPr id="3" name="Title 2">
            <a:extLst>
              <a:ext uri="{FF2B5EF4-FFF2-40B4-BE49-F238E27FC236}">
                <a16:creationId xmlns:a16="http://schemas.microsoft.com/office/drawing/2014/main" id="{2C13F5EC-7064-2264-DB23-E4D4D9FDDB23}"/>
              </a:ext>
            </a:extLst>
          </p:cNvPr>
          <p:cNvSpPr>
            <a:spLocks noGrp="1"/>
          </p:cNvSpPr>
          <p:nvPr>
            <p:ph type="ctrTitle"/>
          </p:nvPr>
        </p:nvSpPr>
        <p:spPr/>
        <p:txBody>
          <a:bodyPr>
            <a:normAutofit fontScale="90000"/>
          </a:bodyPr>
          <a:lstStyle/>
          <a:p>
            <a:r>
              <a:rPr lang="en-GB" dirty="0" err="1">
                <a:latin typeface="HelveticaNowText Medium"/>
              </a:rPr>
              <a:t>UCaaS</a:t>
            </a:r>
            <a:r>
              <a:rPr lang="en-GB" dirty="0">
                <a:latin typeface="HelveticaNowText Medium"/>
              </a:rPr>
              <a:t> Reporting powered by </a:t>
            </a:r>
            <a:r>
              <a:rPr lang="en-GB" dirty="0" err="1">
                <a:latin typeface="HelveticaNowText Medium"/>
              </a:rPr>
              <a:t>Akixi</a:t>
            </a:r>
            <a:endParaRPr lang="en-GB" dirty="0">
              <a:latin typeface="HelveticaNowText Medium"/>
            </a:endParaRPr>
          </a:p>
        </p:txBody>
      </p:sp>
    </p:spTree>
    <p:extLst>
      <p:ext uri="{BB962C8B-B14F-4D97-AF65-F5344CB8AC3E}">
        <p14:creationId xmlns:p14="http://schemas.microsoft.com/office/powerpoint/2010/main" val="2264094326"/>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DE545D8-0D60-D85F-C92E-4CE3A3DF3A2E}"/>
              </a:ext>
            </a:extLst>
          </p:cNvPr>
          <p:cNvGrpSpPr/>
          <p:nvPr/>
        </p:nvGrpSpPr>
        <p:grpSpPr>
          <a:xfrm>
            <a:off x="1103359" y="1539633"/>
            <a:ext cx="5257481" cy="3837682"/>
            <a:chOff x="1700693" y="1787852"/>
            <a:chExt cx="6020483" cy="4394633"/>
          </a:xfrm>
          <a:effectLst>
            <a:outerShdw blurRad="101600" dist="76200" dir="5400000" algn="t" rotWithShape="0">
              <a:prstClr val="black">
                <a:alpha val="25000"/>
              </a:prstClr>
            </a:outerShdw>
          </a:effectLst>
        </p:grpSpPr>
        <p:sp>
          <p:nvSpPr>
            <p:cNvPr id="12" name="Rounded Rectangle 6">
              <a:extLst>
                <a:ext uri="{FF2B5EF4-FFF2-40B4-BE49-F238E27FC236}">
                  <a16:creationId xmlns:a16="http://schemas.microsoft.com/office/drawing/2014/main" id="{04BB6376-6B21-EC6F-F393-FB47A34481D8}"/>
                </a:ext>
              </a:extLst>
            </p:cNvPr>
            <p:cNvSpPr/>
            <p:nvPr/>
          </p:nvSpPr>
          <p:spPr>
            <a:xfrm>
              <a:off x="1988475" y="2044165"/>
              <a:ext cx="5554640" cy="3882007"/>
            </a:xfrm>
            <a:prstGeom prst="roundRect">
              <a:avLst>
                <a:gd name="adj" fmla="val 1987"/>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3" name="Picture 12">
              <a:extLst>
                <a:ext uri="{FF2B5EF4-FFF2-40B4-BE49-F238E27FC236}">
                  <a16:creationId xmlns:a16="http://schemas.microsoft.com/office/drawing/2014/main" id="{B2A34D76-9640-8C5C-C8F0-6370A98F8946}"/>
                </a:ext>
              </a:extLst>
            </p:cNvPr>
            <p:cNvPicPr>
              <a:picLocks noChangeAspect="1"/>
            </p:cNvPicPr>
            <p:nvPr/>
          </p:nvPicPr>
          <p:blipFill rotWithShape="1">
            <a:blip r:embed="rId2"/>
            <a:srcRect l="1" r="1301"/>
            <a:stretch/>
          </p:blipFill>
          <p:spPr>
            <a:xfrm>
              <a:off x="2064107" y="2515810"/>
              <a:ext cx="5306063" cy="2938716"/>
            </a:xfrm>
            <a:prstGeom prst="rect">
              <a:avLst/>
            </a:prstGeom>
          </p:spPr>
        </p:pic>
        <p:pic>
          <p:nvPicPr>
            <p:cNvPr id="14" name="Picture 13">
              <a:extLst>
                <a:ext uri="{FF2B5EF4-FFF2-40B4-BE49-F238E27FC236}">
                  <a16:creationId xmlns:a16="http://schemas.microsoft.com/office/drawing/2014/main" id="{93142AD9-88B8-2321-1D4A-F2B06859198F}"/>
                </a:ext>
              </a:extLst>
            </p:cNvPr>
            <p:cNvPicPr>
              <a:picLocks noChangeAspect="1"/>
            </p:cNvPicPr>
            <p:nvPr/>
          </p:nvPicPr>
          <p:blipFill rotWithShape="1">
            <a:blip r:embed="rId3"/>
            <a:srcRect l="8854" t="15902" r="31687" b="17310"/>
            <a:stretch/>
          </p:blipFill>
          <p:spPr>
            <a:xfrm>
              <a:off x="1700693" y="1787852"/>
              <a:ext cx="6020483" cy="4394633"/>
            </a:xfrm>
            <a:prstGeom prst="rect">
              <a:avLst/>
            </a:prstGeom>
          </p:spPr>
        </p:pic>
      </p:grpSp>
      <p:grpSp>
        <p:nvGrpSpPr>
          <p:cNvPr id="8" name="Group 7">
            <a:extLst>
              <a:ext uri="{FF2B5EF4-FFF2-40B4-BE49-F238E27FC236}">
                <a16:creationId xmlns:a16="http://schemas.microsoft.com/office/drawing/2014/main" id="{6464BF5A-E348-9F6A-F4A4-BFDA7175CA91}"/>
              </a:ext>
            </a:extLst>
          </p:cNvPr>
          <p:cNvGrpSpPr/>
          <p:nvPr/>
        </p:nvGrpSpPr>
        <p:grpSpPr>
          <a:xfrm>
            <a:off x="251645" y="3340799"/>
            <a:ext cx="1522332" cy="2955860"/>
            <a:chOff x="7978420" y="1926354"/>
            <a:chExt cx="2131870" cy="4139379"/>
          </a:xfrm>
          <a:effectLst>
            <a:outerShdw blurRad="101600" dist="76200" dir="5400000" algn="t" rotWithShape="0">
              <a:prstClr val="black">
                <a:alpha val="25000"/>
              </a:prstClr>
            </a:outerShdw>
          </a:effectLst>
        </p:grpSpPr>
        <p:sp>
          <p:nvSpPr>
            <p:cNvPr id="9" name="Round Same-side Corner of Rectangle 2">
              <a:extLst>
                <a:ext uri="{FF2B5EF4-FFF2-40B4-BE49-F238E27FC236}">
                  <a16:creationId xmlns:a16="http://schemas.microsoft.com/office/drawing/2014/main" id="{0913ABFE-0CD3-5ACE-0BC7-21551FDE7217}"/>
                </a:ext>
              </a:extLst>
            </p:cNvPr>
            <p:cNvSpPr/>
            <p:nvPr/>
          </p:nvSpPr>
          <p:spPr>
            <a:xfrm flipV="1">
              <a:off x="8157286" y="2098663"/>
              <a:ext cx="1774139" cy="3781715"/>
            </a:xfrm>
            <a:prstGeom prst="round2SameRect">
              <a:avLst>
                <a:gd name="adj1" fmla="val 16667"/>
                <a:gd name="adj2" fmla="val 14973"/>
              </a:avLst>
            </a:prstGeom>
            <a:gradFill flip="none" rotWithShape="1">
              <a:gsLst>
                <a:gs pos="0">
                  <a:schemeClr val="tx1">
                    <a:lumMod val="95000"/>
                  </a:schemeClr>
                </a:gs>
                <a:gs pos="100000">
                  <a:srgbClr val="E5727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0" name="Picture 9">
              <a:extLst>
                <a:ext uri="{FF2B5EF4-FFF2-40B4-BE49-F238E27FC236}">
                  <a16:creationId xmlns:a16="http://schemas.microsoft.com/office/drawing/2014/main" id="{5C5B0366-BD54-8466-C1D7-B046A4B98B05}"/>
                </a:ext>
              </a:extLst>
            </p:cNvPr>
            <p:cNvPicPr>
              <a:picLocks noChangeAspect="1"/>
            </p:cNvPicPr>
            <p:nvPr/>
          </p:nvPicPr>
          <p:blipFill>
            <a:blip r:embed="rId4"/>
            <a:stretch>
              <a:fillRect/>
            </a:stretch>
          </p:blipFill>
          <p:spPr>
            <a:xfrm>
              <a:off x="8183365" y="2182346"/>
              <a:ext cx="1772881" cy="3486667"/>
            </a:xfrm>
            <a:prstGeom prst="rect">
              <a:avLst/>
            </a:prstGeom>
          </p:spPr>
        </p:pic>
        <p:pic>
          <p:nvPicPr>
            <p:cNvPr id="11" name="Picture 10">
              <a:extLst>
                <a:ext uri="{FF2B5EF4-FFF2-40B4-BE49-F238E27FC236}">
                  <a16:creationId xmlns:a16="http://schemas.microsoft.com/office/drawing/2014/main" id="{04571CA9-39A1-C107-071E-B0A7FCAE7E2B}"/>
                </a:ext>
              </a:extLst>
            </p:cNvPr>
            <p:cNvPicPr>
              <a:picLocks noChangeAspect="1"/>
            </p:cNvPicPr>
            <p:nvPr/>
          </p:nvPicPr>
          <p:blipFill rotWithShape="1">
            <a:blip r:embed="rId3"/>
            <a:srcRect l="71917" t="26831" r="9005" b="16167"/>
            <a:stretch/>
          </p:blipFill>
          <p:spPr>
            <a:xfrm>
              <a:off x="7978420" y="1926354"/>
              <a:ext cx="2131870" cy="4139379"/>
            </a:xfrm>
            <a:prstGeom prst="rect">
              <a:avLst/>
            </a:prstGeom>
          </p:spPr>
        </p:pic>
      </p:grpSp>
      <p:sp>
        <p:nvSpPr>
          <p:cNvPr id="2" name="Title 1">
            <a:extLst>
              <a:ext uri="{FF2B5EF4-FFF2-40B4-BE49-F238E27FC236}">
                <a16:creationId xmlns:a16="http://schemas.microsoft.com/office/drawing/2014/main" id="{192DE191-FCE4-F1EA-0F18-039D91395C58}"/>
              </a:ext>
            </a:extLst>
          </p:cNvPr>
          <p:cNvSpPr>
            <a:spLocks noGrp="1"/>
          </p:cNvSpPr>
          <p:nvPr>
            <p:ph type="title"/>
          </p:nvPr>
        </p:nvSpPr>
        <p:spPr/>
        <p:txBody>
          <a:bodyPr/>
          <a:lstStyle/>
          <a:p>
            <a:r>
              <a:rPr lang="en-GB"/>
              <a:t>Recapture lost calls</a:t>
            </a:r>
          </a:p>
        </p:txBody>
      </p:sp>
      <p:pic>
        <p:nvPicPr>
          <p:cNvPr id="28" name="Picture 27" descr="A white letters on a black background&#10;&#10;Description automatically generated">
            <a:extLst>
              <a:ext uri="{FF2B5EF4-FFF2-40B4-BE49-F238E27FC236}">
                <a16:creationId xmlns:a16="http://schemas.microsoft.com/office/drawing/2014/main" id="{24D0419A-6D6A-2C32-48CF-52F5F1EDDE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8303" y="5892650"/>
            <a:ext cx="1294880" cy="353934"/>
          </a:xfrm>
          <a:prstGeom prst="rect">
            <a:avLst/>
          </a:prstGeom>
        </p:spPr>
      </p:pic>
      <p:sp>
        <p:nvSpPr>
          <p:cNvPr id="36" name="TextBox 35">
            <a:extLst>
              <a:ext uri="{FF2B5EF4-FFF2-40B4-BE49-F238E27FC236}">
                <a16:creationId xmlns:a16="http://schemas.microsoft.com/office/drawing/2014/main" id="{EDA17175-C4D3-0173-ADA2-CCEC4D9B4166}"/>
              </a:ext>
            </a:extLst>
          </p:cNvPr>
          <p:cNvSpPr txBox="1"/>
          <p:nvPr/>
        </p:nvSpPr>
        <p:spPr>
          <a:xfrm>
            <a:off x="452760" y="829932"/>
            <a:ext cx="9123039" cy="369332"/>
          </a:xfrm>
          <a:prstGeom prst="rect">
            <a:avLst/>
          </a:prstGeom>
          <a:noFill/>
        </p:spPr>
        <p:txBody>
          <a:bodyPr wrap="square">
            <a:spAutoFit/>
          </a:bodyPr>
          <a:lstStyle/>
          <a:p>
            <a:pPr marL="0" indent="0">
              <a:buNone/>
            </a:pPr>
            <a:r>
              <a:rPr lang="en-GB" sz="1800">
                <a:solidFill>
                  <a:srgbClr val="FFFFFF"/>
                </a:solidFill>
                <a:latin typeface="+mj-lt"/>
              </a:rPr>
              <a:t>Give your customers a​ second chance to make a positive first impression</a:t>
            </a:r>
          </a:p>
        </p:txBody>
      </p:sp>
      <p:grpSp>
        <p:nvGrpSpPr>
          <p:cNvPr id="39" name="Group 38">
            <a:extLst>
              <a:ext uri="{FF2B5EF4-FFF2-40B4-BE49-F238E27FC236}">
                <a16:creationId xmlns:a16="http://schemas.microsoft.com/office/drawing/2014/main" id="{18F9D4E6-A768-56F6-F1B1-1DAC4266EF12}"/>
              </a:ext>
            </a:extLst>
          </p:cNvPr>
          <p:cNvGrpSpPr/>
          <p:nvPr/>
        </p:nvGrpSpPr>
        <p:grpSpPr>
          <a:xfrm>
            <a:off x="6517789" y="1737936"/>
            <a:ext cx="5674211" cy="1220980"/>
            <a:chOff x="6517789" y="1737936"/>
            <a:chExt cx="5674211" cy="1220980"/>
          </a:xfrm>
        </p:grpSpPr>
        <p:sp>
          <p:nvSpPr>
            <p:cNvPr id="31" name="Oval 30">
              <a:extLst>
                <a:ext uri="{FF2B5EF4-FFF2-40B4-BE49-F238E27FC236}">
                  <a16:creationId xmlns:a16="http://schemas.microsoft.com/office/drawing/2014/main" id="{97677EEA-A456-44B5-5C9A-1D2D6DF49080}"/>
                </a:ext>
              </a:extLst>
            </p:cNvPr>
            <p:cNvSpPr/>
            <p:nvPr/>
          </p:nvSpPr>
          <p:spPr>
            <a:xfrm>
              <a:off x="6517789" y="1737936"/>
              <a:ext cx="1221662" cy="122098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32" name="Text Placeholder 3">
              <a:extLst>
                <a:ext uri="{FF2B5EF4-FFF2-40B4-BE49-F238E27FC236}">
                  <a16:creationId xmlns:a16="http://schemas.microsoft.com/office/drawing/2014/main" id="{F58F1769-7C23-1DE8-9F06-A4BA21456D6E}"/>
                </a:ext>
              </a:extLst>
            </p:cNvPr>
            <p:cNvSpPr txBox="1">
              <a:spLocks/>
            </p:cNvSpPr>
            <p:nvPr/>
          </p:nvSpPr>
          <p:spPr>
            <a:xfrm>
              <a:off x="7896225" y="1902339"/>
              <a:ext cx="4295775" cy="892175"/>
            </a:xfrm>
          </p:spPr>
          <p:txBody>
            <a:bodyPr anchor="ctr">
              <a:no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GB" sz="1800">
                  <a:solidFill>
                    <a:srgbClr val="FFFFFF"/>
                  </a:solidFill>
                  <a:latin typeface="+mj-lt"/>
                </a:rPr>
                <a:t>Identify dropped calls in real time</a:t>
              </a:r>
            </a:p>
          </p:txBody>
        </p:sp>
        <p:grpSp>
          <p:nvGrpSpPr>
            <p:cNvPr id="15" name="Group 14">
              <a:extLst>
                <a:ext uri="{FF2B5EF4-FFF2-40B4-BE49-F238E27FC236}">
                  <a16:creationId xmlns:a16="http://schemas.microsoft.com/office/drawing/2014/main" id="{C503E4F5-0940-A2C2-22C8-E64D068DD46A}"/>
                </a:ext>
              </a:extLst>
            </p:cNvPr>
            <p:cNvGrpSpPr/>
            <p:nvPr/>
          </p:nvGrpSpPr>
          <p:grpSpPr>
            <a:xfrm>
              <a:off x="6911963" y="2108200"/>
              <a:ext cx="433314" cy="434302"/>
              <a:chOff x="7767429" y="2551107"/>
              <a:chExt cx="1086280" cy="1088762"/>
            </a:xfrm>
            <a:solidFill>
              <a:schemeClr val="tx1"/>
            </a:solidFill>
          </p:grpSpPr>
          <p:sp>
            <p:nvSpPr>
              <p:cNvPr id="83" name="Freeform 33">
                <a:extLst>
                  <a:ext uri="{FF2B5EF4-FFF2-40B4-BE49-F238E27FC236}">
                    <a16:creationId xmlns:a16="http://schemas.microsoft.com/office/drawing/2014/main" id="{3629A8A1-4183-21A8-5556-D18AB48219F6}"/>
                  </a:ext>
                </a:extLst>
              </p:cNvPr>
              <p:cNvSpPr/>
              <p:nvPr/>
            </p:nvSpPr>
            <p:spPr>
              <a:xfrm>
                <a:off x="7767429" y="2551107"/>
                <a:ext cx="1086280" cy="1088762"/>
              </a:xfrm>
              <a:custGeom>
                <a:avLst/>
                <a:gdLst>
                  <a:gd name="connsiteX0" fmla="*/ 242488 w 1086280"/>
                  <a:gd name="connsiteY0" fmla="*/ 570 h 1088762"/>
                  <a:gd name="connsiteX1" fmla="*/ 298731 w 1086280"/>
                  <a:gd name="connsiteY1" fmla="*/ 12890 h 1088762"/>
                  <a:gd name="connsiteX2" fmla="*/ 336590 w 1086280"/>
                  <a:gd name="connsiteY2" fmla="*/ 59486 h 1088762"/>
                  <a:gd name="connsiteX3" fmla="*/ 389011 w 1086280"/>
                  <a:gd name="connsiteY3" fmla="*/ 347799 h 1088762"/>
                  <a:gd name="connsiteX4" fmla="*/ 319117 w 1086280"/>
                  <a:gd name="connsiteY4" fmla="*/ 435167 h 1088762"/>
                  <a:gd name="connsiteX5" fmla="*/ 319117 w 1086280"/>
                  <a:gd name="connsiteY5" fmla="*/ 438079 h 1088762"/>
                  <a:gd name="connsiteX6" fmla="*/ 461817 w 1086280"/>
                  <a:gd name="connsiteY6" fmla="*/ 627376 h 1088762"/>
                  <a:gd name="connsiteX7" fmla="*/ 648201 w 1086280"/>
                  <a:gd name="connsiteY7" fmla="*/ 767164 h 1088762"/>
                  <a:gd name="connsiteX8" fmla="*/ 651113 w 1086280"/>
                  <a:gd name="connsiteY8" fmla="*/ 767164 h 1088762"/>
                  <a:gd name="connsiteX9" fmla="*/ 738481 w 1086280"/>
                  <a:gd name="connsiteY9" fmla="*/ 697270 h 1088762"/>
                  <a:gd name="connsiteX10" fmla="*/ 1026794 w 1086280"/>
                  <a:gd name="connsiteY10" fmla="*/ 749690 h 1088762"/>
                  <a:gd name="connsiteX11" fmla="*/ 1073390 w 1086280"/>
                  <a:gd name="connsiteY11" fmla="*/ 787550 h 1088762"/>
                  <a:gd name="connsiteX12" fmla="*/ 837498 w 1086280"/>
                  <a:gd name="connsiteY12" fmla="*/ 1087512 h 1088762"/>
                  <a:gd name="connsiteX13" fmla="*/ 834585 w 1086280"/>
                  <a:gd name="connsiteY13" fmla="*/ 1087512 h 1088762"/>
                  <a:gd name="connsiteX14" fmla="*/ 1681 w 1086280"/>
                  <a:gd name="connsiteY14" fmla="*/ 251695 h 1088762"/>
                  <a:gd name="connsiteX15" fmla="*/ 1681 w 1086280"/>
                  <a:gd name="connsiteY15" fmla="*/ 248783 h 1088762"/>
                  <a:gd name="connsiteX16" fmla="*/ 242488 w 1086280"/>
                  <a:gd name="connsiteY16" fmla="*/ 570 h 1088762"/>
                  <a:gd name="connsiteX17" fmla="*/ 238421 w 1086280"/>
                  <a:gd name="connsiteY17" fmla="*/ 58417 h 1088762"/>
                  <a:gd name="connsiteX18" fmla="*/ 59926 w 1086280"/>
                  <a:gd name="connsiteY18" fmla="*/ 245870 h 1088762"/>
                  <a:gd name="connsiteX19" fmla="*/ 840410 w 1086280"/>
                  <a:gd name="connsiteY19" fmla="*/ 1026354 h 1088762"/>
                  <a:gd name="connsiteX20" fmla="*/ 977286 w 1086280"/>
                  <a:gd name="connsiteY20" fmla="*/ 976846 h 1088762"/>
                  <a:gd name="connsiteX21" fmla="*/ 1015145 w 1086280"/>
                  <a:gd name="connsiteY21" fmla="*/ 802111 h 1088762"/>
                  <a:gd name="connsiteX22" fmla="*/ 726832 w 1086280"/>
                  <a:gd name="connsiteY22" fmla="*/ 749690 h 1088762"/>
                  <a:gd name="connsiteX23" fmla="*/ 703534 w 1086280"/>
                  <a:gd name="connsiteY23" fmla="*/ 787550 h 1088762"/>
                  <a:gd name="connsiteX24" fmla="*/ 619079 w 1086280"/>
                  <a:gd name="connsiteY24" fmla="*/ 816672 h 1088762"/>
                  <a:gd name="connsiteX25" fmla="*/ 418133 w 1086280"/>
                  <a:gd name="connsiteY25" fmla="*/ 665235 h 1088762"/>
                  <a:gd name="connsiteX26" fmla="*/ 266696 w 1086280"/>
                  <a:gd name="connsiteY26" fmla="*/ 464289 h 1088762"/>
                  <a:gd name="connsiteX27" fmla="*/ 295819 w 1086280"/>
                  <a:gd name="connsiteY27" fmla="*/ 379834 h 1088762"/>
                  <a:gd name="connsiteX28" fmla="*/ 333678 w 1086280"/>
                  <a:gd name="connsiteY28" fmla="*/ 356536 h 1088762"/>
                  <a:gd name="connsiteX29" fmla="*/ 281257 w 1086280"/>
                  <a:gd name="connsiteY29" fmla="*/ 68223 h 1088762"/>
                  <a:gd name="connsiteX30" fmla="*/ 238421 w 1086280"/>
                  <a:gd name="connsiteY30" fmla="*/ 58417 h 108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86280" h="1088762">
                    <a:moveTo>
                      <a:pt x="242488" y="570"/>
                    </a:moveTo>
                    <a:cubicBezTo>
                      <a:pt x="261281" y="1969"/>
                      <a:pt x="280166" y="5974"/>
                      <a:pt x="298731" y="12890"/>
                    </a:cubicBezTo>
                    <a:cubicBezTo>
                      <a:pt x="319117" y="18715"/>
                      <a:pt x="333678" y="39100"/>
                      <a:pt x="336590" y="59486"/>
                    </a:cubicBezTo>
                    <a:cubicBezTo>
                      <a:pt x="336590" y="59486"/>
                      <a:pt x="389011" y="347799"/>
                      <a:pt x="389011" y="347799"/>
                    </a:cubicBezTo>
                    <a:cubicBezTo>
                      <a:pt x="397748" y="394395"/>
                      <a:pt x="354064" y="417693"/>
                      <a:pt x="319117" y="435167"/>
                    </a:cubicBezTo>
                    <a:lnTo>
                      <a:pt x="319117" y="438079"/>
                    </a:lnTo>
                    <a:cubicBezTo>
                      <a:pt x="359888" y="507973"/>
                      <a:pt x="406484" y="572043"/>
                      <a:pt x="461817" y="627376"/>
                    </a:cubicBezTo>
                    <a:cubicBezTo>
                      <a:pt x="517150" y="679796"/>
                      <a:pt x="578307" y="729304"/>
                      <a:pt x="648201" y="767164"/>
                    </a:cubicBezTo>
                    <a:lnTo>
                      <a:pt x="651113" y="767164"/>
                    </a:lnTo>
                    <a:cubicBezTo>
                      <a:pt x="665675" y="732217"/>
                      <a:pt x="691885" y="688533"/>
                      <a:pt x="738481" y="697270"/>
                    </a:cubicBezTo>
                    <a:lnTo>
                      <a:pt x="1026794" y="749690"/>
                    </a:lnTo>
                    <a:cubicBezTo>
                      <a:pt x="1050092" y="752602"/>
                      <a:pt x="1067566" y="767164"/>
                      <a:pt x="1073390" y="787550"/>
                    </a:cubicBezTo>
                    <a:cubicBezTo>
                      <a:pt x="1128723" y="936074"/>
                      <a:pt x="997672" y="1104985"/>
                      <a:pt x="837498" y="1087512"/>
                    </a:cubicBezTo>
                    <a:lnTo>
                      <a:pt x="834585" y="1087512"/>
                    </a:lnTo>
                    <a:cubicBezTo>
                      <a:pt x="400660" y="1026354"/>
                      <a:pt x="59926" y="688533"/>
                      <a:pt x="1681" y="251695"/>
                    </a:cubicBezTo>
                    <a:lnTo>
                      <a:pt x="1681" y="248783"/>
                    </a:lnTo>
                    <a:cubicBezTo>
                      <a:pt x="-16157" y="108631"/>
                      <a:pt x="110936" y="-9225"/>
                      <a:pt x="242488" y="570"/>
                    </a:cubicBezTo>
                    <a:close/>
                    <a:moveTo>
                      <a:pt x="238421" y="58417"/>
                    </a:moveTo>
                    <a:cubicBezTo>
                      <a:pt x="138603" y="50294"/>
                      <a:pt x="44637" y="141393"/>
                      <a:pt x="59926" y="245870"/>
                    </a:cubicBezTo>
                    <a:cubicBezTo>
                      <a:pt x="118171" y="653586"/>
                      <a:pt x="432695" y="968109"/>
                      <a:pt x="840410" y="1026354"/>
                    </a:cubicBezTo>
                    <a:cubicBezTo>
                      <a:pt x="889918" y="1029266"/>
                      <a:pt x="942339" y="1014705"/>
                      <a:pt x="977286" y="976846"/>
                    </a:cubicBezTo>
                    <a:cubicBezTo>
                      <a:pt x="1023882" y="933162"/>
                      <a:pt x="1038443" y="866180"/>
                      <a:pt x="1015145" y="802111"/>
                    </a:cubicBezTo>
                    <a:lnTo>
                      <a:pt x="726832" y="749690"/>
                    </a:lnTo>
                    <a:cubicBezTo>
                      <a:pt x="718095" y="761339"/>
                      <a:pt x="709358" y="772988"/>
                      <a:pt x="703534" y="787550"/>
                    </a:cubicBezTo>
                    <a:cubicBezTo>
                      <a:pt x="691885" y="819584"/>
                      <a:pt x="648201" y="834146"/>
                      <a:pt x="619079" y="816672"/>
                    </a:cubicBezTo>
                    <a:cubicBezTo>
                      <a:pt x="546272" y="775900"/>
                      <a:pt x="476378" y="723480"/>
                      <a:pt x="418133" y="665235"/>
                    </a:cubicBezTo>
                    <a:cubicBezTo>
                      <a:pt x="356976" y="604077"/>
                      <a:pt x="307468" y="537096"/>
                      <a:pt x="266696" y="464289"/>
                    </a:cubicBezTo>
                    <a:cubicBezTo>
                      <a:pt x="249223" y="435167"/>
                      <a:pt x="263784" y="394395"/>
                      <a:pt x="295819" y="379834"/>
                    </a:cubicBezTo>
                    <a:cubicBezTo>
                      <a:pt x="310380" y="374009"/>
                      <a:pt x="322029" y="365273"/>
                      <a:pt x="333678" y="356536"/>
                    </a:cubicBezTo>
                    <a:lnTo>
                      <a:pt x="281257" y="68223"/>
                    </a:lnTo>
                    <a:cubicBezTo>
                      <a:pt x="267060" y="62763"/>
                      <a:pt x="252681" y="59577"/>
                      <a:pt x="238421" y="584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4" name="Freeform 32">
                <a:extLst>
                  <a:ext uri="{FF2B5EF4-FFF2-40B4-BE49-F238E27FC236}">
                    <a16:creationId xmlns:a16="http://schemas.microsoft.com/office/drawing/2014/main" id="{6F5D2AAB-7F7B-D042-1830-319099C2BA84}"/>
                  </a:ext>
                </a:extLst>
              </p:cNvPr>
              <p:cNvSpPr/>
              <p:nvPr/>
            </p:nvSpPr>
            <p:spPr>
              <a:xfrm>
                <a:off x="8380683" y="2741644"/>
                <a:ext cx="302874" cy="305786"/>
              </a:xfrm>
              <a:custGeom>
                <a:avLst/>
                <a:gdLst>
                  <a:gd name="connsiteX0" fmla="*/ 29123 w 302874"/>
                  <a:gd name="connsiteY0" fmla="*/ 0 h 305786"/>
                  <a:gd name="connsiteX1" fmla="*/ 49508 w 302874"/>
                  <a:gd name="connsiteY1" fmla="*/ 8737 h 305786"/>
                  <a:gd name="connsiteX2" fmla="*/ 151437 w 302874"/>
                  <a:gd name="connsiteY2" fmla="*/ 110666 h 305786"/>
                  <a:gd name="connsiteX3" fmla="*/ 253366 w 302874"/>
                  <a:gd name="connsiteY3" fmla="*/ 8737 h 305786"/>
                  <a:gd name="connsiteX4" fmla="*/ 294138 w 302874"/>
                  <a:gd name="connsiteY4" fmla="*/ 8737 h 305786"/>
                  <a:gd name="connsiteX5" fmla="*/ 294138 w 302874"/>
                  <a:gd name="connsiteY5" fmla="*/ 49509 h 305786"/>
                  <a:gd name="connsiteX6" fmla="*/ 192209 w 302874"/>
                  <a:gd name="connsiteY6" fmla="*/ 154350 h 305786"/>
                  <a:gd name="connsiteX7" fmla="*/ 294138 w 302874"/>
                  <a:gd name="connsiteY7" fmla="*/ 256279 h 305786"/>
                  <a:gd name="connsiteX8" fmla="*/ 294138 w 302874"/>
                  <a:gd name="connsiteY8" fmla="*/ 297050 h 305786"/>
                  <a:gd name="connsiteX9" fmla="*/ 253366 w 302874"/>
                  <a:gd name="connsiteY9" fmla="*/ 297050 h 305786"/>
                  <a:gd name="connsiteX10" fmla="*/ 151437 w 302874"/>
                  <a:gd name="connsiteY10" fmla="*/ 195121 h 305786"/>
                  <a:gd name="connsiteX11" fmla="*/ 49508 w 302874"/>
                  <a:gd name="connsiteY11" fmla="*/ 297050 h 305786"/>
                  <a:gd name="connsiteX12" fmla="*/ 8737 w 302874"/>
                  <a:gd name="connsiteY12" fmla="*/ 253367 h 305786"/>
                  <a:gd name="connsiteX13" fmla="*/ 110666 w 302874"/>
                  <a:gd name="connsiteY13" fmla="*/ 151438 h 305786"/>
                  <a:gd name="connsiteX14" fmla="*/ 8737 w 302874"/>
                  <a:gd name="connsiteY14" fmla="*/ 49509 h 305786"/>
                  <a:gd name="connsiteX15" fmla="*/ 8737 w 302874"/>
                  <a:gd name="connsiteY15" fmla="*/ 8737 h 305786"/>
                  <a:gd name="connsiteX16" fmla="*/ 29123 w 302874"/>
                  <a:gd name="connsiteY16" fmla="*/ 0 h 30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2874" h="305786">
                    <a:moveTo>
                      <a:pt x="29123" y="0"/>
                    </a:moveTo>
                    <a:cubicBezTo>
                      <a:pt x="36403" y="0"/>
                      <a:pt x="43683" y="2913"/>
                      <a:pt x="49508" y="8737"/>
                    </a:cubicBezTo>
                    <a:lnTo>
                      <a:pt x="151437" y="110666"/>
                    </a:lnTo>
                    <a:lnTo>
                      <a:pt x="253366" y="8737"/>
                    </a:lnTo>
                    <a:cubicBezTo>
                      <a:pt x="265015" y="-2912"/>
                      <a:pt x="282489" y="-2912"/>
                      <a:pt x="294138" y="8737"/>
                    </a:cubicBezTo>
                    <a:cubicBezTo>
                      <a:pt x="305787" y="20386"/>
                      <a:pt x="305787" y="37860"/>
                      <a:pt x="294138" y="49509"/>
                    </a:cubicBezTo>
                    <a:lnTo>
                      <a:pt x="192209" y="154350"/>
                    </a:lnTo>
                    <a:lnTo>
                      <a:pt x="294138" y="256279"/>
                    </a:lnTo>
                    <a:cubicBezTo>
                      <a:pt x="305787" y="267928"/>
                      <a:pt x="305787" y="285401"/>
                      <a:pt x="294138" y="297050"/>
                    </a:cubicBezTo>
                    <a:cubicBezTo>
                      <a:pt x="282489" y="308699"/>
                      <a:pt x="265015" y="308699"/>
                      <a:pt x="253366" y="297050"/>
                    </a:cubicBezTo>
                    <a:lnTo>
                      <a:pt x="151437" y="195121"/>
                    </a:lnTo>
                    <a:lnTo>
                      <a:pt x="49508" y="297050"/>
                    </a:lnTo>
                    <a:cubicBezTo>
                      <a:pt x="23298" y="323261"/>
                      <a:pt x="-17473" y="282489"/>
                      <a:pt x="8737" y="253367"/>
                    </a:cubicBezTo>
                    <a:lnTo>
                      <a:pt x="110666" y="151438"/>
                    </a:lnTo>
                    <a:lnTo>
                      <a:pt x="8737" y="49509"/>
                    </a:lnTo>
                    <a:cubicBezTo>
                      <a:pt x="-2912" y="37860"/>
                      <a:pt x="-2912" y="20386"/>
                      <a:pt x="8737" y="8737"/>
                    </a:cubicBezTo>
                    <a:cubicBezTo>
                      <a:pt x="14561" y="2913"/>
                      <a:pt x="21842" y="0"/>
                      <a:pt x="291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grpSp>
      <p:grpSp>
        <p:nvGrpSpPr>
          <p:cNvPr id="40" name="Group 39">
            <a:extLst>
              <a:ext uri="{FF2B5EF4-FFF2-40B4-BE49-F238E27FC236}">
                <a16:creationId xmlns:a16="http://schemas.microsoft.com/office/drawing/2014/main" id="{C0C60418-C15A-6A3C-C326-722BA55A1AF4}"/>
              </a:ext>
            </a:extLst>
          </p:cNvPr>
          <p:cNvGrpSpPr/>
          <p:nvPr/>
        </p:nvGrpSpPr>
        <p:grpSpPr>
          <a:xfrm>
            <a:off x="6517789" y="3198960"/>
            <a:ext cx="5128111" cy="1220980"/>
            <a:chOff x="6517789" y="3198960"/>
            <a:chExt cx="5128111" cy="1220980"/>
          </a:xfrm>
        </p:grpSpPr>
        <p:sp>
          <p:nvSpPr>
            <p:cNvPr id="33" name="Oval 32">
              <a:extLst>
                <a:ext uri="{FF2B5EF4-FFF2-40B4-BE49-F238E27FC236}">
                  <a16:creationId xmlns:a16="http://schemas.microsoft.com/office/drawing/2014/main" id="{6283CB44-CF1B-05A2-6A0E-E39BE31EC422}"/>
                </a:ext>
              </a:extLst>
            </p:cNvPr>
            <p:cNvSpPr/>
            <p:nvPr/>
          </p:nvSpPr>
          <p:spPr>
            <a:xfrm>
              <a:off x="6517789" y="3198960"/>
              <a:ext cx="1221662" cy="122098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34" name="Text Placeholder 4">
              <a:extLst>
                <a:ext uri="{FF2B5EF4-FFF2-40B4-BE49-F238E27FC236}">
                  <a16:creationId xmlns:a16="http://schemas.microsoft.com/office/drawing/2014/main" id="{4F9CFC10-F83E-B68C-2C9C-E8AC5C4DF4D4}"/>
                </a:ext>
              </a:extLst>
            </p:cNvPr>
            <p:cNvSpPr txBox="1">
              <a:spLocks/>
            </p:cNvSpPr>
            <p:nvPr/>
          </p:nvSpPr>
          <p:spPr>
            <a:xfrm>
              <a:off x="7896225" y="3405431"/>
              <a:ext cx="3749675" cy="808038"/>
            </a:xfrm>
          </p:spPr>
          <p:txBody>
            <a:bodyPr anchor="ctr">
              <a:norm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GB" sz="1800" b="0" i="0" u="none" strike="noStrike">
                  <a:solidFill>
                    <a:srgbClr val="FFFFFF"/>
                  </a:solidFill>
                  <a:effectLst/>
                </a:rPr>
                <a:t>Monitor and optimize channels that drop most calls</a:t>
              </a:r>
              <a:r>
                <a:rPr lang="en-GB" sz="1800" b="0" i="0">
                  <a:solidFill>
                    <a:srgbClr val="FFFFFF"/>
                  </a:solidFill>
                  <a:effectLst/>
                </a:rPr>
                <a:t>​</a:t>
              </a:r>
              <a:endParaRPr lang="en-GB" sz="1800">
                <a:solidFill>
                  <a:srgbClr val="FFFFFF"/>
                </a:solidFill>
              </a:endParaRPr>
            </a:p>
          </p:txBody>
        </p:sp>
        <p:grpSp>
          <p:nvGrpSpPr>
            <p:cNvPr id="16" name="Graphic 36">
              <a:extLst>
                <a:ext uri="{FF2B5EF4-FFF2-40B4-BE49-F238E27FC236}">
                  <a16:creationId xmlns:a16="http://schemas.microsoft.com/office/drawing/2014/main" id="{39B36780-C5B3-14FA-6C2E-0FC73344A0D0}"/>
                </a:ext>
              </a:extLst>
            </p:cNvPr>
            <p:cNvGrpSpPr/>
            <p:nvPr/>
          </p:nvGrpSpPr>
          <p:grpSpPr>
            <a:xfrm>
              <a:off x="6859982" y="3497588"/>
              <a:ext cx="537276" cy="544748"/>
              <a:chOff x="3691082" y="990600"/>
              <a:chExt cx="4809837" cy="4876800"/>
            </a:xfrm>
            <a:solidFill>
              <a:schemeClr val="tx1"/>
            </a:solidFill>
          </p:grpSpPr>
          <p:sp>
            <p:nvSpPr>
              <p:cNvPr id="26" name="Freeform 38">
                <a:extLst>
                  <a:ext uri="{FF2B5EF4-FFF2-40B4-BE49-F238E27FC236}">
                    <a16:creationId xmlns:a16="http://schemas.microsoft.com/office/drawing/2014/main" id="{4763A561-3B22-DE63-F193-3AF925286D03}"/>
                  </a:ext>
                </a:extLst>
              </p:cNvPr>
              <p:cNvSpPr/>
              <p:nvPr/>
            </p:nvSpPr>
            <p:spPr>
              <a:xfrm>
                <a:off x="4747098" y="1347120"/>
                <a:ext cx="888711" cy="142875"/>
              </a:xfrm>
              <a:custGeom>
                <a:avLst/>
                <a:gdLst>
                  <a:gd name="connsiteX0" fmla="*/ 817274 w 888711"/>
                  <a:gd name="connsiteY0" fmla="*/ 0 h 142875"/>
                  <a:gd name="connsiteX1" fmla="*/ 71438 w 888711"/>
                  <a:gd name="connsiteY1" fmla="*/ 0 h 142875"/>
                  <a:gd name="connsiteX2" fmla="*/ 0 w 888711"/>
                  <a:gd name="connsiteY2" fmla="*/ 71438 h 142875"/>
                  <a:gd name="connsiteX3" fmla="*/ 71438 w 888711"/>
                  <a:gd name="connsiteY3" fmla="*/ 142875 h 142875"/>
                  <a:gd name="connsiteX4" fmla="*/ 817274 w 888711"/>
                  <a:gd name="connsiteY4" fmla="*/ 142875 h 142875"/>
                  <a:gd name="connsiteX5" fmla="*/ 888711 w 888711"/>
                  <a:gd name="connsiteY5" fmla="*/ 71438 h 142875"/>
                  <a:gd name="connsiteX6" fmla="*/ 817274 w 888711"/>
                  <a:gd name="connsiteY6"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8711" h="142875">
                    <a:moveTo>
                      <a:pt x="817274" y="0"/>
                    </a:moveTo>
                    <a:lnTo>
                      <a:pt x="71438" y="0"/>
                    </a:lnTo>
                    <a:cubicBezTo>
                      <a:pt x="31975" y="0"/>
                      <a:pt x="0" y="31985"/>
                      <a:pt x="0" y="71438"/>
                    </a:cubicBezTo>
                    <a:cubicBezTo>
                      <a:pt x="0" y="110890"/>
                      <a:pt x="31975" y="142875"/>
                      <a:pt x="71438" y="142875"/>
                    </a:cubicBezTo>
                    <a:lnTo>
                      <a:pt x="817274" y="142875"/>
                    </a:lnTo>
                    <a:cubicBezTo>
                      <a:pt x="856736" y="142875"/>
                      <a:pt x="888711" y="110890"/>
                      <a:pt x="888711" y="71438"/>
                    </a:cubicBezTo>
                    <a:cubicBezTo>
                      <a:pt x="888711" y="31985"/>
                      <a:pt x="856736" y="0"/>
                      <a:pt x="817274" y="0"/>
                    </a:cubicBez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7" name="Freeform 39">
                <a:extLst>
                  <a:ext uri="{FF2B5EF4-FFF2-40B4-BE49-F238E27FC236}">
                    <a16:creationId xmlns:a16="http://schemas.microsoft.com/office/drawing/2014/main" id="{F00DE8A8-0FCC-B108-B0FC-4CBFA1F60619}"/>
                  </a:ext>
                </a:extLst>
              </p:cNvPr>
              <p:cNvSpPr/>
              <p:nvPr/>
            </p:nvSpPr>
            <p:spPr>
              <a:xfrm>
                <a:off x="4161672" y="1347120"/>
                <a:ext cx="360244" cy="142875"/>
              </a:xfrm>
              <a:custGeom>
                <a:avLst/>
                <a:gdLst>
                  <a:gd name="connsiteX0" fmla="*/ 71438 w 360244"/>
                  <a:gd name="connsiteY0" fmla="*/ 142875 h 142875"/>
                  <a:gd name="connsiteX1" fmla="*/ 288807 w 360244"/>
                  <a:gd name="connsiteY1" fmla="*/ 142875 h 142875"/>
                  <a:gd name="connsiteX2" fmla="*/ 360245 w 360244"/>
                  <a:gd name="connsiteY2" fmla="*/ 71438 h 142875"/>
                  <a:gd name="connsiteX3" fmla="*/ 288807 w 360244"/>
                  <a:gd name="connsiteY3" fmla="*/ 0 h 142875"/>
                  <a:gd name="connsiteX4" fmla="*/ 71438 w 360244"/>
                  <a:gd name="connsiteY4" fmla="*/ 0 h 142875"/>
                  <a:gd name="connsiteX5" fmla="*/ 0 w 360244"/>
                  <a:gd name="connsiteY5" fmla="*/ 71438 h 142875"/>
                  <a:gd name="connsiteX6" fmla="*/ 71438 w 360244"/>
                  <a:gd name="connsiteY6" fmla="*/ 1428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244" h="142875">
                    <a:moveTo>
                      <a:pt x="71438" y="142875"/>
                    </a:moveTo>
                    <a:lnTo>
                      <a:pt x="288807" y="142875"/>
                    </a:lnTo>
                    <a:cubicBezTo>
                      <a:pt x="328270" y="142875"/>
                      <a:pt x="360245" y="110890"/>
                      <a:pt x="360245" y="71438"/>
                    </a:cubicBezTo>
                    <a:cubicBezTo>
                      <a:pt x="360245" y="31985"/>
                      <a:pt x="328270" y="0"/>
                      <a:pt x="288807" y="0"/>
                    </a:cubicBezTo>
                    <a:lnTo>
                      <a:pt x="71438" y="0"/>
                    </a:lnTo>
                    <a:cubicBezTo>
                      <a:pt x="31975" y="0"/>
                      <a:pt x="0" y="31985"/>
                      <a:pt x="0" y="71438"/>
                    </a:cubicBezTo>
                    <a:cubicBezTo>
                      <a:pt x="0" y="110890"/>
                      <a:pt x="31985" y="142875"/>
                      <a:pt x="71438" y="142875"/>
                    </a:cubicBez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9" name="Freeform 40">
                <a:extLst>
                  <a:ext uri="{FF2B5EF4-FFF2-40B4-BE49-F238E27FC236}">
                    <a16:creationId xmlns:a16="http://schemas.microsoft.com/office/drawing/2014/main" id="{A7C919EE-74E5-AA31-25DB-6B34641E3879}"/>
                  </a:ext>
                </a:extLst>
              </p:cNvPr>
              <p:cNvSpPr/>
              <p:nvPr/>
            </p:nvSpPr>
            <p:spPr>
              <a:xfrm>
                <a:off x="4161672" y="1689582"/>
                <a:ext cx="888701" cy="142875"/>
              </a:xfrm>
              <a:custGeom>
                <a:avLst/>
                <a:gdLst>
                  <a:gd name="connsiteX0" fmla="*/ 71438 w 888701"/>
                  <a:gd name="connsiteY0" fmla="*/ 142875 h 142875"/>
                  <a:gd name="connsiteX1" fmla="*/ 817264 w 888701"/>
                  <a:gd name="connsiteY1" fmla="*/ 142875 h 142875"/>
                  <a:gd name="connsiteX2" fmla="*/ 888702 w 888701"/>
                  <a:gd name="connsiteY2" fmla="*/ 71438 h 142875"/>
                  <a:gd name="connsiteX3" fmla="*/ 817264 w 888701"/>
                  <a:gd name="connsiteY3" fmla="*/ 0 h 142875"/>
                  <a:gd name="connsiteX4" fmla="*/ 71438 w 888701"/>
                  <a:gd name="connsiteY4" fmla="*/ 0 h 142875"/>
                  <a:gd name="connsiteX5" fmla="*/ 0 w 888701"/>
                  <a:gd name="connsiteY5" fmla="*/ 71438 h 142875"/>
                  <a:gd name="connsiteX6" fmla="*/ 71438 w 888701"/>
                  <a:gd name="connsiteY6" fmla="*/ 1428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8701" h="142875">
                    <a:moveTo>
                      <a:pt x="71438" y="142875"/>
                    </a:moveTo>
                    <a:lnTo>
                      <a:pt x="817264" y="142875"/>
                    </a:lnTo>
                    <a:cubicBezTo>
                      <a:pt x="856726" y="142875"/>
                      <a:pt x="888702" y="110890"/>
                      <a:pt x="888702" y="71438"/>
                    </a:cubicBezTo>
                    <a:cubicBezTo>
                      <a:pt x="888702" y="31985"/>
                      <a:pt x="856726" y="0"/>
                      <a:pt x="817264" y="0"/>
                    </a:cubicBezTo>
                    <a:lnTo>
                      <a:pt x="71438" y="0"/>
                    </a:lnTo>
                    <a:cubicBezTo>
                      <a:pt x="31975" y="0"/>
                      <a:pt x="0" y="31985"/>
                      <a:pt x="0" y="71438"/>
                    </a:cubicBezTo>
                    <a:cubicBezTo>
                      <a:pt x="0" y="110890"/>
                      <a:pt x="31985" y="142875"/>
                      <a:pt x="71438" y="142875"/>
                    </a:cubicBez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0" name="Freeform 41">
                <a:extLst>
                  <a:ext uri="{FF2B5EF4-FFF2-40B4-BE49-F238E27FC236}">
                    <a16:creationId xmlns:a16="http://schemas.microsoft.com/office/drawing/2014/main" id="{A31FF080-70DB-3744-FE01-9748858DD922}"/>
                  </a:ext>
                </a:extLst>
              </p:cNvPr>
              <p:cNvSpPr/>
              <p:nvPr/>
            </p:nvSpPr>
            <p:spPr>
              <a:xfrm>
                <a:off x="5275554" y="1689582"/>
                <a:ext cx="360254" cy="142875"/>
              </a:xfrm>
              <a:custGeom>
                <a:avLst/>
                <a:gdLst>
                  <a:gd name="connsiteX0" fmla="*/ 288817 w 360254"/>
                  <a:gd name="connsiteY0" fmla="*/ 0 h 142875"/>
                  <a:gd name="connsiteX1" fmla="*/ 71438 w 360254"/>
                  <a:gd name="connsiteY1" fmla="*/ 0 h 142875"/>
                  <a:gd name="connsiteX2" fmla="*/ 0 w 360254"/>
                  <a:gd name="connsiteY2" fmla="*/ 71438 h 142875"/>
                  <a:gd name="connsiteX3" fmla="*/ 71438 w 360254"/>
                  <a:gd name="connsiteY3" fmla="*/ 142875 h 142875"/>
                  <a:gd name="connsiteX4" fmla="*/ 288817 w 360254"/>
                  <a:gd name="connsiteY4" fmla="*/ 142875 h 142875"/>
                  <a:gd name="connsiteX5" fmla="*/ 360255 w 360254"/>
                  <a:gd name="connsiteY5" fmla="*/ 71438 h 142875"/>
                  <a:gd name="connsiteX6" fmla="*/ 288817 w 360254"/>
                  <a:gd name="connsiteY6"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254" h="142875">
                    <a:moveTo>
                      <a:pt x="288817" y="0"/>
                    </a:moveTo>
                    <a:lnTo>
                      <a:pt x="71438" y="0"/>
                    </a:lnTo>
                    <a:cubicBezTo>
                      <a:pt x="31975" y="0"/>
                      <a:pt x="0" y="31985"/>
                      <a:pt x="0" y="71438"/>
                    </a:cubicBezTo>
                    <a:cubicBezTo>
                      <a:pt x="0" y="110890"/>
                      <a:pt x="31975" y="142875"/>
                      <a:pt x="71438" y="142875"/>
                    </a:cubicBezTo>
                    <a:lnTo>
                      <a:pt x="288817" y="142875"/>
                    </a:lnTo>
                    <a:cubicBezTo>
                      <a:pt x="328279" y="142875"/>
                      <a:pt x="360255" y="110890"/>
                      <a:pt x="360255" y="71438"/>
                    </a:cubicBezTo>
                    <a:cubicBezTo>
                      <a:pt x="360255" y="31985"/>
                      <a:pt x="328279" y="0"/>
                      <a:pt x="288817" y="0"/>
                    </a:cubicBez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1" name="Freeform 42">
                <a:extLst>
                  <a:ext uri="{FF2B5EF4-FFF2-40B4-BE49-F238E27FC236}">
                    <a16:creationId xmlns:a16="http://schemas.microsoft.com/office/drawing/2014/main" id="{8C15D305-BF1A-61BB-9E40-24EEC6A34270}"/>
                  </a:ext>
                </a:extLst>
              </p:cNvPr>
              <p:cNvSpPr/>
              <p:nvPr/>
            </p:nvSpPr>
            <p:spPr>
              <a:xfrm>
                <a:off x="3691082" y="990600"/>
                <a:ext cx="4809837" cy="4876800"/>
              </a:xfrm>
              <a:custGeom>
                <a:avLst/>
                <a:gdLst>
                  <a:gd name="connsiteX0" fmla="*/ 4388642 w 4809837"/>
                  <a:gd name="connsiteY0" fmla="*/ 1551213 h 4876800"/>
                  <a:gd name="connsiteX1" fmla="*/ 4057229 w 4809837"/>
                  <a:gd name="connsiteY1" fmla="*/ 1819075 h 4876800"/>
                  <a:gd name="connsiteX2" fmla="*/ 3666990 w 4809837"/>
                  <a:gd name="connsiteY2" fmla="*/ 1819075 h 4876800"/>
                  <a:gd name="connsiteX3" fmla="*/ 3645397 w 4809837"/>
                  <a:gd name="connsiteY3" fmla="*/ 1700422 h 4876800"/>
                  <a:gd name="connsiteX4" fmla="*/ 3503703 w 4809837"/>
                  <a:gd name="connsiteY4" fmla="*/ 1424007 h 4876800"/>
                  <a:gd name="connsiteX5" fmla="*/ 3994336 w 4809837"/>
                  <a:gd name="connsiteY5" fmla="*/ 932898 h 4876800"/>
                  <a:gd name="connsiteX6" fmla="*/ 4330045 w 4809837"/>
                  <a:gd name="connsiteY6" fmla="*/ 1070315 h 4876800"/>
                  <a:gd name="connsiteX7" fmla="*/ 4669201 w 4809837"/>
                  <a:gd name="connsiteY7" fmla="*/ 929602 h 4876800"/>
                  <a:gd name="connsiteX8" fmla="*/ 4809838 w 4809837"/>
                  <a:gd name="connsiteY8" fmla="*/ 590121 h 4876800"/>
                  <a:gd name="connsiteX9" fmla="*/ 4669239 w 4809837"/>
                  <a:gd name="connsiteY9" fmla="*/ 250688 h 4876800"/>
                  <a:gd name="connsiteX10" fmla="*/ 4330045 w 4809837"/>
                  <a:gd name="connsiteY10" fmla="*/ 110138 h 4876800"/>
                  <a:gd name="connsiteX11" fmla="*/ 3990850 w 4809837"/>
                  <a:gd name="connsiteY11" fmla="*/ 250688 h 4876800"/>
                  <a:gd name="connsiteX12" fmla="*/ 3850251 w 4809837"/>
                  <a:gd name="connsiteY12" fmla="*/ 590121 h 4876800"/>
                  <a:gd name="connsiteX13" fmla="*/ 3907468 w 4809837"/>
                  <a:gd name="connsiteY13" fmla="*/ 817836 h 4876800"/>
                  <a:gd name="connsiteX14" fmla="*/ 3906058 w 4809837"/>
                  <a:gd name="connsiteY14" fmla="*/ 819112 h 4876800"/>
                  <a:gd name="connsiteX15" fmla="*/ 3402566 w 4809837"/>
                  <a:gd name="connsiteY15" fmla="*/ 1323089 h 4876800"/>
                  <a:gd name="connsiteX16" fmla="*/ 3303335 w 4809837"/>
                  <a:gd name="connsiteY16" fmla="*/ 1254309 h 4876800"/>
                  <a:gd name="connsiteX17" fmla="*/ 2747008 w 4809837"/>
                  <a:gd name="connsiteY17" fmla="*/ 1181167 h 4876800"/>
                  <a:gd name="connsiteX18" fmla="*/ 2471069 w 4809837"/>
                  <a:gd name="connsiteY18" fmla="*/ 1323089 h 4876800"/>
                  <a:gd name="connsiteX19" fmla="*/ 2244812 w 4809837"/>
                  <a:gd name="connsiteY19" fmla="*/ 1096623 h 4876800"/>
                  <a:gd name="connsiteX20" fmla="*/ 2283893 w 4809837"/>
                  <a:gd name="connsiteY20" fmla="*/ 965283 h 4876800"/>
                  <a:gd name="connsiteX21" fmla="*/ 2283893 w 4809837"/>
                  <a:gd name="connsiteY21" fmla="*/ 240906 h 4876800"/>
                  <a:gd name="connsiteX22" fmla="*/ 2043139 w 4809837"/>
                  <a:gd name="connsiteY22" fmla="*/ 0 h 4876800"/>
                  <a:gd name="connsiteX23" fmla="*/ 421861 w 4809837"/>
                  <a:gd name="connsiteY23" fmla="*/ 0 h 4876800"/>
                  <a:gd name="connsiteX24" fmla="*/ 181116 w 4809837"/>
                  <a:gd name="connsiteY24" fmla="*/ 240906 h 4876800"/>
                  <a:gd name="connsiteX25" fmla="*/ 181116 w 4809837"/>
                  <a:gd name="connsiteY25" fmla="*/ 965292 h 4876800"/>
                  <a:gd name="connsiteX26" fmla="*/ 421861 w 4809837"/>
                  <a:gd name="connsiteY26" fmla="*/ 1206198 h 4876800"/>
                  <a:gd name="connsiteX27" fmla="*/ 984874 w 4809837"/>
                  <a:gd name="connsiteY27" fmla="*/ 1206198 h 4876800"/>
                  <a:gd name="connsiteX28" fmla="*/ 1056311 w 4809837"/>
                  <a:gd name="connsiteY28" fmla="*/ 1134761 h 4876800"/>
                  <a:gd name="connsiteX29" fmla="*/ 984874 w 4809837"/>
                  <a:gd name="connsiteY29" fmla="*/ 1063323 h 4876800"/>
                  <a:gd name="connsiteX30" fmla="*/ 421861 w 4809837"/>
                  <a:gd name="connsiteY30" fmla="*/ 1063323 h 4876800"/>
                  <a:gd name="connsiteX31" fmla="*/ 323991 w 4809837"/>
                  <a:gd name="connsiteY31" fmla="*/ 965292 h 4876800"/>
                  <a:gd name="connsiteX32" fmla="*/ 323991 w 4809837"/>
                  <a:gd name="connsiteY32" fmla="*/ 240906 h 4876800"/>
                  <a:gd name="connsiteX33" fmla="*/ 421861 w 4809837"/>
                  <a:gd name="connsiteY33" fmla="*/ 142875 h 4876800"/>
                  <a:gd name="connsiteX34" fmla="*/ 2043139 w 4809837"/>
                  <a:gd name="connsiteY34" fmla="*/ 142875 h 4876800"/>
                  <a:gd name="connsiteX35" fmla="*/ 2141009 w 4809837"/>
                  <a:gd name="connsiteY35" fmla="*/ 240906 h 4876800"/>
                  <a:gd name="connsiteX36" fmla="*/ 2141009 w 4809837"/>
                  <a:gd name="connsiteY36" fmla="*/ 965292 h 4876800"/>
                  <a:gd name="connsiteX37" fmla="*/ 2043139 w 4809837"/>
                  <a:gd name="connsiteY37" fmla="*/ 1063323 h 4876800"/>
                  <a:gd name="connsiteX38" fmla="*/ 1314858 w 4809837"/>
                  <a:gd name="connsiteY38" fmla="*/ 1063323 h 4876800"/>
                  <a:gd name="connsiteX39" fmla="*/ 1243420 w 4809837"/>
                  <a:gd name="connsiteY39" fmla="*/ 1134761 h 4876800"/>
                  <a:gd name="connsiteX40" fmla="*/ 1314858 w 4809837"/>
                  <a:gd name="connsiteY40" fmla="*/ 1206198 h 4876800"/>
                  <a:gd name="connsiteX41" fmla="*/ 2043139 w 4809837"/>
                  <a:gd name="connsiteY41" fmla="*/ 1206198 h 4876800"/>
                  <a:gd name="connsiteX42" fmla="*/ 2134332 w 4809837"/>
                  <a:gd name="connsiteY42" fmla="*/ 1188196 h 4876800"/>
                  <a:gd name="connsiteX43" fmla="*/ 2370304 w 4809837"/>
                  <a:gd name="connsiteY43" fmla="*/ 1424397 h 4876800"/>
                  <a:gd name="connsiteX44" fmla="*/ 2215875 w 4809837"/>
                  <a:gd name="connsiteY44" fmla="*/ 2026234 h 4876800"/>
                  <a:gd name="connsiteX45" fmla="*/ 1359835 w 4809837"/>
                  <a:gd name="connsiteY45" fmla="*/ 2521153 h 4876800"/>
                  <a:gd name="connsiteX46" fmla="*/ 1359654 w 4809837"/>
                  <a:gd name="connsiteY46" fmla="*/ 2521268 h 4876800"/>
                  <a:gd name="connsiteX47" fmla="*/ 968100 w 4809837"/>
                  <a:gd name="connsiteY47" fmla="*/ 2270884 h 4876800"/>
                  <a:gd name="connsiteX48" fmla="*/ 384484 w 4809837"/>
                  <a:gd name="connsiteY48" fmla="*/ 2347894 h 4876800"/>
                  <a:gd name="connsiteX49" fmla="*/ 102887 w 4809837"/>
                  <a:gd name="connsiteY49" fmla="*/ 3399520 h 4876800"/>
                  <a:gd name="connsiteX50" fmla="*/ 569879 w 4809837"/>
                  <a:gd name="connsiteY50" fmla="*/ 3758470 h 4876800"/>
                  <a:gd name="connsiteX51" fmla="*/ 770180 w 4809837"/>
                  <a:gd name="connsiteY51" fmla="*/ 3785035 h 4876800"/>
                  <a:gd name="connsiteX52" fmla="*/ 1153762 w 4809837"/>
                  <a:gd name="connsiteY52" fmla="*/ 3681432 h 4876800"/>
                  <a:gd name="connsiteX53" fmla="*/ 1440636 w 4809837"/>
                  <a:gd name="connsiteY53" fmla="*/ 2639492 h 4876800"/>
                  <a:gd name="connsiteX54" fmla="*/ 2257176 w 4809837"/>
                  <a:gd name="connsiteY54" fmla="*/ 2167414 h 4876800"/>
                  <a:gd name="connsiteX55" fmla="*/ 2675409 w 4809837"/>
                  <a:gd name="connsiteY55" fmla="*/ 2576513 h 4876800"/>
                  <a:gd name="connsiteX56" fmla="*/ 2675409 w 4809837"/>
                  <a:gd name="connsiteY56" fmla="*/ 3234423 h 4876800"/>
                  <a:gd name="connsiteX57" fmla="*/ 2675409 w 4809837"/>
                  <a:gd name="connsiteY57" fmla="*/ 3272266 h 4876800"/>
                  <a:gd name="connsiteX58" fmla="*/ 2670847 w 4809837"/>
                  <a:gd name="connsiteY58" fmla="*/ 3353733 h 4876800"/>
                  <a:gd name="connsiteX59" fmla="*/ 2134408 w 4809837"/>
                  <a:gd name="connsiteY59" fmla="*/ 3032446 h 4876800"/>
                  <a:gd name="connsiteX60" fmla="*/ 1959291 w 4809837"/>
                  <a:gd name="connsiteY60" fmla="*/ 3165920 h 4876800"/>
                  <a:gd name="connsiteX61" fmla="*/ 2002563 w 4809837"/>
                  <a:gd name="connsiteY61" fmla="*/ 3390967 h 4876800"/>
                  <a:gd name="connsiteX62" fmla="*/ 2602981 w 4809837"/>
                  <a:gd name="connsiteY62" fmla="*/ 4272515 h 4876800"/>
                  <a:gd name="connsiteX63" fmla="*/ 2737255 w 4809837"/>
                  <a:gd name="connsiteY63" fmla="*/ 4711303 h 4876800"/>
                  <a:gd name="connsiteX64" fmla="*/ 2902933 w 4809837"/>
                  <a:gd name="connsiteY64" fmla="*/ 4876800 h 4876800"/>
                  <a:gd name="connsiteX65" fmla="*/ 4028426 w 4809837"/>
                  <a:gd name="connsiteY65" fmla="*/ 4876800 h 4876800"/>
                  <a:gd name="connsiteX66" fmla="*/ 4194113 w 4809837"/>
                  <a:gd name="connsiteY66" fmla="*/ 4711303 h 4876800"/>
                  <a:gd name="connsiteX67" fmla="*/ 4194113 w 4809837"/>
                  <a:gd name="connsiteY67" fmla="*/ 4419934 h 4876800"/>
                  <a:gd name="connsiteX68" fmla="*/ 4246825 w 4809837"/>
                  <a:gd name="connsiteY68" fmla="*/ 4211307 h 4876800"/>
                  <a:gd name="connsiteX69" fmla="*/ 4337360 w 4809837"/>
                  <a:gd name="connsiteY69" fmla="*/ 3907527 h 4876800"/>
                  <a:gd name="connsiteX70" fmla="*/ 4337769 w 4809837"/>
                  <a:gd name="connsiteY70" fmla="*/ 3899888 h 4876800"/>
                  <a:gd name="connsiteX71" fmla="*/ 4337769 w 4809837"/>
                  <a:gd name="connsiteY71" fmla="*/ 3655267 h 4876800"/>
                  <a:gd name="connsiteX72" fmla="*/ 4266332 w 4809837"/>
                  <a:gd name="connsiteY72" fmla="*/ 3583829 h 4876800"/>
                  <a:gd name="connsiteX73" fmla="*/ 4194894 w 4809837"/>
                  <a:gd name="connsiteY73" fmla="*/ 3655267 h 4876800"/>
                  <a:gd name="connsiteX74" fmla="*/ 4194894 w 4809837"/>
                  <a:gd name="connsiteY74" fmla="*/ 3895992 h 4876800"/>
                  <a:gd name="connsiteX75" fmla="*/ 4119723 w 4809837"/>
                  <a:gd name="connsiteY75" fmla="*/ 4146042 h 4876800"/>
                  <a:gd name="connsiteX76" fmla="*/ 4051238 w 4809837"/>
                  <a:gd name="connsiteY76" fmla="*/ 4419924 h 4876800"/>
                  <a:gd name="connsiteX77" fmla="*/ 4051238 w 4809837"/>
                  <a:gd name="connsiteY77" fmla="*/ 4711294 h 4876800"/>
                  <a:gd name="connsiteX78" fmla="*/ 4028426 w 4809837"/>
                  <a:gd name="connsiteY78" fmla="*/ 4733916 h 4876800"/>
                  <a:gd name="connsiteX79" fmla="*/ 2902923 w 4809837"/>
                  <a:gd name="connsiteY79" fmla="*/ 4733916 h 4876800"/>
                  <a:gd name="connsiteX80" fmla="*/ 2880120 w 4809837"/>
                  <a:gd name="connsiteY80" fmla="*/ 4711294 h 4876800"/>
                  <a:gd name="connsiteX81" fmla="*/ 2721100 w 4809837"/>
                  <a:gd name="connsiteY81" fmla="*/ 4192124 h 4876800"/>
                  <a:gd name="connsiteX82" fmla="*/ 2119473 w 4809837"/>
                  <a:gd name="connsiteY82" fmla="*/ 3308804 h 4876800"/>
                  <a:gd name="connsiteX83" fmla="*/ 2116853 w 4809837"/>
                  <a:gd name="connsiteY83" fmla="*/ 3305204 h 4876800"/>
                  <a:gd name="connsiteX84" fmla="*/ 2092603 w 4809837"/>
                  <a:gd name="connsiteY84" fmla="*/ 3217288 h 4876800"/>
                  <a:gd name="connsiteX85" fmla="*/ 2159078 w 4809837"/>
                  <a:gd name="connsiteY85" fmla="*/ 3173159 h 4876800"/>
                  <a:gd name="connsiteX86" fmla="*/ 2559966 w 4809837"/>
                  <a:gd name="connsiteY86" fmla="*/ 3444612 h 4876800"/>
                  <a:gd name="connsiteX87" fmla="*/ 2563147 w 4809837"/>
                  <a:gd name="connsiteY87" fmla="*/ 3448898 h 4876800"/>
                  <a:gd name="connsiteX88" fmla="*/ 2723415 w 4809837"/>
                  <a:gd name="connsiteY88" fmla="*/ 3522202 h 4876800"/>
                  <a:gd name="connsiteX89" fmla="*/ 2818284 w 4809837"/>
                  <a:gd name="connsiteY89" fmla="*/ 3272257 h 4876800"/>
                  <a:gd name="connsiteX90" fmla="*/ 2818284 w 4809837"/>
                  <a:gd name="connsiteY90" fmla="*/ 3234414 h 4876800"/>
                  <a:gd name="connsiteX91" fmla="*/ 2818284 w 4809837"/>
                  <a:gd name="connsiteY91" fmla="*/ 1907277 h 4876800"/>
                  <a:gd name="connsiteX92" fmla="*/ 2936804 w 4809837"/>
                  <a:gd name="connsiteY92" fmla="*/ 1777613 h 4876800"/>
                  <a:gd name="connsiteX93" fmla="*/ 3055333 w 4809837"/>
                  <a:gd name="connsiteY93" fmla="*/ 1907277 h 4876800"/>
                  <a:gd name="connsiteX94" fmla="*/ 3055333 w 4809837"/>
                  <a:gd name="connsiteY94" fmla="*/ 3139278 h 4876800"/>
                  <a:gd name="connsiteX95" fmla="*/ 3126770 w 4809837"/>
                  <a:gd name="connsiteY95" fmla="*/ 3210716 h 4876800"/>
                  <a:gd name="connsiteX96" fmla="*/ 3198208 w 4809837"/>
                  <a:gd name="connsiteY96" fmla="*/ 3139278 h 4876800"/>
                  <a:gd name="connsiteX97" fmla="*/ 3198208 w 4809837"/>
                  <a:gd name="connsiteY97" fmla="*/ 2567607 h 4876800"/>
                  <a:gd name="connsiteX98" fmla="*/ 3316737 w 4809837"/>
                  <a:gd name="connsiteY98" fmla="*/ 2437943 h 4876800"/>
                  <a:gd name="connsiteX99" fmla="*/ 3356818 w 4809837"/>
                  <a:gd name="connsiteY99" fmla="*/ 2444306 h 4876800"/>
                  <a:gd name="connsiteX100" fmla="*/ 3363333 w 4809837"/>
                  <a:gd name="connsiteY100" fmla="*/ 2446725 h 4876800"/>
                  <a:gd name="connsiteX101" fmla="*/ 3435266 w 4809837"/>
                  <a:gd name="connsiteY101" fmla="*/ 2567607 h 4876800"/>
                  <a:gd name="connsiteX102" fmla="*/ 3435266 w 4809837"/>
                  <a:gd name="connsiteY102" fmla="*/ 3234690 h 4876800"/>
                  <a:gd name="connsiteX103" fmla="*/ 3506703 w 4809837"/>
                  <a:gd name="connsiteY103" fmla="*/ 3306128 h 4876800"/>
                  <a:gd name="connsiteX104" fmla="*/ 3578141 w 4809837"/>
                  <a:gd name="connsiteY104" fmla="*/ 3234690 h 4876800"/>
                  <a:gd name="connsiteX105" fmla="*/ 3578141 w 4809837"/>
                  <a:gd name="connsiteY105" fmla="*/ 2729513 h 4876800"/>
                  <a:gd name="connsiteX106" fmla="*/ 3696670 w 4809837"/>
                  <a:gd name="connsiteY106" fmla="*/ 2599849 h 4876800"/>
                  <a:gd name="connsiteX107" fmla="*/ 3815189 w 4809837"/>
                  <a:gd name="connsiteY107" fmla="*/ 2729513 h 4876800"/>
                  <a:gd name="connsiteX108" fmla="*/ 3815189 w 4809837"/>
                  <a:gd name="connsiteY108" fmla="*/ 3330102 h 4876800"/>
                  <a:gd name="connsiteX109" fmla="*/ 3886627 w 4809837"/>
                  <a:gd name="connsiteY109" fmla="*/ 3401540 h 4876800"/>
                  <a:gd name="connsiteX110" fmla="*/ 3958064 w 4809837"/>
                  <a:gd name="connsiteY110" fmla="*/ 3330102 h 4876800"/>
                  <a:gd name="connsiteX111" fmla="*/ 3958064 w 4809837"/>
                  <a:gd name="connsiteY111" fmla="*/ 2891419 h 4876800"/>
                  <a:gd name="connsiteX112" fmla="*/ 4076394 w 4809837"/>
                  <a:gd name="connsiteY112" fmla="*/ 2761650 h 4876800"/>
                  <a:gd name="connsiteX113" fmla="*/ 4157966 w 4809837"/>
                  <a:gd name="connsiteY113" fmla="*/ 2792530 h 4876800"/>
                  <a:gd name="connsiteX114" fmla="*/ 4194856 w 4809837"/>
                  <a:gd name="connsiteY114" fmla="*/ 2891409 h 4876800"/>
                  <a:gd name="connsiteX115" fmla="*/ 4194856 w 4809837"/>
                  <a:gd name="connsiteY115" fmla="*/ 3325225 h 4876800"/>
                  <a:gd name="connsiteX116" fmla="*/ 4266294 w 4809837"/>
                  <a:gd name="connsiteY116" fmla="*/ 3396663 h 4876800"/>
                  <a:gd name="connsiteX117" fmla="*/ 4337731 w 4809837"/>
                  <a:gd name="connsiteY117" fmla="*/ 3325225 h 4876800"/>
                  <a:gd name="connsiteX118" fmla="*/ 4337731 w 4809837"/>
                  <a:gd name="connsiteY118" fmla="*/ 2891409 h 4876800"/>
                  <a:gd name="connsiteX119" fmla="*/ 4076384 w 4809837"/>
                  <a:gd name="connsiteY119" fmla="*/ 2618766 h 4876800"/>
                  <a:gd name="connsiteX120" fmla="*/ 3948663 w 4809837"/>
                  <a:gd name="connsiteY120" fmla="*/ 2650951 h 4876800"/>
                  <a:gd name="connsiteX121" fmla="*/ 3696651 w 4809837"/>
                  <a:gd name="connsiteY121" fmla="*/ 2456964 h 4876800"/>
                  <a:gd name="connsiteX122" fmla="*/ 3568759 w 4809837"/>
                  <a:gd name="connsiteY122" fmla="*/ 2489168 h 4876800"/>
                  <a:gd name="connsiteX123" fmla="*/ 3496750 w 4809837"/>
                  <a:gd name="connsiteY123" fmla="*/ 2364848 h 4876800"/>
                  <a:gd name="connsiteX124" fmla="*/ 3667133 w 4809837"/>
                  <a:gd name="connsiteY124" fmla="*/ 1961950 h 4876800"/>
                  <a:gd name="connsiteX125" fmla="*/ 4057210 w 4809837"/>
                  <a:gd name="connsiteY125" fmla="*/ 1961950 h 4876800"/>
                  <a:gd name="connsiteX126" fmla="*/ 4388614 w 4809837"/>
                  <a:gd name="connsiteY126" fmla="*/ 2229545 h 4876800"/>
                  <a:gd name="connsiteX127" fmla="*/ 4727380 w 4809837"/>
                  <a:gd name="connsiteY127" fmla="*/ 1890513 h 4876800"/>
                  <a:gd name="connsiteX128" fmla="*/ 4388642 w 4809837"/>
                  <a:gd name="connsiteY128" fmla="*/ 1551213 h 4876800"/>
                  <a:gd name="connsiteX129" fmla="*/ 4091881 w 4809837"/>
                  <a:gd name="connsiteY129" fmla="*/ 351720 h 4876800"/>
                  <a:gd name="connsiteX130" fmla="*/ 4091919 w 4809837"/>
                  <a:gd name="connsiteY130" fmla="*/ 351682 h 4876800"/>
                  <a:gd name="connsiteX131" fmla="*/ 4330045 w 4809837"/>
                  <a:gd name="connsiteY131" fmla="*/ 253022 h 4876800"/>
                  <a:gd name="connsiteX132" fmla="*/ 4568208 w 4809837"/>
                  <a:gd name="connsiteY132" fmla="*/ 351720 h 4876800"/>
                  <a:gd name="connsiteX133" fmla="*/ 4666963 w 4809837"/>
                  <a:gd name="connsiteY133" fmla="*/ 590131 h 4876800"/>
                  <a:gd name="connsiteX134" fmla="*/ 4568122 w 4809837"/>
                  <a:gd name="connsiteY134" fmla="*/ 828627 h 4876800"/>
                  <a:gd name="connsiteX135" fmla="*/ 4330045 w 4809837"/>
                  <a:gd name="connsiteY135" fmla="*/ 927449 h 4876800"/>
                  <a:gd name="connsiteX136" fmla="*/ 4091881 w 4809837"/>
                  <a:gd name="connsiteY136" fmla="*/ 828551 h 4876800"/>
                  <a:gd name="connsiteX137" fmla="*/ 3993126 w 4809837"/>
                  <a:gd name="connsiteY137" fmla="*/ 590140 h 4876800"/>
                  <a:gd name="connsiteX138" fmla="*/ 4091881 w 4809837"/>
                  <a:gd name="connsiteY138" fmla="*/ 351720 h 4876800"/>
                  <a:gd name="connsiteX139" fmla="*/ 1082286 w 4809837"/>
                  <a:gd name="connsiteY139" fmla="*/ 3557721 h 4876800"/>
                  <a:gd name="connsiteX140" fmla="*/ 1082248 w 4809837"/>
                  <a:gd name="connsiteY140" fmla="*/ 3557740 h 4876800"/>
                  <a:gd name="connsiteX141" fmla="*/ 606893 w 4809837"/>
                  <a:gd name="connsiteY141" fmla="*/ 3620472 h 4876800"/>
                  <a:gd name="connsiteX142" fmla="*/ 226665 w 4809837"/>
                  <a:gd name="connsiteY142" fmla="*/ 3328178 h 4876800"/>
                  <a:gd name="connsiteX143" fmla="*/ 455998 w 4809837"/>
                  <a:gd name="connsiteY143" fmla="*/ 2471585 h 4876800"/>
                  <a:gd name="connsiteX144" fmla="*/ 768142 w 4809837"/>
                  <a:gd name="connsiteY144" fmla="*/ 2387289 h 4876800"/>
                  <a:gd name="connsiteX145" fmla="*/ 931124 w 4809837"/>
                  <a:gd name="connsiteY145" fmla="*/ 2408892 h 4876800"/>
                  <a:gd name="connsiteX146" fmla="*/ 1311581 w 4809837"/>
                  <a:gd name="connsiteY146" fmla="*/ 2701147 h 4876800"/>
                  <a:gd name="connsiteX147" fmla="*/ 1082286 w 4809837"/>
                  <a:gd name="connsiteY147" fmla="*/ 3557721 h 4876800"/>
                  <a:gd name="connsiteX148" fmla="*/ 3527677 w 4809837"/>
                  <a:gd name="connsiteY148" fmla="*/ 1891636 h 4876800"/>
                  <a:gd name="connsiteX149" fmla="*/ 3363838 w 4809837"/>
                  <a:gd name="connsiteY149" fmla="*/ 2299211 h 4876800"/>
                  <a:gd name="connsiteX150" fmla="*/ 3316746 w 4809837"/>
                  <a:gd name="connsiteY150" fmla="*/ 2295068 h 4876800"/>
                  <a:gd name="connsiteX151" fmla="*/ 3198217 w 4809837"/>
                  <a:gd name="connsiteY151" fmla="*/ 2322414 h 4876800"/>
                  <a:gd name="connsiteX152" fmla="*/ 3198217 w 4809837"/>
                  <a:gd name="connsiteY152" fmla="*/ 1907277 h 4876800"/>
                  <a:gd name="connsiteX153" fmla="*/ 2936813 w 4809837"/>
                  <a:gd name="connsiteY153" fmla="*/ 1634738 h 4876800"/>
                  <a:gd name="connsiteX154" fmla="*/ 2675418 w 4809837"/>
                  <a:gd name="connsiteY154" fmla="*/ 1907277 h 4876800"/>
                  <a:gd name="connsiteX155" fmla="*/ 2675418 w 4809837"/>
                  <a:gd name="connsiteY155" fmla="*/ 2420912 h 4876800"/>
                  <a:gd name="connsiteX156" fmla="*/ 2365989 w 4809837"/>
                  <a:gd name="connsiteY156" fmla="*/ 2043427 h 4876800"/>
                  <a:gd name="connsiteX157" fmla="*/ 2784022 w 4809837"/>
                  <a:gd name="connsiteY157" fmla="*/ 1319174 h 4876800"/>
                  <a:gd name="connsiteX158" fmla="*/ 3231907 w 4809837"/>
                  <a:gd name="connsiteY158" fmla="*/ 1378058 h 4876800"/>
                  <a:gd name="connsiteX159" fmla="*/ 3507399 w 4809837"/>
                  <a:gd name="connsiteY159" fmla="*/ 1737389 h 4876800"/>
                  <a:gd name="connsiteX160" fmla="*/ 3527725 w 4809837"/>
                  <a:gd name="connsiteY160" fmla="*/ 1888770 h 4876800"/>
                  <a:gd name="connsiteX161" fmla="*/ 3527639 w 4809837"/>
                  <a:gd name="connsiteY161" fmla="*/ 1890513 h 4876800"/>
                  <a:gd name="connsiteX162" fmla="*/ 3527677 w 4809837"/>
                  <a:gd name="connsiteY162" fmla="*/ 1891636 h 4876800"/>
                  <a:gd name="connsiteX163" fmla="*/ 4388642 w 4809837"/>
                  <a:gd name="connsiteY163" fmla="*/ 2086670 h 4876800"/>
                  <a:gd name="connsiteX164" fmla="*/ 4192475 w 4809837"/>
                  <a:gd name="connsiteY164" fmla="*/ 1890513 h 4876800"/>
                  <a:gd name="connsiteX165" fmla="*/ 4388642 w 4809837"/>
                  <a:gd name="connsiteY165" fmla="*/ 1694088 h 4876800"/>
                  <a:gd name="connsiteX166" fmla="*/ 4584533 w 4809837"/>
                  <a:gd name="connsiteY166" fmla="*/ 1890513 h 4876800"/>
                  <a:gd name="connsiteX167" fmla="*/ 4388642 w 4809837"/>
                  <a:gd name="connsiteY167" fmla="*/ 2086670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4809837" h="4876800">
                    <a:moveTo>
                      <a:pt x="4388642" y="1551213"/>
                    </a:moveTo>
                    <a:cubicBezTo>
                      <a:pt x="4226184" y="1551213"/>
                      <a:pt x="4090110" y="1666180"/>
                      <a:pt x="4057229" y="1819075"/>
                    </a:cubicBezTo>
                    <a:lnTo>
                      <a:pt x="3666990" y="1819075"/>
                    </a:lnTo>
                    <a:cubicBezTo>
                      <a:pt x="3663066" y="1779422"/>
                      <a:pt x="3655951" y="1739760"/>
                      <a:pt x="3645397" y="1700422"/>
                    </a:cubicBezTo>
                    <a:cubicBezTo>
                      <a:pt x="3617889" y="1597504"/>
                      <a:pt x="3569359" y="1503893"/>
                      <a:pt x="3503703" y="1424007"/>
                    </a:cubicBezTo>
                    <a:lnTo>
                      <a:pt x="3994336" y="932898"/>
                    </a:lnTo>
                    <a:cubicBezTo>
                      <a:pt x="4084480" y="1021499"/>
                      <a:pt x="4203476" y="1070315"/>
                      <a:pt x="4330045" y="1070315"/>
                    </a:cubicBezTo>
                    <a:cubicBezTo>
                      <a:pt x="4458251" y="1070315"/>
                      <a:pt x="4578733" y="1020309"/>
                      <a:pt x="4669201" y="929602"/>
                    </a:cubicBezTo>
                    <a:cubicBezTo>
                      <a:pt x="4759889" y="838981"/>
                      <a:pt x="4809838" y="718414"/>
                      <a:pt x="4809838" y="590121"/>
                    </a:cubicBezTo>
                    <a:cubicBezTo>
                      <a:pt x="4809838" y="461829"/>
                      <a:pt x="4759889" y="341271"/>
                      <a:pt x="4669239" y="250688"/>
                    </a:cubicBezTo>
                    <a:cubicBezTo>
                      <a:pt x="4578685" y="160049"/>
                      <a:pt x="4458232" y="110138"/>
                      <a:pt x="4330045" y="110138"/>
                    </a:cubicBezTo>
                    <a:cubicBezTo>
                      <a:pt x="4201857" y="110138"/>
                      <a:pt x="4081404" y="160058"/>
                      <a:pt x="3990850" y="250688"/>
                    </a:cubicBezTo>
                    <a:cubicBezTo>
                      <a:pt x="3900181" y="341309"/>
                      <a:pt x="3850251" y="461858"/>
                      <a:pt x="3850251" y="590121"/>
                    </a:cubicBezTo>
                    <a:cubicBezTo>
                      <a:pt x="3850251" y="670960"/>
                      <a:pt x="3870120" y="748713"/>
                      <a:pt x="3907468" y="817836"/>
                    </a:cubicBezTo>
                    <a:cubicBezTo>
                      <a:pt x="3907001" y="818274"/>
                      <a:pt x="3906506" y="818655"/>
                      <a:pt x="3906058" y="819112"/>
                    </a:cubicBezTo>
                    <a:lnTo>
                      <a:pt x="3402566" y="1323089"/>
                    </a:lnTo>
                    <a:cubicBezTo>
                      <a:pt x="3371667" y="1297781"/>
                      <a:pt x="3338616" y="1274674"/>
                      <a:pt x="3303335" y="1254309"/>
                    </a:cubicBezTo>
                    <a:cubicBezTo>
                      <a:pt x="3133666" y="1156354"/>
                      <a:pt x="2936080" y="1130389"/>
                      <a:pt x="2747008" y="1181167"/>
                    </a:cubicBezTo>
                    <a:cubicBezTo>
                      <a:pt x="2642586" y="1209113"/>
                      <a:pt x="2549489" y="1258415"/>
                      <a:pt x="2471069" y="1323089"/>
                    </a:cubicBezTo>
                    <a:lnTo>
                      <a:pt x="2244812" y="1096623"/>
                    </a:lnTo>
                    <a:cubicBezTo>
                      <a:pt x="2269482" y="1058818"/>
                      <a:pt x="2283893" y="1013717"/>
                      <a:pt x="2283893" y="965283"/>
                    </a:cubicBezTo>
                    <a:lnTo>
                      <a:pt x="2283893" y="240906"/>
                    </a:lnTo>
                    <a:cubicBezTo>
                      <a:pt x="2283884" y="108071"/>
                      <a:pt x="2175889" y="0"/>
                      <a:pt x="2043139" y="0"/>
                    </a:cubicBezTo>
                    <a:lnTo>
                      <a:pt x="421861" y="0"/>
                    </a:lnTo>
                    <a:cubicBezTo>
                      <a:pt x="289120" y="0"/>
                      <a:pt x="181116" y="108071"/>
                      <a:pt x="181116" y="240906"/>
                    </a:cubicBezTo>
                    <a:lnTo>
                      <a:pt x="181116" y="965292"/>
                    </a:lnTo>
                    <a:cubicBezTo>
                      <a:pt x="181116" y="1098128"/>
                      <a:pt x="289120" y="1206198"/>
                      <a:pt x="421861" y="1206198"/>
                    </a:cubicBezTo>
                    <a:lnTo>
                      <a:pt x="984874" y="1206198"/>
                    </a:lnTo>
                    <a:cubicBezTo>
                      <a:pt x="1024336" y="1206198"/>
                      <a:pt x="1056311" y="1174213"/>
                      <a:pt x="1056311" y="1134761"/>
                    </a:cubicBezTo>
                    <a:cubicBezTo>
                      <a:pt x="1056311" y="1095308"/>
                      <a:pt x="1024336" y="1063323"/>
                      <a:pt x="984874" y="1063323"/>
                    </a:cubicBezTo>
                    <a:lnTo>
                      <a:pt x="421861" y="1063323"/>
                    </a:lnTo>
                    <a:cubicBezTo>
                      <a:pt x="367892" y="1063323"/>
                      <a:pt x="323991" y="1019346"/>
                      <a:pt x="323991" y="965292"/>
                    </a:cubicBezTo>
                    <a:lnTo>
                      <a:pt x="323991" y="240906"/>
                    </a:lnTo>
                    <a:cubicBezTo>
                      <a:pt x="323991" y="186852"/>
                      <a:pt x="367892" y="142875"/>
                      <a:pt x="421861" y="142875"/>
                    </a:cubicBezTo>
                    <a:lnTo>
                      <a:pt x="2043139" y="142875"/>
                    </a:lnTo>
                    <a:cubicBezTo>
                      <a:pt x="2097108" y="142875"/>
                      <a:pt x="2141009" y="186852"/>
                      <a:pt x="2141009" y="240906"/>
                    </a:cubicBezTo>
                    <a:lnTo>
                      <a:pt x="2141009" y="965292"/>
                    </a:lnTo>
                    <a:cubicBezTo>
                      <a:pt x="2141009" y="1019346"/>
                      <a:pt x="2097108" y="1063323"/>
                      <a:pt x="2043139" y="1063323"/>
                    </a:cubicBezTo>
                    <a:lnTo>
                      <a:pt x="1314858" y="1063323"/>
                    </a:lnTo>
                    <a:cubicBezTo>
                      <a:pt x="1275396" y="1063323"/>
                      <a:pt x="1243420" y="1095308"/>
                      <a:pt x="1243420" y="1134761"/>
                    </a:cubicBezTo>
                    <a:cubicBezTo>
                      <a:pt x="1243420" y="1174213"/>
                      <a:pt x="1275396" y="1206198"/>
                      <a:pt x="1314858" y="1206198"/>
                    </a:cubicBezTo>
                    <a:lnTo>
                      <a:pt x="2043139" y="1206198"/>
                    </a:lnTo>
                    <a:cubicBezTo>
                      <a:pt x="2075410" y="1206198"/>
                      <a:pt x="2106185" y="1199769"/>
                      <a:pt x="2134332" y="1188196"/>
                    </a:cubicBezTo>
                    <a:lnTo>
                      <a:pt x="2370304" y="1424397"/>
                    </a:lnTo>
                    <a:cubicBezTo>
                      <a:pt x="2236516" y="1587818"/>
                      <a:pt x="2174470" y="1806635"/>
                      <a:pt x="2215875" y="2026234"/>
                    </a:cubicBezTo>
                    <a:lnTo>
                      <a:pt x="1359835" y="2521153"/>
                    </a:lnTo>
                    <a:cubicBezTo>
                      <a:pt x="1359768" y="2521191"/>
                      <a:pt x="1359721" y="2521239"/>
                      <a:pt x="1359654" y="2521268"/>
                    </a:cubicBezTo>
                    <a:cubicBezTo>
                      <a:pt x="1258879" y="2399881"/>
                      <a:pt x="1123586" y="2312556"/>
                      <a:pt x="968100" y="2270884"/>
                    </a:cubicBezTo>
                    <a:cubicBezTo>
                      <a:pt x="769647" y="2217687"/>
                      <a:pt x="562364" y="2245043"/>
                      <a:pt x="384484" y="2347894"/>
                    </a:cubicBezTo>
                    <a:cubicBezTo>
                      <a:pt x="17153" y="2560301"/>
                      <a:pt x="-109168" y="3032084"/>
                      <a:pt x="102887" y="3399520"/>
                    </a:cubicBezTo>
                    <a:cubicBezTo>
                      <a:pt x="205510" y="3577762"/>
                      <a:pt x="371359" y="3705225"/>
                      <a:pt x="569879" y="3758470"/>
                    </a:cubicBezTo>
                    <a:cubicBezTo>
                      <a:pt x="636144" y="3776243"/>
                      <a:pt x="703372" y="3785035"/>
                      <a:pt x="770180" y="3785035"/>
                    </a:cubicBezTo>
                    <a:cubicBezTo>
                      <a:pt x="903530" y="3785035"/>
                      <a:pt x="1035175" y="3749993"/>
                      <a:pt x="1153762" y="3681432"/>
                    </a:cubicBezTo>
                    <a:cubicBezTo>
                      <a:pt x="1517988" y="3471072"/>
                      <a:pt x="1645109" y="3005719"/>
                      <a:pt x="1440636" y="2639492"/>
                    </a:cubicBezTo>
                    <a:lnTo>
                      <a:pt x="2257176" y="2167414"/>
                    </a:lnTo>
                    <a:cubicBezTo>
                      <a:pt x="2333661" y="2356295"/>
                      <a:pt x="2483756" y="2503665"/>
                      <a:pt x="2675409" y="2576513"/>
                    </a:cubicBezTo>
                    <a:lnTo>
                      <a:pt x="2675409" y="3234423"/>
                    </a:lnTo>
                    <a:lnTo>
                      <a:pt x="2675409" y="3272266"/>
                    </a:lnTo>
                    <a:cubicBezTo>
                      <a:pt x="2675409" y="3308280"/>
                      <a:pt x="2673418" y="3334674"/>
                      <a:pt x="2670847" y="3353733"/>
                    </a:cubicBezTo>
                    <a:cubicBezTo>
                      <a:pt x="2525485" y="3143241"/>
                      <a:pt x="2391640" y="2987688"/>
                      <a:pt x="2134408" y="3032446"/>
                    </a:cubicBezTo>
                    <a:cubicBezTo>
                      <a:pt x="2050074" y="3047343"/>
                      <a:pt x="1986237" y="3095987"/>
                      <a:pt x="1959291" y="3165920"/>
                    </a:cubicBezTo>
                    <a:cubicBezTo>
                      <a:pt x="1931811" y="3237224"/>
                      <a:pt x="1947585" y="3319120"/>
                      <a:pt x="2002563" y="3390967"/>
                    </a:cubicBezTo>
                    <a:lnTo>
                      <a:pt x="2602981" y="4272515"/>
                    </a:lnTo>
                    <a:cubicBezTo>
                      <a:pt x="2717871" y="4441508"/>
                      <a:pt x="2737255" y="4544454"/>
                      <a:pt x="2737255" y="4711303"/>
                    </a:cubicBezTo>
                    <a:cubicBezTo>
                      <a:pt x="2737255" y="4802562"/>
                      <a:pt x="2811578" y="4876800"/>
                      <a:pt x="2902933" y="4876800"/>
                    </a:cubicBezTo>
                    <a:lnTo>
                      <a:pt x="4028426" y="4876800"/>
                    </a:lnTo>
                    <a:cubicBezTo>
                      <a:pt x="4119789" y="4876800"/>
                      <a:pt x="4194113" y="4802562"/>
                      <a:pt x="4194113" y="4711303"/>
                    </a:cubicBezTo>
                    <a:lnTo>
                      <a:pt x="4194113" y="4419934"/>
                    </a:lnTo>
                    <a:cubicBezTo>
                      <a:pt x="4194113" y="4313978"/>
                      <a:pt x="4216221" y="4270906"/>
                      <a:pt x="4246825" y="4211307"/>
                    </a:cubicBezTo>
                    <a:cubicBezTo>
                      <a:pt x="4279429" y="4147804"/>
                      <a:pt x="4320015" y="4068775"/>
                      <a:pt x="4337360" y="3907527"/>
                    </a:cubicBezTo>
                    <a:cubicBezTo>
                      <a:pt x="4337626" y="3904983"/>
                      <a:pt x="4337769" y="3902440"/>
                      <a:pt x="4337769" y="3899888"/>
                    </a:cubicBezTo>
                    <a:lnTo>
                      <a:pt x="4337769" y="3655267"/>
                    </a:lnTo>
                    <a:cubicBezTo>
                      <a:pt x="4337769" y="3615814"/>
                      <a:pt x="4305794" y="3583829"/>
                      <a:pt x="4266332" y="3583829"/>
                    </a:cubicBezTo>
                    <a:cubicBezTo>
                      <a:pt x="4226870" y="3583829"/>
                      <a:pt x="4194894" y="3615814"/>
                      <a:pt x="4194894" y="3655267"/>
                    </a:cubicBezTo>
                    <a:lnTo>
                      <a:pt x="4194894" y="3895992"/>
                    </a:lnTo>
                    <a:cubicBezTo>
                      <a:pt x="4180216" y="4028228"/>
                      <a:pt x="4149460" y="4088121"/>
                      <a:pt x="4119723" y="4146042"/>
                    </a:cubicBezTo>
                    <a:cubicBezTo>
                      <a:pt x="4086052" y="4211622"/>
                      <a:pt x="4051238" y="4279430"/>
                      <a:pt x="4051238" y="4419924"/>
                    </a:cubicBezTo>
                    <a:lnTo>
                      <a:pt x="4051238" y="4711294"/>
                    </a:lnTo>
                    <a:cubicBezTo>
                      <a:pt x="4051238" y="4723562"/>
                      <a:pt x="4040789" y="4733916"/>
                      <a:pt x="4028426" y="4733916"/>
                    </a:cubicBezTo>
                    <a:lnTo>
                      <a:pt x="2902923" y="4733916"/>
                    </a:lnTo>
                    <a:cubicBezTo>
                      <a:pt x="2890560" y="4733916"/>
                      <a:pt x="2880120" y="4723553"/>
                      <a:pt x="2880120" y="4711294"/>
                    </a:cubicBezTo>
                    <a:cubicBezTo>
                      <a:pt x="2880120" y="4522108"/>
                      <a:pt x="2855527" y="4389873"/>
                      <a:pt x="2721100" y="4192124"/>
                    </a:cubicBezTo>
                    <a:lnTo>
                      <a:pt x="2119473" y="3308804"/>
                    </a:lnTo>
                    <a:cubicBezTo>
                      <a:pt x="2118635" y="3307585"/>
                      <a:pt x="2117758" y="3306375"/>
                      <a:pt x="2116853" y="3305204"/>
                    </a:cubicBezTo>
                    <a:cubicBezTo>
                      <a:pt x="2092164" y="3273409"/>
                      <a:pt x="2083325" y="3241367"/>
                      <a:pt x="2092603" y="3217288"/>
                    </a:cubicBezTo>
                    <a:cubicBezTo>
                      <a:pt x="2101118" y="3195209"/>
                      <a:pt x="2125407" y="3179112"/>
                      <a:pt x="2159078" y="3173159"/>
                    </a:cubicBezTo>
                    <a:cubicBezTo>
                      <a:pt x="2324003" y="3144441"/>
                      <a:pt x="2412319" y="3229680"/>
                      <a:pt x="2559966" y="3444612"/>
                    </a:cubicBezTo>
                    <a:cubicBezTo>
                      <a:pt x="2560966" y="3446078"/>
                      <a:pt x="2562042" y="3447507"/>
                      <a:pt x="2563147" y="3448898"/>
                    </a:cubicBezTo>
                    <a:cubicBezTo>
                      <a:pt x="2617040" y="3515992"/>
                      <a:pt x="2670970" y="3540652"/>
                      <a:pt x="2723415" y="3522202"/>
                    </a:cubicBezTo>
                    <a:cubicBezTo>
                      <a:pt x="2789033" y="3499114"/>
                      <a:pt x="2818284" y="3422028"/>
                      <a:pt x="2818284" y="3272257"/>
                    </a:cubicBezTo>
                    <a:lnTo>
                      <a:pt x="2818284" y="3234414"/>
                    </a:lnTo>
                    <a:lnTo>
                      <a:pt x="2818284" y="1907277"/>
                    </a:lnTo>
                    <a:cubicBezTo>
                      <a:pt x="2818284" y="1811569"/>
                      <a:pt x="2882130" y="1777613"/>
                      <a:pt x="2936804" y="1777613"/>
                    </a:cubicBezTo>
                    <a:cubicBezTo>
                      <a:pt x="2991487" y="1777613"/>
                      <a:pt x="3055333" y="1811569"/>
                      <a:pt x="3055333" y="1907277"/>
                    </a:cubicBezTo>
                    <a:lnTo>
                      <a:pt x="3055333" y="3139278"/>
                    </a:lnTo>
                    <a:cubicBezTo>
                      <a:pt x="3055333" y="3178731"/>
                      <a:pt x="3087308" y="3210716"/>
                      <a:pt x="3126770" y="3210716"/>
                    </a:cubicBezTo>
                    <a:cubicBezTo>
                      <a:pt x="3166232" y="3210716"/>
                      <a:pt x="3198208" y="3178731"/>
                      <a:pt x="3198208" y="3139278"/>
                    </a:cubicBezTo>
                    <a:lnTo>
                      <a:pt x="3198208" y="2567607"/>
                    </a:lnTo>
                    <a:cubicBezTo>
                      <a:pt x="3198208" y="2471900"/>
                      <a:pt x="3262063" y="2437943"/>
                      <a:pt x="3316737" y="2437943"/>
                    </a:cubicBezTo>
                    <a:cubicBezTo>
                      <a:pt x="3329910" y="2437943"/>
                      <a:pt x="3343607" y="2439972"/>
                      <a:pt x="3356818" y="2444306"/>
                    </a:cubicBezTo>
                    <a:cubicBezTo>
                      <a:pt x="3358961" y="2445220"/>
                      <a:pt x="3361133" y="2446030"/>
                      <a:pt x="3363333" y="2446725"/>
                    </a:cubicBezTo>
                    <a:cubicBezTo>
                      <a:pt x="3402214" y="2462022"/>
                      <a:pt x="3435266" y="2498789"/>
                      <a:pt x="3435266" y="2567607"/>
                    </a:cubicBezTo>
                    <a:lnTo>
                      <a:pt x="3435266" y="3234690"/>
                    </a:lnTo>
                    <a:cubicBezTo>
                      <a:pt x="3435266" y="3274143"/>
                      <a:pt x="3467241" y="3306128"/>
                      <a:pt x="3506703" y="3306128"/>
                    </a:cubicBezTo>
                    <a:cubicBezTo>
                      <a:pt x="3546165" y="3306128"/>
                      <a:pt x="3578141" y="3274143"/>
                      <a:pt x="3578141" y="3234690"/>
                    </a:cubicBezTo>
                    <a:lnTo>
                      <a:pt x="3578141" y="2729513"/>
                    </a:lnTo>
                    <a:cubicBezTo>
                      <a:pt x="3578141" y="2633806"/>
                      <a:pt x="3641987" y="2599849"/>
                      <a:pt x="3696670" y="2599849"/>
                    </a:cubicBezTo>
                    <a:cubicBezTo>
                      <a:pt x="3751343" y="2599849"/>
                      <a:pt x="3815189" y="2633806"/>
                      <a:pt x="3815189" y="2729513"/>
                    </a:cubicBezTo>
                    <a:lnTo>
                      <a:pt x="3815189" y="3330102"/>
                    </a:lnTo>
                    <a:cubicBezTo>
                      <a:pt x="3815189" y="3369555"/>
                      <a:pt x="3847165" y="3401540"/>
                      <a:pt x="3886627" y="3401540"/>
                    </a:cubicBezTo>
                    <a:cubicBezTo>
                      <a:pt x="3926089" y="3401540"/>
                      <a:pt x="3958064" y="3369555"/>
                      <a:pt x="3958064" y="3330102"/>
                    </a:cubicBezTo>
                    <a:lnTo>
                      <a:pt x="3958064" y="2891419"/>
                    </a:lnTo>
                    <a:cubicBezTo>
                      <a:pt x="3958064" y="2795635"/>
                      <a:pt x="4021806" y="2761650"/>
                      <a:pt x="4076394" y="2761650"/>
                    </a:cubicBezTo>
                    <a:cubicBezTo>
                      <a:pt x="4107398" y="2761650"/>
                      <a:pt x="4137134" y="2772908"/>
                      <a:pt x="4157966" y="2792530"/>
                    </a:cubicBezTo>
                    <a:cubicBezTo>
                      <a:pt x="4182445" y="2815581"/>
                      <a:pt x="4194856" y="2848852"/>
                      <a:pt x="4194856" y="2891409"/>
                    </a:cubicBezTo>
                    <a:lnTo>
                      <a:pt x="4194856" y="3325225"/>
                    </a:lnTo>
                    <a:cubicBezTo>
                      <a:pt x="4194856" y="3364678"/>
                      <a:pt x="4226832" y="3396663"/>
                      <a:pt x="4266294" y="3396663"/>
                    </a:cubicBezTo>
                    <a:cubicBezTo>
                      <a:pt x="4305756" y="3396663"/>
                      <a:pt x="4337731" y="3364678"/>
                      <a:pt x="4337731" y="3325225"/>
                    </a:cubicBezTo>
                    <a:lnTo>
                      <a:pt x="4337731" y="2891409"/>
                    </a:lnTo>
                    <a:cubicBezTo>
                      <a:pt x="4337731" y="2712415"/>
                      <a:pt x="4206258" y="2618766"/>
                      <a:pt x="4076384" y="2618766"/>
                    </a:cubicBezTo>
                    <a:cubicBezTo>
                      <a:pt x="4032245" y="2618766"/>
                      <a:pt x="3987944" y="2629624"/>
                      <a:pt x="3948663" y="2650951"/>
                    </a:cubicBezTo>
                    <a:cubicBezTo>
                      <a:pt x="3916412" y="2523287"/>
                      <a:pt x="3805979" y="2456964"/>
                      <a:pt x="3696651" y="2456964"/>
                    </a:cubicBezTo>
                    <a:cubicBezTo>
                      <a:pt x="3652455" y="2456964"/>
                      <a:pt x="3608087" y="2467823"/>
                      <a:pt x="3568759" y="2489168"/>
                    </a:cubicBezTo>
                    <a:cubicBezTo>
                      <a:pt x="3555757" y="2437619"/>
                      <a:pt x="3530021" y="2396071"/>
                      <a:pt x="3496750" y="2364848"/>
                    </a:cubicBezTo>
                    <a:cubicBezTo>
                      <a:pt x="3594219" y="2249681"/>
                      <a:pt x="3652845" y="2109007"/>
                      <a:pt x="3667133" y="1961950"/>
                    </a:cubicBezTo>
                    <a:lnTo>
                      <a:pt x="4057210" y="1961950"/>
                    </a:lnTo>
                    <a:cubicBezTo>
                      <a:pt x="4090110" y="2114693"/>
                      <a:pt x="4226174" y="2229545"/>
                      <a:pt x="4388614" y="2229545"/>
                    </a:cubicBezTo>
                    <a:cubicBezTo>
                      <a:pt x="4575408" y="2229545"/>
                      <a:pt x="4727380" y="2077460"/>
                      <a:pt x="4727380" y="1890513"/>
                    </a:cubicBezTo>
                    <a:cubicBezTo>
                      <a:pt x="4727408" y="1703423"/>
                      <a:pt x="4575437" y="1551213"/>
                      <a:pt x="4388642" y="1551213"/>
                    </a:cubicBezTo>
                    <a:close/>
                    <a:moveTo>
                      <a:pt x="4091881" y="351720"/>
                    </a:moveTo>
                    <a:cubicBezTo>
                      <a:pt x="4091891" y="351711"/>
                      <a:pt x="4091910" y="351692"/>
                      <a:pt x="4091919" y="351682"/>
                    </a:cubicBezTo>
                    <a:cubicBezTo>
                      <a:pt x="4155480" y="288065"/>
                      <a:pt x="4240052" y="253022"/>
                      <a:pt x="4330045" y="253022"/>
                    </a:cubicBezTo>
                    <a:cubicBezTo>
                      <a:pt x="4420037" y="253022"/>
                      <a:pt x="4504609" y="288065"/>
                      <a:pt x="4568208" y="351720"/>
                    </a:cubicBezTo>
                    <a:cubicBezTo>
                      <a:pt x="4631892" y="415357"/>
                      <a:pt x="4666963" y="500024"/>
                      <a:pt x="4666963" y="590131"/>
                    </a:cubicBezTo>
                    <a:cubicBezTo>
                      <a:pt x="4666963" y="680237"/>
                      <a:pt x="4631882" y="764915"/>
                      <a:pt x="4568122" y="828627"/>
                    </a:cubicBezTo>
                    <a:cubicBezTo>
                      <a:pt x="4504571" y="892350"/>
                      <a:pt x="4420018" y="927449"/>
                      <a:pt x="4330045" y="927449"/>
                    </a:cubicBezTo>
                    <a:cubicBezTo>
                      <a:pt x="4240071" y="927449"/>
                      <a:pt x="4155518" y="892359"/>
                      <a:pt x="4091881" y="828551"/>
                    </a:cubicBezTo>
                    <a:cubicBezTo>
                      <a:pt x="4028197" y="764915"/>
                      <a:pt x="3993126" y="680247"/>
                      <a:pt x="3993126" y="590140"/>
                    </a:cubicBezTo>
                    <a:cubicBezTo>
                      <a:pt x="3993126" y="500034"/>
                      <a:pt x="4028197" y="415347"/>
                      <a:pt x="4091881" y="351720"/>
                    </a:cubicBezTo>
                    <a:close/>
                    <a:moveTo>
                      <a:pt x="1082286" y="3557721"/>
                    </a:moveTo>
                    <a:cubicBezTo>
                      <a:pt x="1082267" y="3557731"/>
                      <a:pt x="1082257" y="3557731"/>
                      <a:pt x="1082248" y="3557740"/>
                    </a:cubicBezTo>
                    <a:cubicBezTo>
                      <a:pt x="937315" y="3641551"/>
                      <a:pt x="768485" y="3663820"/>
                      <a:pt x="606893" y="3620472"/>
                    </a:cubicBezTo>
                    <a:cubicBezTo>
                      <a:pt x="445273" y="3577133"/>
                      <a:pt x="310256" y="3473349"/>
                      <a:pt x="226665" y="3328178"/>
                    </a:cubicBezTo>
                    <a:cubicBezTo>
                      <a:pt x="53929" y="3028855"/>
                      <a:pt x="156808" y="2644588"/>
                      <a:pt x="455998" y="2471585"/>
                    </a:cubicBezTo>
                    <a:cubicBezTo>
                      <a:pt x="552496" y="2415797"/>
                      <a:pt x="659595" y="2387289"/>
                      <a:pt x="768142" y="2387289"/>
                    </a:cubicBezTo>
                    <a:cubicBezTo>
                      <a:pt x="822492" y="2387289"/>
                      <a:pt x="877213" y="2394442"/>
                      <a:pt x="931124" y="2408892"/>
                    </a:cubicBezTo>
                    <a:cubicBezTo>
                      <a:pt x="1092830" y="2452230"/>
                      <a:pt x="1227942" y="2556015"/>
                      <a:pt x="1311581" y="2701147"/>
                    </a:cubicBezTo>
                    <a:cubicBezTo>
                      <a:pt x="1484431" y="3000661"/>
                      <a:pt x="1381562" y="3384909"/>
                      <a:pt x="1082286" y="3557721"/>
                    </a:cubicBezTo>
                    <a:close/>
                    <a:moveTo>
                      <a:pt x="3527677" y="1891636"/>
                    </a:moveTo>
                    <a:cubicBezTo>
                      <a:pt x="3527563" y="2041922"/>
                      <a:pt x="3470013" y="2187931"/>
                      <a:pt x="3363838" y="2299211"/>
                    </a:cubicBezTo>
                    <a:cubicBezTo>
                      <a:pt x="3348274" y="2296468"/>
                      <a:pt x="3332501" y="2295068"/>
                      <a:pt x="3316746" y="2295068"/>
                    </a:cubicBezTo>
                    <a:cubicBezTo>
                      <a:pt x="3276027" y="2295068"/>
                      <a:pt x="3235146" y="2304279"/>
                      <a:pt x="3198217" y="2322414"/>
                    </a:cubicBezTo>
                    <a:lnTo>
                      <a:pt x="3198217" y="1907277"/>
                    </a:lnTo>
                    <a:cubicBezTo>
                      <a:pt x="3198217" y="1728349"/>
                      <a:pt x="3066715" y="1634738"/>
                      <a:pt x="2936813" y="1634738"/>
                    </a:cubicBezTo>
                    <a:cubicBezTo>
                      <a:pt x="2806911" y="1634738"/>
                      <a:pt x="2675418" y="1728349"/>
                      <a:pt x="2675418" y="1907277"/>
                    </a:cubicBezTo>
                    <a:lnTo>
                      <a:pt x="2675418" y="2420912"/>
                    </a:lnTo>
                    <a:cubicBezTo>
                      <a:pt x="2523657" y="2346427"/>
                      <a:pt x="2410909" y="2210734"/>
                      <a:pt x="2365989" y="2043427"/>
                    </a:cubicBezTo>
                    <a:cubicBezTo>
                      <a:pt x="2281760" y="1728311"/>
                      <a:pt x="2469259" y="1403423"/>
                      <a:pt x="2784022" y="1319174"/>
                    </a:cubicBezTo>
                    <a:cubicBezTo>
                      <a:pt x="2936242" y="1278293"/>
                      <a:pt x="3095319" y="1299182"/>
                      <a:pt x="3231907" y="1378058"/>
                    </a:cubicBezTo>
                    <a:cubicBezTo>
                      <a:pt x="3368734" y="1457049"/>
                      <a:pt x="3466565" y="1584636"/>
                      <a:pt x="3507399" y="1737389"/>
                    </a:cubicBezTo>
                    <a:cubicBezTo>
                      <a:pt x="3520857" y="1787547"/>
                      <a:pt x="3527525" y="1838382"/>
                      <a:pt x="3527725" y="1888770"/>
                    </a:cubicBezTo>
                    <a:cubicBezTo>
                      <a:pt x="3527715" y="1889350"/>
                      <a:pt x="3527639" y="1889922"/>
                      <a:pt x="3527639" y="1890513"/>
                    </a:cubicBezTo>
                    <a:cubicBezTo>
                      <a:pt x="3527630" y="1890894"/>
                      <a:pt x="3527677" y="1891256"/>
                      <a:pt x="3527677" y="1891636"/>
                    </a:cubicBezTo>
                    <a:close/>
                    <a:moveTo>
                      <a:pt x="4388642" y="2086670"/>
                    </a:moveTo>
                    <a:cubicBezTo>
                      <a:pt x="4280476" y="2086670"/>
                      <a:pt x="4192475" y="1998679"/>
                      <a:pt x="4192475" y="1890513"/>
                    </a:cubicBezTo>
                    <a:cubicBezTo>
                      <a:pt x="4192475" y="1782204"/>
                      <a:pt x="4280467" y="1694088"/>
                      <a:pt x="4388642" y="1694088"/>
                    </a:cubicBezTo>
                    <a:cubicBezTo>
                      <a:pt x="4496665" y="1694088"/>
                      <a:pt x="4584533" y="1782204"/>
                      <a:pt x="4584533" y="1890513"/>
                    </a:cubicBezTo>
                    <a:cubicBezTo>
                      <a:pt x="4584533" y="1998669"/>
                      <a:pt x="4496665" y="2086670"/>
                      <a:pt x="4388642" y="2086670"/>
                    </a:cubicBez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2" name="Freeform 43">
                <a:extLst>
                  <a:ext uri="{FF2B5EF4-FFF2-40B4-BE49-F238E27FC236}">
                    <a16:creationId xmlns:a16="http://schemas.microsoft.com/office/drawing/2014/main" id="{3A024A03-4A7D-F6A2-9861-BD276FE9F8AB}"/>
                  </a:ext>
                </a:extLst>
              </p:cNvPr>
              <p:cNvSpPr/>
              <p:nvPr/>
            </p:nvSpPr>
            <p:spPr>
              <a:xfrm>
                <a:off x="4098484" y="3643082"/>
                <a:ext cx="723411" cy="724387"/>
              </a:xfrm>
              <a:custGeom>
                <a:avLst/>
                <a:gdLst>
                  <a:gd name="connsiteX0" fmla="*/ 455370 w 723411"/>
                  <a:gd name="connsiteY0" fmla="*/ 12489 h 724387"/>
                  <a:gd name="connsiteX1" fmla="*/ 180678 w 723411"/>
                  <a:gd name="connsiteY1" fmla="*/ 48703 h 724387"/>
                  <a:gd name="connsiteX2" fmla="*/ 48452 w 723411"/>
                  <a:gd name="connsiteY2" fmla="*/ 543317 h 724387"/>
                  <a:gd name="connsiteX3" fmla="*/ 268099 w 723411"/>
                  <a:gd name="connsiteY3" fmla="*/ 711919 h 724387"/>
                  <a:gd name="connsiteX4" fmla="*/ 362225 w 723411"/>
                  <a:gd name="connsiteY4" fmla="*/ 724388 h 724387"/>
                  <a:gd name="connsiteX5" fmla="*/ 542714 w 723411"/>
                  <a:gd name="connsiteY5" fmla="*/ 675696 h 724387"/>
                  <a:gd name="connsiteX6" fmla="*/ 542762 w 723411"/>
                  <a:gd name="connsiteY6" fmla="*/ 675667 h 724387"/>
                  <a:gd name="connsiteX7" fmla="*/ 675026 w 723411"/>
                  <a:gd name="connsiteY7" fmla="*/ 181377 h 724387"/>
                  <a:gd name="connsiteX8" fmla="*/ 455370 w 723411"/>
                  <a:gd name="connsiteY8" fmla="*/ 12489 h 724387"/>
                  <a:gd name="connsiteX9" fmla="*/ 471229 w 723411"/>
                  <a:gd name="connsiteY9" fmla="*/ 551985 h 724387"/>
                  <a:gd name="connsiteX10" fmla="*/ 305075 w 723411"/>
                  <a:gd name="connsiteY10" fmla="*/ 573912 h 724387"/>
                  <a:gd name="connsiteX11" fmla="*/ 172192 w 723411"/>
                  <a:gd name="connsiteY11" fmla="*/ 471889 h 724387"/>
                  <a:gd name="connsiteX12" fmla="*/ 252164 w 723411"/>
                  <a:gd name="connsiteY12" fmla="*/ 172414 h 724387"/>
                  <a:gd name="connsiteX13" fmla="*/ 361387 w 723411"/>
                  <a:gd name="connsiteY13" fmla="*/ 142934 h 724387"/>
                  <a:gd name="connsiteX14" fmla="*/ 418337 w 723411"/>
                  <a:gd name="connsiteY14" fmla="*/ 150487 h 724387"/>
                  <a:gd name="connsiteX15" fmla="*/ 551249 w 723411"/>
                  <a:gd name="connsiteY15" fmla="*/ 252757 h 724387"/>
                  <a:gd name="connsiteX16" fmla="*/ 471229 w 723411"/>
                  <a:gd name="connsiteY16" fmla="*/ 551985 h 724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3411" h="724387">
                    <a:moveTo>
                      <a:pt x="455370" y="12489"/>
                    </a:moveTo>
                    <a:cubicBezTo>
                      <a:pt x="362073" y="-12533"/>
                      <a:pt x="264546" y="297"/>
                      <a:pt x="180678" y="48703"/>
                    </a:cubicBezTo>
                    <a:cubicBezTo>
                      <a:pt x="7981" y="148582"/>
                      <a:pt x="-51332" y="370467"/>
                      <a:pt x="48452" y="543317"/>
                    </a:cubicBezTo>
                    <a:cubicBezTo>
                      <a:pt x="96782" y="627052"/>
                      <a:pt x="174792" y="686926"/>
                      <a:pt x="268099" y="711919"/>
                    </a:cubicBezTo>
                    <a:cubicBezTo>
                      <a:pt x="299236" y="720254"/>
                      <a:pt x="330821" y="724388"/>
                      <a:pt x="362225" y="724388"/>
                    </a:cubicBezTo>
                    <a:cubicBezTo>
                      <a:pt x="424947" y="724388"/>
                      <a:pt x="486888" y="707919"/>
                      <a:pt x="542714" y="675696"/>
                    </a:cubicBezTo>
                    <a:cubicBezTo>
                      <a:pt x="542724" y="675686"/>
                      <a:pt x="542743" y="675677"/>
                      <a:pt x="542762" y="675667"/>
                    </a:cubicBezTo>
                    <a:cubicBezTo>
                      <a:pt x="715393" y="575836"/>
                      <a:pt x="774715" y="354065"/>
                      <a:pt x="675026" y="181377"/>
                    </a:cubicBezTo>
                    <a:cubicBezTo>
                      <a:pt x="626696" y="97509"/>
                      <a:pt x="548696" y="37540"/>
                      <a:pt x="455370" y="12489"/>
                    </a:cubicBezTo>
                    <a:close/>
                    <a:moveTo>
                      <a:pt x="471229" y="551985"/>
                    </a:moveTo>
                    <a:cubicBezTo>
                      <a:pt x="420527" y="581246"/>
                      <a:pt x="361511" y="589047"/>
                      <a:pt x="305075" y="573912"/>
                    </a:cubicBezTo>
                    <a:cubicBezTo>
                      <a:pt x="248630" y="558796"/>
                      <a:pt x="201443" y="522553"/>
                      <a:pt x="172192" y="471889"/>
                    </a:cubicBezTo>
                    <a:cubicBezTo>
                      <a:pt x="111765" y="367210"/>
                      <a:pt x="147665" y="232850"/>
                      <a:pt x="252164" y="172414"/>
                    </a:cubicBezTo>
                    <a:cubicBezTo>
                      <a:pt x="285968" y="152897"/>
                      <a:pt x="323439" y="142934"/>
                      <a:pt x="361387" y="142934"/>
                    </a:cubicBezTo>
                    <a:cubicBezTo>
                      <a:pt x="380389" y="142934"/>
                      <a:pt x="399515" y="145429"/>
                      <a:pt x="418337" y="150487"/>
                    </a:cubicBezTo>
                    <a:cubicBezTo>
                      <a:pt x="474772" y="165632"/>
                      <a:pt x="521969" y="201932"/>
                      <a:pt x="551249" y="252757"/>
                    </a:cubicBezTo>
                    <a:cubicBezTo>
                      <a:pt x="611609" y="357323"/>
                      <a:pt x="575718" y="491559"/>
                      <a:pt x="471229" y="551985"/>
                    </a:cubicBez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grpSp>
      <p:grpSp>
        <p:nvGrpSpPr>
          <p:cNvPr id="41" name="Group 40">
            <a:extLst>
              <a:ext uri="{FF2B5EF4-FFF2-40B4-BE49-F238E27FC236}">
                <a16:creationId xmlns:a16="http://schemas.microsoft.com/office/drawing/2014/main" id="{B045B5D2-D8F4-CF0D-D922-B06BF41E06BA}"/>
              </a:ext>
            </a:extLst>
          </p:cNvPr>
          <p:cNvGrpSpPr/>
          <p:nvPr/>
        </p:nvGrpSpPr>
        <p:grpSpPr>
          <a:xfrm>
            <a:off x="6517789" y="4659984"/>
            <a:ext cx="5128111" cy="1220980"/>
            <a:chOff x="6517789" y="4659984"/>
            <a:chExt cx="5128111" cy="1220980"/>
          </a:xfrm>
        </p:grpSpPr>
        <p:sp>
          <p:nvSpPr>
            <p:cNvPr id="35" name="Oval 34">
              <a:extLst>
                <a:ext uri="{FF2B5EF4-FFF2-40B4-BE49-F238E27FC236}">
                  <a16:creationId xmlns:a16="http://schemas.microsoft.com/office/drawing/2014/main" id="{742FE7B9-A7BA-A76E-BFA8-567847323842}"/>
                </a:ext>
              </a:extLst>
            </p:cNvPr>
            <p:cNvSpPr/>
            <p:nvPr/>
          </p:nvSpPr>
          <p:spPr>
            <a:xfrm>
              <a:off x="6517789" y="4659984"/>
              <a:ext cx="1221662" cy="122098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38" name="Text Placeholder 4">
              <a:extLst>
                <a:ext uri="{FF2B5EF4-FFF2-40B4-BE49-F238E27FC236}">
                  <a16:creationId xmlns:a16="http://schemas.microsoft.com/office/drawing/2014/main" id="{296FA61D-11D3-A19A-C171-9B23CA54E782}"/>
                </a:ext>
              </a:extLst>
            </p:cNvPr>
            <p:cNvSpPr txBox="1">
              <a:spLocks/>
            </p:cNvSpPr>
            <p:nvPr/>
          </p:nvSpPr>
          <p:spPr>
            <a:xfrm>
              <a:off x="7896225" y="4866455"/>
              <a:ext cx="3749675" cy="808038"/>
            </a:xfrm>
          </p:spPr>
          <p:txBody>
            <a:bodyPr anchor="ctr">
              <a:norm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GB" sz="1800">
                  <a:solidFill>
                    <a:srgbClr val="FFFFFF"/>
                  </a:solidFill>
                </a:rPr>
                <a:t>Recapture lost calls before they phone a competitor</a:t>
              </a:r>
            </a:p>
          </p:txBody>
        </p:sp>
        <p:grpSp>
          <p:nvGrpSpPr>
            <p:cNvPr id="17" name="Graphic 45">
              <a:extLst>
                <a:ext uri="{FF2B5EF4-FFF2-40B4-BE49-F238E27FC236}">
                  <a16:creationId xmlns:a16="http://schemas.microsoft.com/office/drawing/2014/main" id="{7041532D-3EBF-E75E-7D17-E4D359CE670C}"/>
                </a:ext>
              </a:extLst>
            </p:cNvPr>
            <p:cNvGrpSpPr/>
            <p:nvPr/>
          </p:nvGrpSpPr>
          <p:grpSpPr>
            <a:xfrm>
              <a:off x="6830702" y="4972587"/>
              <a:ext cx="595836" cy="595774"/>
              <a:chOff x="3657607" y="990846"/>
              <a:chExt cx="4877514" cy="4877030"/>
            </a:xfrm>
            <a:solidFill>
              <a:schemeClr val="tx1"/>
            </a:solidFill>
          </p:grpSpPr>
          <p:sp>
            <p:nvSpPr>
              <p:cNvPr id="18" name="Freeform 47">
                <a:extLst>
                  <a:ext uri="{FF2B5EF4-FFF2-40B4-BE49-F238E27FC236}">
                    <a16:creationId xmlns:a16="http://schemas.microsoft.com/office/drawing/2014/main" id="{E383FF5A-5FC7-EA64-D707-B240234E6B84}"/>
                  </a:ext>
                </a:extLst>
              </p:cNvPr>
              <p:cNvSpPr/>
              <p:nvPr/>
            </p:nvSpPr>
            <p:spPr>
              <a:xfrm>
                <a:off x="4483565" y="2138502"/>
                <a:ext cx="2917417" cy="2909825"/>
              </a:xfrm>
              <a:custGeom>
                <a:avLst/>
                <a:gdLst>
                  <a:gd name="connsiteX0" fmla="*/ 132878 w 2917417"/>
                  <a:gd name="connsiteY0" fmla="*/ 257997 h 2909825"/>
                  <a:gd name="connsiteX1" fmla="*/ 528 w 2917417"/>
                  <a:gd name="connsiteY1" fmla="*/ 564235 h 2909825"/>
                  <a:gd name="connsiteX2" fmla="*/ 184580 w 2917417"/>
                  <a:gd name="connsiteY2" fmla="*/ 1394481 h 2909825"/>
                  <a:gd name="connsiteX3" fmla="*/ 1381653 w 2917417"/>
                  <a:gd name="connsiteY3" fmla="*/ 2634884 h 2909825"/>
                  <a:gd name="connsiteX4" fmla="*/ 2329857 w 2917417"/>
                  <a:gd name="connsiteY4" fmla="*/ 2909471 h 2909825"/>
                  <a:gd name="connsiteX5" fmla="*/ 2669119 w 2917417"/>
                  <a:gd name="connsiteY5" fmla="*/ 2777197 h 2909825"/>
                  <a:gd name="connsiteX6" fmla="*/ 2814642 w 2917417"/>
                  <a:gd name="connsiteY6" fmla="*/ 2631665 h 2909825"/>
                  <a:gd name="connsiteX7" fmla="*/ 2814661 w 2917417"/>
                  <a:gd name="connsiteY7" fmla="*/ 2128954 h 2909825"/>
                  <a:gd name="connsiteX8" fmla="*/ 2486325 w 2917417"/>
                  <a:gd name="connsiteY8" fmla="*/ 1800618 h 2909825"/>
                  <a:gd name="connsiteX9" fmla="*/ 1983614 w 2917417"/>
                  <a:gd name="connsiteY9" fmla="*/ 1800618 h 2909825"/>
                  <a:gd name="connsiteX10" fmla="*/ 1784475 w 2917417"/>
                  <a:gd name="connsiteY10" fmla="*/ 1999757 h 2909825"/>
                  <a:gd name="connsiteX11" fmla="*/ 1778836 w 2917417"/>
                  <a:gd name="connsiteY11" fmla="*/ 1997147 h 2909825"/>
                  <a:gd name="connsiteX12" fmla="*/ 921538 w 2917417"/>
                  <a:gd name="connsiteY12" fmla="*/ 1139926 h 2909825"/>
                  <a:gd name="connsiteX13" fmla="*/ 918843 w 2917417"/>
                  <a:gd name="connsiteY13" fmla="*/ 1134125 h 2909825"/>
                  <a:gd name="connsiteX14" fmla="*/ 1117982 w 2917417"/>
                  <a:gd name="connsiteY14" fmla="*/ 934996 h 2909825"/>
                  <a:gd name="connsiteX15" fmla="*/ 1117982 w 2917417"/>
                  <a:gd name="connsiteY15" fmla="*/ 432285 h 2909825"/>
                  <a:gd name="connsiteX16" fmla="*/ 789646 w 2917417"/>
                  <a:gd name="connsiteY16" fmla="*/ 103949 h 2909825"/>
                  <a:gd name="connsiteX17" fmla="*/ 286945 w 2917417"/>
                  <a:gd name="connsiteY17" fmla="*/ 103949 h 2909825"/>
                  <a:gd name="connsiteX18" fmla="*/ 538300 w 2917417"/>
                  <a:gd name="connsiteY18" fmla="*/ 190407 h 2909825"/>
                  <a:gd name="connsiteX19" fmla="*/ 654953 w 2917417"/>
                  <a:gd name="connsiteY19" fmla="*/ 238642 h 2909825"/>
                  <a:gd name="connsiteX20" fmla="*/ 983289 w 2917417"/>
                  <a:gd name="connsiteY20" fmla="*/ 566978 h 2909825"/>
                  <a:gd name="connsiteX21" fmla="*/ 983289 w 2917417"/>
                  <a:gd name="connsiteY21" fmla="*/ 800274 h 2909825"/>
                  <a:gd name="connsiteX22" fmla="*/ 738077 w 2917417"/>
                  <a:gd name="connsiteY22" fmla="*/ 1045476 h 2909825"/>
                  <a:gd name="connsiteX23" fmla="*/ 716951 w 2917417"/>
                  <a:gd name="connsiteY23" fmla="*/ 1148098 h 2909825"/>
                  <a:gd name="connsiteX24" fmla="*/ 748945 w 2917417"/>
                  <a:gd name="connsiteY24" fmla="*/ 1220517 h 2909825"/>
                  <a:gd name="connsiteX25" fmla="*/ 1698283 w 2917417"/>
                  <a:gd name="connsiteY25" fmla="*/ 2169759 h 2909825"/>
                  <a:gd name="connsiteX26" fmla="*/ 1770511 w 2917417"/>
                  <a:gd name="connsiteY26" fmla="*/ 2201659 h 2909825"/>
                  <a:gd name="connsiteX27" fmla="*/ 1873115 w 2917417"/>
                  <a:gd name="connsiteY27" fmla="*/ 2180523 h 2909825"/>
                  <a:gd name="connsiteX28" fmla="*/ 2118326 w 2917417"/>
                  <a:gd name="connsiteY28" fmla="*/ 1935321 h 2909825"/>
                  <a:gd name="connsiteX29" fmla="*/ 2351622 w 2917417"/>
                  <a:gd name="connsiteY29" fmla="*/ 1935321 h 2909825"/>
                  <a:gd name="connsiteX30" fmla="*/ 2679958 w 2917417"/>
                  <a:gd name="connsiteY30" fmla="*/ 2263657 h 2909825"/>
                  <a:gd name="connsiteX31" fmla="*/ 2679949 w 2917417"/>
                  <a:gd name="connsiteY31" fmla="*/ 2496953 h 2909825"/>
                  <a:gd name="connsiteX32" fmla="*/ 2534416 w 2917417"/>
                  <a:gd name="connsiteY32" fmla="*/ 2642495 h 2909825"/>
                  <a:gd name="connsiteX33" fmla="*/ 2337468 w 2917417"/>
                  <a:gd name="connsiteY33" fmla="*/ 2719114 h 2909825"/>
                  <a:gd name="connsiteX34" fmla="*/ 1464635 w 2917417"/>
                  <a:gd name="connsiteY34" fmla="*/ 2463396 h 2909825"/>
                  <a:gd name="connsiteX35" fmla="*/ 359392 w 2917417"/>
                  <a:gd name="connsiteY35" fmla="*/ 1318777 h 2909825"/>
                  <a:gd name="connsiteX36" fmla="*/ 190942 w 2917417"/>
                  <a:gd name="connsiteY36" fmla="*/ 569474 h 2909825"/>
                  <a:gd name="connsiteX37" fmla="*/ 267571 w 2917417"/>
                  <a:gd name="connsiteY37" fmla="*/ 392690 h 2909825"/>
                  <a:gd name="connsiteX38" fmla="*/ 421638 w 2917417"/>
                  <a:gd name="connsiteY38" fmla="*/ 238632 h 2909825"/>
                  <a:gd name="connsiteX39" fmla="*/ 538300 w 2917417"/>
                  <a:gd name="connsiteY39" fmla="*/ 190407 h 290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917417" h="2909825">
                    <a:moveTo>
                      <a:pt x="132878" y="257997"/>
                    </a:moveTo>
                    <a:cubicBezTo>
                      <a:pt x="50715" y="340178"/>
                      <a:pt x="3709" y="448935"/>
                      <a:pt x="528" y="564235"/>
                    </a:cubicBezTo>
                    <a:cubicBezTo>
                      <a:pt x="-6435" y="816981"/>
                      <a:pt x="55487" y="1096311"/>
                      <a:pt x="184580" y="1394481"/>
                    </a:cubicBezTo>
                    <a:cubicBezTo>
                      <a:pt x="418104" y="1933825"/>
                      <a:pt x="843224" y="2374337"/>
                      <a:pt x="1381653" y="2634884"/>
                    </a:cubicBezTo>
                    <a:cubicBezTo>
                      <a:pt x="1735383" y="2806077"/>
                      <a:pt x="2054404" y="2898460"/>
                      <a:pt x="2329857" y="2909471"/>
                    </a:cubicBezTo>
                    <a:cubicBezTo>
                      <a:pt x="2455292" y="2914490"/>
                      <a:pt x="2580308" y="2866008"/>
                      <a:pt x="2669119" y="2777197"/>
                    </a:cubicBezTo>
                    <a:lnTo>
                      <a:pt x="2814642" y="2631665"/>
                    </a:lnTo>
                    <a:cubicBezTo>
                      <a:pt x="2951668" y="2494657"/>
                      <a:pt x="2951678" y="2265971"/>
                      <a:pt x="2814661" y="2128954"/>
                    </a:cubicBezTo>
                    <a:lnTo>
                      <a:pt x="2486325" y="1800618"/>
                    </a:lnTo>
                    <a:cubicBezTo>
                      <a:pt x="2347736" y="1662029"/>
                      <a:pt x="2122212" y="1662010"/>
                      <a:pt x="1983614" y="1800618"/>
                    </a:cubicBezTo>
                    <a:lnTo>
                      <a:pt x="1784475" y="1999757"/>
                    </a:lnTo>
                    <a:cubicBezTo>
                      <a:pt x="1782636" y="1998909"/>
                      <a:pt x="1780750" y="1998033"/>
                      <a:pt x="1778836" y="1997147"/>
                    </a:cubicBezTo>
                    <a:cubicBezTo>
                      <a:pt x="1325522" y="1785588"/>
                      <a:pt x="1133232" y="1593325"/>
                      <a:pt x="921538" y="1139926"/>
                    </a:cubicBezTo>
                    <a:cubicBezTo>
                      <a:pt x="920614" y="1137945"/>
                      <a:pt x="919719" y="1136011"/>
                      <a:pt x="918843" y="1134125"/>
                    </a:cubicBezTo>
                    <a:lnTo>
                      <a:pt x="1117982" y="934996"/>
                    </a:lnTo>
                    <a:cubicBezTo>
                      <a:pt x="1256580" y="796397"/>
                      <a:pt x="1256580" y="570874"/>
                      <a:pt x="1117982" y="432285"/>
                    </a:cubicBezTo>
                    <a:lnTo>
                      <a:pt x="789646" y="103949"/>
                    </a:lnTo>
                    <a:cubicBezTo>
                      <a:pt x="651057" y="-34659"/>
                      <a:pt x="425534" y="-34640"/>
                      <a:pt x="286945" y="103949"/>
                    </a:cubicBezTo>
                    <a:close/>
                    <a:moveTo>
                      <a:pt x="538300" y="190407"/>
                    </a:moveTo>
                    <a:cubicBezTo>
                      <a:pt x="580543" y="190407"/>
                      <a:pt x="622787" y="206485"/>
                      <a:pt x="654953" y="238642"/>
                    </a:cubicBezTo>
                    <a:lnTo>
                      <a:pt x="983289" y="566978"/>
                    </a:lnTo>
                    <a:cubicBezTo>
                      <a:pt x="1047611" y="631300"/>
                      <a:pt x="1047611" y="735952"/>
                      <a:pt x="983289" y="800274"/>
                    </a:cubicBezTo>
                    <a:lnTo>
                      <a:pt x="738077" y="1045476"/>
                    </a:lnTo>
                    <a:cubicBezTo>
                      <a:pt x="711160" y="1072394"/>
                      <a:pt x="702854" y="1112742"/>
                      <a:pt x="716951" y="1148098"/>
                    </a:cubicBezTo>
                    <a:cubicBezTo>
                      <a:pt x="717389" y="1149184"/>
                      <a:pt x="727838" y="1175311"/>
                      <a:pt x="748945" y="1220517"/>
                    </a:cubicBezTo>
                    <a:cubicBezTo>
                      <a:pt x="980536" y="1716531"/>
                      <a:pt x="1202345" y="1938311"/>
                      <a:pt x="1698283" y="2169759"/>
                    </a:cubicBezTo>
                    <a:cubicBezTo>
                      <a:pt x="1743365" y="2190810"/>
                      <a:pt x="1769425" y="2201221"/>
                      <a:pt x="1770511" y="2201659"/>
                    </a:cubicBezTo>
                    <a:cubicBezTo>
                      <a:pt x="1805868" y="2215746"/>
                      <a:pt x="1846197" y="2207421"/>
                      <a:pt x="1873115" y="2180523"/>
                    </a:cubicBezTo>
                    <a:lnTo>
                      <a:pt x="2118326" y="1935321"/>
                    </a:lnTo>
                    <a:cubicBezTo>
                      <a:pt x="2181925" y="1871722"/>
                      <a:pt x="2288033" y="1871722"/>
                      <a:pt x="2351622" y="1935321"/>
                    </a:cubicBezTo>
                    <a:lnTo>
                      <a:pt x="2679958" y="2263657"/>
                    </a:lnTo>
                    <a:cubicBezTo>
                      <a:pt x="2743557" y="2327255"/>
                      <a:pt x="2743557" y="2433364"/>
                      <a:pt x="2679949" y="2496953"/>
                    </a:cubicBezTo>
                    <a:lnTo>
                      <a:pt x="2534416" y="2642495"/>
                    </a:lnTo>
                    <a:cubicBezTo>
                      <a:pt x="2482791" y="2694130"/>
                      <a:pt x="2411048" y="2721981"/>
                      <a:pt x="2337468" y="2719114"/>
                    </a:cubicBezTo>
                    <a:cubicBezTo>
                      <a:pt x="2088332" y="2709151"/>
                      <a:pt x="1794667" y="2623121"/>
                      <a:pt x="1464635" y="2463396"/>
                    </a:cubicBezTo>
                    <a:cubicBezTo>
                      <a:pt x="967296" y="2222737"/>
                      <a:pt x="574781" y="1816239"/>
                      <a:pt x="359392" y="1318777"/>
                    </a:cubicBezTo>
                    <a:cubicBezTo>
                      <a:pt x="241425" y="1046324"/>
                      <a:pt x="184761" y="794225"/>
                      <a:pt x="190942" y="569474"/>
                    </a:cubicBezTo>
                    <a:cubicBezTo>
                      <a:pt x="192771" y="503056"/>
                      <a:pt x="219994" y="440286"/>
                      <a:pt x="267571" y="392690"/>
                    </a:cubicBezTo>
                    <a:lnTo>
                      <a:pt x="421638" y="238632"/>
                    </a:lnTo>
                    <a:cubicBezTo>
                      <a:pt x="453804" y="206476"/>
                      <a:pt x="496057" y="190407"/>
                      <a:pt x="538300" y="190407"/>
                    </a:cubicBez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48">
                <a:extLst>
                  <a:ext uri="{FF2B5EF4-FFF2-40B4-BE49-F238E27FC236}">
                    <a16:creationId xmlns:a16="http://schemas.microsoft.com/office/drawing/2014/main" id="{4B3C0D44-002B-A10E-6649-465F455C4A99}"/>
                  </a:ext>
                </a:extLst>
              </p:cNvPr>
              <p:cNvSpPr/>
              <p:nvPr/>
            </p:nvSpPr>
            <p:spPr>
              <a:xfrm>
                <a:off x="3657607" y="1436007"/>
                <a:ext cx="1160281" cy="2817291"/>
              </a:xfrm>
              <a:custGeom>
                <a:avLst/>
                <a:gdLst>
                  <a:gd name="connsiteX0" fmla="*/ 267198 w 1160281"/>
                  <a:gd name="connsiteY0" fmla="*/ 1411749 h 2817291"/>
                  <a:gd name="connsiteX1" fmla="*/ 963504 w 1160281"/>
                  <a:gd name="connsiteY1" fmla="*/ 297352 h 2817291"/>
                  <a:gd name="connsiteX2" fmla="*/ 1120961 w 1160281"/>
                  <a:gd name="connsiteY2" fmla="*/ 172356 h 2817291"/>
                  <a:gd name="connsiteX3" fmla="*/ 1142116 w 1160281"/>
                  <a:gd name="connsiteY3" fmla="*/ 39320 h 2817291"/>
                  <a:gd name="connsiteX4" fmla="*/ 1009090 w 1160281"/>
                  <a:gd name="connsiteY4" fmla="*/ 18165 h 2817291"/>
                  <a:gd name="connsiteX5" fmla="*/ 838478 w 1160281"/>
                  <a:gd name="connsiteY5" fmla="*/ 153620 h 2817291"/>
                  <a:gd name="connsiteX6" fmla="*/ 83146 w 1160281"/>
                  <a:gd name="connsiteY6" fmla="*/ 1362638 h 2817291"/>
                  <a:gd name="connsiteX7" fmla="*/ 120684 w 1160281"/>
                  <a:gd name="connsiteY7" fmla="*/ 2751735 h 2817291"/>
                  <a:gd name="connsiteX8" fmla="*/ 240804 w 1160281"/>
                  <a:gd name="connsiteY8" fmla="*/ 2812696 h 2817291"/>
                  <a:gd name="connsiteX9" fmla="*/ 301764 w 1160281"/>
                  <a:gd name="connsiteY9" fmla="*/ 2692576 h 2817291"/>
                  <a:gd name="connsiteX10" fmla="*/ 267198 w 1160281"/>
                  <a:gd name="connsiteY10" fmla="*/ 1411749 h 281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0281" h="2817291">
                    <a:moveTo>
                      <a:pt x="267198" y="1411749"/>
                    </a:moveTo>
                    <a:cubicBezTo>
                      <a:pt x="382841" y="978342"/>
                      <a:pt x="623614" y="592989"/>
                      <a:pt x="963504" y="297352"/>
                    </a:cubicBezTo>
                    <a:cubicBezTo>
                      <a:pt x="1012929" y="254357"/>
                      <a:pt x="1065907" y="212304"/>
                      <a:pt x="1120961" y="172356"/>
                    </a:cubicBezTo>
                    <a:cubicBezTo>
                      <a:pt x="1163538" y="141466"/>
                      <a:pt x="1173016" y="81906"/>
                      <a:pt x="1142116" y="39320"/>
                    </a:cubicBezTo>
                    <a:cubicBezTo>
                      <a:pt x="1111236" y="-3257"/>
                      <a:pt x="1051677" y="-12734"/>
                      <a:pt x="1009090" y="18165"/>
                    </a:cubicBezTo>
                    <a:cubicBezTo>
                      <a:pt x="949511" y="61390"/>
                      <a:pt x="892114" y="106957"/>
                      <a:pt x="838478" y="153620"/>
                    </a:cubicBezTo>
                    <a:cubicBezTo>
                      <a:pt x="469813" y="474289"/>
                      <a:pt x="208628" y="892370"/>
                      <a:pt x="83146" y="1362638"/>
                    </a:cubicBezTo>
                    <a:cubicBezTo>
                      <a:pt x="-39279" y="1821457"/>
                      <a:pt x="-26296" y="2301803"/>
                      <a:pt x="120684" y="2751735"/>
                    </a:cubicBezTo>
                    <a:cubicBezTo>
                      <a:pt x="136800" y="2801056"/>
                      <a:pt x="191426" y="2828831"/>
                      <a:pt x="240804" y="2812696"/>
                    </a:cubicBezTo>
                    <a:cubicBezTo>
                      <a:pt x="290810" y="2796360"/>
                      <a:pt x="318099" y="2742582"/>
                      <a:pt x="301764" y="2692576"/>
                    </a:cubicBezTo>
                    <a:cubicBezTo>
                      <a:pt x="166252" y="2277752"/>
                      <a:pt x="154298" y="1834849"/>
                      <a:pt x="267198" y="1411749"/>
                    </a:cubicBez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49">
                <a:extLst>
                  <a:ext uri="{FF2B5EF4-FFF2-40B4-BE49-F238E27FC236}">
                    <a16:creationId xmlns:a16="http://schemas.microsoft.com/office/drawing/2014/main" id="{E3268F3A-8AF4-E826-CBB0-3E242F3F0BBD}"/>
                  </a:ext>
                </a:extLst>
              </p:cNvPr>
              <p:cNvSpPr/>
              <p:nvPr/>
            </p:nvSpPr>
            <p:spPr>
              <a:xfrm>
                <a:off x="4157605" y="2605329"/>
                <a:ext cx="4377516" cy="3262547"/>
              </a:xfrm>
              <a:custGeom>
                <a:avLst/>
                <a:gdLst>
                  <a:gd name="connsiteX0" fmla="*/ 4136708 w 4377516"/>
                  <a:gd name="connsiteY0" fmla="*/ 4731 h 3262547"/>
                  <a:gd name="connsiteX1" fmla="*/ 4075748 w 4377516"/>
                  <a:gd name="connsiteY1" fmla="*/ 124850 h 3262547"/>
                  <a:gd name="connsiteX2" fmla="*/ 4110323 w 4377516"/>
                  <a:gd name="connsiteY2" fmla="*/ 1405677 h 3262547"/>
                  <a:gd name="connsiteX3" fmla="*/ 1942100 w 4377516"/>
                  <a:gd name="connsiteY3" fmla="*/ 3072038 h 3262547"/>
                  <a:gd name="connsiteX4" fmla="*/ 302981 w 4377516"/>
                  <a:gd name="connsiteY4" fmla="*/ 2365664 h 3262547"/>
                  <a:gd name="connsiteX5" fmla="*/ 609400 w 4377516"/>
                  <a:gd name="connsiteY5" fmla="*/ 2365664 h 3262547"/>
                  <a:gd name="connsiteX6" fmla="*/ 704650 w 4377516"/>
                  <a:gd name="connsiteY6" fmla="*/ 2270414 h 3262547"/>
                  <a:gd name="connsiteX7" fmla="*/ 609400 w 4377516"/>
                  <a:gd name="connsiteY7" fmla="*/ 2175164 h 3262547"/>
                  <a:gd name="connsiteX8" fmla="*/ 95250 w 4377516"/>
                  <a:gd name="connsiteY8" fmla="*/ 2175164 h 3262547"/>
                  <a:gd name="connsiteX9" fmla="*/ 0 w 4377516"/>
                  <a:gd name="connsiteY9" fmla="*/ 2270414 h 3262547"/>
                  <a:gd name="connsiteX10" fmla="*/ 0 w 4377516"/>
                  <a:gd name="connsiteY10" fmla="*/ 2784478 h 3262547"/>
                  <a:gd name="connsiteX11" fmla="*/ 95250 w 4377516"/>
                  <a:gd name="connsiteY11" fmla="*/ 2879728 h 3262547"/>
                  <a:gd name="connsiteX12" fmla="*/ 190500 w 4377516"/>
                  <a:gd name="connsiteY12" fmla="*/ 2784478 h 3262547"/>
                  <a:gd name="connsiteX13" fmla="*/ 190500 w 4377516"/>
                  <a:gd name="connsiteY13" fmla="*/ 2523760 h 3262547"/>
                  <a:gd name="connsiteX14" fmla="*/ 1942376 w 4377516"/>
                  <a:gd name="connsiteY14" fmla="*/ 3262547 h 3262547"/>
                  <a:gd name="connsiteX15" fmla="*/ 4294375 w 4377516"/>
                  <a:gd name="connsiteY15" fmla="*/ 1454788 h 3262547"/>
                  <a:gd name="connsiteX16" fmla="*/ 4256828 w 4377516"/>
                  <a:gd name="connsiteY16" fmla="*/ 65690 h 3262547"/>
                  <a:gd name="connsiteX17" fmla="*/ 4136708 w 4377516"/>
                  <a:gd name="connsiteY17" fmla="*/ 4731 h 326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77516" h="3262547">
                    <a:moveTo>
                      <a:pt x="4136708" y="4731"/>
                    </a:moveTo>
                    <a:cubicBezTo>
                      <a:pt x="4086701" y="21066"/>
                      <a:pt x="4059412" y="74844"/>
                      <a:pt x="4075748" y="124850"/>
                    </a:cubicBezTo>
                    <a:cubicBezTo>
                      <a:pt x="4211270" y="539664"/>
                      <a:pt x="4223214" y="982567"/>
                      <a:pt x="4110323" y="1405677"/>
                    </a:cubicBezTo>
                    <a:cubicBezTo>
                      <a:pt x="3851529" y="2375532"/>
                      <a:pt x="2946064" y="3072076"/>
                      <a:pt x="1942100" y="3072038"/>
                    </a:cubicBezTo>
                    <a:cubicBezTo>
                      <a:pt x="1324451" y="3072038"/>
                      <a:pt x="726377" y="2815768"/>
                      <a:pt x="302981" y="2365664"/>
                    </a:cubicBezTo>
                    <a:lnTo>
                      <a:pt x="609400" y="2365664"/>
                    </a:lnTo>
                    <a:cubicBezTo>
                      <a:pt x="662007" y="2365664"/>
                      <a:pt x="704650" y="2323011"/>
                      <a:pt x="704650" y="2270414"/>
                    </a:cubicBezTo>
                    <a:cubicBezTo>
                      <a:pt x="704650" y="2217817"/>
                      <a:pt x="662007" y="2175164"/>
                      <a:pt x="609400" y="2175164"/>
                    </a:cubicBezTo>
                    <a:lnTo>
                      <a:pt x="95250" y="2175164"/>
                    </a:lnTo>
                    <a:cubicBezTo>
                      <a:pt x="42643" y="2175164"/>
                      <a:pt x="0" y="2217817"/>
                      <a:pt x="0" y="2270414"/>
                    </a:cubicBezTo>
                    <a:lnTo>
                      <a:pt x="0" y="2784478"/>
                    </a:lnTo>
                    <a:cubicBezTo>
                      <a:pt x="0" y="2837075"/>
                      <a:pt x="42643" y="2879728"/>
                      <a:pt x="95250" y="2879728"/>
                    </a:cubicBezTo>
                    <a:cubicBezTo>
                      <a:pt x="147857" y="2879728"/>
                      <a:pt x="190500" y="2837075"/>
                      <a:pt x="190500" y="2784478"/>
                    </a:cubicBezTo>
                    <a:lnTo>
                      <a:pt x="190500" y="2523760"/>
                    </a:lnTo>
                    <a:cubicBezTo>
                      <a:pt x="648052" y="2995552"/>
                      <a:pt x="1285542" y="3262547"/>
                      <a:pt x="1942376" y="3262547"/>
                    </a:cubicBezTo>
                    <a:cubicBezTo>
                      <a:pt x="3031579" y="3262547"/>
                      <a:pt x="4013626" y="2506977"/>
                      <a:pt x="4294375" y="1454788"/>
                    </a:cubicBezTo>
                    <a:cubicBezTo>
                      <a:pt x="4416800" y="995969"/>
                      <a:pt x="4403808" y="515623"/>
                      <a:pt x="4256828" y="65690"/>
                    </a:cubicBezTo>
                    <a:cubicBezTo>
                      <a:pt x="4240492" y="15694"/>
                      <a:pt x="4186714" y="-11595"/>
                      <a:pt x="4136708" y="4731"/>
                    </a:cubicBez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50">
                <a:extLst>
                  <a:ext uri="{FF2B5EF4-FFF2-40B4-BE49-F238E27FC236}">
                    <a16:creationId xmlns:a16="http://schemas.microsoft.com/office/drawing/2014/main" id="{EF967004-5849-D8E8-D0FF-421E8E351EEF}"/>
                  </a:ext>
                </a:extLst>
              </p:cNvPr>
              <p:cNvSpPr/>
              <p:nvPr/>
            </p:nvSpPr>
            <p:spPr>
              <a:xfrm>
                <a:off x="5377173" y="990846"/>
                <a:ext cx="2604509" cy="1021709"/>
              </a:xfrm>
              <a:custGeom>
                <a:avLst/>
                <a:gdLst>
                  <a:gd name="connsiteX0" fmla="*/ 2604510 w 2604509"/>
                  <a:gd name="connsiteY0" fmla="*/ 926460 h 1021709"/>
                  <a:gd name="connsiteX1" fmla="*/ 2604510 w 2604509"/>
                  <a:gd name="connsiteY1" fmla="*/ 412319 h 1021709"/>
                  <a:gd name="connsiteX2" fmla="*/ 2509260 w 2604509"/>
                  <a:gd name="connsiteY2" fmla="*/ 317069 h 1021709"/>
                  <a:gd name="connsiteX3" fmla="*/ 2414010 w 2604509"/>
                  <a:gd name="connsiteY3" fmla="*/ 412319 h 1021709"/>
                  <a:gd name="connsiteX4" fmla="*/ 2414010 w 2604509"/>
                  <a:gd name="connsiteY4" fmla="*/ 685430 h 1021709"/>
                  <a:gd name="connsiteX5" fmla="*/ 1404303 w 2604509"/>
                  <a:gd name="connsiteY5" fmla="*/ 98118 h 1021709"/>
                  <a:gd name="connsiteX6" fmla="*/ 69983 w 2604509"/>
                  <a:gd name="connsiteY6" fmla="*/ 87669 h 1021709"/>
                  <a:gd name="connsiteX7" fmla="*/ 3442 w 2604509"/>
                  <a:gd name="connsiteY7" fmla="*/ 204789 h 1021709"/>
                  <a:gd name="connsiteX8" fmla="*/ 120561 w 2604509"/>
                  <a:gd name="connsiteY8" fmla="*/ 271321 h 1021709"/>
                  <a:gd name="connsiteX9" fmla="*/ 1350953 w 2604509"/>
                  <a:gd name="connsiteY9" fmla="*/ 280998 h 1021709"/>
                  <a:gd name="connsiteX10" fmla="*/ 2290604 w 2604509"/>
                  <a:gd name="connsiteY10" fmla="*/ 831210 h 1021709"/>
                  <a:gd name="connsiteX11" fmla="*/ 1995186 w 2604509"/>
                  <a:gd name="connsiteY11" fmla="*/ 831210 h 1021709"/>
                  <a:gd name="connsiteX12" fmla="*/ 1899936 w 2604509"/>
                  <a:gd name="connsiteY12" fmla="*/ 926460 h 1021709"/>
                  <a:gd name="connsiteX13" fmla="*/ 1995186 w 2604509"/>
                  <a:gd name="connsiteY13" fmla="*/ 1021710 h 1021709"/>
                  <a:gd name="connsiteX14" fmla="*/ 2509250 w 2604509"/>
                  <a:gd name="connsiteY14" fmla="*/ 1021710 h 1021709"/>
                  <a:gd name="connsiteX15" fmla="*/ 2604510 w 2604509"/>
                  <a:gd name="connsiteY15" fmla="*/ 926460 h 102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04509" h="1021709">
                    <a:moveTo>
                      <a:pt x="2604510" y="926460"/>
                    </a:moveTo>
                    <a:lnTo>
                      <a:pt x="2604510" y="412319"/>
                    </a:lnTo>
                    <a:cubicBezTo>
                      <a:pt x="2604510" y="359722"/>
                      <a:pt x="2561857" y="317069"/>
                      <a:pt x="2509260" y="317069"/>
                    </a:cubicBezTo>
                    <a:cubicBezTo>
                      <a:pt x="2456663" y="317069"/>
                      <a:pt x="2414010" y="359722"/>
                      <a:pt x="2414010" y="412319"/>
                    </a:cubicBezTo>
                    <a:lnTo>
                      <a:pt x="2414010" y="685430"/>
                    </a:lnTo>
                    <a:cubicBezTo>
                      <a:pt x="2130136" y="410557"/>
                      <a:pt x="1784769" y="209103"/>
                      <a:pt x="1404303" y="98118"/>
                    </a:cubicBezTo>
                    <a:cubicBezTo>
                      <a:pt x="968344" y="-29060"/>
                      <a:pt x="506933" y="-32670"/>
                      <a:pt x="69983" y="87669"/>
                    </a:cubicBezTo>
                    <a:cubicBezTo>
                      <a:pt x="19263" y="101633"/>
                      <a:pt x="-10522" y="154077"/>
                      <a:pt x="3442" y="204789"/>
                    </a:cubicBezTo>
                    <a:cubicBezTo>
                      <a:pt x="17405" y="255509"/>
                      <a:pt x="69869" y="285332"/>
                      <a:pt x="120561" y="271321"/>
                    </a:cubicBezTo>
                    <a:cubicBezTo>
                      <a:pt x="523440" y="160373"/>
                      <a:pt x="948912" y="163707"/>
                      <a:pt x="1350953" y="280998"/>
                    </a:cubicBezTo>
                    <a:cubicBezTo>
                      <a:pt x="1705626" y="384468"/>
                      <a:pt x="2027219" y="573301"/>
                      <a:pt x="2290604" y="831210"/>
                    </a:cubicBezTo>
                    <a:lnTo>
                      <a:pt x="1995186" y="831210"/>
                    </a:lnTo>
                    <a:cubicBezTo>
                      <a:pt x="1942589" y="831210"/>
                      <a:pt x="1899936" y="873863"/>
                      <a:pt x="1899936" y="926460"/>
                    </a:cubicBezTo>
                    <a:cubicBezTo>
                      <a:pt x="1899936" y="979057"/>
                      <a:pt x="1942589" y="1021710"/>
                      <a:pt x="1995186" y="1021710"/>
                    </a:cubicBezTo>
                    <a:lnTo>
                      <a:pt x="2509250" y="1021710"/>
                    </a:lnTo>
                    <a:cubicBezTo>
                      <a:pt x="2561857" y="1021710"/>
                      <a:pt x="2604510" y="979057"/>
                      <a:pt x="2604510" y="926460"/>
                    </a:cubicBez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 name="Freeform 51">
                <a:extLst>
                  <a:ext uri="{FF2B5EF4-FFF2-40B4-BE49-F238E27FC236}">
                    <a16:creationId xmlns:a16="http://schemas.microsoft.com/office/drawing/2014/main" id="{9010D800-5B89-D24E-A26A-D4633A5EE51A}"/>
                  </a:ext>
                </a:extLst>
              </p:cNvPr>
              <p:cNvSpPr/>
              <p:nvPr/>
            </p:nvSpPr>
            <p:spPr>
              <a:xfrm>
                <a:off x="6127423" y="2903305"/>
                <a:ext cx="534142" cy="534142"/>
              </a:xfrm>
              <a:custGeom>
                <a:avLst/>
                <a:gdLst>
                  <a:gd name="connsiteX0" fmla="*/ 95250 w 534142"/>
                  <a:gd name="connsiteY0" fmla="*/ 190500 h 534142"/>
                  <a:gd name="connsiteX1" fmla="*/ 343643 w 534142"/>
                  <a:gd name="connsiteY1" fmla="*/ 438893 h 534142"/>
                  <a:gd name="connsiteX2" fmla="*/ 438893 w 534142"/>
                  <a:gd name="connsiteY2" fmla="*/ 534143 h 534142"/>
                  <a:gd name="connsiteX3" fmla="*/ 534143 w 534142"/>
                  <a:gd name="connsiteY3" fmla="*/ 438893 h 534142"/>
                  <a:gd name="connsiteX4" fmla="*/ 95250 w 534142"/>
                  <a:gd name="connsiteY4" fmla="*/ 0 h 534142"/>
                  <a:gd name="connsiteX5" fmla="*/ 0 w 534142"/>
                  <a:gd name="connsiteY5" fmla="*/ 95250 h 534142"/>
                  <a:gd name="connsiteX6" fmla="*/ 95250 w 534142"/>
                  <a:gd name="connsiteY6" fmla="*/ 190500 h 53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42" h="534142">
                    <a:moveTo>
                      <a:pt x="95250" y="190500"/>
                    </a:moveTo>
                    <a:cubicBezTo>
                      <a:pt x="232219" y="190500"/>
                      <a:pt x="343643" y="301923"/>
                      <a:pt x="343643" y="438893"/>
                    </a:cubicBezTo>
                    <a:cubicBezTo>
                      <a:pt x="343643" y="491490"/>
                      <a:pt x="386296" y="534143"/>
                      <a:pt x="438893" y="534143"/>
                    </a:cubicBezTo>
                    <a:cubicBezTo>
                      <a:pt x="491490" y="534143"/>
                      <a:pt x="534143" y="491490"/>
                      <a:pt x="534143" y="438893"/>
                    </a:cubicBezTo>
                    <a:cubicBezTo>
                      <a:pt x="534143" y="196891"/>
                      <a:pt x="337252" y="0"/>
                      <a:pt x="95250" y="0"/>
                    </a:cubicBezTo>
                    <a:cubicBezTo>
                      <a:pt x="42653" y="0"/>
                      <a:pt x="0" y="42653"/>
                      <a:pt x="0" y="95250"/>
                    </a:cubicBezTo>
                    <a:cubicBezTo>
                      <a:pt x="0" y="147847"/>
                      <a:pt x="42643" y="190500"/>
                      <a:pt x="95250" y="190500"/>
                    </a:cubicBez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 name="Freeform 52">
                <a:extLst>
                  <a:ext uri="{FF2B5EF4-FFF2-40B4-BE49-F238E27FC236}">
                    <a16:creationId xmlns:a16="http://schemas.microsoft.com/office/drawing/2014/main" id="{F46B15EA-8584-1523-6DC5-02B0F8E93018}"/>
                  </a:ext>
                </a:extLst>
              </p:cNvPr>
              <p:cNvSpPr/>
              <p:nvPr/>
            </p:nvSpPr>
            <p:spPr>
              <a:xfrm>
                <a:off x="6127423" y="2439762"/>
                <a:ext cx="997686" cy="997686"/>
              </a:xfrm>
              <a:custGeom>
                <a:avLst/>
                <a:gdLst>
                  <a:gd name="connsiteX0" fmla="*/ 95250 w 997686"/>
                  <a:gd name="connsiteY0" fmla="*/ 190500 h 997686"/>
                  <a:gd name="connsiteX1" fmla="*/ 807187 w 997686"/>
                  <a:gd name="connsiteY1" fmla="*/ 902437 h 997686"/>
                  <a:gd name="connsiteX2" fmla="*/ 902437 w 997686"/>
                  <a:gd name="connsiteY2" fmla="*/ 997687 h 997686"/>
                  <a:gd name="connsiteX3" fmla="*/ 997687 w 997686"/>
                  <a:gd name="connsiteY3" fmla="*/ 902437 h 997686"/>
                  <a:gd name="connsiteX4" fmla="*/ 95250 w 997686"/>
                  <a:gd name="connsiteY4" fmla="*/ 0 h 997686"/>
                  <a:gd name="connsiteX5" fmla="*/ 0 w 997686"/>
                  <a:gd name="connsiteY5" fmla="*/ 95250 h 997686"/>
                  <a:gd name="connsiteX6" fmla="*/ 95250 w 997686"/>
                  <a:gd name="connsiteY6" fmla="*/ 190500 h 99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7686" h="997686">
                    <a:moveTo>
                      <a:pt x="95250" y="190500"/>
                    </a:moveTo>
                    <a:cubicBezTo>
                      <a:pt x="487813" y="190500"/>
                      <a:pt x="807187" y="509873"/>
                      <a:pt x="807187" y="902437"/>
                    </a:cubicBezTo>
                    <a:cubicBezTo>
                      <a:pt x="807187" y="955034"/>
                      <a:pt x="849839" y="997687"/>
                      <a:pt x="902437" y="997687"/>
                    </a:cubicBezTo>
                    <a:cubicBezTo>
                      <a:pt x="955034" y="997687"/>
                      <a:pt x="997687" y="955034"/>
                      <a:pt x="997687" y="902437"/>
                    </a:cubicBezTo>
                    <a:cubicBezTo>
                      <a:pt x="997687" y="404832"/>
                      <a:pt x="592855" y="0"/>
                      <a:pt x="95250" y="0"/>
                    </a:cubicBezTo>
                    <a:cubicBezTo>
                      <a:pt x="42653" y="0"/>
                      <a:pt x="0" y="42653"/>
                      <a:pt x="0" y="95250"/>
                    </a:cubicBezTo>
                    <a:cubicBezTo>
                      <a:pt x="0" y="147847"/>
                      <a:pt x="42643" y="190500"/>
                      <a:pt x="95250" y="190500"/>
                    </a:cubicBez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 name="Freeform 53">
                <a:extLst>
                  <a:ext uri="{FF2B5EF4-FFF2-40B4-BE49-F238E27FC236}">
                    <a16:creationId xmlns:a16="http://schemas.microsoft.com/office/drawing/2014/main" id="{3DC0F73C-36B3-C4BB-061D-AA66728C4613}"/>
                  </a:ext>
                </a:extLst>
              </p:cNvPr>
              <p:cNvSpPr/>
              <p:nvPr/>
            </p:nvSpPr>
            <p:spPr>
              <a:xfrm>
                <a:off x="6097619" y="1982990"/>
                <a:ext cx="1454457" cy="1454457"/>
              </a:xfrm>
              <a:custGeom>
                <a:avLst/>
                <a:gdLst>
                  <a:gd name="connsiteX0" fmla="*/ 1454458 w 1454457"/>
                  <a:gd name="connsiteY0" fmla="*/ 1359208 h 1454457"/>
                  <a:gd name="connsiteX1" fmla="*/ 95250 w 1454457"/>
                  <a:gd name="connsiteY1" fmla="*/ 0 h 1454457"/>
                  <a:gd name="connsiteX2" fmla="*/ 0 w 1454457"/>
                  <a:gd name="connsiteY2" fmla="*/ 95250 h 1454457"/>
                  <a:gd name="connsiteX3" fmla="*/ 95250 w 1454457"/>
                  <a:gd name="connsiteY3" fmla="*/ 190500 h 1454457"/>
                  <a:gd name="connsiteX4" fmla="*/ 1263958 w 1454457"/>
                  <a:gd name="connsiteY4" fmla="*/ 1359208 h 1454457"/>
                  <a:gd name="connsiteX5" fmla="*/ 1359208 w 1454457"/>
                  <a:gd name="connsiteY5" fmla="*/ 1454458 h 1454457"/>
                  <a:gd name="connsiteX6" fmla="*/ 1454458 w 1454457"/>
                  <a:gd name="connsiteY6" fmla="*/ 1359208 h 145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4457" h="1454457">
                    <a:moveTo>
                      <a:pt x="1454458" y="1359208"/>
                    </a:moveTo>
                    <a:cubicBezTo>
                      <a:pt x="1454458" y="609733"/>
                      <a:pt x="844715" y="0"/>
                      <a:pt x="95250" y="0"/>
                    </a:cubicBezTo>
                    <a:cubicBezTo>
                      <a:pt x="42653" y="0"/>
                      <a:pt x="0" y="42653"/>
                      <a:pt x="0" y="95250"/>
                    </a:cubicBezTo>
                    <a:cubicBezTo>
                      <a:pt x="0" y="147847"/>
                      <a:pt x="42653" y="190500"/>
                      <a:pt x="95250" y="190500"/>
                    </a:cubicBezTo>
                    <a:cubicBezTo>
                      <a:pt x="739673" y="190500"/>
                      <a:pt x="1263958" y="714785"/>
                      <a:pt x="1263958" y="1359208"/>
                    </a:cubicBezTo>
                    <a:cubicBezTo>
                      <a:pt x="1263958" y="1411805"/>
                      <a:pt x="1306611" y="1454458"/>
                      <a:pt x="1359208" y="1454458"/>
                    </a:cubicBezTo>
                    <a:cubicBezTo>
                      <a:pt x="1411805" y="1454458"/>
                      <a:pt x="1454458" y="1411805"/>
                      <a:pt x="1454458" y="1359208"/>
                    </a:cubicBez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5" name="Freeform 54">
                <a:extLst>
                  <a:ext uri="{FF2B5EF4-FFF2-40B4-BE49-F238E27FC236}">
                    <a16:creationId xmlns:a16="http://schemas.microsoft.com/office/drawing/2014/main" id="{790D2B1C-CF34-171C-BF9B-BE29A55EDCFF}"/>
                  </a:ext>
                </a:extLst>
              </p:cNvPr>
              <p:cNvSpPr/>
              <p:nvPr/>
            </p:nvSpPr>
            <p:spPr>
              <a:xfrm>
                <a:off x="4982142" y="1223945"/>
                <a:ext cx="189948" cy="190051"/>
              </a:xfrm>
              <a:custGeom>
                <a:avLst/>
                <a:gdLst>
                  <a:gd name="connsiteX0" fmla="*/ 7033 w 189948"/>
                  <a:gd name="connsiteY0" fmla="*/ 131462 h 190051"/>
                  <a:gd name="connsiteX1" fmla="*/ 131335 w 189948"/>
                  <a:gd name="connsiteY1" fmla="*/ 182992 h 190051"/>
                  <a:gd name="connsiteX2" fmla="*/ 182865 w 189948"/>
                  <a:gd name="connsiteY2" fmla="*/ 58586 h 190051"/>
                  <a:gd name="connsiteX3" fmla="*/ 58563 w 189948"/>
                  <a:gd name="connsiteY3" fmla="*/ 7065 h 190051"/>
                  <a:gd name="connsiteX4" fmla="*/ 7033 w 189948"/>
                  <a:gd name="connsiteY4" fmla="*/ 131462 h 190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948" h="190051">
                    <a:moveTo>
                      <a:pt x="7033" y="131462"/>
                    </a:moveTo>
                    <a:cubicBezTo>
                      <a:pt x="26998" y="179344"/>
                      <a:pt x="83309" y="202832"/>
                      <a:pt x="131335" y="182992"/>
                    </a:cubicBezTo>
                    <a:cubicBezTo>
                      <a:pt x="179274" y="163189"/>
                      <a:pt x="202743" y="106468"/>
                      <a:pt x="182865" y="58586"/>
                    </a:cubicBezTo>
                    <a:cubicBezTo>
                      <a:pt x="162957" y="10646"/>
                      <a:pt x="106570" y="-12766"/>
                      <a:pt x="58563" y="7065"/>
                    </a:cubicBezTo>
                    <a:cubicBezTo>
                      <a:pt x="10405" y="26953"/>
                      <a:pt x="-12655" y="83398"/>
                      <a:pt x="7033" y="131462"/>
                    </a:cubicBez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grpSp>
    </p:spTree>
    <p:extLst>
      <p:ext uri="{BB962C8B-B14F-4D97-AF65-F5344CB8AC3E}">
        <p14:creationId xmlns:p14="http://schemas.microsoft.com/office/powerpoint/2010/main" val="234038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10" presetClass="entr" presetSubtype="0"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85BD87A-9F0D-B580-39A2-460306D7058E}"/>
              </a:ext>
            </a:extLst>
          </p:cNvPr>
          <p:cNvGrpSpPr/>
          <p:nvPr/>
        </p:nvGrpSpPr>
        <p:grpSpPr>
          <a:xfrm>
            <a:off x="1123146" y="1539633"/>
            <a:ext cx="5068399" cy="3699662"/>
            <a:chOff x="1258360" y="1539633"/>
            <a:chExt cx="5068399" cy="3699662"/>
          </a:xfrm>
        </p:grpSpPr>
        <p:sp>
          <p:nvSpPr>
            <p:cNvPr id="3" name="Rectangle: Rounded Corners 2">
              <a:extLst>
                <a:ext uri="{FF2B5EF4-FFF2-40B4-BE49-F238E27FC236}">
                  <a16:creationId xmlns:a16="http://schemas.microsoft.com/office/drawing/2014/main" id="{3C6FA029-FC78-28E9-B25E-2B07F9E5BD52}"/>
                </a:ext>
              </a:extLst>
            </p:cNvPr>
            <p:cNvSpPr/>
            <p:nvPr/>
          </p:nvSpPr>
          <p:spPr>
            <a:xfrm>
              <a:off x="1473539" y="1844151"/>
              <a:ext cx="4638040" cy="3185544"/>
            </a:xfrm>
            <a:prstGeom prst="roundRect">
              <a:avLst>
                <a:gd name="adj" fmla="val 3431"/>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nvGrpSpPr>
            <p:cNvPr id="92" name="Group 91">
              <a:extLst>
                <a:ext uri="{FF2B5EF4-FFF2-40B4-BE49-F238E27FC236}">
                  <a16:creationId xmlns:a16="http://schemas.microsoft.com/office/drawing/2014/main" id="{AC61F109-0905-4DF7-9ED7-69F3518682A0}"/>
                </a:ext>
              </a:extLst>
            </p:cNvPr>
            <p:cNvGrpSpPr/>
            <p:nvPr/>
          </p:nvGrpSpPr>
          <p:grpSpPr>
            <a:xfrm>
              <a:off x="1258360" y="1539633"/>
              <a:ext cx="5068399" cy="3699662"/>
              <a:chOff x="1262713" y="1787854"/>
              <a:chExt cx="6020483" cy="4394633"/>
            </a:xfrm>
            <a:effectLst/>
          </p:grpSpPr>
          <p:pic>
            <p:nvPicPr>
              <p:cNvPr id="98" name="Picture 97">
                <a:extLst>
                  <a:ext uri="{FF2B5EF4-FFF2-40B4-BE49-F238E27FC236}">
                    <a16:creationId xmlns:a16="http://schemas.microsoft.com/office/drawing/2014/main" id="{D35B11E7-65AA-D2C0-1B61-2122CA6F49DE}"/>
                  </a:ext>
                </a:extLst>
              </p:cNvPr>
              <p:cNvPicPr>
                <a:picLocks noChangeAspect="1"/>
              </p:cNvPicPr>
              <p:nvPr/>
            </p:nvPicPr>
            <p:blipFill rotWithShape="1">
              <a:blip r:embed="rId2"/>
              <a:srcRect r="1102"/>
              <a:stretch/>
            </p:blipFill>
            <p:spPr>
              <a:xfrm>
                <a:off x="1626127" y="2524587"/>
                <a:ext cx="5297587" cy="2921166"/>
              </a:xfrm>
              <a:prstGeom prst="rect">
                <a:avLst/>
              </a:prstGeom>
              <a:effectLst/>
            </p:spPr>
          </p:pic>
          <p:pic>
            <p:nvPicPr>
              <p:cNvPr id="99" name="Picture 98">
                <a:extLst>
                  <a:ext uri="{FF2B5EF4-FFF2-40B4-BE49-F238E27FC236}">
                    <a16:creationId xmlns:a16="http://schemas.microsoft.com/office/drawing/2014/main" id="{EE074B11-D93D-3F79-985C-F4DB7B3835A8}"/>
                  </a:ext>
                </a:extLst>
              </p:cNvPr>
              <p:cNvPicPr>
                <a:picLocks noChangeAspect="1"/>
              </p:cNvPicPr>
              <p:nvPr/>
            </p:nvPicPr>
            <p:blipFill rotWithShape="1">
              <a:blip r:embed="rId3"/>
              <a:srcRect l="8854" t="15902" r="31687" b="17310"/>
              <a:stretch/>
            </p:blipFill>
            <p:spPr>
              <a:xfrm>
                <a:off x="1262713" y="1787854"/>
                <a:ext cx="6020483" cy="4394633"/>
              </a:xfrm>
              <a:prstGeom prst="rect">
                <a:avLst/>
              </a:prstGeom>
              <a:effectLst/>
            </p:spPr>
          </p:pic>
        </p:grpSp>
      </p:grpSp>
      <p:grpSp>
        <p:nvGrpSpPr>
          <p:cNvPr id="93" name="Group 92">
            <a:extLst>
              <a:ext uri="{FF2B5EF4-FFF2-40B4-BE49-F238E27FC236}">
                <a16:creationId xmlns:a16="http://schemas.microsoft.com/office/drawing/2014/main" id="{9E26423A-D126-3E50-1B33-6C90ED3AE23B}"/>
              </a:ext>
            </a:extLst>
          </p:cNvPr>
          <p:cNvGrpSpPr/>
          <p:nvPr/>
        </p:nvGrpSpPr>
        <p:grpSpPr>
          <a:xfrm>
            <a:off x="251645" y="3451023"/>
            <a:ext cx="1465564" cy="2845636"/>
            <a:chOff x="7978420" y="1926354"/>
            <a:chExt cx="2131870" cy="4139379"/>
          </a:xfrm>
          <a:effectLst>
            <a:outerShdw blurRad="101600" dist="76200" dir="5400000" algn="t" rotWithShape="0">
              <a:prstClr val="black">
                <a:alpha val="25000"/>
              </a:prstClr>
            </a:outerShdw>
          </a:effectLst>
        </p:grpSpPr>
        <p:sp>
          <p:nvSpPr>
            <p:cNvPr id="94" name="Round Same-side Corner of Rectangle 50">
              <a:extLst>
                <a:ext uri="{FF2B5EF4-FFF2-40B4-BE49-F238E27FC236}">
                  <a16:creationId xmlns:a16="http://schemas.microsoft.com/office/drawing/2014/main" id="{104DB76D-7862-C568-6B61-C0D754F7EE8D}"/>
                </a:ext>
              </a:extLst>
            </p:cNvPr>
            <p:cNvSpPr/>
            <p:nvPr/>
          </p:nvSpPr>
          <p:spPr>
            <a:xfrm flipV="1">
              <a:off x="8157286" y="2098663"/>
              <a:ext cx="1774139" cy="3781715"/>
            </a:xfrm>
            <a:prstGeom prst="round2SameRect">
              <a:avLst>
                <a:gd name="adj1" fmla="val 16667"/>
                <a:gd name="adj2" fmla="val 14973"/>
              </a:avLst>
            </a:prstGeom>
            <a:gradFill flip="none" rotWithShape="1">
              <a:gsLst>
                <a:gs pos="0">
                  <a:schemeClr val="tx1">
                    <a:lumMod val="95000"/>
                  </a:schemeClr>
                </a:gs>
                <a:gs pos="100000">
                  <a:srgbClr val="A5D5A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95" name="Picture 94">
              <a:extLst>
                <a:ext uri="{FF2B5EF4-FFF2-40B4-BE49-F238E27FC236}">
                  <a16:creationId xmlns:a16="http://schemas.microsoft.com/office/drawing/2014/main" id="{AF0CE3C0-9E7E-649E-384E-5B17B84961A7}"/>
                </a:ext>
              </a:extLst>
            </p:cNvPr>
            <p:cNvPicPr>
              <a:picLocks noChangeAspect="1"/>
            </p:cNvPicPr>
            <p:nvPr/>
          </p:nvPicPr>
          <p:blipFill>
            <a:blip r:embed="rId4"/>
            <a:stretch>
              <a:fillRect/>
            </a:stretch>
          </p:blipFill>
          <p:spPr>
            <a:xfrm>
              <a:off x="8157286" y="2163113"/>
              <a:ext cx="1774139" cy="3496533"/>
            </a:xfrm>
            <a:prstGeom prst="roundRect">
              <a:avLst>
                <a:gd name="adj" fmla="val 7613"/>
              </a:avLst>
            </a:prstGeom>
          </p:spPr>
        </p:pic>
        <p:pic>
          <p:nvPicPr>
            <p:cNvPr id="96" name="Picture 95">
              <a:extLst>
                <a:ext uri="{FF2B5EF4-FFF2-40B4-BE49-F238E27FC236}">
                  <a16:creationId xmlns:a16="http://schemas.microsoft.com/office/drawing/2014/main" id="{62C53652-9578-32F6-A31B-1BE87C387F9D}"/>
                </a:ext>
              </a:extLst>
            </p:cNvPr>
            <p:cNvPicPr>
              <a:picLocks noChangeAspect="1"/>
            </p:cNvPicPr>
            <p:nvPr/>
          </p:nvPicPr>
          <p:blipFill rotWithShape="1">
            <a:blip r:embed="rId3"/>
            <a:srcRect l="71917" t="26831" r="9005" b="16167"/>
            <a:stretch/>
          </p:blipFill>
          <p:spPr>
            <a:xfrm>
              <a:off x="7978420" y="1926354"/>
              <a:ext cx="2131870" cy="4139379"/>
            </a:xfrm>
            <a:prstGeom prst="rect">
              <a:avLst/>
            </a:prstGeom>
          </p:spPr>
        </p:pic>
      </p:grpSp>
      <p:sp>
        <p:nvSpPr>
          <p:cNvPr id="2" name="Title 1">
            <a:extLst>
              <a:ext uri="{FF2B5EF4-FFF2-40B4-BE49-F238E27FC236}">
                <a16:creationId xmlns:a16="http://schemas.microsoft.com/office/drawing/2014/main" id="{192DE191-FCE4-F1EA-0F18-039D91395C58}"/>
              </a:ext>
            </a:extLst>
          </p:cNvPr>
          <p:cNvSpPr>
            <a:spLocks noGrp="1"/>
          </p:cNvSpPr>
          <p:nvPr>
            <p:ph type="title"/>
          </p:nvPr>
        </p:nvSpPr>
        <p:spPr/>
        <p:txBody>
          <a:bodyPr/>
          <a:lstStyle/>
          <a:p>
            <a:r>
              <a:rPr lang="en-GB"/>
              <a:t>Increase productivity</a:t>
            </a:r>
          </a:p>
        </p:txBody>
      </p:sp>
      <p:pic>
        <p:nvPicPr>
          <p:cNvPr id="7" name="Picture 6" descr="A white letters on a black background&#10;&#10;Description automatically generated">
            <a:extLst>
              <a:ext uri="{FF2B5EF4-FFF2-40B4-BE49-F238E27FC236}">
                <a16:creationId xmlns:a16="http://schemas.microsoft.com/office/drawing/2014/main" id="{4E6A42D5-E27B-8F02-EAFE-4FD2758B40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8303" y="5892650"/>
            <a:ext cx="1294880" cy="353934"/>
          </a:xfrm>
          <a:prstGeom prst="rect">
            <a:avLst/>
          </a:prstGeom>
        </p:spPr>
      </p:pic>
      <p:sp>
        <p:nvSpPr>
          <p:cNvPr id="11" name="Content Placeholder 5">
            <a:extLst>
              <a:ext uri="{FF2B5EF4-FFF2-40B4-BE49-F238E27FC236}">
                <a16:creationId xmlns:a16="http://schemas.microsoft.com/office/drawing/2014/main" id="{E85F61CF-8D57-ADA2-5F82-DD8DAF08A84C}"/>
              </a:ext>
            </a:extLst>
          </p:cNvPr>
          <p:cNvSpPr txBox="1">
            <a:spLocks/>
          </p:cNvSpPr>
          <p:nvPr/>
        </p:nvSpPr>
        <p:spPr>
          <a:xfrm>
            <a:off x="334962" y="798513"/>
            <a:ext cx="11455717" cy="416806"/>
          </a:xfrm>
        </p:spPr>
        <p:txBody>
          <a:bodyPr>
            <a:no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GB" sz="1800">
                <a:solidFill>
                  <a:srgbClr val="FFFFFF"/>
                </a:solidFill>
                <a:latin typeface="+mj-lt"/>
              </a:rPr>
              <a:t>Empower your Help your customers identity top-performing employees with insight into performance</a:t>
            </a:r>
          </a:p>
          <a:p>
            <a:pPr marL="0" indent="0">
              <a:buNone/>
            </a:pPr>
            <a:endParaRPr lang="en-GB" sz="2000">
              <a:solidFill>
                <a:srgbClr val="FFFFFF"/>
              </a:solidFill>
              <a:latin typeface="+mj-lt"/>
            </a:endParaRPr>
          </a:p>
        </p:txBody>
      </p:sp>
      <p:grpSp>
        <p:nvGrpSpPr>
          <p:cNvPr id="41" name="Group 40">
            <a:extLst>
              <a:ext uri="{FF2B5EF4-FFF2-40B4-BE49-F238E27FC236}">
                <a16:creationId xmlns:a16="http://schemas.microsoft.com/office/drawing/2014/main" id="{D5ACA98B-41DB-3D2D-574A-C4198230C1D2}"/>
              </a:ext>
            </a:extLst>
          </p:cNvPr>
          <p:cNvGrpSpPr/>
          <p:nvPr/>
        </p:nvGrpSpPr>
        <p:grpSpPr>
          <a:xfrm>
            <a:off x="6517789" y="1737936"/>
            <a:ext cx="5674211" cy="1220980"/>
            <a:chOff x="6517789" y="1737936"/>
            <a:chExt cx="5674211" cy="1220980"/>
          </a:xfrm>
        </p:grpSpPr>
        <p:sp>
          <p:nvSpPr>
            <p:cNvPr id="12" name="Text Placeholder 3">
              <a:extLst>
                <a:ext uri="{FF2B5EF4-FFF2-40B4-BE49-F238E27FC236}">
                  <a16:creationId xmlns:a16="http://schemas.microsoft.com/office/drawing/2014/main" id="{A203EF44-81CF-D3B5-0CEA-C3632041F7E0}"/>
                </a:ext>
              </a:extLst>
            </p:cNvPr>
            <p:cNvSpPr txBox="1">
              <a:spLocks/>
            </p:cNvSpPr>
            <p:nvPr/>
          </p:nvSpPr>
          <p:spPr>
            <a:xfrm>
              <a:off x="7896225" y="1902339"/>
              <a:ext cx="4295775" cy="892175"/>
            </a:xfrm>
          </p:spPr>
          <p:txBody>
            <a:bodyPr anchor="ctr">
              <a:no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GB" sz="1800">
                  <a:solidFill>
                    <a:srgbClr val="FFFFFF"/>
                  </a:solidFill>
                </a:rPr>
                <a:t>Identify dropped calls in real time</a:t>
              </a:r>
            </a:p>
          </p:txBody>
        </p:sp>
        <p:grpSp>
          <p:nvGrpSpPr>
            <p:cNvPr id="40" name="Group 39">
              <a:extLst>
                <a:ext uri="{FF2B5EF4-FFF2-40B4-BE49-F238E27FC236}">
                  <a16:creationId xmlns:a16="http://schemas.microsoft.com/office/drawing/2014/main" id="{78CD5E5E-0901-8623-6DA9-C3F28F08E2D5}"/>
                </a:ext>
              </a:extLst>
            </p:cNvPr>
            <p:cNvGrpSpPr/>
            <p:nvPr/>
          </p:nvGrpSpPr>
          <p:grpSpPr>
            <a:xfrm>
              <a:off x="6517789" y="1737936"/>
              <a:ext cx="1221662" cy="1220980"/>
              <a:chOff x="6517789" y="1737936"/>
              <a:chExt cx="1221662" cy="1220980"/>
            </a:xfrm>
          </p:grpSpPr>
          <p:sp>
            <p:nvSpPr>
              <p:cNvPr id="10" name="Oval 9">
                <a:extLst>
                  <a:ext uri="{FF2B5EF4-FFF2-40B4-BE49-F238E27FC236}">
                    <a16:creationId xmlns:a16="http://schemas.microsoft.com/office/drawing/2014/main" id="{81BBB353-2A14-3D46-3387-82DB6F1EAA00}"/>
                  </a:ext>
                </a:extLst>
              </p:cNvPr>
              <p:cNvSpPr/>
              <p:nvPr/>
            </p:nvSpPr>
            <p:spPr>
              <a:xfrm>
                <a:off x="6517789" y="1737936"/>
                <a:ext cx="1221662" cy="122098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nvGrpSpPr>
              <p:cNvPr id="15" name="Group 14">
                <a:extLst>
                  <a:ext uri="{FF2B5EF4-FFF2-40B4-BE49-F238E27FC236}">
                    <a16:creationId xmlns:a16="http://schemas.microsoft.com/office/drawing/2014/main" id="{7153C5D2-F855-6216-7E9F-BA8E705EB48E}"/>
                  </a:ext>
                </a:extLst>
              </p:cNvPr>
              <p:cNvGrpSpPr/>
              <p:nvPr/>
            </p:nvGrpSpPr>
            <p:grpSpPr>
              <a:xfrm>
                <a:off x="6870921" y="2132596"/>
                <a:ext cx="515400" cy="386550"/>
                <a:chOff x="6099606" y="6212651"/>
                <a:chExt cx="4572000" cy="3429000"/>
              </a:xfrm>
              <a:solidFill>
                <a:schemeClr val="tx1"/>
              </a:solidFill>
            </p:grpSpPr>
            <p:sp>
              <p:nvSpPr>
                <p:cNvPr id="30" name="Freeform 6">
                  <a:extLst>
                    <a:ext uri="{FF2B5EF4-FFF2-40B4-BE49-F238E27FC236}">
                      <a16:creationId xmlns:a16="http://schemas.microsoft.com/office/drawing/2014/main" id="{85643540-06C3-9652-F557-A3F96A80EF5F}"/>
                    </a:ext>
                  </a:extLst>
                </p:cNvPr>
                <p:cNvSpPr/>
                <p:nvPr/>
              </p:nvSpPr>
              <p:spPr>
                <a:xfrm>
                  <a:off x="6099606" y="6212651"/>
                  <a:ext cx="4572000" cy="3276600"/>
                </a:xfrm>
                <a:custGeom>
                  <a:avLst/>
                  <a:gdLst>
                    <a:gd name="connsiteX0" fmla="*/ 4495800 w 4572000"/>
                    <a:gd name="connsiteY0" fmla="*/ 3276600 h 3276600"/>
                    <a:gd name="connsiteX1" fmla="*/ 2819400 w 4572000"/>
                    <a:gd name="connsiteY1" fmla="*/ 3276600 h 3276600"/>
                    <a:gd name="connsiteX2" fmla="*/ 2743200 w 4572000"/>
                    <a:gd name="connsiteY2" fmla="*/ 3200400 h 3276600"/>
                    <a:gd name="connsiteX3" fmla="*/ 2819400 w 4572000"/>
                    <a:gd name="connsiteY3" fmla="*/ 3124200 h 3276600"/>
                    <a:gd name="connsiteX4" fmla="*/ 4419600 w 4572000"/>
                    <a:gd name="connsiteY4" fmla="*/ 3124200 h 3276600"/>
                    <a:gd name="connsiteX5" fmla="*/ 4419600 w 4572000"/>
                    <a:gd name="connsiteY5" fmla="*/ 152400 h 3276600"/>
                    <a:gd name="connsiteX6" fmla="*/ 152400 w 4572000"/>
                    <a:gd name="connsiteY6" fmla="*/ 152400 h 3276600"/>
                    <a:gd name="connsiteX7" fmla="*/ 152400 w 4572000"/>
                    <a:gd name="connsiteY7" fmla="*/ 3124200 h 3276600"/>
                    <a:gd name="connsiteX8" fmla="*/ 2514600 w 4572000"/>
                    <a:gd name="connsiteY8" fmla="*/ 3124200 h 3276600"/>
                    <a:gd name="connsiteX9" fmla="*/ 2590800 w 4572000"/>
                    <a:gd name="connsiteY9" fmla="*/ 3200400 h 3276600"/>
                    <a:gd name="connsiteX10" fmla="*/ 2514600 w 4572000"/>
                    <a:gd name="connsiteY10" fmla="*/ 3276600 h 3276600"/>
                    <a:gd name="connsiteX11" fmla="*/ 76200 w 4572000"/>
                    <a:gd name="connsiteY11" fmla="*/ 3276600 h 3276600"/>
                    <a:gd name="connsiteX12" fmla="*/ 0 w 4572000"/>
                    <a:gd name="connsiteY12" fmla="*/ 3200400 h 3276600"/>
                    <a:gd name="connsiteX13" fmla="*/ 0 w 4572000"/>
                    <a:gd name="connsiteY13" fmla="*/ 76200 h 3276600"/>
                    <a:gd name="connsiteX14" fmla="*/ 76200 w 4572000"/>
                    <a:gd name="connsiteY14" fmla="*/ 0 h 3276600"/>
                    <a:gd name="connsiteX15" fmla="*/ 4495800 w 4572000"/>
                    <a:gd name="connsiteY15" fmla="*/ 0 h 3276600"/>
                    <a:gd name="connsiteX16" fmla="*/ 4572000 w 4572000"/>
                    <a:gd name="connsiteY16" fmla="*/ 76200 h 3276600"/>
                    <a:gd name="connsiteX17" fmla="*/ 4572000 w 4572000"/>
                    <a:gd name="connsiteY17" fmla="*/ 3200400 h 3276600"/>
                    <a:gd name="connsiteX18" fmla="*/ 4495800 w 4572000"/>
                    <a:gd name="connsiteY18" fmla="*/ 3276600 h 327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72000" h="3276600">
                      <a:moveTo>
                        <a:pt x="4495800" y="3276600"/>
                      </a:moveTo>
                      <a:lnTo>
                        <a:pt x="2819400" y="3276600"/>
                      </a:lnTo>
                      <a:cubicBezTo>
                        <a:pt x="2777316" y="3276600"/>
                        <a:pt x="2743200" y="3242484"/>
                        <a:pt x="2743200" y="3200400"/>
                      </a:cubicBezTo>
                      <a:cubicBezTo>
                        <a:pt x="2743200" y="3158316"/>
                        <a:pt x="2777316" y="3124200"/>
                        <a:pt x="2819400" y="3124200"/>
                      </a:cubicBezTo>
                      <a:lnTo>
                        <a:pt x="4419600" y="3124200"/>
                      </a:lnTo>
                      <a:lnTo>
                        <a:pt x="4419600" y="152400"/>
                      </a:lnTo>
                      <a:lnTo>
                        <a:pt x="152400" y="152400"/>
                      </a:lnTo>
                      <a:lnTo>
                        <a:pt x="152400" y="3124200"/>
                      </a:lnTo>
                      <a:lnTo>
                        <a:pt x="2514600" y="3124200"/>
                      </a:lnTo>
                      <a:cubicBezTo>
                        <a:pt x="2556684" y="3124200"/>
                        <a:pt x="2590800" y="3158316"/>
                        <a:pt x="2590800" y="3200400"/>
                      </a:cubicBezTo>
                      <a:cubicBezTo>
                        <a:pt x="2590800" y="3242484"/>
                        <a:pt x="2556684" y="3276600"/>
                        <a:pt x="2514600" y="3276600"/>
                      </a:cubicBezTo>
                      <a:lnTo>
                        <a:pt x="76200" y="3276600"/>
                      </a:lnTo>
                      <a:cubicBezTo>
                        <a:pt x="34116" y="3276600"/>
                        <a:pt x="0" y="3242484"/>
                        <a:pt x="0" y="3200400"/>
                      </a:cubicBezTo>
                      <a:lnTo>
                        <a:pt x="0" y="76200"/>
                      </a:lnTo>
                      <a:cubicBezTo>
                        <a:pt x="0" y="34116"/>
                        <a:pt x="34116" y="0"/>
                        <a:pt x="76200" y="0"/>
                      </a:cubicBezTo>
                      <a:lnTo>
                        <a:pt x="4495800" y="0"/>
                      </a:lnTo>
                      <a:cubicBezTo>
                        <a:pt x="4537884" y="0"/>
                        <a:pt x="4572000" y="34116"/>
                        <a:pt x="4572000" y="76200"/>
                      </a:cubicBezTo>
                      <a:lnTo>
                        <a:pt x="4572000" y="3200400"/>
                      </a:lnTo>
                      <a:cubicBezTo>
                        <a:pt x="4572000" y="3242484"/>
                        <a:pt x="4537884" y="3276600"/>
                        <a:pt x="4495800" y="3276600"/>
                      </a:cubicBezTo>
                      <a:close/>
                    </a:path>
                  </a:pathLst>
                </a:custGeom>
                <a:solidFill>
                  <a:schemeClr val="bg1"/>
                </a:solid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1" name="Freeform 7">
                  <a:extLst>
                    <a:ext uri="{FF2B5EF4-FFF2-40B4-BE49-F238E27FC236}">
                      <a16:creationId xmlns:a16="http://schemas.microsoft.com/office/drawing/2014/main" id="{304C08F2-3C32-DD0C-AC43-A35C77673797}"/>
                    </a:ext>
                  </a:extLst>
                </p:cNvPr>
                <p:cNvSpPr/>
                <p:nvPr/>
              </p:nvSpPr>
              <p:spPr>
                <a:xfrm>
                  <a:off x="6099606" y="6212651"/>
                  <a:ext cx="4572000" cy="609600"/>
                </a:xfrm>
                <a:custGeom>
                  <a:avLst/>
                  <a:gdLst>
                    <a:gd name="connsiteX0" fmla="*/ 4495800 w 4572000"/>
                    <a:gd name="connsiteY0" fmla="*/ 609600 h 609600"/>
                    <a:gd name="connsiteX1" fmla="*/ 76200 w 4572000"/>
                    <a:gd name="connsiteY1" fmla="*/ 609600 h 609600"/>
                    <a:gd name="connsiteX2" fmla="*/ 0 w 4572000"/>
                    <a:gd name="connsiteY2" fmla="*/ 533400 h 609600"/>
                    <a:gd name="connsiteX3" fmla="*/ 0 w 4572000"/>
                    <a:gd name="connsiteY3" fmla="*/ 76200 h 609600"/>
                    <a:gd name="connsiteX4" fmla="*/ 76200 w 4572000"/>
                    <a:gd name="connsiteY4" fmla="*/ 0 h 609600"/>
                    <a:gd name="connsiteX5" fmla="*/ 4495800 w 4572000"/>
                    <a:gd name="connsiteY5" fmla="*/ 0 h 609600"/>
                    <a:gd name="connsiteX6" fmla="*/ 4572000 w 4572000"/>
                    <a:gd name="connsiteY6" fmla="*/ 76200 h 609600"/>
                    <a:gd name="connsiteX7" fmla="*/ 4572000 w 4572000"/>
                    <a:gd name="connsiteY7" fmla="*/ 533400 h 609600"/>
                    <a:gd name="connsiteX8" fmla="*/ 4495800 w 4572000"/>
                    <a:gd name="connsiteY8" fmla="*/ 609600 h 609600"/>
                    <a:gd name="connsiteX9" fmla="*/ 152400 w 4572000"/>
                    <a:gd name="connsiteY9" fmla="*/ 457200 h 609600"/>
                    <a:gd name="connsiteX10" fmla="*/ 4419600 w 4572000"/>
                    <a:gd name="connsiteY10" fmla="*/ 457200 h 609600"/>
                    <a:gd name="connsiteX11" fmla="*/ 4419600 w 4572000"/>
                    <a:gd name="connsiteY11" fmla="*/ 152400 h 609600"/>
                    <a:gd name="connsiteX12" fmla="*/ 152400 w 4572000"/>
                    <a:gd name="connsiteY12" fmla="*/ 1524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2000" h="609600">
                      <a:moveTo>
                        <a:pt x="4495800" y="609600"/>
                      </a:moveTo>
                      <a:lnTo>
                        <a:pt x="76200" y="609600"/>
                      </a:lnTo>
                      <a:cubicBezTo>
                        <a:pt x="34116" y="609600"/>
                        <a:pt x="0" y="575484"/>
                        <a:pt x="0" y="533400"/>
                      </a:cubicBezTo>
                      <a:lnTo>
                        <a:pt x="0" y="76200"/>
                      </a:lnTo>
                      <a:cubicBezTo>
                        <a:pt x="0" y="34116"/>
                        <a:pt x="34116" y="0"/>
                        <a:pt x="76200" y="0"/>
                      </a:cubicBezTo>
                      <a:lnTo>
                        <a:pt x="4495800" y="0"/>
                      </a:lnTo>
                      <a:cubicBezTo>
                        <a:pt x="4537884" y="0"/>
                        <a:pt x="4572000" y="34116"/>
                        <a:pt x="4572000" y="76200"/>
                      </a:cubicBezTo>
                      <a:lnTo>
                        <a:pt x="4572000" y="533400"/>
                      </a:lnTo>
                      <a:cubicBezTo>
                        <a:pt x="4572000" y="575484"/>
                        <a:pt x="4537884" y="609600"/>
                        <a:pt x="4495800" y="609600"/>
                      </a:cubicBezTo>
                      <a:close/>
                      <a:moveTo>
                        <a:pt x="152400" y="457200"/>
                      </a:moveTo>
                      <a:lnTo>
                        <a:pt x="4419600" y="457200"/>
                      </a:lnTo>
                      <a:lnTo>
                        <a:pt x="4419600" y="152400"/>
                      </a:lnTo>
                      <a:lnTo>
                        <a:pt x="152400" y="152400"/>
                      </a:lnTo>
                      <a:close/>
                    </a:path>
                  </a:pathLst>
                </a:custGeom>
                <a:solidFill>
                  <a:schemeClr val="bg1"/>
                </a:solid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9" name="Freeform 8">
                  <a:extLst>
                    <a:ext uri="{FF2B5EF4-FFF2-40B4-BE49-F238E27FC236}">
                      <a16:creationId xmlns:a16="http://schemas.microsoft.com/office/drawing/2014/main" id="{120AFDA3-56CD-C227-2BB1-CC41084949EE}"/>
                    </a:ext>
                  </a:extLst>
                </p:cNvPr>
                <p:cNvSpPr/>
                <p:nvPr/>
              </p:nvSpPr>
              <p:spPr>
                <a:xfrm>
                  <a:off x="8919006" y="6441251"/>
                  <a:ext cx="1447800" cy="152400"/>
                </a:xfrm>
                <a:custGeom>
                  <a:avLst/>
                  <a:gdLst>
                    <a:gd name="connsiteX0" fmla="*/ 1371600 w 1447800"/>
                    <a:gd name="connsiteY0" fmla="*/ 152400 h 152400"/>
                    <a:gd name="connsiteX1" fmla="*/ 76200 w 1447800"/>
                    <a:gd name="connsiteY1" fmla="*/ 152400 h 152400"/>
                    <a:gd name="connsiteX2" fmla="*/ 0 w 1447800"/>
                    <a:gd name="connsiteY2" fmla="*/ 76200 h 152400"/>
                    <a:gd name="connsiteX3" fmla="*/ 76200 w 1447800"/>
                    <a:gd name="connsiteY3" fmla="*/ 0 h 152400"/>
                    <a:gd name="connsiteX4" fmla="*/ 1371600 w 1447800"/>
                    <a:gd name="connsiteY4" fmla="*/ 0 h 152400"/>
                    <a:gd name="connsiteX5" fmla="*/ 1447800 w 1447800"/>
                    <a:gd name="connsiteY5" fmla="*/ 76200 h 152400"/>
                    <a:gd name="connsiteX6" fmla="*/ 1371600 w 1447800"/>
                    <a:gd name="connsiteY6" fmla="*/ 15240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800" h="152400">
                      <a:moveTo>
                        <a:pt x="1371600" y="152400"/>
                      </a:moveTo>
                      <a:lnTo>
                        <a:pt x="76200" y="152400"/>
                      </a:lnTo>
                      <a:cubicBezTo>
                        <a:pt x="34116" y="152400"/>
                        <a:pt x="0" y="118284"/>
                        <a:pt x="0" y="76200"/>
                      </a:cubicBezTo>
                      <a:cubicBezTo>
                        <a:pt x="0" y="34116"/>
                        <a:pt x="34116" y="0"/>
                        <a:pt x="76200" y="0"/>
                      </a:cubicBezTo>
                      <a:lnTo>
                        <a:pt x="1371600" y="0"/>
                      </a:lnTo>
                      <a:cubicBezTo>
                        <a:pt x="1413684" y="0"/>
                        <a:pt x="1447800" y="34116"/>
                        <a:pt x="1447800" y="76200"/>
                      </a:cubicBezTo>
                      <a:cubicBezTo>
                        <a:pt x="1447800" y="118284"/>
                        <a:pt x="1413684" y="152400"/>
                        <a:pt x="1371600" y="152400"/>
                      </a:cubicBezTo>
                      <a:close/>
                    </a:path>
                  </a:pathLst>
                </a:custGeom>
                <a:solidFill>
                  <a:schemeClr val="bg1"/>
                </a:solid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0" name="Freeform 20">
                  <a:extLst>
                    <a:ext uri="{FF2B5EF4-FFF2-40B4-BE49-F238E27FC236}">
                      <a16:creationId xmlns:a16="http://schemas.microsoft.com/office/drawing/2014/main" id="{D292AB90-42D5-286F-6332-133E0A8E422D}"/>
                    </a:ext>
                  </a:extLst>
                </p:cNvPr>
                <p:cNvSpPr/>
                <p:nvPr/>
              </p:nvSpPr>
              <p:spPr>
                <a:xfrm>
                  <a:off x="7699364" y="8269609"/>
                  <a:ext cx="1372483" cy="1372042"/>
                </a:xfrm>
                <a:custGeom>
                  <a:avLst/>
                  <a:gdLst>
                    <a:gd name="connsiteX0" fmla="*/ 1067242 w 1372483"/>
                    <a:gd name="connsiteY0" fmla="*/ 1372042 h 1372042"/>
                    <a:gd name="connsiteX1" fmla="*/ 1013140 w 1372483"/>
                    <a:gd name="connsiteY1" fmla="*/ 1349944 h 1372042"/>
                    <a:gd name="connsiteX2" fmla="*/ 22540 w 1372483"/>
                    <a:gd name="connsiteY2" fmla="*/ 359344 h 1372042"/>
                    <a:gd name="connsiteX3" fmla="*/ 22098 w 1372483"/>
                    <a:gd name="connsiteY3" fmla="*/ 251582 h 1372042"/>
                    <a:gd name="connsiteX4" fmla="*/ 22540 w 1372483"/>
                    <a:gd name="connsiteY4" fmla="*/ 251140 h 1372042"/>
                    <a:gd name="connsiteX5" fmla="*/ 251140 w 1372483"/>
                    <a:gd name="connsiteY5" fmla="*/ 22540 h 1372042"/>
                    <a:gd name="connsiteX6" fmla="*/ 358902 w 1372483"/>
                    <a:gd name="connsiteY6" fmla="*/ 22098 h 1372042"/>
                    <a:gd name="connsiteX7" fmla="*/ 359344 w 1372483"/>
                    <a:gd name="connsiteY7" fmla="*/ 22540 h 1372042"/>
                    <a:gd name="connsiteX8" fmla="*/ 1349944 w 1372483"/>
                    <a:gd name="connsiteY8" fmla="*/ 1013140 h 1372042"/>
                    <a:gd name="connsiteX9" fmla="*/ 1350386 w 1372483"/>
                    <a:gd name="connsiteY9" fmla="*/ 1120902 h 1372042"/>
                    <a:gd name="connsiteX10" fmla="*/ 1349944 w 1372483"/>
                    <a:gd name="connsiteY10" fmla="*/ 1121344 h 1372042"/>
                    <a:gd name="connsiteX11" fmla="*/ 1121344 w 1372483"/>
                    <a:gd name="connsiteY11" fmla="*/ 1349944 h 1372042"/>
                    <a:gd name="connsiteX12" fmla="*/ 1067242 w 1372483"/>
                    <a:gd name="connsiteY12" fmla="*/ 1372042 h 1372042"/>
                    <a:gd name="connsiteX13" fmla="*/ 184084 w 1372483"/>
                    <a:gd name="connsiteY13" fmla="*/ 305242 h 1372042"/>
                    <a:gd name="connsiteX14" fmla="*/ 1067242 w 1372483"/>
                    <a:gd name="connsiteY14" fmla="*/ 1188400 h 1372042"/>
                    <a:gd name="connsiteX15" fmla="*/ 1188400 w 1372483"/>
                    <a:gd name="connsiteY15" fmla="*/ 1067242 h 1372042"/>
                    <a:gd name="connsiteX16" fmla="*/ 305242 w 1372483"/>
                    <a:gd name="connsiteY16" fmla="*/ 184084 h 137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2483" h="1372042">
                      <a:moveTo>
                        <a:pt x="1067242" y="1372042"/>
                      </a:moveTo>
                      <a:cubicBezTo>
                        <a:pt x="1046988" y="1372159"/>
                        <a:pt x="1027520" y="1364207"/>
                        <a:pt x="1013140" y="1349944"/>
                      </a:cubicBezTo>
                      <a:lnTo>
                        <a:pt x="22540" y="359344"/>
                      </a:lnTo>
                      <a:cubicBezTo>
                        <a:pt x="-7340" y="329708"/>
                        <a:pt x="-7538" y="281461"/>
                        <a:pt x="22098" y="251582"/>
                      </a:cubicBezTo>
                      <a:cubicBezTo>
                        <a:pt x="22245" y="251434"/>
                        <a:pt x="22392" y="251287"/>
                        <a:pt x="22540" y="251140"/>
                      </a:cubicBezTo>
                      <a:lnTo>
                        <a:pt x="251140" y="22540"/>
                      </a:lnTo>
                      <a:cubicBezTo>
                        <a:pt x="280776" y="-7340"/>
                        <a:pt x="329022" y="-7538"/>
                        <a:pt x="358902" y="22098"/>
                      </a:cubicBezTo>
                      <a:cubicBezTo>
                        <a:pt x="359050" y="22245"/>
                        <a:pt x="359197" y="22392"/>
                        <a:pt x="359344" y="22540"/>
                      </a:cubicBezTo>
                      <a:lnTo>
                        <a:pt x="1349944" y="1013140"/>
                      </a:lnTo>
                      <a:cubicBezTo>
                        <a:pt x="1379823" y="1042776"/>
                        <a:pt x="1380021" y="1091022"/>
                        <a:pt x="1350386" y="1120902"/>
                      </a:cubicBezTo>
                      <a:cubicBezTo>
                        <a:pt x="1350239" y="1121050"/>
                        <a:pt x="1350092" y="1121197"/>
                        <a:pt x="1349944" y="1121344"/>
                      </a:cubicBezTo>
                      <a:lnTo>
                        <a:pt x="1121344" y="1349944"/>
                      </a:lnTo>
                      <a:cubicBezTo>
                        <a:pt x="1106963" y="1364207"/>
                        <a:pt x="1087496" y="1372159"/>
                        <a:pt x="1067242" y="1372042"/>
                      </a:cubicBezTo>
                      <a:close/>
                      <a:moveTo>
                        <a:pt x="184084" y="305242"/>
                      </a:moveTo>
                      <a:lnTo>
                        <a:pt x="1067242" y="1188400"/>
                      </a:lnTo>
                      <a:lnTo>
                        <a:pt x="1188400" y="1067242"/>
                      </a:lnTo>
                      <a:lnTo>
                        <a:pt x="305242" y="184084"/>
                      </a:lnTo>
                      <a:close/>
                    </a:path>
                  </a:pathLst>
                </a:custGeom>
                <a:solidFill>
                  <a:schemeClr val="bg1"/>
                </a:solid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1" name="Freeform 26">
                  <a:extLst>
                    <a:ext uri="{FF2B5EF4-FFF2-40B4-BE49-F238E27FC236}">
                      <a16:creationId xmlns:a16="http://schemas.microsoft.com/office/drawing/2014/main" id="{1857E013-E9F0-C54B-D7AD-E8D307A3505D}"/>
                    </a:ext>
                  </a:extLst>
                </p:cNvPr>
                <p:cNvSpPr/>
                <p:nvPr/>
              </p:nvSpPr>
              <p:spPr>
                <a:xfrm>
                  <a:off x="6404406" y="6974651"/>
                  <a:ext cx="1828800" cy="1828800"/>
                </a:xfrm>
                <a:custGeom>
                  <a:avLst/>
                  <a:gdLst>
                    <a:gd name="connsiteX0" fmla="*/ 914400 w 1828800"/>
                    <a:gd name="connsiteY0" fmla="*/ 1828800 h 1828800"/>
                    <a:gd name="connsiteX1" fmla="*/ 0 w 1828800"/>
                    <a:gd name="connsiteY1" fmla="*/ 914400 h 1828800"/>
                    <a:gd name="connsiteX2" fmla="*/ 914400 w 1828800"/>
                    <a:gd name="connsiteY2" fmla="*/ 0 h 1828800"/>
                    <a:gd name="connsiteX3" fmla="*/ 1828800 w 1828800"/>
                    <a:gd name="connsiteY3" fmla="*/ 914400 h 1828800"/>
                    <a:gd name="connsiteX4" fmla="*/ 914400 w 1828800"/>
                    <a:gd name="connsiteY4" fmla="*/ 1828800 h 1828800"/>
                    <a:gd name="connsiteX5" fmla="*/ 914400 w 1828800"/>
                    <a:gd name="connsiteY5" fmla="*/ 152400 h 1828800"/>
                    <a:gd name="connsiteX6" fmla="*/ 152400 w 1828800"/>
                    <a:gd name="connsiteY6" fmla="*/ 914400 h 1828800"/>
                    <a:gd name="connsiteX7" fmla="*/ 914400 w 1828800"/>
                    <a:gd name="connsiteY7" fmla="*/ 1676400 h 1828800"/>
                    <a:gd name="connsiteX8" fmla="*/ 1676400 w 1828800"/>
                    <a:gd name="connsiteY8" fmla="*/ 914400 h 1828800"/>
                    <a:gd name="connsiteX9" fmla="*/ 914400 w 1828800"/>
                    <a:gd name="connsiteY9" fmla="*/ 1524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828800">
                      <a:moveTo>
                        <a:pt x="914400" y="1828800"/>
                      </a:moveTo>
                      <a:cubicBezTo>
                        <a:pt x="409391" y="1828800"/>
                        <a:pt x="0" y="1419409"/>
                        <a:pt x="0" y="914400"/>
                      </a:cubicBezTo>
                      <a:cubicBezTo>
                        <a:pt x="0" y="409391"/>
                        <a:pt x="409391" y="0"/>
                        <a:pt x="914400" y="0"/>
                      </a:cubicBezTo>
                      <a:cubicBezTo>
                        <a:pt x="1419409" y="0"/>
                        <a:pt x="1828800" y="409391"/>
                        <a:pt x="1828800" y="914400"/>
                      </a:cubicBezTo>
                      <a:cubicBezTo>
                        <a:pt x="1828800" y="1419409"/>
                        <a:pt x="1419409" y="1828800"/>
                        <a:pt x="914400" y="1828800"/>
                      </a:cubicBezTo>
                      <a:close/>
                      <a:moveTo>
                        <a:pt x="914400" y="152400"/>
                      </a:moveTo>
                      <a:cubicBezTo>
                        <a:pt x="493559" y="152400"/>
                        <a:pt x="152400" y="493559"/>
                        <a:pt x="152400" y="914400"/>
                      </a:cubicBezTo>
                      <a:cubicBezTo>
                        <a:pt x="152400" y="1335241"/>
                        <a:pt x="493559" y="1676400"/>
                        <a:pt x="914400" y="1676400"/>
                      </a:cubicBezTo>
                      <a:cubicBezTo>
                        <a:pt x="1335241" y="1676400"/>
                        <a:pt x="1676400" y="1335241"/>
                        <a:pt x="1676400" y="914400"/>
                      </a:cubicBezTo>
                      <a:cubicBezTo>
                        <a:pt x="1676400" y="493559"/>
                        <a:pt x="1335241" y="152400"/>
                        <a:pt x="914400" y="152400"/>
                      </a:cubicBezTo>
                      <a:close/>
                    </a:path>
                  </a:pathLst>
                </a:custGeom>
                <a:solidFill>
                  <a:schemeClr val="bg1"/>
                </a:solid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2" name="Freeform 27">
                  <a:extLst>
                    <a:ext uri="{FF2B5EF4-FFF2-40B4-BE49-F238E27FC236}">
                      <a16:creationId xmlns:a16="http://schemas.microsoft.com/office/drawing/2014/main" id="{B81E00E9-A061-063C-E9FE-228D6EE2D1EA}"/>
                    </a:ext>
                  </a:extLst>
                </p:cNvPr>
                <p:cNvSpPr/>
                <p:nvPr/>
              </p:nvSpPr>
              <p:spPr>
                <a:xfrm>
                  <a:off x="8232764" y="8803009"/>
                  <a:ext cx="839083" cy="838642"/>
                </a:xfrm>
                <a:custGeom>
                  <a:avLst/>
                  <a:gdLst>
                    <a:gd name="connsiteX0" fmla="*/ 533842 w 839083"/>
                    <a:gd name="connsiteY0" fmla="*/ 838642 h 838642"/>
                    <a:gd name="connsiteX1" fmla="*/ 479740 w 839083"/>
                    <a:gd name="connsiteY1" fmla="*/ 816544 h 838642"/>
                    <a:gd name="connsiteX2" fmla="*/ 22540 w 839083"/>
                    <a:gd name="connsiteY2" fmla="*/ 359344 h 838642"/>
                    <a:gd name="connsiteX3" fmla="*/ 22098 w 839083"/>
                    <a:gd name="connsiteY3" fmla="*/ 251582 h 838642"/>
                    <a:gd name="connsiteX4" fmla="*/ 22540 w 839083"/>
                    <a:gd name="connsiteY4" fmla="*/ 251140 h 838642"/>
                    <a:gd name="connsiteX5" fmla="*/ 251140 w 839083"/>
                    <a:gd name="connsiteY5" fmla="*/ 22540 h 838642"/>
                    <a:gd name="connsiteX6" fmla="*/ 358902 w 839083"/>
                    <a:gd name="connsiteY6" fmla="*/ 22098 h 838642"/>
                    <a:gd name="connsiteX7" fmla="*/ 359344 w 839083"/>
                    <a:gd name="connsiteY7" fmla="*/ 22540 h 838642"/>
                    <a:gd name="connsiteX8" fmla="*/ 816544 w 839083"/>
                    <a:gd name="connsiteY8" fmla="*/ 479740 h 838642"/>
                    <a:gd name="connsiteX9" fmla="*/ 816986 w 839083"/>
                    <a:gd name="connsiteY9" fmla="*/ 587502 h 838642"/>
                    <a:gd name="connsiteX10" fmla="*/ 816544 w 839083"/>
                    <a:gd name="connsiteY10" fmla="*/ 587944 h 838642"/>
                    <a:gd name="connsiteX11" fmla="*/ 587944 w 839083"/>
                    <a:gd name="connsiteY11" fmla="*/ 816544 h 838642"/>
                    <a:gd name="connsiteX12" fmla="*/ 533842 w 839083"/>
                    <a:gd name="connsiteY12" fmla="*/ 838642 h 838642"/>
                    <a:gd name="connsiteX13" fmla="*/ 184084 w 839083"/>
                    <a:gd name="connsiteY13" fmla="*/ 305242 h 838642"/>
                    <a:gd name="connsiteX14" fmla="*/ 533842 w 839083"/>
                    <a:gd name="connsiteY14" fmla="*/ 655000 h 838642"/>
                    <a:gd name="connsiteX15" fmla="*/ 655000 w 839083"/>
                    <a:gd name="connsiteY15" fmla="*/ 533842 h 838642"/>
                    <a:gd name="connsiteX16" fmla="*/ 305242 w 839083"/>
                    <a:gd name="connsiteY16" fmla="*/ 184084 h 83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9083" h="838642">
                      <a:moveTo>
                        <a:pt x="533842" y="838642"/>
                      </a:moveTo>
                      <a:cubicBezTo>
                        <a:pt x="513587" y="838759"/>
                        <a:pt x="494120" y="830807"/>
                        <a:pt x="479740" y="816544"/>
                      </a:cubicBezTo>
                      <a:lnTo>
                        <a:pt x="22540" y="359344"/>
                      </a:lnTo>
                      <a:cubicBezTo>
                        <a:pt x="-7340" y="329708"/>
                        <a:pt x="-7538" y="281461"/>
                        <a:pt x="22098" y="251582"/>
                      </a:cubicBezTo>
                      <a:cubicBezTo>
                        <a:pt x="22245" y="251434"/>
                        <a:pt x="22392" y="251287"/>
                        <a:pt x="22540" y="251140"/>
                      </a:cubicBezTo>
                      <a:lnTo>
                        <a:pt x="251140" y="22540"/>
                      </a:lnTo>
                      <a:cubicBezTo>
                        <a:pt x="280776" y="-7340"/>
                        <a:pt x="329022" y="-7538"/>
                        <a:pt x="358902" y="22098"/>
                      </a:cubicBezTo>
                      <a:cubicBezTo>
                        <a:pt x="359050" y="22245"/>
                        <a:pt x="359197" y="22392"/>
                        <a:pt x="359344" y="22540"/>
                      </a:cubicBezTo>
                      <a:lnTo>
                        <a:pt x="816544" y="479740"/>
                      </a:lnTo>
                      <a:cubicBezTo>
                        <a:pt x="846423" y="509375"/>
                        <a:pt x="846621" y="557622"/>
                        <a:pt x="816986" y="587502"/>
                      </a:cubicBezTo>
                      <a:cubicBezTo>
                        <a:pt x="816839" y="587650"/>
                        <a:pt x="816692" y="587797"/>
                        <a:pt x="816544" y="587944"/>
                      </a:cubicBezTo>
                      <a:lnTo>
                        <a:pt x="587944" y="816544"/>
                      </a:lnTo>
                      <a:cubicBezTo>
                        <a:pt x="573563" y="830807"/>
                        <a:pt x="554096" y="838759"/>
                        <a:pt x="533842" y="838642"/>
                      </a:cubicBezTo>
                      <a:close/>
                      <a:moveTo>
                        <a:pt x="184084" y="305242"/>
                      </a:moveTo>
                      <a:lnTo>
                        <a:pt x="533842" y="655000"/>
                      </a:lnTo>
                      <a:lnTo>
                        <a:pt x="655000" y="533842"/>
                      </a:lnTo>
                      <a:lnTo>
                        <a:pt x="305242" y="184084"/>
                      </a:lnTo>
                      <a:close/>
                    </a:path>
                  </a:pathLst>
                </a:custGeom>
                <a:solidFill>
                  <a:schemeClr val="bg1"/>
                </a:solid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3" name="Freeform 28">
                  <a:extLst>
                    <a:ext uri="{FF2B5EF4-FFF2-40B4-BE49-F238E27FC236}">
                      <a16:creationId xmlns:a16="http://schemas.microsoft.com/office/drawing/2014/main" id="{5FF58511-B5E0-9DE7-91BB-074FBFEA118D}"/>
                    </a:ext>
                  </a:extLst>
                </p:cNvPr>
                <p:cNvSpPr/>
                <p:nvPr/>
              </p:nvSpPr>
              <p:spPr>
                <a:xfrm>
                  <a:off x="6404406" y="6441251"/>
                  <a:ext cx="304800" cy="152400"/>
                </a:xfrm>
                <a:custGeom>
                  <a:avLst/>
                  <a:gdLst>
                    <a:gd name="connsiteX0" fmla="*/ 228600 w 304800"/>
                    <a:gd name="connsiteY0" fmla="*/ 152400 h 152400"/>
                    <a:gd name="connsiteX1" fmla="*/ 76200 w 304800"/>
                    <a:gd name="connsiteY1" fmla="*/ 152400 h 152400"/>
                    <a:gd name="connsiteX2" fmla="*/ 0 w 304800"/>
                    <a:gd name="connsiteY2" fmla="*/ 76200 h 152400"/>
                    <a:gd name="connsiteX3" fmla="*/ 76200 w 304800"/>
                    <a:gd name="connsiteY3" fmla="*/ 0 h 152400"/>
                    <a:gd name="connsiteX4" fmla="*/ 228600 w 304800"/>
                    <a:gd name="connsiteY4" fmla="*/ 0 h 152400"/>
                    <a:gd name="connsiteX5" fmla="*/ 304800 w 304800"/>
                    <a:gd name="connsiteY5" fmla="*/ 76200 h 152400"/>
                    <a:gd name="connsiteX6" fmla="*/ 228600 w 304800"/>
                    <a:gd name="connsiteY6" fmla="*/ 15240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 h="152400">
                      <a:moveTo>
                        <a:pt x="228600" y="152400"/>
                      </a:moveTo>
                      <a:lnTo>
                        <a:pt x="76200" y="152400"/>
                      </a:lnTo>
                      <a:cubicBezTo>
                        <a:pt x="34116" y="152400"/>
                        <a:pt x="0" y="118284"/>
                        <a:pt x="0" y="76200"/>
                      </a:cubicBezTo>
                      <a:cubicBezTo>
                        <a:pt x="0" y="34116"/>
                        <a:pt x="34116" y="0"/>
                        <a:pt x="76200" y="0"/>
                      </a:cubicBezTo>
                      <a:lnTo>
                        <a:pt x="228600" y="0"/>
                      </a:lnTo>
                      <a:cubicBezTo>
                        <a:pt x="270684" y="0"/>
                        <a:pt x="304800" y="34116"/>
                        <a:pt x="304800" y="76200"/>
                      </a:cubicBezTo>
                      <a:cubicBezTo>
                        <a:pt x="304800" y="118284"/>
                        <a:pt x="270684" y="152400"/>
                        <a:pt x="228600" y="152400"/>
                      </a:cubicBezTo>
                      <a:close/>
                    </a:path>
                  </a:pathLst>
                </a:custGeom>
                <a:solidFill>
                  <a:schemeClr val="bg1"/>
                </a:solid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4" name="Freeform 29">
                  <a:extLst>
                    <a:ext uri="{FF2B5EF4-FFF2-40B4-BE49-F238E27FC236}">
                      <a16:creationId xmlns:a16="http://schemas.microsoft.com/office/drawing/2014/main" id="{7FF4CC78-579B-EACA-BEF6-37CE77ED4B59}"/>
                    </a:ext>
                  </a:extLst>
                </p:cNvPr>
                <p:cNvSpPr/>
                <p:nvPr/>
              </p:nvSpPr>
              <p:spPr>
                <a:xfrm>
                  <a:off x="6861606" y="6441251"/>
                  <a:ext cx="304800" cy="152400"/>
                </a:xfrm>
                <a:custGeom>
                  <a:avLst/>
                  <a:gdLst>
                    <a:gd name="connsiteX0" fmla="*/ 228600 w 304800"/>
                    <a:gd name="connsiteY0" fmla="*/ 152400 h 152400"/>
                    <a:gd name="connsiteX1" fmla="*/ 76200 w 304800"/>
                    <a:gd name="connsiteY1" fmla="*/ 152400 h 152400"/>
                    <a:gd name="connsiteX2" fmla="*/ 0 w 304800"/>
                    <a:gd name="connsiteY2" fmla="*/ 76200 h 152400"/>
                    <a:gd name="connsiteX3" fmla="*/ 76200 w 304800"/>
                    <a:gd name="connsiteY3" fmla="*/ 0 h 152400"/>
                    <a:gd name="connsiteX4" fmla="*/ 228600 w 304800"/>
                    <a:gd name="connsiteY4" fmla="*/ 0 h 152400"/>
                    <a:gd name="connsiteX5" fmla="*/ 304800 w 304800"/>
                    <a:gd name="connsiteY5" fmla="*/ 76200 h 152400"/>
                    <a:gd name="connsiteX6" fmla="*/ 228600 w 304800"/>
                    <a:gd name="connsiteY6" fmla="*/ 15240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 h="152400">
                      <a:moveTo>
                        <a:pt x="228600" y="152400"/>
                      </a:moveTo>
                      <a:lnTo>
                        <a:pt x="76200" y="152400"/>
                      </a:lnTo>
                      <a:cubicBezTo>
                        <a:pt x="34116" y="152400"/>
                        <a:pt x="0" y="118284"/>
                        <a:pt x="0" y="76200"/>
                      </a:cubicBezTo>
                      <a:cubicBezTo>
                        <a:pt x="0" y="34116"/>
                        <a:pt x="34116" y="0"/>
                        <a:pt x="76200" y="0"/>
                      </a:cubicBezTo>
                      <a:lnTo>
                        <a:pt x="228600" y="0"/>
                      </a:lnTo>
                      <a:cubicBezTo>
                        <a:pt x="270684" y="0"/>
                        <a:pt x="304800" y="34116"/>
                        <a:pt x="304800" y="76200"/>
                      </a:cubicBezTo>
                      <a:cubicBezTo>
                        <a:pt x="304800" y="118284"/>
                        <a:pt x="270684" y="152400"/>
                        <a:pt x="228600" y="152400"/>
                      </a:cubicBezTo>
                      <a:close/>
                    </a:path>
                  </a:pathLst>
                </a:custGeom>
                <a:solidFill>
                  <a:schemeClr val="bg1"/>
                </a:solid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5" name="Freeform 30">
                  <a:extLst>
                    <a:ext uri="{FF2B5EF4-FFF2-40B4-BE49-F238E27FC236}">
                      <a16:creationId xmlns:a16="http://schemas.microsoft.com/office/drawing/2014/main" id="{84943E3A-D1E8-6E41-E3C4-FDA85A5DC938}"/>
                    </a:ext>
                  </a:extLst>
                </p:cNvPr>
                <p:cNvSpPr/>
                <p:nvPr/>
              </p:nvSpPr>
              <p:spPr>
                <a:xfrm>
                  <a:off x="7318806" y="6441251"/>
                  <a:ext cx="304800" cy="152400"/>
                </a:xfrm>
                <a:custGeom>
                  <a:avLst/>
                  <a:gdLst>
                    <a:gd name="connsiteX0" fmla="*/ 228600 w 304800"/>
                    <a:gd name="connsiteY0" fmla="*/ 152400 h 152400"/>
                    <a:gd name="connsiteX1" fmla="*/ 76200 w 304800"/>
                    <a:gd name="connsiteY1" fmla="*/ 152400 h 152400"/>
                    <a:gd name="connsiteX2" fmla="*/ 0 w 304800"/>
                    <a:gd name="connsiteY2" fmla="*/ 76200 h 152400"/>
                    <a:gd name="connsiteX3" fmla="*/ 76200 w 304800"/>
                    <a:gd name="connsiteY3" fmla="*/ 0 h 152400"/>
                    <a:gd name="connsiteX4" fmla="*/ 228600 w 304800"/>
                    <a:gd name="connsiteY4" fmla="*/ 0 h 152400"/>
                    <a:gd name="connsiteX5" fmla="*/ 304800 w 304800"/>
                    <a:gd name="connsiteY5" fmla="*/ 76200 h 152400"/>
                    <a:gd name="connsiteX6" fmla="*/ 228600 w 304800"/>
                    <a:gd name="connsiteY6" fmla="*/ 15240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 h="152400">
                      <a:moveTo>
                        <a:pt x="228600" y="152400"/>
                      </a:moveTo>
                      <a:lnTo>
                        <a:pt x="76200" y="152400"/>
                      </a:lnTo>
                      <a:cubicBezTo>
                        <a:pt x="34116" y="152400"/>
                        <a:pt x="0" y="118284"/>
                        <a:pt x="0" y="76200"/>
                      </a:cubicBezTo>
                      <a:cubicBezTo>
                        <a:pt x="0" y="34116"/>
                        <a:pt x="34116" y="0"/>
                        <a:pt x="76200" y="0"/>
                      </a:cubicBezTo>
                      <a:lnTo>
                        <a:pt x="228600" y="0"/>
                      </a:lnTo>
                      <a:cubicBezTo>
                        <a:pt x="270684" y="0"/>
                        <a:pt x="304800" y="34116"/>
                        <a:pt x="304800" y="76200"/>
                      </a:cubicBezTo>
                      <a:cubicBezTo>
                        <a:pt x="304800" y="118284"/>
                        <a:pt x="270684" y="152400"/>
                        <a:pt x="228600" y="152400"/>
                      </a:cubicBezTo>
                      <a:close/>
                    </a:path>
                  </a:pathLst>
                </a:custGeom>
                <a:solidFill>
                  <a:schemeClr val="bg1"/>
                </a:solid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6" name="Freeform 31">
                  <a:extLst>
                    <a:ext uri="{FF2B5EF4-FFF2-40B4-BE49-F238E27FC236}">
                      <a16:creationId xmlns:a16="http://schemas.microsoft.com/office/drawing/2014/main" id="{33BAAFE5-7A1D-286C-9518-E7C918D6A05F}"/>
                    </a:ext>
                  </a:extLst>
                </p:cNvPr>
                <p:cNvSpPr/>
                <p:nvPr/>
              </p:nvSpPr>
              <p:spPr>
                <a:xfrm>
                  <a:off x="8690406" y="6974651"/>
                  <a:ext cx="1676400" cy="457200"/>
                </a:xfrm>
                <a:custGeom>
                  <a:avLst/>
                  <a:gdLst>
                    <a:gd name="connsiteX0" fmla="*/ 1600200 w 1676400"/>
                    <a:gd name="connsiteY0" fmla="*/ 457200 h 457200"/>
                    <a:gd name="connsiteX1" fmla="*/ 76200 w 1676400"/>
                    <a:gd name="connsiteY1" fmla="*/ 457200 h 457200"/>
                    <a:gd name="connsiteX2" fmla="*/ 0 w 1676400"/>
                    <a:gd name="connsiteY2" fmla="*/ 381000 h 457200"/>
                    <a:gd name="connsiteX3" fmla="*/ 0 w 1676400"/>
                    <a:gd name="connsiteY3" fmla="*/ 76200 h 457200"/>
                    <a:gd name="connsiteX4" fmla="*/ 76200 w 1676400"/>
                    <a:gd name="connsiteY4" fmla="*/ 0 h 457200"/>
                    <a:gd name="connsiteX5" fmla="*/ 1600200 w 1676400"/>
                    <a:gd name="connsiteY5" fmla="*/ 0 h 457200"/>
                    <a:gd name="connsiteX6" fmla="*/ 1676400 w 1676400"/>
                    <a:gd name="connsiteY6" fmla="*/ 76200 h 457200"/>
                    <a:gd name="connsiteX7" fmla="*/ 1676400 w 1676400"/>
                    <a:gd name="connsiteY7" fmla="*/ 381000 h 457200"/>
                    <a:gd name="connsiteX8" fmla="*/ 1600200 w 1676400"/>
                    <a:gd name="connsiteY8" fmla="*/ 457200 h 457200"/>
                    <a:gd name="connsiteX9" fmla="*/ 152400 w 1676400"/>
                    <a:gd name="connsiteY9" fmla="*/ 304800 h 457200"/>
                    <a:gd name="connsiteX10" fmla="*/ 1524000 w 1676400"/>
                    <a:gd name="connsiteY10" fmla="*/ 304800 h 457200"/>
                    <a:gd name="connsiteX11" fmla="*/ 1524000 w 1676400"/>
                    <a:gd name="connsiteY11" fmla="*/ 152400 h 457200"/>
                    <a:gd name="connsiteX12" fmla="*/ 152400 w 1676400"/>
                    <a:gd name="connsiteY12" fmla="*/ 1524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6400" h="457200">
                      <a:moveTo>
                        <a:pt x="1600200" y="457200"/>
                      </a:moveTo>
                      <a:lnTo>
                        <a:pt x="76200" y="457200"/>
                      </a:lnTo>
                      <a:cubicBezTo>
                        <a:pt x="34116" y="457200"/>
                        <a:pt x="0" y="423084"/>
                        <a:pt x="0" y="381000"/>
                      </a:cubicBezTo>
                      <a:lnTo>
                        <a:pt x="0" y="76200"/>
                      </a:lnTo>
                      <a:cubicBezTo>
                        <a:pt x="0" y="34116"/>
                        <a:pt x="34116" y="0"/>
                        <a:pt x="76200" y="0"/>
                      </a:cubicBezTo>
                      <a:lnTo>
                        <a:pt x="1600200" y="0"/>
                      </a:lnTo>
                      <a:cubicBezTo>
                        <a:pt x="1642284" y="0"/>
                        <a:pt x="1676400" y="34116"/>
                        <a:pt x="1676400" y="76200"/>
                      </a:cubicBezTo>
                      <a:lnTo>
                        <a:pt x="1676400" y="381000"/>
                      </a:lnTo>
                      <a:cubicBezTo>
                        <a:pt x="1676400" y="423084"/>
                        <a:pt x="1642284" y="457200"/>
                        <a:pt x="1600200" y="457200"/>
                      </a:cubicBezTo>
                      <a:close/>
                      <a:moveTo>
                        <a:pt x="152400" y="304800"/>
                      </a:moveTo>
                      <a:lnTo>
                        <a:pt x="1524000" y="304800"/>
                      </a:lnTo>
                      <a:lnTo>
                        <a:pt x="1524000" y="152400"/>
                      </a:lnTo>
                      <a:lnTo>
                        <a:pt x="152400" y="152400"/>
                      </a:lnTo>
                      <a:close/>
                    </a:path>
                  </a:pathLst>
                </a:custGeom>
                <a:solidFill>
                  <a:schemeClr val="bg1"/>
                </a:solid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7" name="Freeform 32">
                  <a:extLst>
                    <a:ext uri="{FF2B5EF4-FFF2-40B4-BE49-F238E27FC236}">
                      <a16:creationId xmlns:a16="http://schemas.microsoft.com/office/drawing/2014/main" id="{F8CE38E5-46F2-DDF5-DE24-7049F2445CD6}"/>
                    </a:ext>
                  </a:extLst>
                </p:cNvPr>
                <p:cNvSpPr/>
                <p:nvPr/>
              </p:nvSpPr>
              <p:spPr>
                <a:xfrm>
                  <a:off x="9071406" y="7584251"/>
                  <a:ext cx="1295400" cy="152400"/>
                </a:xfrm>
                <a:custGeom>
                  <a:avLst/>
                  <a:gdLst>
                    <a:gd name="connsiteX0" fmla="*/ 1219200 w 1295400"/>
                    <a:gd name="connsiteY0" fmla="*/ 152400 h 152400"/>
                    <a:gd name="connsiteX1" fmla="*/ 76200 w 1295400"/>
                    <a:gd name="connsiteY1" fmla="*/ 152400 h 152400"/>
                    <a:gd name="connsiteX2" fmla="*/ 0 w 1295400"/>
                    <a:gd name="connsiteY2" fmla="*/ 76200 h 152400"/>
                    <a:gd name="connsiteX3" fmla="*/ 76200 w 1295400"/>
                    <a:gd name="connsiteY3" fmla="*/ 0 h 152400"/>
                    <a:gd name="connsiteX4" fmla="*/ 1219200 w 1295400"/>
                    <a:gd name="connsiteY4" fmla="*/ 0 h 152400"/>
                    <a:gd name="connsiteX5" fmla="*/ 1295400 w 1295400"/>
                    <a:gd name="connsiteY5" fmla="*/ 76200 h 152400"/>
                    <a:gd name="connsiteX6" fmla="*/ 1219200 w 1295400"/>
                    <a:gd name="connsiteY6" fmla="*/ 15240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152400">
                      <a:moveTo>
                        <a:pt x="1219200" y="152400"/>
                      </a:moveTo>
                      <a:lnTo>
                        <a:pt x="76200" y="152400"/>
                      </a:lnTo>
                      <a:cubicBezTo>
                        <a:pt x="34116" y="152400"/>
                        <a:pt x="0" y="118284"/>
                        <a:pt x="0" y="76200"/>
                      </a:cubicBezTo>
                      <a:cubicBezTo>
                        <a:pt x="0" y="34116"/>
                        <a:pt x="34116" y="0"/>
                        <a:pt x="76200" y="0"/>
                      </a:cubicBezTo>
                      <a:lnTo>
                        <a:pt x="1219200" y="0"/>
                      </a:lnTo>
                      <a:cubicBezTo>
                        <a:pt x="1261284" y="0"/>
                        <a:pt x="1295400" y="34116"/>
                        <a:pt x="1295400" y="76200"/>
                      </a:cubicBezTo>
                      <a:cubicBezTo>
                        <a:pt x="1295400" y="118284"/>
                        <a:pt x="1261284" y="152400"/>
                        <a:pt x="1219200" y="152400"/>
                      </a:cubicBezTo>
                      <a:close/>
                    </a:path>
                  </a:pathLst>
                </a:custGeom>
                <a:solidFill>
                  <a:schemeClr val="bg1"/>
                </a:solid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8" name="Freeform 33">
                  <a:extLst>
                    <a:ext uri="{FF2B5EF4-FFF2-40B4-BE49-F238E27FC236}">
                      <a16:creationId xmlns:a16="http://schemas.microsoft.com/office/drawing/2014/main" id="{1E10AAF8-4659-4B85-8494-58145FA37F57}"/>
                    </a:ext>
                  </a:extLst>
                </p:cNvPr>
                <p:cNvSpPr/>
                <p:nvPr/>
              </p:nvSpPr>
              <p:spPr>
                <a:xfrm>
                  <a:off x="8690406" y="7889051"/>
                  <a:ext cx="1676400" cy="152400"/>
                </a:xfrm>
                <a:custGeom>
                  <a:avLst/>
                  <a:gdLst>
                    <a:gd name="connsiteX0" fmla="*/ 1600200 w 1676400"/>
                    <a:gd name="connsiteY0" fmla="*/ 152400 h 152400"/>
                    <a:gd name="connsiteX1" fmla="*/ 76200 w 1676400"/>
                    <a:gd name="connsiteY1" fmla="*/ 152400 h 152400"/>
                    <a:gd name="connsiteX2" fmla="*/ 0 w 1676400"/>
                    <a:gd name="connsiteY2" fmla="*/ 76200 h 152400"/>
                    <a:gd name="connsiteX3" fmla="*/ 76200 w 1676400"/>
                    <a:gd name="connsiteY3" fmla="*/ 0 h 152400"/>
                    <a:gd name="connsiteX4" fmla="*/ 1600200 w 1676400"/>
                    <a:gd name="connsiteY4" fmla="*/ 0 h 152400"/>
                    <a:gd name="connsiteX5" fmla="*/ 1676400 w 1676400"/>
                    <a:gd name="connsiteY5" fmla="*/ 76200 h 152400"/>
                    <a:gd name="connsiteX6" fmla="*/ 1600200 w 1676400"/>
                    <a:gd name="connsiteY6" fmla="*/ 15240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6400" h="152400">
                      <a:moveTo>
                        <a:pt x="1600200" y="152400"/>
                      </a:moveTo>
                      <a:lnTo>
                        <a:pt x="76200" y="152400"/>
                      </a:lnTo>
                      <a:cubicBezTo>
                        <a:pt x="34116" y="152400"/>
                        <a:pt x="0" y="118284"/>
                        <a:pt x="0" y="76200"/>
                      </a:cubicBezTo>
                      <a:cubicBezTo>
                        <a:pt x="0" y="34116"/>
                        <a:pt x="34116" y="0"/>
                        <a:pt x="76200" y="0"/>
                      </a:cubicBezTo>
                      <a:lnTo>
                        <a:pt x="1600200" y="0"/>
                      </a:lnTo>
                      <a:cubicBezTo>
                        <a:pt x="1642284" y="0"/>
                        <a:pt x="1676400" y="34116"/>
                        <a:pt x="1676400" y="76200"/>
                      </a:cubicBezTo>
                      <a:cubicBezTo>
                        <a:pt x="1676400" y="118284"/>
                        <a:pt x="1642284" y="152400"/>
                        <a:pt x="1600200" y="152400"/>
                      </a:cubicBezTo>
                      <a:close/>
                    </a:path>
                  </a:pathLst>
                </a:custGeom>
                <a:solidFill>
                  <a:schemeClr val="bg1"/>
                </a:solid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9" name="Freeform 34">
                  <a:extLst>
                    <a:ext uri="{FF2B5EF4-FFF2-40B4-BE49-F238E27FC236}">
                      <a16:creationId xmlns:a16="http://schemas.microsoft.com/office/drawing/2014/main" id="{72B15917-B507-5C9E-BE70-A20BA9691161}"/>
                    </a:ext>
                  </a:extLst>
                </p:cNvPr>
                <p:cNvSpPr/>
                <p:nvPr/>
              </p:nvSpPr>
              <p:spPr>
                <a:xfrm>
                  <a:off x="8690406" y="8193851"/>
                  <a:ext cx="1676400" cy="152400"/>
                </a:xfrm>
                <a:custGeom>
                  <a:avLst/>
                  <a:gdLst>
                    <a:gd name="connsiteX0" fmla="*/ 1600200 w 1676400"/>
                    <a:gd name="connsiteY0" fmla="*/ 152400 h 152400"/>
                    <a:gd name="connsiteX1" fmla="*/ 76200 w 1676400"/>
                    <a:gd name="connsiteY1" fmla="*/ 152400 h 152400"/>
                    <a:gd name="connsiteX2" fmla="*/ 0 w 1676400"/>
                    <a:gd name="connsiteY2" fmla="*/ 76200 h 152400"/>
                    <a:gd name="connsiteX3" fmla="*/ 76200 w 1676400"/>
                    <a:gd name="connsiteY3" fmla="*/ 0 h 152400"/>
                    <a:gd name="connsiteX4" fmla="*/ 1600200 w 1676400"/>
                    <a:gd name="connsiteY4" fmla="*/ 0 h 152400"/>
                    <a:gd name="connsiteX5" fmla="*/ 1676400 w 1676400"/>
                    <a:gd name="connsiteY5" fmla="*/ 76200 h 152400"/>
                    <a:gd name="connsiteX6" fmla="*/ 1600200 w 1676400"/>
                    <a:gd name="connsiteY6" fmla="*/ 15240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6400" h="152400">
                      <a:moveTo>
                        <a:pt x="1600200" y="152400"/>
                      </a:moveTo>
                      <a:lnTo>
                        <a:pt x="76200" y="152400"/>
                      </a:lnTo>
                      <a:cubicBezTo>
                        <a:pt x="34116" y="152400"/>
                        <a:pt x="0" y="118284"/>
                        <a:pt x="0" y="76200"/>
                      </a:cubicBezTo>
                      <a:cubicBezTo>
                        <a:pt x="0" y="34116"/>
                        <a:pt x="34116" y="0"/>
                        <a:pt x="76200" y="0"/>
                      </a:cubicBezTo>
                      <a:lnTo>
                        <a:pt x="1600200" y="0"/>
                      </a:lnTo>
                      <a:cubicBezTo>
                        <a:pt x="1642284" y="0"/>
                        <a:pt x="1676400" y="34116"/>
                        <a:pt x="1676400" y="76200"/>
                      </a:cubicBezTo>
                      <a:cubicBezTo>
                        <a:pt x="1676400" y="118284"/>
                        <a:pt x="1642284" y="152400"/>
                        <a:pt x="1600200" y="152400"/>
                      </a:cubicBezTo>
                      <a:close/>
                    </a:path>
                  </a:pathLst>
                </a:custGeom>
                <a:solidFill>
                  <a:schemeClr val="bg1"/>
                </a:solid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0" name="Freeform 35">
                  <a:extLst>
                    <a:ext uri="{FF2B5EF4-FFF2-40B4-BE49-F238E27FC236}">
                      <a16:creationId xmlns:a16="http://schemas.microsoft.com/office/drawing/2014/main" id="{FFC4A0B5-81C9-B152-BFDD-B7F0A52B5DBB}"/>
                    </a:ext>
                  </a:extLst>
                </p:cNvPr>
                <p:cNvSpPr/>
                <p:nvPr/>
              </p:nvSpPr>
              <p:spPr>
                <a:xfrm>
                  <a:off x="9300006" y="8574851"/>
                  <a:ext cx="1066800" cy="457200"/>
                </a:xfrm>
                <a:custGeom>
                  <a:avLst/>
                  <a:gdLst>
                    <a:gd name="connsiteX0" fmla="*/ 990600 w 1066800"/>
                    <a:gd name="connsiteY0" fmla="*/ 457200 h 457200"/>
                    <a:gd name="connsiteX1" fmla="*/ 76200 w 1066800"/>
                    <a:gd name="connsiteY1" fmla="*/ 457200 h 457200"/>
                    <a:gd name="connsiteX2" fmla="*/ 0 w 1066800"/>
                    <a:gd name="connsiteY2" fmla="*/ 381000 h 457200"/>
                    <a:gd name="connsiteX3" fmla="*/ 0 w 1066800"/>
                    <a:gd name="connsiteY3" fmla="*/ 76200 h 457200"/>
                    <a:gd name="connsiteX4" fmla="*/ 76200 w 1066800"/>
                    <a:gd name="connsiteY4" fmla="*/ 0 h 457200"/>
                    <a:gd name="connsiteX5" fmla="*/ 990600 w 1066800"/>
                    <a:gd name="connsiteY5" fmla="*/ 0 h 457200"/>
                    <a:gd name="connsiteX6" fmla="*/ 1066800 w 1066800"/>
                    <a:gd name="connsiteY6" fmla="*/ 76200 h 457200"/>
                    <a:gd name="connsiteX7" fmla="*/ 1066800 w 1066800"/>
                    <a:gd name="connsiteY7" fmla="*/ 381000 h 457200"/>
                    <a:gd name="connsiteX8" fmla="*/ 990600 w 1066800"/>
                    <a:gd name="connsiteY8" fmla="*/ 457200 h 457200"/>
                    <a:gd name="connsiteX9" fmla="*/ 152400 w 1066800"/>
                    <a:gd name="connsiteY9" fmla="*/ 304800 h 457200"/>
                    <a:gd name="connsiteX10" fmla="*/ 914400 w 1066800"/>
                    <a:gd name="connsiteY10" fmla="*/ 304800 h 457200"/>
                    <a:gd name="connsiteX11" fmla="*/ 914400 w 1066800"/>
                    <a:gd name="connsiteY11" fmla="*/ 152400 h 457200"/>
                    <a:gd name="connsiteX12" fmla="*/ 152400 w 1066800"/>
                    <a:gd name="connsiteY12" fmla="*/ 1524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6800" h="457200">
                      <a:moveTo>
                        <a:pt x="990600" y="457200"/>
                      </a:moveTo>
                      <a:lnTo>
                        <a:pt x="76200" y="457200"/>
                      </a:lnTo>
                      <a:cubicBezTo>
                        <a:pt x="34116" y="457200"/>
                        <a:pt x="0" y="423084"/>
                        <a:pt x="0" y="381000"/>
                      </a:cubicBezTo>
                      <a:lnTo>
                        <a:pt x="0" y="76200"/>
                      </a:lnTo>
                      <a:cubicBezTo>
                        <a:pt x="0" y="34116"/>
                        <a:pt x="34116" y="0"/>
                        <a:pt x="76200" y="0"/>
                      </a:cubicBezTo>
                      <a:lnTo>
                        <a:pt x="990600" y="0"/>
                      </a:lnTo>
                      <a:cubicBezTo>
                        <a:pt x="1032684" y="0"/>
                        <a:pt x="1066800" y="34116"/>
                        <a:pt x="1066800" y="76200"/>
                      </a:cubicBezTo>
                      <a:lnTo>
                        <a:pt x="1066800" y="381000"/>
                      </a:lnTo>
                      <a:cubicBezTo>
                        <a:pt x="1066800" y="423084"/>
                        <a:pt x="1032684" y="457200"/>
                        <a:pt x="990600" y="457200"/>
                      </a:cubicBezTo>
                      <a:close/>
                      <a:moveTo>
                        <a:pt x="152400" y="304800"/>
                      </a:moveTo>
                      <a:lnTo>
                        <a:pt x="914400" y="304800"/>
                      </a:lnTo>
                      <a:lnTo>
                        <a:pt x="914400" y="152400"/>
                      </a:lnTo>
                      <a:lnTo>
                        <a:pt x="152400" y="152400"/>
                      </a:lnTo>
                      <a:close/>
                    </a:path>
                  </a:pathLst>
                </a:custGeom>
                <a:solidFill>
                  <a:schemeClr val="bg1"/>
                </a:solid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1" name="Freeform 36">
                  <a:extLst>
                    <a:ext uri="{FF2B5EF4-FFF2-40B4-BE49-F238E27FC236}">
                      <a16:creationId xmlns:a16="http://schemas.microsoft.com/office/drawing/2014/main" id="{24A03807-AF14-56C8-FEB3-E412C34582ED}"/>
                    </a:ext>
                  </a:extLst>
                </p:cNvPr>
                <p:cNvSpPr/>
                <p:nvPr/>
              </p:nvSpPr>
              <p:spPr>
                <a:xfrm>
                  <a:off x="6785094" y="7583939"/>
                  <a:ext cx="1067423" cy="762312"/>
                </a:xfrm>
                <a:custGeom>
                  <a:avLst/>
                  <a:gdLst>
                    <a:gd name="connsiteX0" fmla="*/ 381312 w 1067423"/>
                    <a:gd name="connsiteY0" fmla="*/ 762312 h 762312"/>
                    <a:gd name="connsiteX1" fmla="*/ 327210 w 1067423"/>
                    <a:gd name="connsiteY1" fmla="*/ 740214 h 762312"/>
                    <a:gd name="connsiteX2" fmla="*/ 22410 w 1067423"/>
                    <a:gd name="connsiteY2" fmla="*/ 435414 h 762312"/>
                    <a:gd name="connsiteX3" fmla="*/ 22410 w 1067423"/>
                    <a:gd name="connsiteY3" fmla="*/ 327210 h 762312"/>
                    <a:gd name="connsiteX4" fmla="*/ 130614 w 1067423"/>
                    <a:gd name="connsiteY4" fmla="*/ 327210 h 762312"/>
                    <a:gd name="connsiteX5" fmla="*/ 381312 w 1067423"/>
                    <a:gd name="connsiteY5" fmla="*/ 578670 h 762312"/>
                    <a:gd name="connsiteX6" fmla="*/ 936810 w 1067423"/>
                    <a:gd name="connsiteY6" fmla="*/ 22410 h 762312"/>
                    <a:gd name="connsiteX7" fmla="*/ 1045014 w 1067423"/>
                    <a:gd name="connsiteY7" fmla="*/ 22410 h 762312"/>
                    <a:gd name="connsiteX8" fmla="*/ 1045014 w 1067423"/>
                    <a:gd name="connsiteY8" fmla="*/ 130614 h 762312"/>
                    <a:gd name="connsiteX9" fmla="*/ 435414 w 1067423"/>
                    <a:gd name="connsiteY9" fmla="*/ 740214 h 762312"/>
                    <a:gd name="connsiteX10" fmla="*/ 381312 w 1067423"/>
                    <a:gd name="connsiteY10" fmla="*/ 762312 h 76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7423" h="762312">
                      <a:moveTo>
                        <a:pt x="381312" y="762312"/>
                      </a:moveTo>
                      <a:cubicBezTo>
                        <a:pt x="361058" y="762429"/>
                        <a:pt x="341590" y="754477"/>
                        <a:pt x="327210" y="740214"/>
                      </a:cubicBezTo>
                      <a:lnTo>
                        <a:pt x="22410" y="435414"/>
                      </a:lnTo>
                      <a:cubicBezTo>
                        <a:pt x="-7470" y="405534"/>
                        <a:pt x="-7470" y="357089"/>
                        <a:pt x="22410" y="327210"/>
                      </a:cubicBezTo>
                      <a:cubicBezTo>
                        <a:pt x="52290" y="297330"/>
                        <a:pt x="100734" y="297330"/>
                        <a:pt x="130614" y="327210"/>
                      </a:cubicBezTo>
                      <a:lnTo>
                        <a:pt x="381312" y="578670"/>
                      </a:lnTo>
                      <a:lnTo>
                        <a:pt x="936810" y="22410"/>
                      </a:lnTo>
                      <a:cubicBezTo>
                        <a:pt x="966690" y="-7470"/>
                        <a:pt x="1015134" y="-7470"/>
                        <a:pt x="1045014" y="22410"/>
                      </a:cubicBezTo>
                      <a:cubicBezTo>
                        <a:pt x="1074894" y="52290"/>
                        <a:pt x="1074894" y="100734"/>
                        <a:pt x="1045014" y="130614"/>
                      </a:cubicBezTo>
                      <a:lnTo>
                        <a:pt x="435414" y="740214"/>
                      </a:lnTo>
                      <a:cubicBezTo>
                        <a:pt x="421033" y="754477"/>
                        <a:pt x="401566" y="762429"/>
                        <a:pt x="381312" y="762312"/>
                      </a:cubicBezTo>
                      <a:close/>
                    </a:path>
                  </a:pathLst>
                </a:custGeom>
                <a:solidFill>
                  <a:schemeClr val="bg1"/>
                </a:solid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grpSp>
      </p:grpSp>
      <p:grpSp>
        <p:nvGrpSpPr>
          <p:cNvPr id="42" name="Group 41">
            <a:extLst>
              <a:ext uri="{FF2B5EF4-FFF2-40B4-BE49-F238E27FC236}">
                <a16:creationId xmlns:a16="http://schemas.microsoft.com/office/drawing/2014/main" id="{C537CB42-7B19-8E15-5C5E-812D7DD2343D}"/>
              </a:ext>
            </a:extLst>
          </p:cNvPr>
          <p:cNvGrpSpPr/>
          <p:nvPr/>
        </p:nvGrpSpPr>
        <p:grpSpPr>
          <a:xfrm>
            <a:off x="6517789" y="3198960"/>
            <a:ext cx="5128111" cy="1220980"/>
            <a:chOff x="6517789" y="3198960"/>
            <a:chExt cx="5128111" cy="1220980"/>
          </a:xfrm>
        </p:grpSpPr>
        <p:sp>
          <p:nvSpPr>
            <p:cNvPr id="14" name="Text Placeholder 4">
              <a:extLst>
                <a:ext uri="{FF2B5EF4-FFF2-40B4-BE49-F238E27FC236}">
                  <a16:creationId xmlns:a16="http://schemas.microsoft.com/office/drawing/2014/main" id="{19BF0202-7AF7-16CB-4FCA-82F1B51D81DD}"/>
                </a:ext>
              </a:extLst>
            </p:cNvPr>
            <p:cNvSpPr txBox="1">
              <a:spLocks/>
            </p:cNvSpPr>
            <p:nvPr/>
          </p:nvSpPr>
          <p:spPr>
            <a:xfrm>
              <a:off x="7896225" y="3405431"/>
              <a:ext cx="3749675" cy="808038"/>
            </a:xfrm>
          </p:spPr>
          <p:txBody>
            <a:bodyPr anchor="ctr">
              <a:norm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GB" sz="1800" b="0" i="0" u="none" strike="noStrike">
                  <a:solidFill>
                    <a:srgbClr val="FFFFFF"/>
                  </a:solidFill>
                  <a:effectLst/>
                </a:rPr>
                <a:t>Monitor and optimize channels that drop most calls</a:t>
              </a:r>
              <a:r>
                <a:rPr lang="en-GB" sz="1800" b="0" i="0">
                  <a:solidFill>
                    <a:srgbClr val="FFFFFF"/>
                  </a:solidFill>
                  <a:effectLst/>
                </a:rPr>
                <a:t>​</a:t>
              </a:r>
              <a:endParaRPr lang="en-GB" sz="1800">
                <a:solidFill>
                  <a:srgbClr val="FFFFFF"/>
                </a:solidFill>
              </a:endParaRPr>
            </a:p>
          </p:txBody>
        </p:sp>
        <p:grpSp>
          <p:nvGrpSpPr>
            <p:cNvPr id="39" name="Group 38">
              <a:extLst>
                <a:ext uri="{FF2B5EF4-FFF2-40B4-BE49-F238E27FC236}">
                  <a16:creationId xmlns:a16="http://schemas.microsoft.com/office/drawing/2014/main" id="{C7FFB2A1-D97A-3EDB-3B34-107D588F0EDD}"/>
                </a:ext>
              </a:extLst>
            </p:cNvPr>
            <p:cNvGrpSpPr/>
            <p:nvPr/>
          </p:nvGrpSpPr>
          <p:grpSpPr>
            <a:xfrm>
              <a:off x="6517789" y="3198960"/>
              <a:ext cx="1221662" cy="1220980"/>
              <a:chOff x="6517789" y="3198960"/>
              <a:chExt cx="1221662" cy="1220980"/>
            </a:xfrm>
          </p:grpSpPr>
          <p:sp>
            <p:nvSpPr>
              <p:cNvPr id="13" name="Oval 12">
                <a:extLst>
                  <a:ext uri="{FF2B5EF4-FFF2-40B4-BE49-F238E27FC236}">
                    <a16:creationId xmlns:a16="http://schemas.microsoft.com/office/drawing/2014/main" id="{EFCCD16E-1F2B-7304-74FF-728EF3B73D8B}"/>
                  </a:ext>
                </a:extLst>
              </p:cNvPr>
              <p:cNvSpPr/>
              <p:nvPr/>
            </p:nvSpPr>
            <p:spPr>
              <a:xfrm>
                <a:off x="6517789" y="3198960"/>
                <a:ext cx="1221662" cy="122098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02006BD9-0000-3C54-34C1-CA8CBC0135BF}"/>
                  </a:ext>
                </a:extLst>
              </p:cNvPr>
              <p:cNvGrpSpPr/>
              <p:nvPr/>
            </p:nvGrpSpPr>
            <p:grpSpPr>
              <a:xfrm>
                <a:off x="6847911" y="3528092"/>
                <a:ext cx="561418" cy="562716"/>
                <a:chOff x="3739248" y="1066800"/>
                <a:chExt cx="4713503" cy="4724400"/>
              </a:xfrm>
              <a:solidFill>
                <a:schemeClr val="tx1"/>
              </a:solidFill>
            </p:grpSpPr>
            <p:sp>
              <p:nvSpPr>
                <p:cNvPr id="23" name="Freeform 42">
                  <a:extLst>
                    <a:ext uri="{FF2B5EF4-FFF2-40B4-BE49-F238E27FC236}">
                      <a16:creationId xmlns:a16="http://schemas.microsoft.com/office/drawing/2014/main" id="{3EE51EA2-E093-7B5B-AB7C-C5DD5FE7521D}"/>
                    </a:ext>
                  </a:extLst>
                </p:cNvPr>
                <p:cNvSpPr/>
                <p:nvPr/>
              </p:nvSpPr>
              <p:spPr>
                <a:xfrm>
                  <a:off x="3739324" y="1828800"/>
                  <a:ext cx="3828516" cy="3962400"/>
                </a:xfrm>
                <a:custGeom>
                  <a:avLst/>
                  <a:gdLst>
                    <a:gd name="connsiteX0" fmla="*/ 3828517 w 3828516"/>
                    <a:gd name="connsiteY0" fmla="*/ 3352800 h 3962400"/>
                    <a:gd name="connsiteX1" fmla="*/ 3652114 w 3828516"/>
                    <a:gd name="connsiteY1" fmla="*/ 2823515 h 3962400"/>
                    <a:gd name="connsiteX2" fmla="*/ 3241472 w 3828516"/>
                    <a:gd name="connsiteY2" fmla="*/ 2467432 h 3962400"/>
                    <a:gd name="connsiteX3" fmla="*/ 2732227 w 3828516"/>
                    <a:gd name="connsiteY3" fmla="*/ 2374773 h 3962400"/>
                    <a:gd name="connsiteX4" fmla="*/ 2732227 w 3828516"/>
                    <a:gd name="connsiteY4" fmla="*/ 2335301 h 3962400"/>
                    <a:gd name="connsiteX5" fmla="*/ 2959380 w 3828516"/>
                    <a:gd name="connsiteY5" fmla="*/ 2133600 h 3962400"/>
                    <a:gd name="connsiteX6" fmla="*/ 3113227 w 3828516"/>
                    <a:gd name="connsiteY6" fmla="*/ 2133600 h 3962400"/>
                    <a:gd name="connsiteX7" fmla="*/ 3341827 w 3828516"/>
                    <a:gd name="connsiteY7" fmla="*/ 1905000 h 3962400"/>
                    <a:gd name="connsiteX8" fmla="*/ 3341827 w 3828516"/>
                    <a:gd name="connsiteY8" fmla="*/ 990600 h 3962400"/>
                    <a:gd name="connsiteX9" fmla="*/ 2351227 w 3828516"/>
                    <a:gd name="connsiteY9" fmla="*/ 0 h 3962400"/>
                    <a:gd name="connsiteX10" fmla="*/ 1360627 w 3828516"/>
                    <a:gd name="connsiteY10" fmla="*/ 990600 h 3962400"/>
                    <a:gd name="connsiteX11" fmla="*/ 1360627 w 3828516"/>
                    <a:gd name="connsiteY11" fmla="*/ 1524000 h 3962400"/>
                    <a:gd name="connsiteX12" fmla="*/ 1603629 w 3828516"/>
                    <a:gd name="connsiteY12" fmla="*/ 1822475 h 3962400"/>
                    <a:gd name="connsiteX13" fmla="*/ 1970227 w 3828516"/>
                    <a:gd name="connsiteY13" fmla="*/ 2335301 h 3962400"/>
                    <a:gd name="connsiteX14" fmla="*/ 1970227 w 3828516"/>
                    <a:gd name="connsiteY14" fmla="*/ 2374773 h 3962400"/>
                    <a:gd name="connsiteX15" fmla="*/ 1460906 w 3828516"/>
                    <a:gd name="connsiteY15" fmla="*/ 2467432 h 3962400"/>
                    <a:gd name="connsiteX16" fmla="*/ 1050341 w 3828516"/>
                    <a:gd name="connsiteY16" fmla="*/ 2823515 h 3962400"/>
                    <a:gd name="connsiteX17" fmla="*/ 1019861 w 3828516"/>
                    <a:gd name="connsiteY17" fmla="*/ 2915031 h 3962400"/>
                    <a:gd name="connsiteX18" fmla="*/ 760324 w 3828516"/>
                    <a:gd name="connsiteY18" fmla="*/ 2655494 h 3962400"/>
                    <a:gd name="connsiteX19" fmla="*/ 760324 w 3828516"/>
                    <a:gd name="connsiteY19" fmla="*/ 2547671 h 3962400"/>
                    <a:gd name="connsiteX20" fmla="*/ 1061314 w 3828516"/>
                    <a:gd name="connsiteY20" fmla="*/ 2246757 h 3962400"/>
                    <a:gd name="connsiteX21" fmla="*/ 496367 w 3828516"/>
                    <a:gd name="connsiteY21" fmla="*/ 1681810 h 3962400"/>
                    <a:gd name="connsiteX22" fmla="*/ 156210 w 3828516"/>
                    <a:gd name="connsiteY22" fmla="*/ 2021967 h 3962400"/>
                    <a:gd name="connsiteX23" fmla="*/ 0 w 3828516"/>
                    <a:gd name="connsiteY23" fmla="*/ 2399157 h 3962400"/>
                    <a:gd name="connsiteX24" fmla="*/ 156210 w 3828516"/>
                    <a:gd name="connsiteY24" fmla="*/ 2776271 h 3962400"/>
                    <a:gd name="connsiteX25" fmla="*/ 1186053 w 3828516"/>
                    <a:gd name="connsiteY25" fmla="*/ 3806114 h 3962400"/>
                    <a:gd name="connsiteX26" fmla="*/ 1563243 w 3828516"/>
                    <a:gd name="connsiteY26" fmla="*/ 3962400 h 3962400"/>
                    <a:gd name="connsiteX27" fmla="*/ 1937995 w 3828516"/>
                    <a:gd name="connsiteY27" fmla="*/ 3808400 h 3962400"/>
                    <a:gd name="connsiteX28" fmla="*/ 2309165 w 3828516"/>
                    <a:gd name="connsiteY28" fmla="*/ 3468319 h 3962400"/>
                    <a:gd name="connsiteX29" fmla="*/ 2193417 w 3828516"/>
                    <a:gd name="connsiteY29" fmla="*/ 3352800 h 3962400"/>
                    <a:gd name="connsiteX30" fmla="*/ 3828517 w 3828516"/>
                    <a:gd name="connsiteY30" fmla="*/ 3352800 h 3962400"/>
                    <a:gd name="connsiteX31" fmla="*/ 3189427 w 3828516"/>
                    <a:gd name="connsiteY31" fmla="*/ 1905000 h 3962400"/>
                    <a:gd name="connsiteX32" fmla="*/ 3113227 w 3828516"/>
                    <a:gd name="connsiteY32" fmla="*/ 1981200 h 3962400"/>
                    <a:gd name="connsiteX33" fmla="*/ 3049143 w 3828516"/>
                    <a:gd name="connsiteY33" fmla="*/ 1981200 h 3962400"/>
                    <a:gd name="connsiteX34" fmla="*/ 3098825 w 3828516"/>
                    <a:gd name="connsiteY34" fmla="*/ 1822475 h 3962400"/>
                    <a:gd name="connsiteX35" fmla="*/ 3189427 w 3828516"/>
                    <a:gd name="connsiteY35" fmla="*/ 1786433 h 3962400"/>
                    <a:gd name="connsiteX36" fmla="*/ 3189427 w 3828516"/>
                    <a:gd name="connsiteY36" fmla="*/ 1905000 h 3962400"/>
                    <a:gd name="connsiteX37" fmla="*/ 3113227 w 3828516"/>
                    <a:gd name="connsiteY37" fmla="*/ 1655216 h 3962400"/>
                    <a:gd name="connsiteX38" fmla="*/ 3113227 w 3828516"/>
                    <a:gd name="connsiteY38" fmla="*/ 1392784 h 3962400"/>
                    <a:gd name="connsiteX39" fmla="*/ 3189427 w 3828516"/>
                    <a:gd name="connsiteY39" fmla="*/ 1524000 h 3962400"/>
                    <a:gd name="connsiteX40" fmla="*/ 3113227 w 3828516"/>
                    <a:gd name="connsiteY40" fmla="*/ 1655216 h 3962400"/>
                    <a:gd name="connsiteX41" fmla="*/ 1589227 w 3828516"/>
                    <a:gd name="connsiteY41" fmla="*/ 1655216 h 3962400"/>
                    <a:gd name="connsiteX42" fmla="*/ 1513027 w 3828516"/>
                    <a:gd name="connsiteY42" fmla="*/ 1524000 h 3962400"/>
                    <a:gd name="connsiteX43" fmla="*/ 1589227 w 3828516"/>
                    <a:gd name="connsiteY43" fmla="*/ 1392784 h 3962400"/>
                    <a:gd name="connsiteX44" fmla="*/ 1589227 w 3828516"/>
                    <a:gd name="connsiteY44" fmla="*/ 1655216 h 3962400"/>
                    <a:gd name="connsiteX45" fmla="*/ 1589227 w 3828516"/>
                    <a:gd name="connsiteY45" fmla="*/ 1143000 h 3962400"/>
                    <a:gd name="connsiteX46" fmla="*/ 1589227 w 3828516"/>
                    <a:gd name="connsiteY46" fmla="*/ 1230020 h 3962400"/>
                    <a:gd name="connsiteX47" fmla="*/ 1513027 w 3828516"/>
                    <a:gd name="connsiteY47" fmla="*/ 1261567 h 3962400"/>
                    <a:gd name="connsiteX48" fmla="*/ 1513027 w 3828516"/>
                    <a:gd name="connsiteY48" fmla="*/ 990600 h 3962400"/>
                    <a:gd name="connsiteX49" fmla="*/ 2351227 w 3828516"/>
                    <a:gd name="connsiteY49" fmla="*/ 152400 h 3962400"/>
                    <a:gd name="connsiteX50" fmla="*/ 3189427 w 3828516"/>
                    <a:gd name="connsiteY50" fmla="*/ 990600 h 3962400"/>
                    <a:gd name="connsiteX51" fmla="*/ 3189427 w 3828516"/>
                    <a:gd name="connsiteY51" fmla="*/ 1261567 h 3962400"/>
                    <a:gd name="connsiteX52" fmla="*/ 3113227 w 3828516"/>
                    <a:gd name="connsiteY52" fmla="*/ 1230020 h 3962400"/>
                    <a:gd name="connsiteX53" fmla="*/ 3113227 w 3828516"/>
                    <a:gd name="connsiteY53" fmla="*/ 1143000 h 3962400"/>
                    <a:gd name="connsiteX54" fmla="*/ 3037027 w 3828516"/>
                    <a:gd name="connsiteY54" fmla="*/ 1143000 h 3962400"/>
                    <a:gd name="connsiteX55" fmla="*/ 2440457 w 3828516"/>
                    <a:gd name="connsiteY55" fmla="*/ 895883 h 3962400"/>
                    <a:gd name="connsiteX56" fmla="*/ 2351227 w 3828516"/>
                    <a:gd name="connsiteY56" fmla="*/ 806653 h 3962400"/>
                    <a:gd name="connsiteX57" fmla="*/ 2261997 w 3828516"/>
                    <a:gd name="connsiteY57" fmla="*/ 895883 h 3962400"/>
                    <a:gd name="connsiteX58" fmla="*/ 1665427 w 3828516"/>
                    <a:gd name="connsiteY58" fmla="*/ 1143000 h 3962400"/>
                    <a:gd name="connsiteX59" fmla="*/ 1589227 w 3828516"/>
                    <a:gd name="connsiteY59" fmla="*/ 1143000 h 3962400"/>
                    <a:gd name="connsiteX60" fmla="*/ 1741627 w 3828516"/>
                    <a:gd name="connsiteY60" fmla="*/ 1676400 h 3962400"/>
                    <a:gd name="connsiteX61" fmla="*/ 1741627 w 3828516"/>
                    <a:gd name="connsiteY61" fmla="*/ 1292504 h 3962400"/>
                    <a:gd name="connsiteX62" fmla="*/ 2351227 w 3828516"/>
                    <a:gd name="connsiteY62" fmla="*/ 1021690 h 3962400"/>
                    <a:gd name="connsiteX63" fmla="*/ 2960827 w 3828516"/>
                    <a:gd name="connsiteY63" fmla="*/ 1292504 h 3962400"/>
                    <a:gd name="connsiteX64" fmla="*/ 2960827 w 3828516"/>
                    <a:gd name="connsiteY64" fmla="*/ 1676400 h 3962400"/>
                    <a:gd name="connsiteX65" fmla="*/ 2878379 w 3828516"/>
                    <a:gd name="connsiteY65" fmla="*/ 1981200 h 3962400"/>
                    <a:gd name="connsiteX66" fmla="*/ 2351227 w 3828516"/>
                    <a:gd name="connsiteY66" fmla="*/ 1981200 h 3962400"/>
                    <a:gd name="connsiteX67" fmla="*/ 2351227 w 3828516"/>
                    <a:gd name="connsiteY67" fmla="*/ 2133600 h 3962400"/>
                    <a:gd name="connsiteX68" fmla="*/ 2753106 w 3828516"/>
                    <a:gd name="connsiteY68" fmla="*/ 2133600 h 3962400"/>
                    <a:gd name="connsiteX69" fmla="*/ 2351227 w 3828516"/>
                    <a:gd name="connsiteY69" fmla="*/ 2286000 h 3962400"/>
                    <a:gd name="connsiteX70" fmla="*/ 1741627 w 3828516"/>
                    <a:gd name="connsiteY70" fmla="*/ 1676400 h 3962400"/>
                    <a:gd name="connsiteX71" fmla="*/ 2579827 w 3828516"/>
                    <a:gd name="connsiteY71" fmla="*/ 2403272 h 3962400"/>
                    <a:gd name="connsiteX72" fmla="*/ 2579827 w 3828516"/>
                    <a:gd name="connsiteY72" fmla="*/ 2406853 h 3962400"/>
                    <a:gd name="connsiteX73" fmla="*/ 2351227 w 3828516"/>
                    <a:gd name="connsiteY73" fmla="*/ 2635453 h 3962400"/>
                    <a:gd name="connsiteX74" fmla="*/ 2122627 w 3828516"/>
                    <a:gd name="connsiteY74" fmla="*/ 2406853 h 3962400"/>
                    <a:gd name="connsiteX75" fmla="*/ 2122627 w 3828516"/>
                    <a:gd name="connsiteY75" fmla="*/ 2403272 h 3962400"/>
                    <a:gd name="connsiteX76" fmla="*/ 2351227 w 3828516"/>
                    <a:gd name="connsiteY76" fmla="*/ 2438400 h 3962400"/>
                    <a:gd name="connsiteX77" fmla="*/ 2579827 w 3828516"/>
                    <a:gd name="connsiteY77" fmla="*/ 2403272 h 3962400"/>
                    <a:gd name="connsiteX78" fmla="*/ 1194816 w 3828516"/>
                    <a:gd name="connsiteY78" fmla="*/ 2871673 h 3962400"/>
                    <a:gd name="connsiteX79" fmla="*/ 1488110 w 3828516"/>
                    <a:gd name="connsiteY79" fmla="*/ 2617242 h 3962400"/>
                    <a:gd name="connsiteX80" fmla="*/ 2020748 w 3828516"/>
                    <a:gd name="connsiteY80" fmla="*/ 2520467 h 3962400"/>
                    <a:gd name="connsiteX81" fmla="*/ 2351227 w 3828516"/>
                    <a:gd name="connsiteY81" fmla="*/ 2850947 h 3962400"/>
                    <a:gd name="connsiteX82" fmla="*/ 2681630 w 3828516"/>
                    <a:gd name="connsiteY82" fmla="*/ 2520544 h 3962400"/>
                    <a:gd name="connsiteX83" fmla="*/ 3214192 w 3828516"/>
                    <a:gd name="connsiteY83" fmla="*/ 2617318 h 3962400"/>
                    <a:gd name="connsiteX84" fmla="*/ 3507486 w 3828516"/>
                    <a:gd name="connsiteY84" fmla="*/ 2871750 h 3962400"/>
                    <a:gd name="connsiteX85" fmla="*/ 3617138 w 3828516"/>
                    <a:gd name="connsiteY85" fmla="*/ 3200400 h 3962400"/>
                    <a:gd name="connsiteX86" fmla="*/ 2041017 w 3828516"/>
                    <a:gd name="connsiteY86" fmla="*/ 3200400 h 3962400"/>
                    <a:gd name="connsiteX87" fmla="*/ 1744218 w 3828516"/>
                    <a:gd name="connsiteY87" fmla="*/ 2903601 h 3962400"/>
                    <a:gd name="connsiteX88" fmla="*/ 1414425 w 3828516"/>
                    <a:gd name="connsiteY88" fmla="*/ 3201924 h 3962400"/>
                    <a:gd name="connsiteX89" fmla="*/ 1306678 w 3828516"/>
                    <a:gd name="connsiteY89" fmla="*/ 3201924 h 3962400"/>
                    <a:gd name="connsiteX90" fmla="*/ 1140257 w 3828516"/>
                    <a:gd name="connsiteY90" fmla="*/ 3035503 h 3962400"/>
                    <a:gd name="connsiteX91" fmla="*/ 1194816 w 3828516"/>
                    <a:gd name="connsiteY91" fmla="*/ 2871673 h 3962400"/>
                    <a:gd name="connsiteX92" fmla="*/ 496291 w 3828516"/>
                    <a:gd name="connsiteY92" fmla="*/ 1897304 h 3962400"/>
                    <a:gd name="connsiteX93" fmla="*/ 845744 w 3828516"/>
                    <a:gd name="connsiteY93" fmla="*/ 2246757 h 3962400"/>
                    <a:gd name="connsiteX94" fmla="*/ 762991 w 3828516"/>
                    <a:gd name="connsiteY94" fmla="*/ 2329510 h 3962400"/>
                    <a:gd name="connsiteX95" fmla="*/ 413537 w 3828516"/>
                    <a:gd name="connsiteY95" fmla="*/ 1980057 h 3962400"/>
                    <a:gd name="connsiteX96" fmla="*/ 496291 w 3828516"/>
                    <a:gd name="connsiteY96" fmla="*/ 1897304 h 3962400"/>
                    <a:gd name="connsiteX97" fmla="*/ 1832458 w 3828516"/>
                    <a:gd name="connsiteY97" fmla="*/ 3698519 h 3962400"/>
                    <a:gd name="connsiteX98" fmla="*/ 1563091 w 3828516"/>
                    <a:gd name="connsiteY98" fmla="*/ 3810000 h 3962400"/>
                    <a:gd name="connsiteX99" fmla="*/ 1293647 w 3828516"/>
                    <a:gd name="connsiteY99" fmla="*/ 3698367 h 3962400"/>
                    <a:gd name="connsiteX100" fmla="*/ 263804 w 3828516"/>
                    <a:gd name="connsiteY100" fmla="*/ 2668600 h 3962400"/>
                    <a:gd name="connsiteX101" fmla="*/ 152248 w 3828516"/>
                    <a:gd name="connsiteY101" fmla="*/ 2399233 h 3962400"/>
                    <a:gd name="connsiteX102" fmla="*/ 263804 w 3828516"/>
                    <a:gd name="connsiteY102" fmla="*/ 2129790 h 3962400"/>
                    <a:gd name="connsiteX103" fmla="*/ 305714 w 3828516"/>
                    <a:gd name="connsiteY103" fmla="*/ 2087880 h 3962400"/>
                    <a:gd name="connsiteX104" fmla="*/ 655168 w 3828516"/>
                    <a:gd name="connsiteY104" fmla="*/ 2437333 h 3962400"/>
                    <a:gd name="connsiteX105" fmla="*/ 652424 w 3828516"/>
                    <a:gd name="connsiteY105" fmla="*/ 2440076 h 3962400"/>
                    <a:gd name="connsiteX106" fmla="*/ 652424 w 3828516"/>
                    <a:gd name="connsiteY106" fmla="*/ 2763393 h 3962400"/>
                    <a:gd name="connsiteX107" fmla="*/ 1198855 w 3828516"/>
                    <a:gd name="connsiteY107" fmla="*/ 3309823 h 3962400"/>
                    <a:gd name="connsiteX108" fmla="*/ 1360551 w 3828516"/>
                    <a:gd name="connsiteY108" fmla="*/ 3376803 h 3962400"/>
                    <a:gd name="connsiteX109" fmla="*/ 1519428 w 3828516"/>
                    <a:gd name="connsiteY109" fmla="*/ 3312490 h 3962400"/>
                    <a:gd name="connsiteX110" fmla="*/ 1525143 w 3828516"/>
                    <a:gd name="connsiteY110" fmla="*/ 3307385 h 3962400"/>
                    <a:gd name="connsiteX111" fmla="*/ 1876196 w 3828516"/>
                    <a:gd name="connsiteY111" fmla="*/ 3658438 h 3962400"/>
                    <a:gd name="connsiteX112" fmla="*/ 1832458 w 3828516"/>
                    <a:gd name="connsiteY112" fmla="*/ 3698519 h 3962400"/>
                    <a:gd name="connsiteX113" fmla="*/ 1988668 w 3828516"/>
                    <a:gd name="connsiteY113" fmla="*/ 3555264 h 3962400"/>
                    <a:gd name="connsiteX114" fmla="*/ 1638376 w 3828516"/>
                    <a:gd name="connsiteY114" fmla="*/ 3204972 h 3962400"/>
                    <a:gd name="connsiteX115" fmla="*/ 1739037 w 3828516"/>
                    <a:gd name="connsiteY115" fmla="*/ 3113989 h 3962400"/>
                    <a:gd name="connsiteX116" fmla="*/ 2088718 w 3828516"/>
                    <a:gd name="connsiteY116" fmla="*/ 3463671 h 3962400"/>
                    <a:gd name="connsiteX117" fmla="*/ 1988668 w 3828516"/>
                    <a:gd name="connsiteY117" fmla="*/ 3555264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828516" h="3962400">
                      <a:moveTo>
                        <a:pt x="3828517" y="3352800"/>
                      </a:moveTo>
                      <a:lnTo>
                        <a:pt x="3652114" y="2823515"/>
                      </a:lnTo>
                      <a:cubicBezTo>
                        <a:pt x="3590468" y="2638730"/>
                        <a:pt x="3433191" y="2502332"/>
                        <a:pt x="3241472" y="2467432"/>
                      </a:cubicBezTo>
                      <a:lnTo>
                        <a:pt x="2732227" y="2374773"/>
                      </a:lnTo>
                      <a:lnTo>
                        <a:pt x="2732227" y="2335301"/>
                      </a:lnTo>
                      <a:cubicBezTo>
                        <a:pt x="2820848" y="2283867"/>
                        <a:pt x="2897962" y="2215058"/>
                        <a:pt x="2959380" y="2133600"/>
                      </a:cubicBezTo>
                      <a:lnTo>
                        <a:pt x="3113227" y="2133600"/>
                      </a:lnTo>
                      <a:cubicBezTo>
                        <a:pt x="3239262" y="2133600"/>
                        <a:pt x="3341827" y="2031035"/>
                        <a:pt x="3341827" y="1905000"/>
                      </a:cubicBezTo>
                      <a:lnTo>
                        <a:pt x="3341827" y="990600"/>
                      </a:lnTo>
                      <a:cubicBezTo>
                        <a:pt x="3341827" y="444398"/>
                        <a:pt x="2897429" y="0"/>
                        <a:pt x="2351227" y="0"/>
                      </a:cubicBezTo>
                      <a:cubicBezTo>
                        <a:pt x="1805026" y="0"/>
                        <a:pt x="1360627" y="444398"/>
                        <a:pt x="1360627" y="990600"/>
                      </a:cubicBezTo>
                      <a:lnTo>
                        <a:pt x="1360627" y="1524000"/>
                      </a:lnTo>
                      <a:cubicBezTo>
                        <a:pt x="1360627" y="1670914"/>
                        <a:pt x="1465097" y="1793824"/>
                        <a:pt x="1603629" y="1822475"/>
                      </a:cubicBezTo>
                      <a:cubicBezTo>
                        <a:pt x="1646377" y="2041474"/>
                        <a:pt x="1783233" y="2226793"/>
                        <a:pt x="1970227" y="2335301"/>
                      </a:cubicBezTo>
                      <a:lnTo>
                        <a:pt x="1970227" y="2374773"/>
                      </a:lnTo>
                      <a:lnTo>
                        <a:pt x="1460906" y="2467432"/>
                      </a:lnTo>
                      <a:cubicBezTo>
                        <a:pt x="1269263" y="2502332"/>
                        <a:pt x="1111910" y="2638730"/>
                        <a:pt x="1050341" y="2823515"/>
                      </a:cubicBezTo>
                      <a:lnTo>
                        <a:pt x="1019861" y="2915031"/>
                      </a:lnTo>
                      <a:lnTo>
                        <a:pt x="760324" y="2655494"/>
                      </a:lnTo>
                      <a:cubicBezTo>
                        <a:pt x="730606" y="2625776"/>
                        <a:pt x="730606" y="2577389"/>
                        <a:pt x="760324" y="2547671"/>
                      </a:cubicBezTo>
                      <a:lnTo>
                        <a:pt x="1061314" y="2246757"/>
                      </a:lnTo>
                      <a:lnTo>
                        <a:pt x="496367" y="1681810"/>
                      </a:lnTo>
                      <a:lnTo>
                        <a:pt x="156210" y="2021967"/>
                      </a:lnTo>
                      <a:cubicBezTo>
                        <a:pt x="55474" y="2122703"/>
                        <a:pt x="0" y="2256663"/>
                        <a:pt x="0" y="2399157"/>
                      </a:cubicBezTo>
                      <a:cubicBezTo>
                        <a:pt x="0" y="2541651"/>
                        <a:pt x="55474" y="2675534"/>
                        <a:pt x="156210" y="2776271"/>
                      </a:cubicBezTo>
                      <a:lnTo>
                        <a:pt x="1186053" y="3806114"/>
                      </a:lnTo>
                      <a:cubicBezTo>
                        <a:pt x="1286789" y="3906850"/>
                        <a:pt x="1420749" y="3962400"/>
                        <a:pt x="1563243" y="3962400"/>
                      </a:cubicBezTo>
                      <a:cubicBezTo>
                        <a:pt x="1705737" y="3962400"/>
                        <a:pt x="1839620" y="3906850"/>
                        <a:pt x="1937995" y="3808400"/>
                      </a:cubicBezTo>
                      <a:lnTo>
                        <a:pt x="2309165" y="3468319"/>
                      </a:lnTo>
                      <a:lnTo>
                        <a:pt x="2193417" y="3352800"/>
                      </a:lnTo>
                      <a:lnTo>
                        <a:pt x="3828517" y="3352800"/>
                      </a:lnTo>
                      <a:close/>
                      <a:moveTo>
                        <a:pt x="3189427" y="1905000"/>
                      </a:moveTo>
                      <a:cubicBezTo>
                        <a:pt x="3189427" y="1947062"/>
                        <a:pt x="3155214" y="1981200"/>
                        <a:pt x="3113227" y="1981200"/>
                      </a:cubicBezTo>
                      <a:lnTo>
                        <a:pt x="3049143" y="1981200"/>
                      </a:lnTo>
                      <a:cubicBezTo>
                        <a:pt x="3071241" y="1930832"/>
                        <a:pt x="3088005" y="1877720"/>
                        <a:pt x="3098825" y="1822475"/>
                      </a:cubicBezTo>
                      <a:cubicBezTo>
                        <a:pt x="3131439" y="1815694"/>
                        <a:pt x="3161462" y="1802740"/>
                        <a:pt x="3189427" y="1786433"/>
                      </a:cubicBezTo>
                      <a:lnTo>
                        <a:pt x="3189427" y="1905000"/>
                      </a:lnTo>
                      <a:close/>
                      <a:moveTo>
                        <a:pt x="3113227" y="1655216"/>
                      </a:moveTo>
                      <a:lnTo>
                        <a:pt x="3113227" y="1392784"/>
                      </a:lnTo>
                      <a:cubicBezTo>
                        <a:pt x="3158566" y="1419225"/>
                        <a:pt x="3189427" y="1467841"/>
                        <a:pt x="3189427" y="1524000"/>
                      </a:cubicBezTo>
                      <a:cubicBezTo>
                        <a:pt x="3189427" y="1580159"/>
                        <a:pt x="3158566" y="1628775"/>
                        <a:pt x="3113227" y="1655216"/>
                      </a:cubicBezTo>
                      <a:close/>
                      <a:moveTo>
                        <a:pt x="1589227" y="1655216"/>
                      </a:moveTo>
                      <a:cubicBezTo>
                        <a:pt x="1543888" y="1628775"/>
                        <a:pt x="1513027" y="1580159"/>
                        <a:pt x="1513027" y="1524000"/>
                      </a:cubicBezTo>
                      <a:cubicBezTo>
                        <a:pt x="1513027" y="1467841"/>
                        <a:pt x="1543888" y="1419225"/>
                        <a:pt x="1589227" y="1392784"/>
                      </a:cubicBezTo>
                      <a:lnTo>
                        <a:pt x="1589227" y="1655216"/>
                      </a:lnTo>
                      <a:close/>
                      <a:moveTo>
                        <a:pt x="1589227" y="1143000"/>
                      </a:moveTo>
                      <a:lnTo>
                        <a:pt x="1589227" y="1230020"/>
                      </a:lnTo>
                      <a:cubicBezTo>
                        <a:pt x="1562100" y="1237107"/>
                        <a:pt x="1536649" y="1247775"/>
                        <a:pt x="1513027" y="1261567"/>
                      </a:cubicBezTo>
                      <a:lnTo>
                        <a:pt x="1513027" y="990600"/>
                      </a:lnTo>
                      <a:cubicBezTo>
                        <a:pt x="1513027" y="528447"/>
                        <a:pt x="1889074" y="152400"/>
                        <a:pt x="2351227" y="152400"/>
                      </a:cubicBezTo>
                      <a:cubicBezTo>
                        <a:pt x="2813380" y="152400"/>
                        <a:pt x="3189427" y="528447"/>
                        <a:pt x="3189427" y="990600"/>
                      </a:cubicBezTo>
                      <a:lnTo>
                        <a:pt x="3189427" y="1261567"/>
                      </a:lnTo>
                      <a:cubicBezTo>
                        <a:pt x="3165805" y="1247775"/>
                        <a:pt x="3140355" y="1237031"/>
                        <a:pt x="3113227" y="1230020"/>
                      </a:cubicBezTo>
                      <a:lnTo>
                        <a:pt x="3113227" y="1143000"/>
                      </a:lnTo>
                      <a:lnTo>
                        <a:pt x="3037027" y="1143000"/>
                      </a:lnTo>
                      <a:cubicBezTo>
                        <a:pt x="2811704" y="1143000"/>
                        <a:pt x="2599868" y="1055218"/>
                        <a:pt x="2440457" y="895883"/>
                      </a:cubicBezTo>
                      <a:lnTo>
                        <a:pt x="2351227" y="806653"/>
                      </a:lnTo>
                      <a:lnTo>
                        <a:pt x="2261997" y="895883"/>
                      </a:lnTo>
                      <a:cubicBezTo>
                        <a:pt x="2102587" y="1055218"/>
                        <a:pt x="1890751" y="1143000"/>
                        <a:pt x="1665427" y="1143000"/>
                      </a:cubicBezTo>
                      <a:lnTo>
                        <a:pt x="1589227" y="1143000"/>
                      </a:lnTo>
                      <a:close/>
                      <a:moveTo>
                        <a:pt x="1741627" y="1676400"/>
                      </a:moveTo>
                      <a:lnTo>
                        <a:pt x="1741627" y="1292504"/>
                      </a:lnTo>
                      <a:cubicBezTo>
                        <a:pt x="1970456" y="1275283"/>
                        <a:pt x="2183816" y="1180871"/>
                        <a:pt x="2351227" y="1021690"/>
                      </a:cubicBezTo>
                      <a:cubicBezTo>
                        <a:pt x="2518639" y="1180871"/>
                        <a:pt x="2731999" y="1275359"/>
                        <a:pt x="2960827" y="1292504"/>
                      </a:cubicBezTo>
                      <a:lnTo>
                        <a:pt x="2960827" y="1676400"/>
                      </a:lnTo>
                      <a:cubicBezTo>
                        <a:pt x="2960827" y="1787500"/>
                        <a:pt x="2930500" y="1891436"/>
                        <a:pt x="2878379" y="1981200"/>
                      </a:cubicBezTo>
                      <a:lnTo>
                        <a:pt x="2351227" y="1981200"/>
                      </a:lnTo>
                      <a:lnTo>
                        <a:pt x="2351227" y="2133600"/>
                      </a:lnTo>
                      <a:lnTo>
                        <a:pt x="2753106" y="2133600"/>
                      </a:lnTo>
                      <a:cubicBezTo>
                        <a:pt x="2645664" y="2228164"/>
                        <a:pt x="2505228" y="2286000"/>
                        <a:pt x="2351227" y="2286000"/>
                      </a:cubicBezTo>
                      <a:cubicBezTo>
                        <a:pt x="2015109" y="2286000"/>
                        <a:pt x="1741627" y="2012518"/>
                        <a:pt x="1741627" y="1676400"/>
                      </a:cubicBezTo>
                      <a:close/>
                      <a:moveTo>
                        <a:pt x="2579827" y="2403272"/>
                      </a:moveTo>
                      <a:lnTo>
                        <a:pt x="2579827" y="2406853"/>
                      </a:lnTo>
                      <a:lnTo>
                        <a:pt x="2351227" y="2635453"/>
                      </a:lnTo>
                      <a:lnTo>
                        <a:pt x="2122627" y="2406853"/>
                      </a:lnTo>
                      <a:lnTo>
                        <a:pt x="2122627" y="2403272"/>
                      </a:lnTo>
                      <a:cubicBezTo>
                        <a:pt x="2194865" y="2425980"/>
                        <a:pt x="2271598" y="2438400"/>
                        <a:pt x="2351227" y="2438400"/>
                      </a:cubicBezTo>
                      <a:cubicBezTo>
                        <a:pt x="2430856" y="2438400"/>
                        <a:pt x="2507590" y="2425980"/>
                        <a:pt x="2579827" y="2403272"/>
                      </a:cubicBezTo>
                      <a:close/>
                      <a:moveTo>
                        <a:pt x="1194816" y="2871673"/>
                      </a:moveTo>
                      <a:cubicBezTo>
                        <a:pt x="1238783" y="2739695"/>
                        <a:pt x="1351179" y="2642235"/>
                        <a:pt x="1488110" y="2617242"/>
                      </a:cubicBezTo>
                      <a:lnTo>
                        <a:pt x="2020748" y="2520467"/>
                      </a:lnTo>
                      <a:lnTo>
                        <a:pt x="2351227" y="2850947"/>
                      </a:lnTo>
                      <a:lnTo>
                        <a:pt x="2681630" y="2520544"/>
                      </a:lnTo>
                      <a:lnTo>
                        <a:pt x="3214192" y="2617318"/>
                      </a:lnTo>
                      <a:cubicBezTo>
                        <a:pt x="3351124" y="2642311"/>
                        <a:pt x="3463519" y="2739695"/>
                        <a:pt x="3507486" y="2871750"/>
                      </a:cubicBezTo>
                      <a:lnTo>
                        <a:pt x="3617138" y="3200400"/>
                      </a:lnTo>
                      <a:lnTo>
                        <a:pt x="2041017" y="3200400"/>
                      </a:lnTo>
                      <a:lnTo>
                        <a:pt x="1744218" y="2903601"/>
                      </a:lnTo>
                      <a:lnTo>
                        <a:pt x="1414425" y="3201924"/>
                      </a:lnTo>
                      <a:cubicBezTo>
                        <a:pt x="1385697" y="3230804"/>
                        <a:pt x="1335481" y="3230804"/>
                        <a:pt x="1306678" y="3201924"/>
                      </a:cubicBezTo>
                      <a:lnTo>
                        <a:pt x="1140257" y="3035503"/>
                      </a:lnTo>
                      <a:lnTo>
                        <a:pt x="1194816" y="2871673"/>
                      </a:lnTo>
                      <a:close/>
                      <a:moveTo>
                        <a:pt x="496291" y="1897304"/>
                      </a:moveTo>
                      <a:lnTo>
                        <a:pt x="845744" y="2246757"/>
                      </a:lnTo>
                      <a:lnTo>
                        <a:pt x="762991" y="2329510"/>
                      </a:lnTo>
                      <a:lnTo>
                        <a:pt x="413537" y="1980057"/>
                      </a:lnTo>
                      <a:lnTo>
                        <a:pt x="496291" y="1897304"/>
                      </a:lnTo>
                      <a:close/>
                      <a:moveTo>
                        <a:pt x="1832458" y="3698519"/>
                      </a:moveTo>
                      <a:cubicBezTo>
                        <a:pt x="1760525" y="3770300"/>
                        <a:pt x="1664818" y="3810000"/>
                        <a:pt x="1563091" y="3810000"/>
                      </a:cubicBezTo>
                      <a:cubicBezTo>
                        <a:pt x="1461364" y="3810000"/>
                        <a:pt x="1365656" y="3770300"/>
                        <a:pt x="1293647" y="3698367"/>
                      </a:cubicBezTo>
                      <a:lnTo>
                        <a:pt x="263804" y="2668600"/>
                      </a:lnTo>
                      <a:cubicBezTo>
                        <a:pt x="191872" y="2596667"/>
                        <a:pt x="152248" y="2500960"/>
                        <a:pt x="152248" y="2399233"/>
                      </a:cubicBezTo>
                      <a:cubicBezTo>
                        <a:pt x="152248" y="2297430"/>
                        <a:pt x="191872" y="2201723"/>
                        <a:pt x="263804" y="2129790"/>
                      </a:cubicBezTo>
                      <a:lnTo>
                        <a:pt x="305714" y="2087880"/>
                      </a:lnTo>
                      <a:lnTo>
                        <a:pt x="655168" y="2437333"/>
                      </a:lnTo>
                      <a:lnTo>
                        <a:pt x="652424" y="2440076"/>
                      </a:lnTo>
                      <a:cubicBezTo>
                        <a:pt x="563347" y="2529231"/>
                        <a:pt x="563347" y="2674239"/>
                        <a:pt x="652424" y="2763393"/>
                      </a:cubicBezTo>
                      <a:lnTo>
                        <a:pt x="1198855" y="3309823"/>
                      </a:lnTo>
                      <a:cubicBezTo>
                        <a:pt x="1242060" y="3352952"/>
                        <a:pt x="1299439" y="3376803"/>
                        <a:pt x="1360551" y="3376803"/>
                      </a:cubicBezTo>
                      <a:cubicBezTo>
                        <a:pt x="1421663" y="3376803"/>
                        <a:pt x="1479042" y="3353029"/>
                        <a:pt x="1519428" y="3312490"/>
                      </a:cubicBezTo>
                      <a:lnTo>
                        <a:pt x="1525143" y="3307385"/>
                      </a:lnTo>
                      <a:lnTo>
                        <a:pt x="1876196" y="3658438"/>
                      </a:lnTo>
                      <a:lnTo>
                        <a:pt x="1832458" y="3698519"/>
                      </a:lnTo>
                      <a:close/>
                      <a:moveTo>
                        <a:pt x="1988668" y="3555264"/>
                      </a:moveTo>
                      <a:lnTo>
                        <a:pt x="1638376" y="3204972"/>
                      </a:lnTo>
                      <a:lnTo>
                        <a:pt x="1739037" y="3113989"/>
                      </a:lnTo>
                      <a:lnTo>
                        <a:pt x="2088718" y="3463671"/>
                      </a:lnTo>
                      <a:lnTo>
                        <a:pt x="1988668" y="3555264"/>
                      </a:ln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 name="Freeform 43">
                  <a:extLst>
                    <a:ext uri="{FF2B5EF4-FFF2-40B4-BE49-F238E27FC236}">
                      <a16:creationId xmlns:a16="http://schemas.microsoft.com/office/drawing/2014/main" id="{3A950266-D180-1597-FA40-F16D296CECD0}"/>
                    </a:ext>
                  </a:extLst>
                </p:cNvPr>
                <p:cNvSpPr/>
                <p:nvPr/>
              </p:nvSpPr>
              <p:spPr>
                <a:xfrm>
                  <a:off x="6928751" y="1066800"/>
                  <a:ext cx="1524000" cy="1526362"/>
                </a:xfrm>
                <a:custGeom>
                  <a:avLst/>
                  <a:gdLst>
                    <a:gd name="connsiteX0" fmla="*/ 1295400 w 1524000"/>
                    <a:gd name="connsiteY0" fmla="*/ 0 h 1526362"/>
                    <a:gd name="connsiteX1" fmla="*/ 228600 w 1524000"/>
                    <a:gd name="connsiteY1" fmla="*/ 0 h 1526362"/>
                    <a:gd name="connsiteX2" fmla="*/ 0 w 1524000"/>
                    <a:gd name="connsiteY2" fmla="*/ 228600 h 1526362"/>
                    <a:gd name="connsiteX3" fmla="*/ 0 w 1524000"/>
                    <a:gd name="connsiteY3" fmla="*/ 838200 h 1526362"/>
                    <a:gd name="connsiteX4" fmla="*/ 228600 w 1524000"/>
                    <a:gd name="connsiteY4" fmla="*/ 1066800 h 1526362"/>
                    <a:gd name="connsiteX5" fmla="*/ 432130 w 1524000"/>
                    <a:gd name="connsiteY5" fmla="*/ 1066800 h 1526362"/>
                    <a:gd name="connsiteX6" fmla="*/ 353339 w 1524000"/>
                    <a:gd name="connsiteY6" fmla="*/ 1526362 h 1526362"/>
                    <a:gd name="connsiteX7" fmla="*/ 1088669 w 1524000"/>
                    <a:gd name="connsiteY7" fmla="*/ 1066800 h 1526362"/>
                    <a:gd name="connsiteX8" fmla="*/ 1295400 w 1524000"/>
                    <a:gd name="connsiteY8" fmla="*/ 1066800 h 1526362"/>
                    <a:gd name="connsiteX9" fmla="*/ 1524000 w 1524000"/>
                    <a:gd name="connsiteY9" fmla="*/ 838200 h 1526362"/>
                    <a:gd name="connsiteX10" fmla="*/ 1524000 w 1524000"/>
                    <a:gd name="connsiteY10" fmla="*/ 228600 h 1526362"/>
                    <a:gd name="connsiteX11" fmla="*/ 1295400 w 1524000"/>
                    <a:gd name="connsiteY11" fmla="*/ 0 h 1526362"/>
                    <a:gd name="connsiteX12" fmla="*/ 1371600 w 1524000"/>
                    <a:gd name="connsiteY12" fmla="*/ 838200 h 1526362"/>
                    <a:gd name="connsiteX13" fmla="*/ 1295400 w 1524000"/>
                    <a:gd name="connsiteY13" fmla="*/ 914400 h 1526362"/>
                    <a:gd name="connsiteX14" fmla="*/ 1044930 w 1524000"/>
                    <a:gd name="connsiteY14" fmla="*/ 914400 h 1526362"/>
                    <a:gd name="connsiteX15" fmla="*/ 560984 w 1524000"/>
                    <a:gd name="connsiteY15" fmla="*/ 1216838 h 1526362"/>
                    <a:gd name="connsiteX16" fmla="*/ 612877 w 1524000"/>
                    <a:gd name="connsiteY16" fmla="*/ 914400 h 1526362"/>
                    <a:gd name="connsiteX17" fmla="*/ 228600 w 1524000"/>
                    <a:gd name="connsiteY17" fmla="*/ 914400 h 1526362"/>
                    <a:gd name="connsiteX18" fmla="*/ 152400 w 1524000"/>
                    <a:gd name="connsiteY18" fmla="*/ 838200 h 1526362"/>
                    <a:gd name="connsiteX19" fmla="*/ 152400 w 1524000"/>
                    <a:gd name="connsiteY19" fmla="*/ 228600 h 1526362"/>
                    <a:gd name="connsiteX20" fmla="*/ 228600 w 1524000"/>
                    <a:gd name="connsiteY20" fmla="*/ 152400 h 1526362"/>
                    <a:gd name="connsiteX21" fmla="*/ 1295400 w 1524000"/>
                    <a:gd name="connsiteY21" fmla="*/ 152400 h 1526362"/>
                    <a:gd name="connsiteX22" fmla="*/ 1371600 w 1524000"/>
                    <a:gd name="connsiteY22" fmla="*/ 228600 h 1526362"/>
                    <a:gd name="connsiteX23" fmla="*/ 1371600 w 1524000"/>
                    <a:gd name="connsiteY23" fmla="*/ 838200 h 152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24000" h="1526362">
                      <a:moveTo>
                        <a:pt x="1295400" y="0"/>
                      </a:moveTo>
                      <a:lnTo>
                        <a:pt x="228600" y="0"/>
                      </a:lnTo>
                      <a:cubicBezTo>
                        <a:pt x="102565" y="0"/>
                        <a:pt x="0" y="102565"/>
                        <a:pt x="0" y="228600"/>
                      </a:cubicBezTo>
                      <a:lnTo>
                        <a:pt x="0" y="838200"/>
                      </a:lnTo>
                      <a:cubicBezTo>
                        <a:pt x="0" y="964235"/>
                        <a:pt x="102565" y="1066800"/>
                        <a:pt x="228600" y="1066800"/>
                      </a:cubicBezTo>
                      <a:lnTo>
                        <a:pt x="432130" y="1066800"/>
                      </a:lnTo>
                      <a:lnTo>
                        <a:pt x="353339" y="1526362"/>
                      </a:lnTo>
                      <a:lnTo>
                        <a:pt x="1088669" y="1066800"/>
                      </a:lnTo>
                      <a:lnTo>
                        <a:pt x="1295400" y="1066800"/>
                      </a:lnTo>
                      <a:cubicBezTo>
                        <a:pt x="1421435" y="1066800"/>
                        <a:pt x="1524000" y="964235"/>
                        <a:pt x="1524000" y="838200"/>
                      </a:cubicBezTo>
                      <a:lnTo>
                        <a:pt x="1524000" y="228600"/>
                      </a:lnTo>
                      <a:cubicBezTo>
                        <a:pt x="1524000" y="102565"/>
                        <a:pt x="1421435" y="0"/>
                        <a:pt x="1295400" y="0"/>
                      </a:cubicBezTo>
                      <a:close/>
                      <a:moveTo>
                        <a:pt x="1371600" y="838200"/>
                      </a:moveTo>
                      <a:cubicBezTo>
                        <a:pt x="1371600" y="880186"/>
                        <a:pt x="1337386" y="914400"/>
                        <a:pt x="1295400" y="914400"/>
                      </a:cubicBezTo>
                      <a:lnTo>
                        <a:pt x="1044930" y="914400"/>
                      </a:lnTo>
                      <a:lnTo>
                        <a:pt x="560984" y="1216838"/>
                      </a:lnTo>
                      <a:lnTo>
                        <a:pt x="612877" y="914400"/>
                      </a:lnTo>
                      <a:lnTo>
                        <a:pt x="228600" y="914400"/>
                      </a:lnTo>
                      <a:cubicBezTo>
                        <a:pt x="186614" y="914400"/>
                        <a:pt x="152400" y="880186"/>
                        <a:pt x="152400" y="838200"/>
                      </a:cubicBezTo>
                      <a:lnTo>
                        <a:pt x="152400" y="228600"/>
                      </a:lnTo>
                      <a:cubicBezTo>
                        <a:pt x="152400" y="186614"/>
                        <a:pt x="186614" y="152400"/>
                        <a:pt x="228600" y="152400"/>
                      </a:cubicBezTo>
                      <a:lnTo>
                        <a:pt x="1295400" y="152400"/>
                      </a:lnTo>
                      <a:cubicBezTo>
                        <a:pt x="1337386" y="152400"/>
                        <a:pt x="1371600" y="186614"/>
                        <a:pt x="1371600" y="228600"/>
                      </a:cubicBezTo>
                      <a:lnTo>
                        <a:pt x="1371600" y="838200"/>
                      </a:ln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5" name="Freeform 44">
                  <a:extLst>
                    <a:ext uri="{FF2B5EF4-FFF2-40B4-BE49-F238E27FC236}">
                      <a16:creationId xmlns:a16="http://schemas.microsoft.com/office/drawing/2014/main" id="{0E849D37-1F03-EF0B-C450-CDEB94C882EE}"/>
                    </a:ext>
                  </a:extLst>
                </p:cNvPr>
                <p:cNvSpPr/>
                <p:nvPr/>
              </p:nvSpPr>
              <p:spPr>
                <a:xfrm>
                  <a:off x="7233551" y="1371600"/>
                  <a:ext cx="914400" cy="152400"/>
                </a:xfrm>
                <a:custGeom>
                  <a:avLst/>
                  <a:gdLst>
                    <a:gd name="connsiteX0" fmla="*/ 0 w 914400"/>
                    <a:gd name="connsiteY0" fmla="*/ 0 h 152400"/>
                    <a:gd name="connsiteX1" fmla="*/ 914400 w 914400"/>
                    <a:gd name="connsiteY1" fmla="*/ 0 h 152400"/>
                    <a:gd name="connsiteX2" fmla="*/ 914400 w 914400"/>
                    <a:gd name="connsiteY2" fmla="*/ 152400 h 152400"/>
                    <a:gd name="connsiteX3" fmla="*/ 0 w 9144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914400" h="152400">
                      <a:moveTo>
                        <a:pt x="0" y="0"/>
                      </a:moveTo>
                      <a:lnTo>
                        <a:pt x="914400" y="0"/>
                      </a:lnTo>
                      <a:lnTo>
                        <a:pt x="914400" y="152400"/>
                      </a:lnTo>
                      <a:lnTo>
                        <a:pt x="0" y="152400"/>
                      </a:ln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6" name="Freeform 45">
                  <a:extLst>
                    <a:ext uri="{FF2B5EF4-FFF2-40B4-BE49-F238E27FC236}">
                      <a16:creationId xmlns:a16="http://schemas.microsoft.com/office/drawing/2014/main" id="{1E46CFE8-B82D-73E0-6CFE-FCF73914A0BF}"/>
                    </a:ext>
                  </a:extLst>
                </p:cNvPr>
                <p:cNvSpPr/>
                <p:nvPr/>
              </p:nvSpPr>
              <p:spPr>
                <a:xfrm>
                  <a:off x="7233551" y="1676400"/>
                  <a:ext cx="609600" cy="152400"/>
                </a:xfrm>
                <a:custGeom>
                  <a:avLst/>
                  <a:gdLst>
                    <a:gd name="connsiteX0" fmla="*/ 0 w 609600"/>
                    <a:gd name="connsiteY0" fmla="*/ 0 h 152400"/>
                    <a:gd name="connsiteX1" fmla="*/ 609600 w 609600"/>
                    <a:gd name="connsiteY1" fmla="*/ 0 h 152400"/>
                    <a:gd name="connsiteX2" fmla="*/ 609600 w 609600"/>
                    <a:gd name="connsiteY2" fmla="*/ 152400 h 152400"/>
                    <a:gd name="connsiteX3" fmla="*/ 0 w 6096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609600" h="152400">
                      <a:moveTo>
                        <a:pt x="0" y="0"/>
                      </a:moveTo>
                      <a:lnTo>
                        <a:pt x="609600" y="0"/>
                      </a:lnTo>
                      <a:lnTo>
                        <a:pt x="609600" y="152400"/>
                      </a:lnTo>
                      <a:lnTo>
                        <a:pt x="0" y="152400"/>
                      </a:ln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7" name="Freeform 46">
                  <a:extLst>
                    <a:ext uri="{FF2B5EF4-FFF2-40B4-BE49-F238E27FC236}">
                      <a16:creationId xmlns:a16="http://schemas.microsoft.com/office/drawing/2014/main" id="{264C8B71-1BBD-BCB0-3D1A-84D860684D79}"/>
                    </a:ext>
                  </a:extLst>
                </p:cNvPr>
                <p:cNvSpPr/>
                <p:nvPr/>
              </p:nvSpPr>
              <p:spPr>
                <a:xfrm>
                  <a:off x="7995551" y="1676400"/>
                  <a:ext cx="152400" cy="152400"/>
                </a:xfrm>
                <a:custGeom>
                  <a:avLst/>
                  <a:gdLst>
                    <a:gd name="connsiteX0" fmla="*/ 0 w 152400"/>
                    <a:gd name="connsiteY0" fmla="*/ 0 h 152400"/>
                    <a:gd name="connsiteX1" fmla="*/ 152400 w 152400"/>
                    <a:gd name="connsiteY1" fmla="*/ 0 h 152400"/>
                    <a:gd name="connsiteX2" fmla="*/ 152400 w 152400"/>
                    <a:gd name="connsiteY2" fmla="*/ 152400 h 152400"/>
                    <a:gd name="connsiteX3" fmla="*/ 0 w 1524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52400" h="152400">
                      <a:moveTo>
                        <a:pt x="0" y="0"/>
                      </a:moveTo>
                      <a:lnTo>
                        <a:pt x="152400" y="0"/>
                      </a:lnTo>
                      <a:lnTo>
                        <a:pt x="152400" y="152400"/>
                      </a:lnTo>
                      <a:lnTo>
                        <a:pt x="0" y="152400"/>
                      </a:ln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8" name="Freeform 47">
                  <a:extLst>
                    <a:ext uri="{FF2B5EF4-FFF2-40B4-BE49-F238E27FC236}">
                      <a16:creationId xmlns:a16="http://schemas.microsoft.com/office/drawing/2014/main" id="{6679FECF-AFBB-FF53-217A-E3575A921992}"/>
                    </a:ext>
                  </a:extLst>
                </p:cNvPr>
                <p:cNvSpPr/>
                <p:nvPr/>
              </p:nvSpPr>
              <p:spPr>
                <a:xfrm>
                  <a:off x="3739248" y="1295400"/>
                  <a:ext cx="2983458" cy="1933346"/>
                </a:xfrm>
                <a:custGeom>
                  <a:avLst/>
                  <a:gdLst>
                    <a:gd name="connsiteX0" fmla="*/ 2351303 w 2983458"/>
                    <a:gd name="connsiteY0" fmla="*/ 0 h 1933346"/>
                    <a:gd name="connsiteX1" fmla="*/ 275082 w 2983458"/>
                    <a:gd name="connsiteY1" fmla="*/ 1649349 h 1933346"/>
                    <a:gd name="connsiteX2" fmla="*/ 130683 w 2983458"/>
                    <a:gd name="connsiteY2" fmla="*/ 1408633 h 1933346"/>
                    <a:gd name="connsiteX3" fmla="*/ 0 w 2983458"/>
                    <a:gd name="connsiteY3" fmla="*/ 1487043 h 1933346"/>
                    <a:gd name="connsiteX4" fmla="*/ 267843 w 2983458"/>
                    <a:gd name="connsiteY4" fmla="*/ 1933346 h 1933346"/>
                    <a:gd name="connsiteX5" fmla="*/ 714146 w 2983458"/>
                    <a:gd name="connsiteY5" fmla="*/ 1665503 h 1933346"/>
                    <a:gd name="connsiteX6" fmla="*/ 635737 w 2983458"/>
                    <a:gd name="connsiteY6" fmla="*/ 1534820 h 1933346"/>
                    <a:gd name="connsiteX7" fmla="*/ 429235 w 2983458"/>
                    <a:gd name="connsiteY7" fmla="*/ 1658722 h 1933346"/>
                    <a:gd name="connsiteX8" fmla="*/ 2351303 w 2983458"/>
                    <a:gd name="connsiteY8" fmla="*/ 152400 h 1933346"/>
                    <a:gd name="connsiteX9" fmla="*/ 2938348 w 2983458"/>
                    <a:gd name="connsiteY9" fmla="*/ 240792 h 1933346"/>
                    <a:gd name="connsiteX10" fmla="*/ 2983459 w 2983458"/>
                    <a:gd name="connsiteY10" fmla="*/ 95250 h 1933346"/>
                    <a:gd name="connsiteX11" fmla="*/ 2351303 w 2983458"/>
                    <a:gd name="connsiteY11" fmla="*/ 0 h 193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3458" h="1933346">
                      <a:moveTo>
                        <a:pt x="2351303" y="0"/>
                      </a:moveTo>
                      <a:cubicBezTo>
                        <a:pt x="1355674" y="0"/>
                        <a:pt x="498043" y="688696"/>
                        <a:pt x="275082" y="1649349"/>
                      </a:cubicBezTo>
                      <a:lnTo>
                        <a:pt x="130683" y="1408633"/>
                      </a:lnTo>
                      <a:lnTo>
                        <a:pt x="0" y="1487043"/>
                      </a:lnTo>
                      <a:lnTo>
                        <a:pt x="267843" y="1933346"/>
                      </a:lnTo>
                      <a:lnTo>
                        <a:pt x="714146" y="1665503"/>
                      </a:lnTo>
                      <a:lnTo>
                        <a:pt x="635737" y="1534820"/>
                      </a:lnTo>
                      <a:lnTo>
                        <a:pt x="429235" y="1658722"/>
                      </a:lnTo>
                      <a:cubicBezTo>
                        <a:pt x="645185" y="779907"/>
                        <a:pt x="1435456" y="152400"/>
                        <a:pt x="2351303" y="152400"/>
                      </a:cubicBezTo>
                      <a:cubicBezTo>
                        <a:pt x="2551481" y="152400"/>
                        <a:pt x="2748991" y="182118"/>
                        <a:pt x="2938348" y="240792"/>
                      </a:cubicBezTo>
                      <a:lnTo>
                        <a:pt x="2983459" y="95250"/>
                      </a:lnTo>
                      <a:cubicBezTo>
                        <a:pt x="2779471" y="32004"/>
                        <a:pt x="2566797" y="0"/>
                        <a:pt x="2351303" y="0"/>
                      </a:cubicBez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9" name="Freeform 48">
                  <a:extLst>
                    <a:ext uri="{FF2B5EF4-FFF2-40B4-BE49-F238E27FC236}">
                      <a16:creationId xmlns:a16="http://schemas.microsoft.com/office/drawing/2014/main" id="{1136D439-3489-5F12-D893-D1B738B80AD3}"/>
                    </a:ext>
                  </a:extLst>
                </p:cNvPr>
                <p:cNvSpPr/>
                <p:nvPr/>
              </p:nvSpPr>
              <p:spPr>
                <a:xfrm>
                  <a:off x="7629868" y="2486177"/>
                  <a:ext cx="785850" cy="2286228"/>
                </a:xfrm>
                <a:custGeom>
                  <a:avLst/>
                  <a:gdLst>
                    <a:gd name="connsiteX0" fmla="*/ 785851 w 785850"/>
                    <a:gd name="connsiteY0" fmla="*/ 267843 h 2286228"/>
                    <a:gd name="connsiteX1" fmla="*/ 339547 w 785850"/>
                    <a:gd name="connsiteY1" fmla="*/ 0 h 2286228"/>
                    <a:gd name="connsiteX2" fmla="*/ 71780 w 785850"/>
                    <a:gd name="connsiteY2" fmla="*/ 446380 h 2286228"/>
                    <a:gd name="connsiteX3" fmla="*/ 202463 w 785850"/>
                    <a:gd name="connsiteY3" fmla="*/ 524789 h 2286228"/>
                    <a:gd name="connsiteX4" fmla="*/ 335813 w 785850"/>
                    <a:gd name="connsiteY4" fmla="*/ 302514 h 2286228"/>
                    <a:gd name="connsiteX5" fmla="*/ 441884 w 785850"/>
                    <a:gd name="connsiteY5" fmla="*/ 942823 h 2286228"/>
                    <a:gd name="connsiteX6" fmla="*/ 0 w 785850"/>
                    <a:gd name="connsiteY6" fmla="*/ 2190217 h 2286228"/>
                    <a:gd name="connsiteX7" fmla="*/ 118338 w 785850"/>
                    <a:gd name="connsiteY7" fmla="*/ 2286229 h 2286228"/>
                    <a:gd name="connsiteX8" fmla="*/ 594284 w 785850"/>
                    <a:gd name="connsiteY8" fmla="*/ 942823 h 2286228"/>
                    <a:gd name="connsiteX9" fmla="*/ 483489 w 785850"/>
                    <a:gd name="connsiteY9" fmla="*/ 264185 h 2286228"/>
                    <a:gd name="connsiteX10" fmla="*/ 707441 w 785850"/>
                    <a:gd name="connsiteY10" fmla="*/ 398526 h 2286228"/>
                    <a:gd name="connsiteX11" fmla="*/ 785851 w 785850"/>
                    <a:gd name="connsiteY11" fmla="*/ 267843 h 228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5850" h="2286228">
                      <a:moveTo>
                        <a:pt x="785851" y="267843"/>
                      </a:moveTo>
                      <a:lnTo>
                        <a:pt x="339547" y="0"/>
                      </a:lnTo>
                      <a:lnTo>
                        <a:pt x="71780" y="446380"/>
                      </a:lnTo>
                      <a:lnTo>
                        <a:pt x="202463" y="524789"/>
                      </a:lnTo>
                      <a:lnTo>
                        <a:pt x="335813" y="302514"/>
                      </a:lnTo>
                      <a:cubicBezTo>
                        <a:pt x="405994" y="507873"/>
                        <a:pt x="441884" y="722681"/>
                        <a:pt x="441884" y="942823"/>
                      </a:cubicBezTo>
                      <a:cubicBezTo>
                        <a:pt x="441884" y="1395984"/>
                        <a:pt x="284912" y="1839011"/>
                        <a:pt x="0" y="2190217"/>
                      </a:cubicBezTo>
                      <a:lnTo>
                        <a:pt x="118338" y="2286229"/>
                      </a:lnTo>
                      <a:cubicBezTo>
                        <a:pt x="425272" y="1907972"/>
                        <a:pt x="594284" y="1430807"/>
                        <a:pt x="594284" y="942823"/>
                      </a:cubicBezTo>
                      <a:cubicBezTo>
                        <a:pt x="594284" y="709727"/>
                        <a:pt x="556717" y="482117"/>
                        <a:pt x="483489" y="264185"/>
                      </a:cubicBezTo>
                      <a:lnTo>
                        <a:pt x="707441" y="398526"/>
                      </a:lnTo>
                      <a:lnTo>
                        <a:pt x="785851" y="267843"/>
                      </a:ln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grpSp>
      </p:grpSp>
      <p:grpSp>
        <p:nvGrpSpPr>
          <p:cNvPr id="43" name="Group 42">
            <a:extLst>
              <a:ext uri="{FF2B5EF4-FFF2-40B4-BE49-F238E27FC236}">
                <a16:creationId xmlns:a16="http://schemas.microsoft.com/office/drawing/2014/main" id="{912B0E6C-024E-5498-57AB-7FF6608BA836}"/>
              </a:ext>
            </a:extLst>
          </p:cNvPr>
          <p:cNvGrpSpPr/>
          <p:nvPr/>
        </p:nvGrpSpPr>
        <p:grpSpPr>
          <a:xfrm>
            <a:off x="6517789" y="4659984"/>
            <a:ext cx="5128111" cy="1220980"/>
            <a:chOff x="6517789" y="4659984"/>
            <a:chExt cx="5128111" cy="1220980"/>
          </a:xfrm>
        </p:grpSpPr>
        <p:sp>
          <p:nvSpPr>
            <p:cNvPr id="33" name="Text Placeholder 4">
              <a:extLst>
                <a:ext uri="{FF2B5EF4-FFF2-40B4-BE49-F238E27FC236}">
                  <a16:creationId xmlns:a16="http://schemas.microsoft.com/office/drawing/2014/main" id="{FF6A1CA2-42A4-604F-F061-5F10E7F87AB7}"/>
                </a:ext>
              </a:extLst>
            </p:cNvPr>
            <p:cNvSpPr txBox="1">
              <a:spLocks/>
            </p:cNvSpPr>
            <p:nvPr/>
          </p:nvSpPr>
          <p:spPr>
            <a:xfrm>
              <a:off x="7896225" y="4866455"/>
              <a:ext cx="3749675" cy="808038"/>
            </a:xfrm>
          </p:spPr>
          <p:txBody>
            <a:bodyPr anchor="ctr">
              <a:norm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GB" sz="1800">
                  <a:solidFill>
                    <a:srgbClr val="FFFFFF"/>
                  </a:solidFill>
                </a:rPr>
                <a:t>Recapture lost calls before they phone a competitor</a:t>
              </a:r>
            </a:p>
          </p:txBody>
        </p:sp>
        <p:grpSp>
          <p:nvGrpSpPr>
            <p:cNvPr id="38" name="Group 37">
              <a:extLst>
                <a:ext uri="{FF2B5EF4-FFF2-40B4-BE49-F238E27FC236}">
                  <a16:creationId xmlns:a16="http://schemas.microsoft.com/office/drawing/2014/main" id="{0BE023E4-CEE6-B0B9-68FD-925A460077B4}"/>
                </a:ext>
              </a:extLst>
            </p:cNvPr>
            <p:cNvGrpSpPr/>
            <p:nvPr/>
          </p:nvGrpSpPr>
          <p:grpSpPr>
            <a:xfrm>
              <a:off x="6517789" y="4659984"/>
              <a:ext cx="1221662" cy="1220980"/>
              <a:chOff x="6517789" y="4659984"/>
              <a:chExt cx="1221662" cy="1220980"/>
            </a:xfrm>
          </p:grpSpPr>
          <p:sp>
            <p:nvSpPr>
              <p:cNvPr id="32" name="Oval 31">
                <a:extLst>
                  <a:ext uri="{FF2B5EF4-FFF2-40B4-BE49-F238E27FC236}">
                    <a16:creationId xmlns:a16="http://schemas.microsoft.com/office/drawing/2014/main" id="{FD7E03F6-14D2-1ED5-254D-E4E3DB01915D}"/>
                  </a:ext>
                </a:extLst>
              </p:cNvPr>
              <p:cNvSpPr/>
              <p:nvPr/>
            </p:nvSpPr>
            <p:spPr>
              <a:xfrm>
                <a:off x="6517789" y="4659984"/>
                <a:ext cx="1221662" cy="122098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C69B4094-9C6F-4780-3D03-342B70D7973C}"/>
                  </a:ext>
                </a:extLst>
              </p:cNvPr>
              <p:cNvGrpSpPr/>
              <p:nvPr/>
            </p:nvGrpSpPr>
            <p:grpSpPr>
              <a:xfrm>
                <a:off x="6856153" y="4950178"/>
                <a:ext cx="544934" cy="544934"/>
                <a:chOff x="3733800" y="1066800"/>
                <a:chExt cx="4724400" cy="4724400"/>
              </a:xfrm>
              <a:solidFill>
                <a:schemeClr val="tx1"/>
              </a:solidFill>
            </p:grpSpPr>
            <p:sp>
              <p:nvSpPr>
                <p:cNvPr id="18" name="Freeform 53">
                  <a:extLst>
                    <a:ext uri="{FF2B5EF4-FFF2-40B4-BE49-F238E27FC236}">
                      <a16:creationId xmlns:a16="http://schemas.microsoft.com/office/drawing/2014/main" id="{521E7D7B-58C5-1AE3-73D3-FF323C24EDB5}"/>
                    </a:ext>
                  </a:extLst>
                </p:cNvPr>
                <p:cNvSpPr/>
                <p:nvPr/>
              </p:nvSpPr>
              <p:spPr>
                <a:xfrm>
                  <a:off x="6172200" y="3657600"/>
                  <a:ext cx="2286000" cy="2133600"/>
                </a:xfrm>
                <a:custGeom>
                  <a:avLst/>
                  <a:gdLst>
                    <a:gd name="connsiteX0" fmla="*/ 2019300 w 2286000"/>
                    <a:gd name="connsiteY0" fmla="*/ 0 h 2133600"/>
                    <a:gd name="connsiteX1" fmla="*/ 1752600 w 2286000"/>
                    <a:gd name="connsiteY1" fmla="*/ 266700 h 2133600"/>
                    <a:gd name="connsiteX2" fmla="*/ 1752600 w 2286000"/>
                    <a:gd name="connsiteY2" fmla="*/ 802462 h 2133600"/>
                    <a:gd name="connsiteX3" fmla="*/ 1556309 w 2286000"/>
                    <a:gd name="connsiteY3" fmla="*/ 1028776 h 2133600"/>
                    <a:gd name="connsiteX4" fmla="*/ 1508455 w 2286000"/>
                    <a:gd name="connsiteY4" fmla="*/ 1035634 h 2133600"/>
                    <a:gd name="connsiteX5" fmla="*/ 1600200 w 2286000"/>
                    <a:gd name="connsiteY5" fmla="*/ 762000 h 2133600"/>
                    <a:gd name="connsiteX6" fmla="*/ 1143000 w 2286000"/>
                    <a:gd name="connsiteY6" fmla="*/ 304800 h 2133600"/>
                    <a:gd name="connsiteX7" fmla="*/ 685800 w 2286000"/>
                    <a:gd name="connsiteY7" fmla="*/ 762000 h 2133600"/>
                    <a:gd name="connsiteX8" fmla="*/ 777545 w 2286000"/>
                    <a:gd name="connsiteY8" fmla="*/ 1035634 h 2133600"/>
                    <a:gd name="connsiteX9" fmla="*/ 729691 w 2286000"/>
                    <a:gd name="connsiteY9" fmla="*/ 1028776 h 2133600"/>
                    <a:gd name="connsiteX10" fmla="*/ 533400 w 2286000"/>
                    <a:gd name="connsiteY10" fmla="*/ 802462 h 2133600"/>
                    <a:gd name="connsiteX11" fmla="*/ 533400 w 2286000"/>
                    <a:gd name="connsiteY11" fmla="*/ 266700 h 2133600"/>
                    <a:gd name="connsiteX12" fmla="*/ 266700 w 2286000"/>
                    <a:gd name="connsiteY12" fmla="*/ 0 h 2133600"/>
                    <a:gd name="connsiteX13" fmla="*/ 0 w 2286000"/>
                    <a:gd name="connsiteY13" fmla="*/ 266700 h 2133600"/>
                    <a:gd name="connsiteX14" fmla="*/ 0 w 2286000"/>
                    <a:gd name="connsiteY14" fmla="*/ 868223 h 2133600"/>
                    <a:gd name="connsiteX15" fmla="*/ 556108 w 2286000"/>
                    <a:gd name="connsiteY15" fmla="*/ 1541678 h 2133600"/>
                    <a:gd name="connsiteX16" fmla="*/ 609600 w 2286000"/>
                    <a:gd name="connsiteY16" fmla="*/ 1551966 h 2133600"/>
                    <a:gd name="connsiteX17" fmla="*/ 609600 w 2286000"/>
                    <a:gd name="connsiteY17" fmla="*/ 2133600 h 2133600"/>
                    <a:gd name="connsiteX18" fmla="*/ 1676400 w 2286000"/>
                    <a:gd name="connsiteY18" fmla="*/ 2133600 h 2133600"/>
                    <a:gd name="connsiteX19" fmla="*/ 1676400 w 2286000"/>
                    <a:gd name="connsiteY19" fmla="*/ 1551966 h 2133600"/>
                    <a:gd name="connsiteX20" fmla="*/ 1729892 w 2286000"/>
                    <a:gd name="connsiteY20" fmla="*/ 1541678 h 2133600"/>
                    <a:gd name="connsiteX21" fmla="*/ 2286000 w 2286000"/>
                    <a:gd name="connsiteY21" fmla="*/ 868223 h 2133600"/>
                    <a:gd name="connsiteX22" fmla="*/ 2286000 w 2286000"/>
                    <a:gd name="connsiteY22" fmla="*/ 266700 h 2133600"/>
                    <a:gd name="connsiteX23" fmla="*/ 2019300 w 2286000"/>
                    <a:gd name="connsiteY23" fmla="*/ 0 h 2133600"/>
                    <a:gd name="connsiteX24" fmla="*/ 1143000 w 2286000"/>
                    <a:gd name="connsiteY24" fmla="*/ 457200 h 2133600"/>
                    <a:gd name="connsiteX25" fmla="*/ 1447800 w 2286000"/>
                    <a:gd name="connsiteY25" fmla="*/ 762000 h 2133600"/>
                    <a:gd name="connsiteX26" fmla="*/ 1143000 w 2286000"/>
                    <a:gd name="connsiteY26" fmla="*/ 1066800 h 2133600"/>
                    <a:gd name="connsiteX27" fmla="*/ 838200 w 2286000"/>
                    <a:gd name="connsiteY27" fmla="*/ 762000 h 2133600"/>
                    <a:gd name="connsiteX28" fmla="*/ 1143000 w 2286000"/>
                    <a:gd name="connsiteY28" fmla="*/ 457200 h 2133600"/>
                    <a:gd name="connsiteX29" fmla="*/ 2133600 w 2286000"/>
                    <a:gd name="connsiteY29" fmla="*/ 868223 h 2133600"/>
                    <a:gd name="connsiteX30" fmla="*/ 1701013 w 2286000"/>
                    <a:gd name="connsiteY30" fmla="*/ 1392022 h 2133600"/>
                    <a:gd name="connsiteX31" fmla="*/ 1524000 w 2286000"/>
                    <a:gd name="connsiteY31" fmla="*/ 1426083 h 2133600"/>
                    <a:gd name="connsiteX32" fmla="*/ 1524000 w 2286000"/>
                    <a:gd name="connsiteY32" fmla="*/ 1981200 h 2133600"/>
                    <a:gd name="connsiteX33" fmla="*/ 762000 w 2286000"/>
                    <a:gd name="connsiteY33" fmla="*/ 1981200 h 2133600"/>
                    <a:gd name="connsiteX34" fmla="*/ 762000 w 2286000"/>
                    <a:gd name="connsiteY34" fmla="*/ 1426083 h 2133600"/>
                    <a:gd name="connsiteX35" fmla="*/ 584987 w 2286000"/>
                    <a:gd name="connsiteY35" fmla="*/ 1391945 h 2133600"/>
                    <a:gd name="connsiteX36" fmla="*/ 152400 w 2286000"/>
                    <a:gd name="connsiteY36" fmla="*/ 868223 h 2133600"/>
                    <a:gd name="connsiteX37" fmla="*/ 152400 w 2286000"/>
                    <a:gd name="connsiteY37" fmla="*/ 266700 h 2133600"/>
                    <a:gd name="connsiteX38" fmla="*/ 266700 w 2286000"/>
                    <a:gd name="connsiteY38" fmla="*/ 152400 h 2133600"/>
                    <a:gd name="connsiteX39" fmla="*/ 381000 w 2286000"/>
                    <a:gd name="connsiteY39" fmla="*/ 266700 h 2133600"/>
                    <a:gd name="connsiteX40" fmla="*/ 381000 w 2286000"/>
                    <a:gd name="connsiteY40" fmla="*/ 802462 h 2133600"/>
                    <a:gd name="connsiteX41" fmla="*/ 708127 w 2286000"/>
                    <a:gd name="connsiteY41" fmla="*/ 1179652 h 2133600"/>
                    <a:gd name="connsiteX42" fmla="*/ 979780 w 2286000"/>
                    <a:gd name="connsiteY42" fmla="*/ 1218438 h 2133600"/>
                    <a:gd name="connsiteX43" fmla="*/ 1135151 w 2286000"/>
                    <a:gd name="connsiteY43" fmla="*/ 1218819 h 2133600"/>
                    <a:gd name="connsiteX44" fmla="*/ 1143000 w 2286000"/>
                    <a:gd name="connsiteY44" fmla="*/ 1219200 h 2133600"/>
                    <a:gd name="connsiteX45" fmla="*/ 1219200 w 2286000"/>
                    <a:gd name="connsiteY45" fmla="*/ 1219200 h 2133600"/>
                    <a:gd name="connsiteX46" fmla="*/ 1219200 w 2286000"/>
                    <a:gd name="connsiteY46" fmla="*/ 1218972 h 2133600"/>
                    <a:gd name="connsiteX47" fmla="*/ 1295400 w 2286000"/>
                    <a:gd name="connsiteY47" fmla="*/ 1219200 h 2133600"/>
                    <a:gd name="connsiteX48" fmla="*/ 1577874 w 2286000"/>
                    <a:gd name="connsiteY48" fmla="*/ 1179576 h 2133600"/>
                    <a:gd name="connsiteX49" fmla="*/ 1905000 w 2286000"/>
                    <a:gd name="connsiteY49" fmla="*/ 802386 h 2133600"/>
                    <a:gd name="connsiteX50" fmla="*/ 1905000 w 2286000"/>
                    <a:gd name="connsiteY50" fmla="*/ 266700 h 2133600"/>
                    <a:gd name="connsiteX51" fmla="*/ 2019300 w 2286000"/>
                    <a:gd name="connsiteY51" fmla="*/ 152400 h 2133600"/>
                    <a:gd name="connsiteX52" fmla="*/ 2133600 w 2286000"/>
                    <a:gd name="connsiteY52" fmla="*/ 2667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286000" h="2133600">
                      <a:moveTo>
                        <a:pt x="2019300" y="0"/>
                      </a:moveTo>
                      <a:cubicBezTo>
                        <a:pt x="1872234" y="0"/>
                        <a:pt x="1752600" y="119634"/>
                        <a:pt x="1752600" y="266700"/>
                      </a:cubicBezTo>
                      <a:lnTo>
                        <a:pt x="1752600" y="802462"/>
                      </a:lnTo>
                      <a:cubicBezTo>
                        <a:pt x="1752600" y="915467"/>
                        <a:pt x="1668247" y="1012774"/>
                        <a:pt x="1556309" y="1028776"/>
                      </a:cubicBezTo>
                      <a:lnTo>
                        <a:pt x="1508455" y="1035634"/>
                      </a:lnTo>
                      <a:cubicBezTo>
                        <a:pt x="1565758" y="959206"/>
                        <a:pt x="1600200" y="864641"/>
                        <a:pt x="1600200" y="762000"/>
                      </a:cubicBezTo>
                      <a:cubicBezTo>
                        <a:pt x="1600200" y="509854"/>
                        <a:pt x="1395146" y="304800"/>
                        <a:pt x="1143000" y="304800"/>
                      </a:cubicBezTo>
                      <a:cubicBezTo>
                        <a:pt x="890854" y="304800"/>
                        <a:pt x="685800" y="509854"/>
                        <a:pt x="685800" y="762000"/>
                      </a:cubicBezTo>
                      <a:cubicBezTo>
                        <a:pt x="685800" y="864641"/>
                        <a:pt x="720242" y="959206"/>
                        <a:pt x="777545" y="1035634"/>
                      </a:cubicBezTo>
                      <a:lnTo>
                        <a:pt x="729691" y="1028776"/>
                      </a:lnTo>
                      <a:cubicBezTo>
                        <a:pt x="617753" y="1012774"/>
                        <a:pt x="533400" y="915467"/>
                        <a:pt x="533400" y="802462"/>
                      </a:cubicBezTo>
                      <a:lnTo>
                        <a:pt x="533400" y="266700"/>
                      </a:lnTo>
                      <a:cubicBezTo>
                        <a:pt x="533400" y="119634"/>
                        <a:pt x="413766" y="0"/>
                        <a:pt x="266700" y="0"/>
                      </a:cubicBezTo>
                      <a:cubicBezTo>
                        <a:pt x="119634" y="0"/>
                        <a:pt x="0" y="119634"/>
                        <a:pt x="0" y="266700"/>
                      </a:cubicBezTo>
                      <a:lnTo>
                        <a:pt x="0" y="868223"/>
                      </a:lnTo>
                      <a:cubicBezTo>
                        <a:pt x="0" y="1196340"/>
                        <a:pt x="233858" y="1479575"/>
                        <a:pt x="556108" y="1541678"/>
                      </a:cubicBezTo>
                      <a:lnTo>
                        <a:pt x="609600" y="1551966"/>
                      </a:lnTo>
                      <a:lnTo>
                        <a:pt x="609600" y="2133600"/>
                      </a:lnTo>
                      <a:lnTo>
                        <a:pt x="1676400" y="2133600"/>
                      </a:lnTo>
                      <a:lnTo>
                        <a:pt x="1676400" y="1551966"/>
                      </a:lnTo>
                      <a:lnTo>
                        <a:pt x="1729892" y="1541678"/>
                      </a:lnTo>
                      <a:cubicBezTo>
                        <a:pt x="2052142" y="1479575"/>
                        <a:pt x="2286000" y="1196340"/>
                        <a:pt x="2286000" y="868223"/>
                      </a:cubicBezTo>
                      <a:lnTo>
                        <a:pt x="2286000" y="266700"/>
                      </a:lnTo>
                      <a:cubicBezTo>
                        <a:pt x="2286000" y="119634"/>
                        <a:pt x="2166366" y="0"/>
                        <a:pt x="2019300" y="0"/>
                      </a:cubicBezTo>
                      <a:close/>
                      <a:moveTo>
                        <a:pt x="1143000" y="457200"/>
                      </a:moveTo>
                      <a:cubicBezTo>
                        <a:pt x="1311097" y="457200"/>
                        <a:pt x="1447800" y="593903"/>
                        <a:pt x="1447800" y="762000"/>
                      </a:cubicBezTo>
                      <a:cubicBezTo>
                        <a:pt x="1447800" y="930097"/>
                        <a:pt x="1311097" y="1066800"/>
                        <a:pt x="1143000" y="1066800"/>
                      </a:cubicBezTo>
                      <a:cubicBezTo>
                        <a:pt x="974903" y="1066800"/>
                        <a:pt x="838200" y="930097"/>
                        <a:pt x="838200" y="762000"/>
                      </a:cubicBezTo>
                      <a:cubicBezTo>
                        <a:pt x="838200" y="593903"/>
                        <a:pt x="974903" y="457200"/>
                        <a:pt x="1143000" y="457200"/>
                      </a:cubicBezTo>
                      <a:close/>
                      <a:moveTo>
                        <a:pt x="2133600" y="868223"/>
                      </a:moveTo>
                      <a:cubicBezTo>
                        <a:pt x="2133600" y="1123417"/>
                        <a:pt x="1951634" y="1343711"/>
                        <a:pt x="1701013" y="1392022"/>
                      </a:cubicBezTo>
                      <a:lnTo>
                        <a:pt x="1524000" y="1426083"/>
                      </a:lnTo>
                      <a:lnTo>
                        <a:pt x="1524000" y="1981200"/>
                      </a:lnTo>
                      <a:lnTo>
                        <a:pt x="762000" y="1981200"/>
                      </a:lnTo>
                      <a:lnTo>
                        <a:pt x="762000" y="1426083"/>
                      </a:lnTo>
                      <a:lnTo>
                        <a:pt x="584987" y="1391945"/>
                      </a:lnTo>
                      <a:cubicBezTo>
                        <a:pt x="334366" y="1343711"/>
                        <a:pt x="152400" y="1123417"/>
                        <a:pt x="152400" y="868223"/>
                      </a:cubicBezTo>
                      <a:lnTo>
                        <a:pt x="152400" y="266700"/>
                      </a:lnTo>
                      <a:cubicBezTo>
                        <a:pt x="152400" y="203683"/>
                        <a:pt x="203683" y="152400"/>
                        <a:pt x="266700" y="152400"/>
                      </a:cubicBezTo>
                      <a:cubicBezTo>
                        <a:pt x="329717" y="152400"/>
                        <a:pt x="381000" y="203683"/>
                        <a:pt x="381000" y="266700"/>
                      </a:cubicBezTo>
                      <a:lnTo>
                        <a:pt x="381000" y="802462"/>
                      </a:lnTo>
                      <a:cubicBezTo>
                        <a:pt x="381000" y="990829"/>
                        <a:pt x="521665" y="1152982"/>
                        <a:pt x="708127" y="1179652"/>
                      </a:cubicBezTo>
                      <a:lnTo>
                        <a:pt x="979780" y="1218438"/>
                      </a:lnTo>
                      <a:lnTo>
                        <a:pt x="1135151" y="1218819"/>
                      </a:lnTo>
                      <a:cubicBezTo>
                        <a:pt x="1137818" y="1218819"/>
                        <a:pt x="1140333" y="1219200"/>
                        <a:pt x="1143000" y="1219200"/>
                      </a:cubicBezTo>
                      <a:lnTo>
                        <a:pt x="1219200" y="1219200"/>
                      </a:lnTo>
                      <a:lnTo>
                        <a:pt x="1219200" y="1218972"/>
                      </a:lnTo>
                      <a:lnTo>
                        <a:pt x="1295400" y="1219200"/>
                      </a:lnTo>
                      <a:lnTo>
                        <a:pt x="1577874" y="1179576"/>
                      </a:lnTo>
                      <a:cubicBezTo>
                        <a:pt x="1764335" y="1152906"/>
                        <a:pt x="1905000" y="990752"/>
                        <a:pt x="1905000" y="802386"/>
                      </a:cubicBezTo>
                      <a:lnTo>
                        <a:pt x="1905000" y="266700"/>
                      </a:lnTo>
                      <a:cubicBezTo>
                        <a:pt x="1905000" y="203683"/>
                        <a:pt x="1956283" y="152400"/>
                        <a:pt x="2019300" y="152400"/>
                      </a:cubicBezTo>
                      <a:cubicBezTo>
                        <a:pt x="2082317" y="152400"/>
                        <a:pt x="2133600" y="203683"/>
                        <a:pt x="2133600" y="266700"/>
                      </a:cubicBezTo>
                      <a:close/>
                    </a:path>
                  </a:pathLst>
                </a:custGeom>
                <a:solidFill>
                  <a:schemeClr val="bg1"/>
                </a:solid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54">
                  <a:extLst>
                    <a:ext uri="{FF2B5EF4-FFF2-40B4-BE49-F238E27FC236}">
                      <a16:creationId xmlns:a16="http://schemas.microsoft.com/office/drawing/2014/main" id="{45F23E55-736C-F8BF-0A63-312BDF447ED7}"/>
                    </a:ext>
                  </a:extLst>
                </p:cNvPr>
                <p:cNvSpPr/>
                <p:nvPr/>
              </p:nvSpPr>
              <p:spPr>
                <a:xfrm>
                  <a:off x="3733800" y="1066800"/>
                  <a:ext cx="4724400" cy="4724400"/>
                </a:xfrm>
                <a:custGeom>
                  <a:avLst/>
                  <a:gdLst>
                    <a:gd name="connsiteX0" fmla="*/ 4114800 w 4724400"/>
                    <a:gd name="connsiteY0" fmla="*/ 1524000 h 4724400"/>
                    <a:gd name="connsiteX1" fmla="*/ 4114800 w 4724400"/>
                    <a:gd name="connsiteY1" fmla="*/ 0 h 4724400"/>
                    <a:gd name="connsiteX2" fmla="*/ 3948989 w 4724400"/>
                    <a:gd name="connsiteY2" fmla="*/ 0 h 4724400"/>
                    <a:gd name="connsiteX3" fmla="*/ 2892628 w 4724400"/>
                    <a:gd name="connsiteY3" fmla="*/ 384124 h 4724400"/>
                    <a:gd name="connsiteX4" fmla="*/ 3962400 w 4724400"/>
                    <a:gd name="connsiteY4" fmla="*/ 740740 h 4724400"/>
                    <a:gd name="connsiteX5" fmla="*/ 3962400 w 4724400"/>
                    <a:gd name="connsiteY5" fmla="*/ 1524000 h 4724400"/>
                    <a:gd name="connsiteX6" fmla="*/ 3023464 w 4724400"/>
                    <a:gd name="connsiteY6" fmla="*/ 1524000 h 4724400"/>
                    <a:gd name="connsiteX7" fmla="*/ 2203095 w 4724400"/>
                    <a:gd name="connsiteY7" fmla="*/ 2114703 h 4724400"/>
                    <a:gd name="connsiteX8" fmla="*/ 2098243 w 4724400"/>
                    <a:gd name="connsiteY8" fmla="*/ 1914296 h 4724400"/>
                    <a:gd name="connsiteX9" fmla="*/ 1905000 w 4724400"/>
                    <a:gd name="connsiteY9" fmla="*/ 1721053 h 4724400"/>
                    <a:gd name="connsiteX10" fmla="*/ 1905000 w 4724400"/>
                    <a:gd name="connsiteY10" fmla="*/ 1281532 h 4724400"/>
                    <a:gd name="connsiteX11" fmla="*/ 2547671 w 4724400"/>
                    <a:gd name="connsiteY11" fmla="*/ 752856 h 4724400"/>
                    <a:gd name="connsiteX12" fmla="*/ 2719426 w 4724400"/>
                    <a:gd name="connsiteY12" fmla="*/ 376047 h 4724400"/>
                    <a:gd name="connsiteX13" fmla="*/ 2743200 w 4724400"/>
                    <a:gd name="connsiteY13" fmla="*/ 265176 h 4724400"/>
                    <a:gd name="connsiteX14" fmla="*/ 2474214 w 4724400"/>
                    <a:gd name="connsiteY14" fmla="*/ 0 h 4724400"/>
                    <a:gd name="connsiteX15" fmla="*/ 2243709 w 4724400"/>
                    <a:gd name="connsiteY15" fmla="*/ 142494 h 4724400"/>
                    <a:gd name="connsiteX16" fmla="*/ 2081479 w 4724400"/>
                    <a:gd name="connsiteY16" fmla="*/ 467106 h 4724400"/>
                    <a:gd name="connsiteX17" fmla="*/ 1825828 w 4724400"/>
                    <a:gd name="connsiteY17" fmla="*/ 713994 h 4724400"/>
                    <a:gd name="connsiteX18" fmla="*/ 1905000 w 4724400"/>
                    <a:gd name="connsiteY18" fmla="*/ 457200 h 4724400"/>
                    <a:gd name="connsiteX19" fmla="*/ 1447800 w 4724400"/>
                    <a:gd name="connsiteY19" fmla="*/ 0 h 4724400"/>
                    <a:gd name="connsiteX20" fmla="*/ 990600 w 4724400"/>
                    <a:gd name="connsiteY20" fmla="*/ 457200 h 4724400"/>
                    <a:gd name="connsiteX21" fmla="*/ 1110615 w 4724400"/>
                    <a:gd name="connsiteY21" fmla="*/ 764896 h 4724400"/>
                    <a:gd name="connsiteX22" fmla="*/ 528828 w 4724400"/>
                    <a:gd name="connsiteY22" fmla="*/ 1157783 h 4724400"/>
                    <a:gd name="connsiteX23" fmla="*/ 177013 w 4724400"/>
                    <a:gd name="connsiteY23" fmla="*/ 1911706 h 4724400"/>
                    <a:gd name="connsiteX24" fmla="*/ 152400 w 4724400"/>
                    <a:gd name="connsiteY24" fmla="*/ 2023262 h 4724400"/>
                    <a:gd name="connsiteX25" fmla="*/ 418948 w 4724400"/>
                    <a:gd name="connsiteY25" fmla="*/ 2286000 h 4724400"/>
                    <a:gd name="connsiteX26" fmla="*/ 650748 w 4724400"/>
                    <a:gd name="connsiteY26" fmla="*/ 2137639 h 4724400"/>
                    <a:gd name="connsiteX27" fmla="*/ 990600 w 4724400"/>
                    <a:gd name="connsiteY27" fmla="*/ 1401089 h 4724400"/>
                    <a:gd name="connsiteX28" fmla="*/ 990600 w 4724400"/>
                    <a:gd name="connsiteY28" fmla="*/ 2922270 h 4724400"/>
                    <a:gd name="connsiteX29" fmla="*/ 685800 w 4724400"/>
                    <a:gd name="connsiteY29" fmla="*/ 3352800 h 4724400"/>
                    <a:gd name="connsiteX30" fmla="*/ 777545 w 4724400"/>
                    <a:gd name="connsiteY30" fmla="*/ 3626434 h 4724400"/>
                    <a:gd name="connsiteX31" fmla="*/ 729691 w 4724400"/>
                    <a:gd name="connsiteY31" fmla="*/ 3619576 h 4724400"/>
                    <a:gd name="connsiteX32" fmla="*/ 533400 w 4724400"/>
                    <a:gd name="connsiteY32" fmla="*/ 3393262 h 4724400"/>
                    <a:gd name="connsiteX33" fmla="*/ 533400 w 4724400"/>
                    <a:gd name="connsiteY33" fmla="*/ 2857500 h 4724400"/>
                    <a:gd name="connsiteX34" fmla="*/ 266700 w 4724400"/>
                    <a:gd name="connsiteY34" fmla="*/ 2590800 h 4724400"/>
                    <a:gd name="connsiteX35" fmla="*/ 0 w 4724400"/>
                    <a:gd name="connsiteY35" fmla="*/ 2857500 h 4724400"/>
                    <a:gd name="connsiteX36" fmla="*/ 0 w 4724400"/>
                    <a:gd name="connsiteY36" fmla="*/ 3459023 h 4724400"/>
                    <a:gd name="connsiteX37" fmla="*/ 556108 w 4724400"/>
                    <a:gd name="connsiteY37" fmla="*/ 4132478 h 4724400"/>
                    <a:gd name="connsiteX38" fmla="*/ 609600 w 4724400"/>
                    <a:gd name="connsiteY38" fmla="*/ 4142766 h 4724400"/>
                    <a:gd name="connsiteX39" fmla="*/ 609600 w 4724400"/>
                    <a:gd name="connsiteY39" fmla="*/ 4724400 h 4724400"/>
                    <a:gd name="connsiteX40" fmla="*/ 1676400 w 4724400"/>
                    <a:gd name="connsiteY40" fmla="*/ 4724400 h 4724400"/>
                    <a:gd name="connsiteX41" fmla="*/ 1676400 w 4724400"/>
                    <a:gd name="connsiteY41" fmla="*/ 4142766 h 4724400"/>
                    <a:gd name="connsiteX42" fmla="*/ 1729892 w 4724400"/>
                    <a:gd name="connsiteY42" fmla="*/ 4132478 h 4724400"/>
                    <a:gd name="connsiteX43" fmla="*/ 2286000 w 4724400"/>
                    <a:gd name="connsiteY43" fmla="*/ 3459023 h 4724400"/>
                    <a:gd name="connsiteX44" fmla="*/ 2286000 w 4724400"/>
                    <a:gd name="connsiteY44" fmla="*/ 2857500 h 4724400"/>
                    <a:gd name="connsiteX45" fmla="*/ 2019300 w 4724400"/>
                    <a:gd name="connsiteY45" fmla="*/ 2590800 h 4724400"/>
                    <a:gd name="connsiteX46" fmla="*/ 1752600 w 4724400"/>
                    <a:gd name="connsiteY46" fmla="*/ 2857500 h 4724400"/>
                    <a:gd name="connsiteX47" fmla="*/ 1752600 w 4724400"/>
                    <a:gd name="connsiteY47" fmla="*/ 3393262 h 4724400"/>
                    <a:gd name="connsiteX48" fmla="*/ 1556309 w 4724400"/>
                    <a:gd name="connsiteY48" fmla="*/ 3619576 h 4724400"/>
                    <a:gd name="connsiteX49" fmla="*/ 1508455 w 4724400"/>
                    <a:gd name="connsiteY49" fmla="*/ 3626434 h 4724400"/>
                    <a:gd name="connsiteX50" fmla="*/ 1600200 w 4724400"/>
                    <a:gd name="connsiteY50" fmla="*/ 3352800 h 4724400"/>
                    <a:gd name="connsiteX51" fmla="*/ 1325880 w 4724400"/>
                    <a:gd name="connsiteY51" fmla="*/ 2934005 h 4724400"/>
                    <a:gd name="connsiteX52" fmla="*/ 3072536 w 4724400"/>
                    <a:gd name="connsiteY52" fmla="*/ 1676400 h 4724400"/>
                    <a:gd name="connsiteX53" fmla="*/ 4724400 w 4724400"/>
                    <a:gd name="connsiteY53" fmla="*/ 1676400 h 4724400"/>
                    <a:gd name="connsiteX54" fmla="*/ 4724400 w 4724400"/>
                    <a:gd name="connsiteY54" fmla="*/ 1524000 h 4724400"/>
                    <a:gd name="connsiteX55" fmla="*/ 3355772 w 4724400"/>
                    <a:gd name="connsiteY55" fmla="*/ 377876 h 4724400"/>
                    <a:gd name="connsiteX56" fmla="*/ 3962400 w 4724400"/>
                    <a:gd name="connsiteY56" fmla="*/ 157277 h 4724400"/>
                    <a:gd name="connsiteX57" fmla="*/ 3962400 w 4724400"/>
                    <a:gd name="connsiteY57" fmla="*/ 580111 h 4724400"/>
                    <a:gd name="connsiteX58" fmla="*/ 1447800 w 4724400"/>
                    <a:gd name="connsiteY58" fmla="*/ 152400 h 4724400"/>
                    <a:gd name="connsiteX59" fmla="*/ 1752600 w 4724400"/>
                    <a:gd name="connsiteY59" fmla="*/ 457200 h 4724400"/>
                    <a:gd name="connsiteX60" fmla="*/ 1447800 w 4724400"/>
                    <a:gd name="connsiteY60" fmla="*/ 762000 h 4724400"/>
                    <a:gd name="connsiteX61" fmla="*/ 1143000 w 4724400"/>
                    <a:gd name="connsiteY61" fmla="*/ 457200 h 4724400"/>
                    <a:gd name="connsiteX62" fmla="*/ 1447800 w 4724400"/>
                    <a:gd name="connsiteY62" fmla="*/ 152400 h 4724400"/>
                    <a:gd name="connsiteX63" fmla="*/ 941832 w 4724400"/>
                    <a:gd name="connsiteY63" fmla="*/ 1143000 h 4724400"/>
                    <a:gd name="connsiteX64" fmla="*/ 512369 w 4724400"/>
                    <a:gd name="connsiteY64" fmla="*/ 2073859 h 4724400"/>
                    <a:gd name="connsiteX65" fmla="*/ 415138 w 4724400"/>
                    <a:gd name="connsiteY65" fmla="*/ 2133600 h 4724400"/>
                    <a:gd name="connsiteX66" fmla="*/ 304800 w 4724400"/>
                    <a:gd name="connsiteY66" fmla="*/ 2022424 h 4724400"/>
                    <a:gd name="connsiteX67" fmla="*/ 315087 w 4724400"/>
                    <a:gd name="connsiteY67" fmla="*/ 1976095 h 4724400"/>
                    <a:gd name="connsiteX68" fmla="*/ 666902 w 4724400"/>
                    <a:gd name="connsiteY68" fmla="*/ 1222248 h 4724400"/>
                    <a:gd name="connsiteX69" fmla="*/ 1150239 w 4724400"/>
                    <a:gd name="connsiteY69" fmla="*/ 914400 h 4724400"/>
                    <a:gd name="connsiteX70" fmla="*/ 1604467 w 4724400"/>
                    <a:gd name="connsiteY70" fmla="*/ 914400 h 4724400"/>
                    <a:gd name="connsiteX71" fmla="*/ 2217801 w 4724400"/>
                    <a:gd name="connsiteY71" fmla="*/ 535229 h 4724400"/>
                    <a:gd name="connsiteX72" fmla="*/ 2380031 w 4724400"/>
                    <a:gd name="connsiteY72" fmla="*/ 210617 h 4724400"/>
                    <a:gd name="connsiteX73" fmla="*/ 2478024 w 4724400"/>
                    <a:gd name="connsiteY73" fmla="*/ 152400 h 4724400"/>
                    <a:gd name="connsiteX74" fmla="*/ 2590800 w 4724400"/>
                    <a:gd name="connsiteY74" fmla="*/ 266319 h 4724400"/>
                    <a:gd name="connsiteX75" fmla="*/ 2580666 w 4724400"/>
                    <a:gd name="connsiteY75" fmla="*/ 312877 h 4724400"/>
                    <a:gd name="connsiteX76" fmla="*/ 2408911 w 4724400"/>
                    <a:gd name="connsiteY76" fmla="*/ 689686 h 4724400"/>
                    <a:gd name="connsiteX77" fmla="*/ 1816303 w 4724400"/>
                    <a:gd name="connsiteY77" fmla="*/ 1144067 h 4724400"/>
                    <a:gd name="connsiteX78" fmla="*/ 1752600 w 4724400"/>
                    <a:gd name="connsiteY78" fmla="*/ 1154659 h 4724400"/>
                    <a:gd name="connsiteX79" fmla="*/ 1752524 w 4724400"/>
                    <a:gd name="connsiteY79" fmla="*/ 1784147 h 4724400"/>
                    <a:gd name="connsiteX80" fmla="*/ 1990420 w 4724400"/>
                    <a:gd name="connsiteY80" fmla="*/ 2022043 h 4724400"/>
                    <a:gd name="connsiteX81" fmla="*/ 2057400 w 4724400"/>
                    <a:gd name="connsiteY81" fmla="*/ 2183663 h 4724400"/>
                    <a:gd name="connsiteX82" fmla="*/ 2057400 w 4724400"/>
                    <a:gd name="connsiteY82" fmla="*/ 2219554 h 4724400"/>
                    <a:gd name="connsiteX83" fmla="*/ 1828800 w 4724400"/>
                    <a:gd name="connsiteY83" fmla="*/ 2384146 h 4724400"/>
                    <a:gd name="connsiteX84" fmla="*/ 1828800 w 4724400"/>
                    <a:gd name="connsiteY84" fmla="*/ 2178253 h 4724400"/>
                    <a:gd name="connsiteX85" fmla="*/ 1555547 w 4724400"/>
                    <a:gd name="connsiteY85" fmla="*/ 1905000 h 4724400"/>
                    <a:gd name="connsiteX86" fmla="*/ 1371600 w 4724400"/>
                    <a:gd name="connsiteY86" fmla="*/ 1905000 h 4724400"/>
                    <a:gd name="connsiteX87" fmla="*/ 1371600 w 4724400"/>
                    <a:gd name="connsiteY87" fmla="*/ 2713330 h 4724400"/>
                    <a:gd name="connsiteX88" fmla="*/ 1143000 w 4724400"/>
                    <a:gd name="connsiteY88" fmla="*/ 2877922 h 4724400"/>
                    <a:gd name="connsiteX89" fmla="*/ 1143000 w 4724400"/>
                    <a:gd name="connsiteY89" fmla="*/ 1143000 h 4724400"/>
                    <a:gd name="connsiteX90" fmla="*/ 1676400 w 4724400"/>
                    <a:gd name="connsiteY90" fmla="*/ 2493874 h 4724400"/>
                    <a:gd name="connsiteX91" fmla="*/ 1524000 w 4724400"/>
                    <a:gd name="connsiteY91" fmla="*/ 2603602 h 4724400"/>
                    <a:gd name="connsiteX92" fmla="*/ 1524000 w 4724400"/>
                    <a:gd name="connsiteY92" fmla="*/ 2088947 h 4724400"/>
                    <a:gd name="connsiteX93" fmla="*/ 1676400 w 4724400"/>
                    <a:gd name="connsiteY93" fmla="*/ 2241347 h 4724400"/>
                    <a:gd name="connsiteX94" fmla="*/ 1577874 w 4724400"/>
                    <a:gd name="connsiteY94" fmla="*/ 3770376 h 4724400"/>
                    <a:gd name="connsiteX95" fmla="*/ 1905000 w 4724400"/>
                    <a:gd name="connsiteY95" fmla="*/ 3393186 h 4724400"/>
                    <a:gd name="connsiteX96" fmla="*/ 1905000 w 4724400"/>
                    <a:gd name="connsiteY96" fmla="*/ 2857500 h 4724400"/>
                    <a:gd name="connsiteX97" fmla="*/ 2019300 w 4724400"/>
                    <a:gd name="connsiteY97" fmla="*/ 2743200 h 4724400"/>
                    <a:gd name="connsiteX98" fmla="*/ 2133600 w 4724400"/>
                    <a:gd name="connsiteY98" fmla="*/ 2857500 h 4724400"/>
                    <a:gd name="connsiteX99" fmla="*/ 2133600 w 4724400"/>
                    <a:gd name="connsiteY99" fmla="*/ 3459023 h 4724400"/>
                    <a:gd name="connsiteX100" fmla="*/ 1701013 w 4724400"/>
                    <a:gd name="connsiteY100" fmla="*/ 3982822 h 4724400"/>
                    <a:gd name="connsiteX101" fmla="*/ 1524000 w 4724400"/>
                    <a:gd name="connsiteY101" fmla="*/ 4016883 h 4724400"/>
                    <a:gd name="connsiteX102" fmla="*/ 1524000 w 4724400"/>
                    <a:gd name="connsiteY102" fmla="*/ 4572000 h 4724400"/>
                    <a:gd name="connsiteX103" fmla="*/ 762000 w 4724400"/>
                    <a:gd name="connsiteY103" fmla="*/ 4572000 h 4724400"/>
                    <a:gd name="connsiteX104" fmla="*/ 762000 w 4724400"/>
                    <a:gd name="connsiteY104" fmla="*/ 4016883 h 4724400"/>
                    <a:gd name="connsiteX105" fmla="*/ 584987 w 4724400"/>
                    <a:gd name="connsiteY105" fmla="*/ 3982745 h 4724400"/>
                    <a:gd name="connsiteX106" fmla="*/ 152400 w 4724400"/>
                    <a:gd name="connsiteY106" fmla="*/ 3459023 h 4724400"/>
                    <a:gd name="connsiteX107" fmla="*/ 152400 w 4724400"/>
                    <a:gd name="connsiteY107" fmla="*/ 2857500 h 4724400"/>
                    <a:gd name="connsiteX108" fmla="*/ 266700 w 4724400"/>
                    <a:gd name="connsiteY108" fmla="*/ 2743200 h 4724400"/>
                    <a:gd name="connsiteX109" fmla="*/ 381000 w 4724400"/>
                    <a:gd name="connsiteY109" fmla="*/ 2857500 h 4724400"/>
                    <a:gd name="connsiteX110" fmla="*/ 381000 w 4724400"/>
                    <a:gd name="connsiteY110" fmla="*/ 3393262 h 4724400"/>
                    <a:gd name="connsiteX111" fmla="*/ 708127 w 4724400"/>
                    <a:gd name="connsiteY111" fmla="*/ 3770452 h 4724400"/>
                    <a:gd name="connsiteX112" fmla="*/ 979780 w 4724400"/>
                    <a:gd name="connsiteY112" fmla="*/ 3809238 h 4724400"/>
                    <a:gd name="connsiteX113" fmla="*/ 1135151 w 4724400"/>
                    <a:gd name="connsiteY113" fmla="*/ 3809619 h 4724400"/>
                    <a:gd name="connsiteX114" fmla="*/ 1143000 w 4724400"/>
                    <a:gd name="connsiteY114" fmla="*/ 3810000 h 4724400"/>
                    <a:gd name="connsiteX115" fmla="*/ 1219200 w 4724400"/>
                    <a:gd name="connsiteY115" fmla="*/ 3810000 h 4724400"/>
                    <a:gd name="connsiteX116" fmla="*/ 1219200 w 4724400"/>
                    <a:gd name="connsiteY116" fmla="*/ 3809772 h 4724400"/>
                    <a:gd name="connsiteX117" fmla="*/ 1295400 w 4724400"/>
                    <a:gd name="connsiteY117" fmla="*/ 3810000 h 4724400"/>
                    <a:gd name="connsiteX118" fmla="*/ 1447800 w 4724400"/>
                    <a:gd name="connsiteY118" fmla="*/ 3352800 h 4724400"/>
                    <a:gd name="connsiteX119" fmla="*/ 1143000 w 4724400"/>
                    <a:gd name="connsiteY119" fmla="*/ 3657600 h 4724400"/>
                    <a:gd name="connsiteX120" fmla="*/ 838200 w 4724400"/>
                    <a:gd name="connsiteY120" fmla="*/ 3352800 h 4724400"/>
                    <a:gd name="connsiteX121" fmla="*/ 1143000 w 4724400"/>
                    <a:gd name="connsiteY121" fmla="*/ 3048000 h 4724400"/>
                    <a:gd name="connsiteX122" fmla="*/ 1447800 w 4724400"/>
                    <a:gd name="connsiteY122" fmla="*/ 3352800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4724400" h="4724400">
                      <a:moveTo>
                        <a:pt x="4114800" y="1524000"/>
                      </a:moveTo>
                      <a:lnTo>
                        <a:pt x="4114800" y="0"/>
                      </a:lnTo>
                      <a:lnTo>
                        <a:pt x="3948989" y="0"/>
                      </a:lnTo>
                      <a:lnTo>
                        <a:pt x="2892628" y="384124"/>
                      </a:lnTo>
                      <a:lnTo>
                        <a:pt x="3962400" y="740740"/>
                      </a:lnTo>
                      <a:lnTo>
                        <a:pt x="3962400" y="1524000"/>
                      </a:lnTo>
                      <a:lnTo>
                        <a:pt x="3023464" y="1524000"/>
                      </a:lnTo>
                      <a:lnTo>
                        <a:pt x="2203095" y="2114703"/>
                      </a:lnTo>
                      <a:cubicBezTo>
                        <a:pt x="2189302" y="2039264"/>
                        <a:pt x="2153641" y="1969694"/>
                        <a:pt x="2098243" y="1914296"/>
                      </a:cubicBezTo>
                      <a:lnTo>
                        <a:pt x="1905000" y="1721053"/>
                      </a:lnTo>
                      <a:lnTo>
                        <a:pt x="1905000" y="1281532"/>
                      </a:lnTo>
                      <a:cubicBezTo>
                        <a:pt x="2188388" y="1214171"/>
                        <a:pt x="2425675" y="1020318"/>
                        <a:pt x="2547671" y="752856"/>
                      </a:cubicBezTo>
                      <a:lnTo>
                        <a:pt x="2719426" y="376047"/>
                      </a:lnTo>
                      <a:cubicBezTo>
                        <a:pt x="2735199" y="341300"/>
                        <a:pt x="2743200" y="304419"/>
                        <a:pt x="2743200" y="265176"/>
                      </a:cubicBezTo>
                      <a:cubicBezTo>
                        <a:pt x="2743200" y="119024"/>
                        <a:pt x="2624176" y="0"/>
                        <a:pt x="2474214" y="0"/>
                      </a:cubicBezTo>
                      <a:cubicBezTo>
                        <a:pt x="2375916" y="0"/>
                        <a:pt x="2287600" y="54635"/>
                        <a:pt x="2243709" y="142494"/>
                      </a:cubicBezTo>
                      <a:lnTo>
                        <a:pt x="2081479" y="467106"/>
                      </a:lnTo>
                      <a:cubicBezTo>
                        <a:pt x="2025549" y="578968"/>
                        <a:pt x="1934718" y="664464"/>
                        <a:pt x="1825828" y="713994"/>
                      </a:cubicBezTo>
                      <a:cubicBezTo>
                        <a:pt x="1875739" y="640766"/>
                        <a:pt x="1905000" y="552374"/>
                        <a:pt x="1905000" y="457200"/>
                      </a:cubicBezTo>
                      <a:cubicBezTo>
                        <a:pt x="1905000" y="205054"/>
                        <a:pt x="1699946" y="0"/>
                        <a:pt x="1447800" y="0"/>
                      </a:cubicBezTo>
                      <a:cubicBezTo>
                        <a:pt x="1195654" y="0"/>
                        <a:pt x="990600" y="205054"/>
                        <a:pt x="990600" y="457200"/>
                      </a:cubicBezTo>
                      <a:cubicBezTo>
                        <a:pt x="990600" y="575767"/>
                        <a:pt x="1036320" y="683590"/>
                        <a:pt x="1110615" y="764896"/>
                      </a:cubicBezTo>
                      <a:cubicBezTo>
                        <a:pt x="860984" y="779602"/>
                        <a:pt x="635356" y="929488"/>
                        <a:pt x="528828" y="1157783"/>
                      </a:cubicBezTo>
                      <a:lnTo>
                        <a:pt x="177013" y="1911706"/>
                      </a:lnTo>
                      <a:cubicBezTo>
                        <a:pt x="160858" y="1946148"/>
                        <a:pt x="152400" y="1984400"/>
                        <a:pt x="152400" y="2023262"/>
                      </a:cubicBezTo>
                      <a:cubicBezTo>
                        <a:pt x="152400" y="2168119"/>
                        <a:pt x="270281" y="2286000"/>
                        <a:pt x="418948" y="2286000"/>
                      </a:cubicBezTo>
                      <a:cubicBezTo>
                        <a:pt x="518236" y="2286000"/>
                        <a:pt x="609219" y="2227783"/>
                        <a:pt x="650748" y="2137639"/>
                      </a:cubicBezTo>
                      <a:lnTo>
                        <a:pt x="990600" y="1401089"/>
                      </a:lnTo>
                      <a:lnTo>
                        <a:pt x="990600" y="2922270"/>
                      </a:lnTo>
                      <a:cubicBezTo>
                        <a:pt x="813283" y="2985211"/>
                        <a:pt x="685800" y="3154147"/>
                        <a:pt x="685800" y="3352800"/>
                      </a:cubicBezTo>
                      <a:cubicBezTo>
                        <a:pt x="685800" y="3455442"/>
                        <a:pt x="720242" y="3550006"/>
                        <a:pt x="777545" y="3626434"/>
                      </a:cubicBezTo>
                      <a:lnTo>
                        <a:pt x="729691" y="3619576"/>
                      </a:lnTo>
                      <a:cubicBezTo>
                        <a:pt x="617753" y="3603574"/>
                        <a:pt x="533400" y="3506267"/>
                        <a:pt x="533400" y="3393262"/>
                      </a:cubicBezTo>
                      <a:lnTo>
                        <a:pt x="533400" y="2857500"/>
                      </a:lnTo>
                      <a:cubicBezTo>
                        <a:pt x="533400" y="2710434"/>
                        <a:pt x="413766" y="2590800"/>
                        <a:pt x="266700" y="2590800"/>
                      </a:cubicBezTo>
                      <a:cubicBezTo>
                        <a:pt x="119634" y="2590800"/>
                        <a:pt x="0" y="2710434"/>
                        <a:pt x="0" y="2857500"/>
                      </a:cubicBezTo>
                      <a:lnTo>
                        <a:pt x="0" y="3459023"/>
                      </a:lnTo>
                      <a:cubicBezTo>
                        <a:pt x="0" y="3787140"/>
                        <a:pt x="233858" y="4070376"/>
                        <a:pt x="556108" y="4132478"/>
                      </a:cubicBezTo>
                      <a:lnTo>
                        <a:pt x="609600" y="4142766"/>
                      </a:lnTo>
                      <a:lnTo>
                        <a:pt x="609600" y="4724400"/>
                      </a:lnTo>
                      <a:lnTo>
                        <a:pt x="1676400" y="4724400"/>
                      </a:lnTo>
                      <a:lnTo>
                        <a:pt x="1676400" y="4142766"/>
                      </a:lnTo>
                      <a:lnTo>
                        <a:pt x="1729892" y="4132478"/>
                      </a:lnTo>
                      <a:cubicBezTo>
                        <a:pt x="2052142" y="4070376"/>
                        <a:pt x="2286000" y="3787140"/>
                        <a:pt x="2286000" y="3459023"/>
                      </a:cubicBezTo>
                      <a:lnTo>
                        <a:pt x="2286000" y="2857500"/>
                      </a:lnTo>
                      <a:cubicBezTo>
                        <a:pt x="2286000" y="2710434"/>
                        <a:pt x="2166366" y="2590800"/>
                        <a:pt x="2019300" y="2590800"/>
                      </a:cubicBezTo>
                      <a:cubicBezTo>
                        <a:pt x="1872234" y="2590800"/>
                        <a:pt x="1752600" y="2710434"/>
                        <a:pt x="1752600" y="2857500"/>
                      </a:cubicBezTo>
                      <a:lnTo>
                        <a:pt x="1752600" y="3393262"/>
                      </a:lnTo>
                      <a:cubicBezTo>
                        <a:pt x="1752600" y="3506267"/>
                        <a:pt x="1668247" y="3603574"/>
                        <a:pt x="1556309" y="3619576"/>
                      </a:cubicBezTo>
                      <a:lnTo>
                        <a:pt x="1508455" y="3626434"/>
                      </a:lnTo>
                      <a:cubicBezTo>
                        <a:pt x="1565758" y="3550006"/>
                        <a:pt x="1600200" y="3455442"/>
                        <a:pt x="1600200" y="3352800"/>
                      </a:cubicBezTo>
                      <a:cubicBezTo>
                        <a:pt x="1600200" y="3165729"/>
                        <a:pt x="1487119" y="3004718"/>
                        <a:pt x="1325880" y="2934005"/>
                      </a:cubicBezTo>
                      <a:lnTo>
                        <a:pt x="3072536" y="1676400"/>
                      </a:lnTo>
                      <a:lnTo>
                        <a:pt x="4724400" y="1676400"/>
                      </a:lnTo>
                      <a:lnTo>
                        <a:pt x="4724400" y="1524000"/>
                      </a:lnTo>
                      <a:close/>
                      <a:moveTo>
                        <a:pt x="3355772" y="377876"/>
                      </a:moveTo>
                      <a:lnTo>
                        <a:pt x="3962400" y="157277"/>
                      </a:lnTo>
                      <a:lnTo>
                        <a:pt x="3962400" y="580111"/>
                      </a:lnTo>
                      <a:close/>
                      <a:moveTo>
                        <a:pt x="1447800" y="152400"/>
                      </a:moveTo>
                      <a:cubicBezTo>
                        <a:pt x="1615897" y="152400"/>
                        <a:pt x="1752600" y="289103"/>
                        <a:pt x="1752600" y="457200"/>
                      </a:cubicBezTo>
                      <a:cubicBezTo>
                        <a:pt x="1752600" y="625297"/>
                        <a:pt x="1615897" y="762000"/>
                        <a:pt x="1447800" y="762000"/>
                      </a:cubicBezTo>
                      <a:cubicBezTo>
                        <a:pt x="1279703" y="762000"/>
                        <a:pt x="1143000" y="625297"/>
                        <a:pt x="1143000" y="457200"/>
                      </a:cubicBezTo>
                      <a:cubicBezTo>
                        <a:pt x="1143000" y="289103"/>
                        <a:pt x="1279703" y="152400"/>
                        <a:pt x="1447800" y="152400"/>
                      </a:cubicBezTo>
                      <a:close/>
                      <a:moveTo>
                        <a:pt x="941832" y="1143000"/>
                      </a:moveTo>
                      <a:lnTo>
                        <a:pt x="512369" y="2073859"/>
                      </a:lnTo>
                      <a:cubicBezTo>
                        <a:pt x="495605" y="2110130"/>
                        <a:pt x="458876" y="2133600"/>
                        <a:pt x="415138" y="2133600"/>
                      </a:cubicBezTo>
                      <a:cubicBezTo>
                        <a:pt x="354254" y="2133600"/>
                        <a:pt x="304800" y="2084146"/>
                        <a:pt x="304800" y="2022424"/>
                      </a:cubicBezTo>
                      <a:cubicBezTo>
                        <a:pt x="304800" y="2006499"/>
                        <a:pt x="308381" y="1990496"/>
                        <a:pt x="315087" y="1976095"/>
                      </a:cubicBezTo>
                      <a:lnTo>
                        <a:pt x="666902" y="1222248"/>
                      </a:lnTo>
                      <a:cubicBezTo>
                        <a:pt x="754228" y="1035253"/>
                        <a:pt x="943889" y="914400"/>
                        <a:pt x="1150239" y="914400"/>
                      </a:cubicBezTo>
                      <a:lnTo>
                        <a:pt x="1604467" y="914400"/>
                      </a:lnTo>
                      <a:cubicBezTo>
                        <a:pt x="1865909" y="914400"/>
                        <a:pt x="2100910" y="769087"/>
                        <a:pt x="2217801" y="535229"/>
                      </a:cubicBezTo>
                      <a:lnTo>
                        <a:pt x="2380031" y="210617"/>
                      </a:lnTo>
                      <a:cubicBezTo>
                        <a:pt x="2397938" y="174727"/>
                        <a:pt x="2433981" y="152400"/>
                        <a:pt x="2478024" y="152400"/>
                      </a:cubicBezTo>
                      <a:cubicBezTo>
                        <a:pt x="2540203" y="152400"/>
                        <a:pt x="2590800" y="202997"/>
                        <a:pt x="2590800" y="266319"/>
                      </a:cubicBezTo>
                      <a:cubicBezTo>
                        <a:pt x="2590800" y="282473"/>
                        <a:pt x="2587371" y="298094"/>
                        <a:pt x="2580666" y="312877"/>
                      </a:cubicBezTo>
                      <a:lnTo>
                        <a:pt x="2408911" y="689686"/>
                      </a:lnTo>
                      <a:cubicBezTo>
                        <a:pt x="2299030" y="930707"/>
                        <a:pt x="2077441" y="1100557"/>
                        <a:pt x="1816303" y="1144067"/>
                      </a:cubicBezTo>
                      <a:lnTo>
                        <a:pt x="1752600" y="1154659"/>
                      </a:lnTo>
                      <a:lnTo>
                        <a:pt x="1752524" y="1784147"/>
                      </a:lnTo>
                      <a:lnTo>
                        <a:pt x="1990420" y="2022043"/>
                      </a:lnTo>
                      <a:cubicBezTo>
                        <a:pt x="2033016" y="2064563"/>
                        <a:pt x="2057400" y="2123466"/>
                        <a:pt x="2057400" y="2183663"/>
                      </a:cubicBezTo>
                      <a:lnTo>
                        <a:pt x="2057400" y="2219554"/>
                      </a:lnTo>
                      <a:lnTo>
                        <a:pt x="1828800" y="2384146"/>
                      </a:lnTo>
                      <a:lnTo>
                        <a:pt x="1828800" y="2178253"/>
                      </a:lnTo>
                      <a:lnTo>
                        <a:pt x="1555547" y="1905000"/>
                      </a:lnTo>
                      <a:lnTo>
                        <a:pt x="1371600" y="1905000"/>
                      </a:lnTo>
                      <a:lnTo>
                        <a:pt x="1371600" y="2713330"/>
                      </a:lnTo>
                      <a:lnTo>
                        <a:pt x="1143000" y="2877922"/>
                      </a:lnTo>
                      <a:lnTo>
                        <a:pt x="1143000" y="1143000"/>
                      </a:lnTo>
                      <a:close/>
                      <a:moveTo>
                        <a:pt x="1676400" y="2493874"/>
                      </a:moveTo>
                      <a:lnTo>
                        <a:pt x="1524000" y="2603602"/>
                      </a:lnTo>
                      <a:lnTo>
                        <a:pt x="1524000" y="2088947"/>
                      </a:lnTo>
                      <a:lnTo>
                        <a:pt x="1676400" y="2241347"/>
                      </a:lnTo>
                      <a:close/>
                      <a:moveTo>
                        <a:pt x="1577874" y="3770376"/>
                      </a:moveTo>
                      <a:cubicBezTo>
                        <a:pt x="1764335" y="3743706"/>
                        <a:pt x="1905000" y="3581552"/>
                        <a:pt x="1905000" y="3393186"/>
                      </a:cubicBezTo>
                      <a:lnTo>
                        <a:pt x="1905000" y="2857500"/>
                      </a:lnTo>
                      <a:cubicBezTo>
                        <a:pt x="1905000" y="2794483"/>
                        <a:pt x="1956283" y="2743200"/>
                        <a:pt x="2019300" y="2743200"/>
                      </a:cubicBezTo>
                      <a:cubicBezTo>
                        <a:pt x="2082317" y="2743200"/>
                        <a:pt x="2133600" y="2794483"/>
                        <a:pt x="2133600" y="2857500"/>
                      </a:cubicBezTo>
                      <a:lnTo>
                        <a:pt x="2133600" y="3459023"/>
                      </a:lnTo>
                      <a:cubicBezTo>
                        <a:pt x="2133600" y="3714217"/>
                        <a:pt x="1951634" y="3934511"/>
                        <a:pt x="1701013" y="3982822"/>
                      </a:cubicBezTo>
                      <a:lnTo>
                        <a:pt x="1524000" y="4016883"/>
                      </a:lnTo>
                      <a:lnTo>
                        <a:pt x="1524000" y="4572000"/>
                      </a:lnTo>
                      <a:lnTo>
                        <a:pt x="762000" y="4572000"/>
                      </a:lnTo>
                      <a:lnTo>
                        <a:pt x="762000" y="4016883"/>
                      </a:lnTo>
                      <a:lnTo>
                        <a:pt x="584987" y="3982745"/>
                      </a:lnTo>
                      <a:cubicBezTo>
                        <a:pt x="334366" y="3934511"/>
                        <a:pt x="152400" y="3714217"/>
                        <a:pt x="152400" y="3459023"/>
                      </a:cubicBezTo>
                      <a:lnTo>
                        <a:pt x="152400" y="2857500"/>
                      </a:lnTo>
                      <a:cubicBezTo>
                        <a:pt x="152400" y="2794483"/>
                        <a:pt x="203683" y="2743200"/>
                        <a:pt x="266700" y="2743200"/>
                      </a:cubicBezTo>
                      <a:cubicBezTo>
                        <a:pt x="329717" y="2743200"/>
                        <a:pt x="381000" y="2794483"/>
                        <a:pt x="381000" y="2857500"/>
                      </a:cubicBezTo>
                      <a:lnTo>
                        <a:pt x="381000" y="3393262"/>
                      </a:lnTo>
                      <a:cubicBezTo>
                        <a:pt x="381000" y="3581629"/>
                        <a:pt x="521665" y="3743782"/>
                        <a:pt x="708127" y="3770452"/>
                      </a:cubicBezTo>
                      <a:lnTo>
                        <a:pt x="979780" y="3809238"/>
                      </a:lnTo>
                      <a:lnTo>
                        <a:pt x="1135151" y="3809619"/>
                      </a:lnTo>
                      <a:cubicBezTo>
                        <a:pt x="1137818" y="3809619"/>
                        <a:pt x="1140333" y="3810000"/>
                        <a:pt x="1143000" y="3810000"/>
                      </a:cubicBezTo>
                      <a:lnTo>
                        <a:pt x="1219200" y="3810000"/>
                      </a:lnTo>
                      <a:lnTo>
                        <a:pt x="1219200" y="3809772"/>
                      </a:lnTo>
                      <a:lnTo>
                        <a:pt x="1295400" y="3810000"/>
                      </a:lnTo>
                      <a:close/>
                      <a:moveTo>
                        <a:pt x="1447800" y="3352800"/>
                      </a:moveTo>
                      <a:cubicBezTo>
                        <a:pt x="1447800" y="3520897"/>
                        <a:pt x="1311097" y="3657600"/>
                        <a:pt x="1143000" y="3657600"/>
                      </a:cubicBezTo>
                      <a:cubicBezTo>
                        <a:pt x="974903" y="3657600"/>
                        <a:pt x="838200" y="3520897"/>
                        <a:pt x="838200" y="3352800"/>
                      </a:cubicBezTo>
                      <a:cubicBezTo>
                        <a:pt x="838200" y="3184703"/>
                        <a:pt x="974903" y="3048000"/>
                        <a:pt x="1143000" y="3048000"/>
                      </a:cubicBezTo>
                      <a:cubicBezTo>
                        <a:pt x="1311097" y="3048000"/>
                        <a:pt x="1447800" y="3184703"/>
                        <a:pt x="1447800" y="3352800"/>
                      </a:cubicBezTo>
                      <a:close/>
                    </a:path>
                  </a:pathLst>
                </a:custGeom>
                <a:solidFill>
                  <a:schemeClr val="bg1"/>
                </a:solid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55">
                  <a:extLst>
                    <a:ext uri="{FF2B5EF4-FFF2-40B4-BE49-F238E27FC236}">
                      <a16:creationId xmlns:a16="http://schemas.microsoft.com/office/drawing/2014/main" id="{1E560B3A-E4DD-A39B-676E-358F08E6D865}"/>
                    </a:ext>
                  </a:extLst>
                </p:cNvPr>
                <p:cNvSpPr/>
                <p:nvPr/>
              </p:nvSpPr>
              <p:spPr>
                <a:xfrm>
                  <a:off x="6934200" y="2895600"/>
                  <a:ext cx="152400" cy="152400"/>
                </a:xfrm>
                <a:custGeom>
                  <a:avLst/>
                  <a:gdLst>
                    <a:gd name="connsiteX0" fmla="*/ 0 w 152400"/>
                    <a:gd name="connsiteY0" fmla="*/ 0 h 152400"/>
                    <a:gd name="connsiteX1" fmla="*/ 152400 w 152400"/>
                    <a:gd name="connsiteY1" fmla="*/ 0 h 152400"/>
                    <a:gd name="connsiteX2" fmla="*/ 152400 w 152400"/>
                    <a:gd name="connsiteY2" fmla="*/ 152400 h 152400"/>
                    <a:gd name="connsiteX3" fmla="*/ 0 w 1524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52400" h="152400">
                      <a:moveTo>
                        <a:pt x="0" y="0"/>
                      </a:moveTo>
                      <a:lnTo>
                        <a:pt x="152400" y="0"/>
                      </a:lnTo>
                      <a:lnTo>
                        <a:pt x="152400" y="152400"/>
                      </a:lnTo>
                      <a:lnTo>
                        <a:pt x="0" y="152400"/>
                      </a:lnTo>
                      <a:close/>
                    </a:path>
                  </a:pathLst>
                </a:custGeom>
                <a:solidFill>
                  <a:schemeClr val="bg1"/>
                </a:solid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56">
                  <a:extLst>
                    <a:ext uri="{FF2B5EF4-FFF2-40B4-BE49-F238E27FC236}">
                      <a16:creationId xmlns:a16="http://schemas.microsoft.com/office/drawing/2014/main" id="{95BF445B-9F28-114B-8DE5-9F18F734B56D}"/>
                    </a:ext>
                  </a:extLst>
                </p:cNvPr>
                <p:cNvSpPr/>
                <p:nvPr/>
              </p:nvSpPr>
              <p:spPr>
                <a:xfrm>
                  <a:off x="7239000" y="2895600"/>
                  <a:ext cx="152400" cy="152400"/>
                </a:xfrm>
                <a:custGeom>
                  <a:avLst/>
                  <a:gdLst>
                    <a:gd name="connsiteX0" fmla="*/ 0 w 152400"/>
                    <a:gd name="connsiteY0" fmla="*/ 0 h 152400"/>
                    <a:gd name="connsiteX1" fmla="*/ 152400 w 152400"/>
                    <a:gd name="connsiteY1" fmla="*/ 0 h 152400"/>
                    <a:gd name="connsiteX2" fmla="*/ 152400 w 152400"/>
                    <a:gd name="connsiteY2" fmla="*/ 152400 h 152400"/>
                    <a:gd name="connsiteX3" fmla="*/ 0 w 1524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52400" h="152400">
                      <a:moveTo>
                        <a:pt x="0" y="0"/>
                      </a:moveTo>
                      <a:lnTo>
                        <a:pt x="152400" y="0"/>
                      </a:lnTo>
                      <a:lnTo>
                        <a:pt x="152400" y="152400"/>
                      </a:lnTo>
                      <a:lnTo>
                        <a:pt x="0" y="152400"/>
                      </a:lnTo>
                      <a:close/>
                    </a:path>
                  </a:pathLst>
                </a:custGeom>
                <a:solidFill>
                  <a:schemeClr val="bg1"/>
                </a:solid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 name="Freeform 57">
                  <a:extLst>
                    <a:ext uri="{FF2B5EF4-FFF2-40B4-BE49-F238E27FC236}">
                      <a16:creationId xmlns:a16="http://schemas.microsoft.com/office/drawing/2014/main" id="{27B7F168-62A7-FE25-0B8D-41D366CA41F7}"/>
                    </a:ext>
                  </a:extLst>
                </p:cNvPr>
                <p:cNvSpPr/>
                <p:nvPr/>
              </p:nvSpPr>
              <p:spPr>
                <a:xfrm>
                  <a:off x="7543800" y="2895600"/>
                  <a:ext cx="152400" cy="152400"/>
                </a:xfrm>
                <a:custGeom>
                  <a:avLst/>
                  <a:gdLst>
                    <a:gd name="connsiteX0" fmla="*/ 0 w 152400"/>
                    <a:gd name="connsiteY0" fmla="*/ 0 h 152400"/>
                    <a:gd name="connsiteX1" fmla="*/ 152400 w 152400"/>
                    <a:gd name="connsiteY1" fmla="*/ 0 h 152400"/>
                    <a:gd name="connsiteX2" fmla="*/ 152400 w 152400"/>
                    <a:gd name="connsiteY2" fmla="*/ 152400 h 152400"/>
                    <a:gd name="connsiteX3" fmla="*/ 0 w 1524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52400" h="152400">
                      <a:moveTo>
                        <a:pt x="0" y="0"/>
                      </a:moveTo>
                      <a:lnTo>
                        <a:pt x="152400" y="0"/>
                      </a:lnTo>
                      <a:lnTo>
                        <a:pt x="152400" y="152400"/>
                      </a:lnTo>
                      <a:lnTo>
                        <a:pt x="0" y="152400"/>
                      </a:lnTo>
                      <a:close/>
                    </a:path>
                  </a:pathLst>
                </a:custGeom>
                <a:solidFill>
                  <a:schemeClr val="bg1"/>
                </a:solid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grpSp>
      </p:grpSp>
    </p:spTree>
    <p:extLst>
      <p:ext uri="{BB962C8B-B14F-4D97-AF65-F5344CB8AC3E}">
        <p14:creationId xmlns:p14="http://schemas.microsoft.com/office/powerpoint/2010/main" val="157078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3"/>
                                        </p:tgtEl>
                                        <p:attrNameLst>
                                          <p:attrName>style.visibility</p:attrName>
                                        </p:attrNameLst>
                                      </p:cBhvr>
                                      <p:to>
                                        <p:strVal val="visible"/>
                                      </p:to>
                                    </p:set>
                                    <p:animEffect transition="in" filter="fade">
                                      <p:cBhvr>
                                        <p:cTn id="13" dur="500"/>
                                        <p:tgtEl>
                                          <p:spTgt spid="9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10" presetClass="entr" presetSubtype="0"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par>
                                <p:cTn id="23" presetID="10"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B366423-75DF-5EF5-4C4D-3509F03DE459}"/>
              </a:ext>
            </a:extLst>
          </p:cNvPr>
          <p:cNvGrpSpPr/>
          <p:nvPr/>
        </p:nvGrpSpPr>
        <p:grpSpPr>
          <a:xfrm>
            <a:off x="562395" y="1842068"/>
            <a:ext cx="5533605" cy="4039238"/>
            <a:chOff x="3085759" y="1787852"/>
            <a:chExt cx="6020483" cy="4394633"/>
          </a:xfrm>
          <a:effectLst>
            <a:outerShdw blurRad="101600" dist="76200" dir="5400000" algn="t" rotWithShape="0">
              <a:prstClr val="black">
                <a:alpha val="25000"/>
              </a:prstClr>
            </a:outerShdw>
          </a:effectLst>
        </p:grpSpPr>
        <p:sp>
          <p:nvSpPr>
            <p:cNvPr id="8" name="Rounded Rectangle 3">
              <a:extLst>
                <a:ext uri="{FF2B5EF4-FFF2-40B4-BE49-F238E27FC236}">
                  <a16:creationId xmlns:a16="http://schemas.microsoft.com/office/drawing/2014/main" id="{FDABB51D-6706-DBCE-A9C4-3DAE2FB2FDE3}"/>
                </a:ext>
              </a:extLst>
            </p:cNvPr>
            <p:cNvSpPr/>
            <p:nvPr/>
          </p:nvSpPr>
          <p:spPr>
            <a:xfrm>
              <a:off x="3318680" y="2104758"/>
              <a:ext cx="5554640" cy="3760822"/>
            </a:xfrm>
            <a:prstGeom prst="roundRect">
              <a:avLst>
                <a:gd name="adj" fmla="val 1987"/>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0" name="Picture 9">
              <a:extLst>
                <a:ext uri="{FF2B5EF4-FFF2-40B4-BE49-F238E27FC236}">
                  <a16:creationId xmlns:a16="http://schemas.microsoft.com/office/drawing/2014/main" id="{58298E81-3CDF-5232-9642-0032F8471480}"/>
                </a:ext>
              </a:extLst>
            </p:cNvPr>
            <p:cNvPicPr>
              <a:picLocks noChangeAspect="1"/>
            </p:cNvPicPr>
            <p:nvPr/>
          </p:nvPicPr>
          <p:blipFill rotWithShape="1">
            <a:blip r:embed="rId2"/>
            <a:srcRect l="8854" t="15902" r="31687" b="17310"/>
            <a:stretch/>
          </p:blipFill>
          <p:spPr>
            <a:xfrm>
              <a:off x="3085759" y="1787852"/>
              <a:ext cx="6020483" cy="4394633"/>
            </a:xfrm>
            <a:prstGeom prst="rect">
              <a:avLst/>
            </a:prstGeom>
          </p:spPr>
        </p:pic>
        <p:pic>
          <p:nvPicPr>
            <p:cNvPr id="9" name="Picture 8" descr="A picture containing timeline&#10;&#10;Description automatically generated">
              <a:extLst>
                <a:ext uri="{FF2B5EF4-FFF2-40B4-BE49-F238E27FC236}">
                  <a16:creationId xmlns:a16="http://schemas.microsoft.com/office/drawing/2014/main" id="{711B232A-FC22-8CD7-5080-78755BD594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9069" y="2965385"/>
              <a:ext cx="5295191" cy="2028670"/>
            </a:xfrm>
            <a:prstGeom prst="rect">
              <a:avLst/>
            </a:prstGeom>
          </p:spPr>
        </p:pic>
      </p:grpSp>
      <p:sp>
        <p:nvSpPr>
          <p:cNvPr id="2" name="Title 1">
            <a:extLst>
              <a:ext uri="{FF2B5EF4-FFF2-40B4-BE49-F238E27FC236}">
                <a16:creationId xmlns:a16="http://schemas.microsoft.com/office/drawing/2014/main" id="{192DE191-FCE4-F1EA-0F18-039D91395C58}"/>
              </a:ext>
            </a:extLst>
          </p:cNvPr>
          <p:cNvSpPr>
            <a:spLocks noGrp="1"/>
          </p:cNvSpPr>
          <p:nvPr>
            <p:ph type="title"/>
          </p:nvPr>
        </p:nvSpPr>
        <p:spPr/>
        <p:txBody>
          <a:bodyPr/>
          <a:lstStyle/>
          <a:p>
            <a:r>
              <a:rPr lang="en-GB"/>
              <a:t>Calls overview</a:t>
            </a:r>
          </a:p>
        </p:txBody>
      </p:sp>
      <p:sp>
        <p:nvSpPr>
          <p:cNvPr id="6" name="Content Placeholder 5">
            <a:extLst>
              <a:ext uri="{FF2B5EF4-FFF2-40B4-BE49-F238E27FC236}">
                <a16:creationId xmlns:a16="http://schemas.microsoft.com/office/drawing/2014/main" id="{D4F55320-8B05-8387-4F88-79A19495D763}"/>
              </a:ext>
            </a:extLst>
          </p:cNvPr>
          <p:cNvSpPr>
            <a:spLocks noGrp="1"/>
          </p:cNvSpPr>
          <p:nvPr>
            <p:ph sz="quarter" idx="4294967295"/>
          </p:nvPr>
        </p:nvSpPr>
        <p:spPr>
          <a:xfrm>
            <a:off x="630767" y="798513"/>
            <a:ext cx="9495896" cy="596900"/>
          </a:xfrm>
        </p:spPr>
        <p:txBody>
          <a:bodyPr>
            <a:noAutofit/>
          </a:bodyPr>
          <a:lstStyle/>
          <a:p>
            <a:pPr marL="0" indent="0">
              <a:buNone/>
            </a:pPr>
            <a:r>
              <a:rPr lang="en-GB" sz="1800">
                <a:solidFill>
                  <a:srgbClr val="FFFFFF"/>
                </a:solidFill>
                <a:latin typeface="+mj-lt"/>
              </a:rPr>
              <a:t>Empower your customers with insight into performance</a:t>
            </a:r>
          </a:p>
        </p:txBody>
      </p:sp>
      <p:grpSp>
        <p:nvGrpSpPr>
          <p:cNvPr id="79" name="Group 78">
            <a:extLst>
              <a:ext uri="{FF2B5EF4-FFF2-40B4-BE49-F238E27FC236}">
                <a16:creationId xmlns:a16="http://schemas.microsoft.com/office/drawing/2014/main" id="{D7ED0DEA-A0BC-174A-9547-0C4A8DD93558}"/>
              </a:ext>
            </a:extLst>
          </p:cNvPr>
          <p:cNvGrpSpPr/>
          <p:nvPr/>
        </p:nvGrpSpPr>
        <p:grpSpPr>
          <a:xfrm>
            <a:off x="6517789" y="1737936"/>
            <a:ext cx="5159861" cy="1220980"/>
            <a:chOff x="6517789" y="1737936"/>
            <a:chExt cx="5159861" cy="1220980"/>
          </a:xfrm>
        </p:grpSpPr>
        <p:sp>
          <p:nvSpPr>
            <p:cNvPr id="15" name="Oval 14">
              <a:extLst>
                <a:ext uri="{FF2B5EF4-FFF2-40B4-BE49-F238E27FC236}">
                  <a16:creationId xmlns:a16="http://schemas.microsoft.com/office/drawing/2014/main" id="{EBDBFFFB-1B81-0EAF-BAA3-4A4E74324B5E}"/>
                </a:ext>
              </a:extLst>
            </p:cNvPr>
            <p:cNvSpPr/>
            <p:nvPr/>
          </p:nvSpPr>
          <p:spPr>
            <a:xfrm>
              <a:off x="6517789" y="1737936"/>
              <a:ext cx="1221662" cy="122098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7" name="Text Placeholder 3">
              <a:extLst>
                <a:ext uri="{FF2B5EF4-FFF2-40B4-BE49-F238E27FC236}">
                  <a16:creationId xmlns:a16="http://schemas.microsoft.com/office/drawing/2014/main" id="{D6F908EB-119F-1A71-69F8-96D1CC8CA224}"/>
                </a:ext>
              </a:extLst>
            </p:cNvPr>
            <p:cNvSpPr txBox="1">
              <a:spLocks/>
            </p:cNvSpPr>
            <p:nvPr/>
          </p:nvSpPr>
          <p:spPr>
            <a:xfrm>
              <a:off x="7896225" y="1902339"/>
              <a:ext cx="3781425" cy="892175"/>
            </a:xfrm>
          </p:spPr>
          <p:txBody>
            <a:bodyPr anchor="ctr">
              <a:no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GB" sz="1800">
                  <a:solidFill>
                    <a:srgbClr val="FFFFFF"/>
                  </a:solidFill>
                  <a:latin typeface="+mj-lt"/>
                </a:rPr>
                <a:t>Assess performance metrics on calls by half hour, hour, day or week</a:t>
              </a:r>
            </a:p>
          </p:txBody>
        </p:sp>
        <p:grpSp>
          <p:nvGrpSpPr>
            <p:cNvPr id="35" name="Group 34">
              <a:extLst>
                <a:ext uri="{FF2B5EF4-FFF2-40B4-BE49-F238E27FC236}">
                  <a16:creationId xmlns:a16="http://schemas.microsoft.com/office/drawing/2014/main" id="{A21E5E5B-9028-E458-36FC-E859DEE4492D}"/>
                </a:ext>
              </a:extLst>
            </p:cNvPr>
            <p:cNvGrpSpPr/>
            <p:nvPr/>
          </p:nvGrpSpPr>
          <p:grpSpPr>
            <a:xfrm>
              <a:off x="6903513" y="2110106"/>
              <a:ext cx="450215" cy="519479"/>
              <a:chOff x="4114800" y="1143000"/>
              <a:chExt cx="3962400" cy="4572000"/>
            </a:xfrm>
            <a:solidFill>
              <a:schemeClr val="tx1"/>
            </a:solidFill>
          </p:grpSpPr>
          <p:sp>
            <p:nvSpPr>
              <p:cNvPr id="44" name="Freeform 6">
                <a:extLst>
                  <a:ext uri="{FF2B5EF4-FFF2-40B4-BE49-F238E27FC236}">
                    <a16:creationId xmlns:a16="http://schemas.microsoft.com/office/drawing/2014/main" id="{BEAEDA25-8BE2-E970-D87B-FBC6F8EF02CC}"/>
                  </a:ext>
                </a:extLst>
              </p:cNvPr>
              <p:cNvSpPr/>
              <p:nvPr/>
            </p:nvSpPr>
            <p:spPr>
              <a:xfrm>
                <a:off x="4114800" y="1143000"/>
                <a:ext cx="3962400" cy="4572000"/>
              </a:xfrm>
              <a:custGeom>
                <a:avLst/>
                <a:gdLst>
                  <a:gd name="connsiteX0" fmla="*/ 3801770 w 3962400"/>
                  <a:gd name="connsiteY0" fmla="*/ 3331007 h 4572000"/>
                  <a:gd name="connsiteX1" fmla="*/ 3792322 w 3962400"/>
                  <a:gd name="connsiteY1" fmla="*/ 3325368 h 4572000"/>
                  <a:gd name="connsiteX2" fmla="*/ 3733038 w 3962400"/>
                  <a:gd name="connsiteY2" fmla="*/ 3182722 h 4572000"/>
                  <a:gd name="connsiteX3" fmla="*/ 3735781 w 3962400"/>
                  <a:gd name="connsiteY3" fmla="*/ 3171520 h 4572000"/>
                  <a:gd name="connsiteX4" fmla="*/ 3735781 w 3962400"/>
                  <a:gd name="connsiteY4" fmla="*/ 2944368 h 4572000"/>
                  <a:gd name="connsiteX5" fmla="*/ 3608984 w 3962400"/>
                  <a:gd name="connsiteY5" fmla="*/ 2817648 h 4572000"/>
                  <a:gd name="connsiteX6" fmla="*/ 3495370 w 3962400"/>
                  <a:gd name="connsiteY6" fmla="*/ 2770404 h 4572000"/>
                  <a:gd name="connsiteX7" fmla="*/ 3381604 w 3962400"/>
                  <a:gd name="connsiteY7" fmla="*/ 2817648 h 4572000"/>
                  <a:gd name="connsiteX8" fmla="*/ 3370707 w 3962400"/>
                  <a:gd name="connsiteY8" fmla="*/ 2820238 h 4572000"/>
                  <a:gd name="connsiteX9" fmla="*/ 3227984 w 3962400"/>
                  <a:gd name="connsiteY9" fmla="*/ 2760955 h 4572000"/>
                  <a:gd name="connsiteX10" fmla="*/ 3222269 w 3962400"/>
                  <a:gd name="connsiteY10" fmla="*/ 2751430 h 4572000"/>
                  <a:gd name="connsiteX11" fmla="*/ 3061487 w 3962400"/>
                  <a:gd name="connsiteY11" fmla="*/ 2590800 h 4572000"/>
                  <a:gd name="connsiteX12" fmla="*/ 3048000 w 3962400"/>
                  <a:gd name="connsiteY12" fmla="*/ 2590800 h 4572000"/>
                  <a:gd name="connsiteX13" fmla="*/ 3048000 w 3962400"/>
                  <a:gd name="connsiteY13" fmla="*/ 76200 h 4572000"/>
                  <a:gd name="connsiteX14" fmla="*/ 2971800 w 3962400"/>
                  <a:gd name="connsiteY14" fmla="*/ 0 h 4572000"/>
                  <a:gd name="connsiteX15" fmla="*/ 76200 w 3962400"/>
                  <a:gd name="connsiteY15" fmla="*/ 0 h 4572000"/>
                  <a:gd name="connsiteX16" fmla="*/ 0 w 3962400"/>
                  <a:gd name="connsiteY16" fmla="*/ 76200 h 4572000"/>
                  <a:gd name="connsiteX17" fmla="*/ 0 w 3962400"/>
                  <a:gd name="connsiteY17" fmla="*/ 4038600 h 4572000"/>
                  <a:gd name="connsiteX18" fmla="*/ 76200 w 3962400"/>
                  <a:gd name="connsiteY18" fmla="*/ 4114800 h 4572000"/>
                  <a:gd name="connsiteX19" fmla="*/ 2161947 w 3962400"/>
                  <a:gd name="connsiteY19" fmla="*/ 4114800 h 4572000"/>
                  <a:gd name="connsiteX20" fmla="*/ 2207667 w 3962400"/>
                  <a:gd name="connsiteY20" fmla="*/ 4218432 h 4572000"/>
                  <a:gd name="connsiteX21" fmla="*/ 2334463 w 3962400"/>
                  <a:gd name="connsiteY21" fmla="*/ 4345153 h 4572000"/>
                  <a:gd name="connsiteX22" fmla="*/ 2448078 w 3962400"/>
                  <a:gd name="connsiteY22" fmla="*/ 4392397 h 4572000"/>
                  <a:gd name="connsiteX23" fmla="*/ 2561844 w 3962400"/>
                  <a:gd name="connsiteY23" fmla="*/ 4345153 h 4572000"/>
                  <a:gd name="connsiteX24" fmla="*/ 2572741 w 3962400"/>
                  <a:gd name="connsiteY24" fmla="*/ 4342562 h 4572000"/>
                  <a:gd name="connsiteX25" fmla="*/ 2715464 w 3962400"/>
                  <a:gd name="connsiteY25" fmla="*/ 4401846 h 4572000"/>
                  <a:gd name="connsiteX26" fmla="*/ 2721179 w 3962400"/>
                  <a:gd name="connsiteY26" fmla="*/ 4411371 h 4572000"/>
                  <a:gd name="connsiteX27" fmla="*/ 2882113 w 3962400"/>
                  <a:gd name="connsiteY27" fmla="*/ 4572000 h 4572000"/>
                  <a:gd name="connsiteX28" fmla="*/ 3061487 w 3962400"/>
                  <a:gd name="connsiteY28" fmla="*/ 4572000 h 4572000"/>
                  <a:gd name="connsiteX29" fmla="*/ 3222193 w 3962400"/>
                  <a:gd name="connsiteY29" fmla="*/ 4411371 h 4572000"/>
                  <a:gd name="connsiteX30" fmla="*/ 3227756 w 3962400"/>
                  <a:gd name="connsiteY30" fmla="*/ 4401922 h 4572000"/>
                  <a:gd name="connsiteX31" fmla="*/ 3370555 w 3962400"/>
                  <a:gd name="connsiteY31" fmla="*/ 4342562 h 4572000"/>
                  <a:gd name="connsiteX32" fmla="*/ 3381528 w 3962400"/>
                  <a:gd name="connsiteY32" fmla="*/ 4345229 h 4572000"/>
                  <a:gd name="connsiteX33" fmla="*/ 3495218 w 3962400"/>
                  <a:gd name="connsiteY33" fmla="*/ 4392397 h 4572000"/>
                  <a:gd name="connsiteX34" fmla="*/ 3608756 w 3962400"/>
                  <a:gd name="connsiteY34" fmla="*/ 4345229 h 4572000"/>
                  <a:gd name="connsiteX35" fmla="*/ 3735705 w 3962400"/>
                  <a:gd name="connsiteY35" fmla="*/ 4218356 h 4572000"/>
                  <a:gd name="connsiteX36" fmla="*/ 3735705 w 3962400"/>
                  <a:gd name="connsiteY36" fmla="*/ 3991128 h 4572000"/>
                  <a:gd name="connsiteX37" fmla="*/ 3733191 w 3962400"/>
                  <a:gd name="connsiteY37" fmla="*/ 3980155 h 4572000"/>
                  <a:gd name="connsiteX38" fmla="*/ 3793008 w 3962400"/>
                  <a:gd name="connsiteY38" fmla="*/ 3835375 h 4572000"/>
                  <a:gd name="connsiteX39" fmla="*/ 3801923 w 3962400"/>
                  <a:gd name="connsiteY39" fmla="*/ 3831565 h 4572000"/>
                  <a:gd name="connsiteX40" fmla="*/ 3962400 w 3962400"/>
                  <a:gd name="connsiteY40" fmla="*/ 3671088 h 4572000"/>
                  <a:gd name="connsiteX41" fmla="*/ 3962400 w 3962400"/>
                  <a:gd name="connsiteY41" fmla="*/ 3491713 h 4572000"/>
                  <a:gd name="connsiteX42" fmla="*/ 3801770 w 3962400"/>
                  <a:gd name="connsiteY42" fmla="*/ 3331007 h 4572000"/>
                  <a:gd name="connsiteX43" fmla="*/ 152400 w 3962400"/>
                  <a:gd name="connsiteY43" fmla="*/ 3962400 h 4572000"/>
                  <a:gd name="connsiteX44" fmla="*/ 152400 w 3962400"/>
                  <a:gd name="connsiteY44" fmla="*/ 152400 h 4572000"/>
                  <a:gd name="connsiteX45" fmla="*/ 2895600 w 3962400"/>
                  <a:gd name="connsiteY45" fmla="*/ 152400 h 4572000"/>
                  <a:gd name="connsiteX46" fmla="*/ 2895600 w 3962400"/>
                  <a:gd name="connsiteY46" fmla="*/ 2590800 h 4572000"/>
                  <a:gd name="connsiteX47" fmla="*/ 2882113 w 3962400"/>
                  <a:gd name="connsiteY47" fmla="*/ 2590800 h 4572000"/>
                  <a:gd name="connsiteX48" fmla="*/ 2721403 w 3962400"/>
                  <a:gd name="connsiteY48" fmla="*/ 2752719 h 4572000"/>
                  <a:gd name="connsiteX49" fmla="*/ 2721407 w 3962400"/>
                  <a:gd name="connsiteY49" fmla="*/ 2753335 h 4572000"/>
                  <a:gd name="connsiteX50" fmla="*/ 2717673 w 3962400"/>
                  <a:gd name="connsiteY50" fmla="*/ 2760345 h 4572000"/>
                  <a:gd name="connsiteX51" fmla="*/ 2572893 w 3962400"/>
                  <a:gd name="connsiteY51" fmla="*/ 2820238 h 4572000"/>
                  <a:gd name="connsiteX52" fmla="*/ 2561920 w 3962400"/>
                  <a:gd name="connsiteY52" fmla="*/ 2817571 h 4572000"/>
                  <a:gd name="connsiteX53" fmla="*/ 2448230 w 3962400"/>
                  <a:gd name="connsiteY53" fmla="*/ 2770403 h 4572000"/>
                  <a:gd name="connsiteX54" fmla="*/ 2334692 w 3962400"/>
                  <a:gd name="connsiteY54" fmla="*/ 2817571 h 4572000"/>
                  <a:gd name="connsiteX55" fmla="*/ 2207743 w 3962400"/>
                  <a:gd name="connsiteY55" fmla="*/ 2944444 h 4572000"/>
                  <a:gd name="connsiteX56" fmla="*/ 2207743 w 3962400"/>
                  <a:gd name="connsiteY56" fmla="*/ 3171673 h 4572000"/>
                  <a:gd name="connsiteX57" fmla="*/ 2210334 w 3962400"/>
                  <a:gd name="connsiteY57" fmla="*/ 3182645 h 4572000"/>
                  <a:gd name="connsiteX58" fmla="*/ 2150974 w 3962400"/>
                  <a:gd name="connsiteY58" fmla="*/ 3325368 h 4572000"/>
                  <a:gd name="connsiteX59" fmla="*/ 2141525 w 3962400"/>
                  <a:gd name="connsiteY59" fmla="*/ 3331007 h 4572000"/>
                  <a:gd name="connsiteX60" fmla="*/ 1981200 w 3962400"/>
                  <a:gd name="connsiteY60" fmla="*/ 3491713 h 4572000"/>
                  <a:gd name="connsiteX61" fmla="*/ 1981200 w 3962400"/>
                  <a:gd name="connsiteY61" fmla="*/ 3671087 h 4572000"/>
                  <a:gd name="connsiteX62" fmla="*/ 2141830 w 3962400"/>
                  <a:gd name="connsiteY62" fmla="*/ 3831793 h 4572000"/>
                  <a:gd name="connsiteX63" fmla="*/ 2151279 w 3962400"/>
                  <a:gd name="connsiteY63" fmla="*/ 3837432 h 4572000"/>
                  <a:gd name="connsiteX64" fmla="*/ 2202180 w 3962400"/>
                  <a:gd name="connsiteY64" fmla="*/ 3962400 h 4572000"/>
                  <a:gd name="connsiteX65" fmla="*/ 3810000 w 3962400"/>
                  <a:gd name="connsiteY65" fmla="*/ 3671087 h 4572000"/>
                  <a:gd name="connsiteX66" fmla="*/ 3799942 w 3962400"/>
                  <a:gd name="connsiteY66" fmla="*/ 3679393 h 4572000"/>
                  <a:gd name="connsiteX67" fmla="*/ 3647542 w 3962400"/>
                  <a:gd name="connsiteY67" fmla="*/ 3790493 h 4572000"/>
                  <a:gd name="connsiteX68" fmla="*/ 3598393 w 3962400"/>
                  <a:gd name="connsiteY68" fmla="*/ 3909289 h 4572000"/>
                  <a:gd name="connsiteX69" fmla="*/ 3628187 w 3962400"/>
                  <a:gd name="connsiteY69" fmla="*/ 4098874 h 4572000"/>
                  <a:gd name="connsiteX70" fmla="*/ 3628187 w 3962400"/>
                  <a:gd name="connsiteY70" fmla="*/ 4110685 h 4572000"/>
                  <a:gd name="connsiteX71" fmla="*/ 3501085 w 3962400"/>
                  <a:gd name="connsiteY71" fmla="*/ 4237482 h 4572000"/>
                  <a:gd name="connsiteX72" fmla="*/ 3489274 w 3962400"/>
                  <a:gd name="connsiteY72" fmla="*/ 4237482 h 4572000"/>
                  <a:gd name="connsiteX73" fmla="*/ 3299460 w 3962400"/>
                  <a:gd name="connsiteY73" fmla="*/ 4207764 h 4572000"/>
                  <a:gd name="connsiteX74" fmla="*/ 3182188 w 3962400"/>
                  <a:gd name="connsiteY74" fmla="*/ 4256380 h 4572000"/>
                  <a:gd name="connsiteX75" fmla="*/ 3069641 w 3962400"/>
                  <a:gd name="connsiteY75" fmla="*/ 4411371 h 4572000"/>
                  <a:gd name="connsiteX76" fmla="*/ 3061335 w 3962400"/>
                  <a:gd name="connsiteY76" fmla="*/ 4419601 h 4572000"/>
                  <a:gd name="connsiteX77" fmla="*/ 2882113 w 3962400"/>
                  <a:gd name="connsiteY77" fmla="*/ 4419600 h 4572000"/>
                  <a:gd name="connsiteX78" fmla="*/ 2873807 w 3962400"/>
                  <a:gd name="connsiteY78" fmla="*/ 4411371 h 4572000"/>
                  <a:gd name="connsiteX79" fmla="*/ 2761107 w 3962400"/>
                  <a:gd name="connsiteY79" fmla="*/ 4256304 h 4572000"/>
                  <a:gd name="connsiteX80" fmla="*/ 2644140 w 3962400"/>
                  <a:gd name="connsiteY80" fmla="*/ 4207764 h 4572000"/>
                  <a:gd name="connsiteX81" fmla="*/ 2569693 w 3962400"/>
                  <a:gd name="connsiteY81" fmla="*/ 4189323 h 4572000"/>
                  <a:gd name="connsiteX82" fmla="*/ 2454478 w 3962400"/>
                  <a:gd name="connsiteY82" fmla="*/ 4237482 h 4572000"/>
                  <a:gd name="connsiteX83" fmla="*/ 2442743 w 3962400"/>
                  <a:gd name="connsiteY83" fmla="*/ 4237482 h 4572000"/>
                  <a:gd name="connsiteX84" fmla="*/ 2315718 w 3962400"/>
                  <a:gd name="connsiteY84" fmla="*/ 4110761 h 4572000"/>
                  <a:gd name="connsiteX85" fmla="*/ 2315685 w 3962400"/>
                  <a:gd name="connsiteY85" fmla="*/ 4098907 h 4572000"/>
                  <a:gd name="connsiteX86" fmla="*/ 2315718 w 3962400"/>
                  <a:gd name="connsiteY86" fmla="*/ 4098874 h 4572000"/>
                  <a:gd name="connsiteX87" fmla="*/ 2345436 w 3962400"/>
                  <a:gd name="connsiteY87" fmla="*/ 3909060 h 4572000"/>
                  <a:gd name="connsiteX88" fmla="*/ 2296820 w 3962400"/>
                  <a:gd name="connsiteY88" fmla="*/ 3791940 h 4572000"/>
                  <a:gd name="connsiteX89" fmla="*/ 2141830 w 3962400"/>
                  <a:gd name="connsiteY89" fmla="*/ 3679241 h 4572000"/>
                  <a:gd name="connsiteX90" fmla="*/ 2133600 w 3962400"/>
                  <a:gd name="connsiteY90" fmla="*/ 3671087 h 4572000"/>
                  <a:gd name="connsiteX91" fmla="*/ 2133600 w 3962400"/>
                  <a:gd name="connsiteY91" fmla="*/ 3491713 h 4572000"/>
                  <a:gd name="connsiteX92" fmla="*/ 2141830 w 3962400"/>
                  <a:gd name="connsiteY92" fmla="*/ 3483407 h 4572000"/>
                  <a:gd name="connsiteX93" fmla="*/ 2296821 w 3962400"/>
                  <a:gd name="connsiteY93" fmla="*/ 3370707 h 4572000"/>
                  <a:gd name="connsiteX94" fmla="*/ 2345512 w 3962400"/>
                  <a:gd name="connsiteY94" fmla="*/ 3253512 h 4572000"/>
                  <a:gd name="connsiteX95" fmla="*/ 2315718 w 3962400"/>
                  <a:gd name="connsiteY95" fmla="*/ 3063926 h 4572000"/>
                  <a:gd name="connsiteX96" fmla="*/ 2315718 w 3962400"/>
                  <a:gd name="connsiteY96" fmla="*/ 3052115 h 4572000"/>
                  <a:gd name="connsiteX97" fmla="*/ 2442591 w 3962400"/>
                  <a:gd name="connsiteY97" fmla="*/ 2925318 h 4572000"/>
                  <a:gd name="connsiteX98" fmla="*/ 2454402 w 3962400"/>
                  <a:gd name="connsiteY98" fmla="*/ 2925318 h 4572000"/>
                  <a:gd name="connsiteX99" fmla="*/ 2644064 w 3962400"/>
                  <a:gd name="connsiteY99" fmla="*/ 2954960 h 4572000"/>
                  <a:gd name="connsiteX100" fmla="*/ 2762859 w 3962400"/>
                  <a:gd name="connsiteY100" fmla="*/ 2905811 h 4572000"/>
                  <a:gd name="connsiteX101" fmla="*/ 2873883 w 3962400"/>
                  <a:gd name="connsiteY101" fmla="*/ 2751353 h 4572000"/>
                  <a:gd name="connsiteX102" fmla="*/ 2882113 w 3962400"/>
                  <a:gd name="connsiteY102" fmla="*/ 2743200 h 4572000"/>
                  <a:gd name="connsiteX103" fmla="*/ 3061487 w 3962400"/>
                  <a:gd name="connsiteY103" fmla="*/ 2743200 h 4572000"/>
                  <a:gd name="connsiteX104" fmla="*/ 3069793 w 3962400"/>
                  <a:gd name="connsiteY104" fmla="*/ 2751430 h 4572000"/>
                  <a:gd name="connsiteX105" fmla="*/ 3182493 w 3962400"/>
                  <a:gd name="connsiteY105" fmla="*/ 2906497 h 4572000"/>
                  <a:gd name="connsiteX106" fmla="*/ 3299689 w 3962400"/>
                  <a:gd name="connsiteY106" fmla="*/ 2955036 h 4572000"/>
                  <a:gd name="connsiteX107" fmla="*/ 3489350 w 3962400"/>
                  <a:gd name="connsiteY107" fmla="*/ 2925318 h 4572000"/>
                  <a:gd name="connsiteX108" fmla="*/ 3501085 w 3962400"/>
                  <a:gd name="connsiteY108" fmla="*/ 2925318 h 4572000"/>
                  <a:gd name="connsiteX109" fmla="*/ 3627882 w 3962400"/>
                  <a:gd name="connsiteY109" fmla="*/ 3052039 h 4572000"/>
                  <a:gd name="connsiteX110" fmla="*/ 3627916 w 3962400"/>
                  <a:gd name="connsiteY110" fmla="*/ 3063893 h 4572000"/>
                  <a:gd name="connsiteX111" fmla="*/ 3627882 w 3962400"/>
                  <a:gd name="connsiteY111" fmla="*/ 3063926 h 4572000"/>
                  <a:gd name="connsiteX112" fmla="*/ 3598164 w 3962400"/>
                  <a:gd name="connsiteY112" fmla="*/ 3253740 h 4572000"/>
                  <a:gd name="connsiteX113" fmla="*/ 3646780 w 3962400"/>
                  <a:gd name="connsiteY113" fmla="*/ 3370860 h 4572000"/>
                  <a:gd name="connsiteX114" fmla="*/ 3801771 w 3962400"/>
                  <a:gd name="connsiteY114" fmla="*/ 3483560 h 4572000"/>
                  <a:gd name="connsiteX115" fmla="*/ 3810000 w 3962400"/>
                  <a:gd name="connsiteY115" fmla="*/ 3491865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3962400" h="4572000">
                    <a:moveTo>
                      <a:pt x="3801770" y="3331007"/>
                    </a:moveTo>
                    <a:cubicBezTo>
                      <a:pt x="3797760" y="3331253"/>
                      <a:pt x="3794009" y="3329015"/>
                      <a:pt x="3792322" y="3325368"/>
                    </a:cubicBezTo>
                    <a:cubicBezTo>
                      <a:pt x="3776893" y="3276132"/>
                      <a:pt x="3757051" y="3228390"/>
                      <a:pt x="3733038" y="3182722"/>
                    </a:cubicBezTo>
                    <a:cubicBezTo>
                      <a:pt x="3731485" y="3178784"/>
                      <a:pt x="3732584" y="3174295"/>
                      <a:pt x="3735781" y="3171520"/>
                    </a:cubicBezTo>
                    <a:cubicBezTo>
                      <a:pt x="3798293" y="3108705"/>
                      <a:pt x="3798293" y="3007183"/>
                      <a:pt x="3735781" y="2944368"/>
                    </a:cubicBezTo>
                    <a:lnTo>
                      <a:pt x="3608984" y="2817648"/>
                    </a:lnTo>
                    <a:cubicBezTo>
                      <a:pt x="3578981" y="2787300"/>
                      <a:pt x="3538045" y="2770278"/>
                      <a:pt x="3495370" y="2770404"/>
                    </a:cubicBezTo>
                    <a:cubicBezTo>
                      <a:pt x="3452651" y="2770280"/>
                      <a:pt x="3411668" y="2787299"/>
                      <a:pt x="3381604" y="2817648"/>
                    </a:cubicBezTo>
                    <a:cubicBezTo>
                      <a:pt x="3378903" y="2820760"/>
                      <a:pt x="3374519" y="2821802"/>
                      <a:pt x="3370707" y="2820238"/>
                    </a:cubicBezTo>
                    <a:cubicBezTo>
                      <a:pt x="3325024" y="2796202"/>
                      <a:pt x="3277254" y="2776359"/>
                      <a:pt x="3227984" y="2760955"/>
                    </a:cubicBezTo>
                    <a:cubicBezTo>
                      <a:pt x="3224296" y="2759264"/>
                      <a:pt x="3222026" y="2755480"/>
                      <a:pt x="3222269" y="2751430"/>
                    </a:cubicBezTo>
                    <a:cubicBezTo>
                      <a:pt x="3222143" y="2662709"/>
                      <a:pt x="3150208" y="2590842"/>
                      <a:pt x="3061487" y="2590800"/>
                    </a:cubicBezTo>
                    <a:lnTo>
                      <a:pt x="3048000" y="2590800"/>
                    </a:lnTo>
                    <a:lnTo>
                      <a:pt x="3048000" y="76200"/>
                    </a:lnTo>
                    <a:cubicBezTo>
                      <a:pt x="3048000" y="34116"/>
                      <a:pt x="3013884" y="0"/>
                      <a:pt x="2971800" y="0"/>
                    </a:cubicBezTo>
                    <a:lnTo>
                      <a:pt x="76200" y="0"/>
                    </a:lnTo>
                    <a:cubicBezTo>
                      <a:pt x="34116" y="0"/>
                      <a:pt x="0" y="34116"/>
                      <a:pt x="0" y="76200"/>
                    </a:cubicBezTo>
                    <a:lnTo>
                      <a:pt x="0" y="4038600"/>
                    </a:lnTo>
                    <a:cubicBezTo>
                      <a:pt x="0" y="4080684"/>
                      <a:pt x="34116" y="4114800"/>
                      <a:pt x="76200" y="4114800"/>
                    </a:cubicBezTo>
                    <a:lnTo>
                      <a:pt x="2161947" y="4114800"/>
                    </a:lnTo>
                    <a:cubicBezTo>
                      <a:pt x="2164000" y="4153773"/>
                      <a:pt x="2180266" y="4190642"/>
                      <a:pt x="2207667" y="4218432"/>
                    </a:cubicBezTo>
                    <a:lnTo>
                      <a:pt x="2334463" y="4345153"/>
                    </a:lnTo>
                    <a:cubicBezTo>
                      <a:pt x="2364467" y="4375500"/>
                      <a:pt x="2405403" y="4392523"/>
                      <a:pt x="2448078" y="4392397"/>
                    </a:cubicBezTo>
                    <a:cubicBezTo>
                      <a:pt x="2490797" y="4392521"/>
                      <a:pt x="2531780" y="4375501"/>
                      <a:pt x="2561844" y="4345153"/>
                    </a:cubicBezTo>
                    <a:cubicBezTo>
                      <a:pt x="2564626" y="4342178"/>
                      <a:pt x="2568918" y="4341158"/>
                      <a:pt x="2572741" y="4342562"/>
                    </a:cubicBezTo>
                    <a:cubicBezTo>
                      <a:pt x="2618424" y="4366599"/>
                      <a:pt x="2666194" y="4386441"/>
                      <a:pt x="2715464" y="4401846"/>
                    </a:cubicBezTo>
                    <a:cubicBezTo>
                      <a:pt x="2719152" y="4403537"/>
                      <a:pt x="2721422" y="4407320"/>
                      <a:pt x="2721179" y="4411371"/>
                    </a:cubicBezTo>
                    <a:cubicBezTo>
                      <a:pt x="2721305" y="4500151"/>
                      <a:pt x="2793333" y="4572042"/>
                      <a:pt x="2882113" y="4572000"/>
                    </a:cubicBezTo>
                    <a:lnTo>
                      <a:pt x="3061487" y="4572000"/>
                    </a:lnTo>
                    <a:cubicBezTo>
                      <a:pt x="3150178" y="4571916"/>
                      <a:pt x="3222067" y="4500061"/>
                      <a:pt x="3222193" y="4411371"/>
                    </a:cubicBezTo>
                    <a:cubicBezTo>
                      <a:pt x="3221934" y="4407378"/>
                      <a:pt x="3224139" y="4403632"/>
                      <a:pt x="3227756" y="4401922"/>
                    </a:cubicBezTo>
                    <a:cubicBezTo>
                      <a:pt x="3277054" y="4386497"/>
                      <a:pt x="3324850" y="4366629"/>
                      <a:pt x="3370555" y="4342562"/>
                    </a:cubicBezTo>
                    <a:cubicBezTo>
                      <a:pt x="3374411" y="4341075"/>
                      <a:pt x="3378784" y="4342138"/>
                      <a:pt x="3381528" y="4345229"/>
                    </a:cubicBezTo>
                    <a:cubicBezTo>
                      <a:pt x="3411620" y="4375481"/>
                      <a:pt x="3452548" y="4392461"/>
                      <a:pt x="3495218" y="4392397"/>
                    </a:cubicBezTo>
                    <a:cubicBezTo>
                      <a:pt x="3537854" y="4392514"/>
                      <a:pt x="3578754" y="4375522"/>
                      <a:pt x="3608756" y="4345229"/>
                    </a:cubicBezTo>
                    <a:lnTo>
                      <a:pt x="3735705" y="4218356"/>
                    </a:lnTo>
                    <a:cubicBezTo>
                      <a:pt x="3798268" y="4155532"/>
                      <a:pt x="3798268" y="4053952"/>
                      <a:pt x="3735705" y="3991128"/>
                    </a:cubicBezTo>
                    <a:cubicBezTo>
                      <a:pt x="3732668" y="3988348"/>
                      <a:pt x="3731667" y="3983980"/>
                      <a:pt x="3733191" y="3980155"/>
                    </a:cubicBezTo>
                    <a:cubicBezTo>
                      <a:pt x="3757516" y="3933826"/>
                      <a:pt x="3777539" y="3885363"/>
                      <a:pt x="3793008" y="3835375"/>
                    </a:cubicBezTo>
                    <a:cubicBezTo>
                      <a:pt x="3793541" y="3833546"/>
                      <a:pt x="3796513" y="3831565"/>
                      <a:pt x="3801923" y="3831565"/>
                    </a:cubicBezTo>
                    <a:cubicBezTo>
                      <a:pt x="3890465" y="3831355"/>
                      <a:pt x="3962191" y="3759630"/>
                      <a:pt x="3962400" y="3671088"/>
                    </a:cubicBezTo>
                    <a:lnTo>
                      <a:pt x="3962400" y="3491713"/>
                    </a:lnTo>
                    <a:cubicBezTo>
                      <a:pt x="3962316" y="3403022"/>
                      <a:pt x="3890461" y="3331133"/>
                      <a:pt x="3801770" y="3331007"/>
                    </a:cubicBezTo>
                    <a:close/>
                    <a:moveTo>
                      <a:pt x="152400" y="3962400"/>
                    </a:moveTo>
                    <a:lnTo>
                      <a:pt x="152400" y="152400"/>
                    </a:lnTo>
                    <a:lnTo>
                      <a:pt x="2895600" y="152400"/>
                    </a:lnTo>
                    <a:lnTo>
                      <a:pt x="2895600" y="2590800"/>
                    </a:lnTo>
                    <a:lnTo>
                      <a:pt x="2882113" y="2590800"/>
                    </a:lnTo>
                    <a:cubicBezTo>
                      <a:pt x="2793022" y="2591134"/>
                      <a:pt x="2721069" y="2663628"/>
                      <a:pt x="2721403" y="2752719"/>
                    </a:cubicBezTo>
                    <a:cubicBezTo>
                      <a:pt x="2721404" y="2752925"/>
                      <a:pt x="2721406" y="2753129"/>
                      <a:pt x="2721407" y="2753335"/>
                    </a:cubicBezTo>
                    <a:cubicBezTo>
                      <a:pt x="2721575" y="2756187"/>
                      <a:pt x="2720134" y="2758893"/>
                      <a:pt x="2717673" y="2760345"/>
                    </a:cubicBezTo>
                    <a:cubicBezTo>
                      <a:pt x="2667661" y="2775779"/>
                      <a:pt x="2619193" y="2795830"/>
                      <a:pt x="2572893" y="2820238"/>
                    </a:cubicBezTo>
                    <a:cubicBezTo>
                      <a:pt x="2569040" y="2821772"/>
                      <a:pt x="2564639" y="2820702"/>
                      <a:pt x="2561920" y="2817571"/>
                    </a:cubicBezTo>
                    <a:cubicBezTo>
                      <a:pt x="2531828" y="2787320"/>
                      <a:pt x="2490900" y="2770339"/>
                      <a:pt x="2448230" y="2770403"/>
                    </a:cubicBezTo>
                    <a:cubicBezTo>
                      <a:pt x="2405594" y="2770286"/>
                      <a:pt x="2364694" y="2787278"/>
                      <a:pt x="2334692" y="2817571"/>
                    </a:cubicBezTo>
                    <a:lnTo>
                      <a:pt x="2207743" y="2944444"/>
                    </a:lnTo>
                    <a:cubicBezTo>
                      <a:pt x="2145180" y="3007268"/>
                      <a:pt x="2145180" y="3108849"/>
                      <a:pt x="2207743" y="3171673"/>
                    </a:cubicBezTo>
                    <a:cubicBezTo>
                      <a:pt x="2210768" y="3174457"/>
                      <a:pt x="2211794" y="3178802"/>
                      <a:pt x="2210334" y="3182645"/>
                    </a:cubicBezTo>
                    <a:cubicBezTo>
                      <a:pt x="2186277" y="3228329"/>
                      <a:pt x="2166409" y="3276099"/>
                      <a:pt x="2150974" y="3325368"/>
                    </a:cubicBezTo>
                    <a:cubicBezTo>
                      <a:pt x="2149286" y="3329014"/>
                      <a:pt x="2145535" y="3331253"/>
                      <a:pt x="2141525" y="3331007"/>
                    </a:cubicBezTo>
                    <a:cubicBezTo>
                      <a:pt x="2052953" y="3331301"/>
                      <a:pt x="1981283" y="3403141"/>
                      <a:pt x="1981200" y="3491713"/>
                    </a:cubicBezTo>
                    <a:lnTo>
                      <a:pt x="1981200" y="3671087"/>
                    </a:lnTo>
                    <a:cubicBezTo>
                      <a:pt x="1981284" y="3759778"/>
                      <a:pt x="2053139" y="3831667"/>
                      <a:pt x="2141830" y="3831793"/>
                    </a:cubicBezTo>
                    <a:cubicBezTo>
                      <a:pt x="2145840" y="3831547"/>
                      <a:pt x="2149591" y="3833786"/>
                      <a:pt x="2151279" y="3837432"/>
                    </a:cubicBezTo>
                    <a:cubicBezTo>
                      <a:pt x="2164939" y="3880360"/>
                      <a:pt x="2181959" y="3922145"/>
                      <a:pt x="2202180" y="3962400"/>
                    </a:cubicBezTo>
                    <a:close/>
                    <a:moveTo>
                      <a:pt x="3810000" y="3671087"/>
                    </a:moveTo>
                    <a:cubicBezTo>
                      <a:pt x="3810000" y="3675659"/>
                      <a:pt x="3806266" y="3679393"/>
                      <a:pt x="3799942" y="3679393"/>
                    </a:cubicBezTo>
                    <a:cubicBezTo>
                      <a:pt x="3730230" y="3678860"/>
                      <a:pt x="3668363" y="3723961"/>
                      <a:pt x="3647542" y="3790493"/>
                    </a:cubicBezTo>
                    <a:cubicBezTo>
                      <a:pt x="3634865" y="3831525"/>
                      <a:pt x="3618411" y="3871294"/>
                      <a:pt x="3598393" y="3909289"/>
                    </a:cubicBezTo>
                    <a:cubicBezTo>
                      <a:pt x="3565514" y="3972153"/>
                      <a:pt x="3577611" y="4049125"/>
                      <a:pt x="3628187" y="4098874"/>
                    </a:cubicBezTo>
                    <a:cubicBezTo>
                      <a:pt x="3631432" y="4102142"/>
                      <a:pt x="3631432" y="4107417"/>
                      <a:pt x="3628187" y="4110685"/>
                    </a:cubicBezTo>
                    <a:lnTo>
                      <a:pt x="3501085" y="4237482"/>
                    </a:lnTo>
                    <a:lnTo>
                      <a:pt x="3489274" y="4237482"/>
                    </a:lnTo>
                    <a:cubicBezTo>
                      <a:pt x="3439505" y="4186753"/>
                      <a:pt x="3362353" y="4174674"/>
                      <a:pt x="3299460" y="4207764"/>
                    </a:cubicBezTo>
                    <a:cubicBezTo>
                      <a:pt x="3261933" y="4227510"/>
                      <a:pt x="3222679" y="4243782"/>
                      <a:pt x="3182188" y="4256380"/>
                    </a:cubicBezTo>
                    <a:cubicBezTo>
                      <a:pt x="3114710" y="4277727"/>
                      <a:pt x="3069055" y="4340599"/>
                      <a:pt x="3069641" y="4411371"/>
                    </a:cubicBezTo>
                    <a:cubicBezTo>
                      <a:pt x="3069599" y="4415928"/>
                      <a:pt x="3065892" y="4419601"/>
                      <a:pt x="3061335" y="4419601"/>
                    </a:cubicBezTo>
                    <a:lnTo>
                      <a:pt x="2882113" y="4419600"/>
                    </a:lnTo>
                    <a:cubicBezTo>
                      <a:pt x="2877555" y="4419601"/>
                      <a:pt x="2873849" y="4415928"/>
                      <a:pt x="2873807" y="4411371"/>
                    </a:cubicBezTo>
                    <a:cubicBezTo>
                      <a:pt x="2874356" y="4340545"/>
                      <a:pt x="2828642" y="4277647"/>
                      <a:pt x="2761107" y="4256304"/>
                    </a:cubicBezTo>
                    <a:cubicBezTo>
                      <a:pt x="2720724" y="4243711"/>
                      <a:pt x="2681574" y="4227464"/>
                      <a:pt x="2644140" y="4207764"/>
                    </a:cubicBezTo>
                    <a:cubicBezTo>
                      <a:pt x="2621197" y="4195644"/>
                      <a:pt x="2595640" y="4189314"/>
                      <a:pt x="2569693" y="4189323"/>
                    </a:cubicBezTo>
                    <a:cubicBezTo>
                      <a:pt x="2526411" y="4189411"/>
                      <a:pt x="2484948" y="4206742"/>
                      <a:pt x="2454478" y="4237482"/>
                    </a:cubicBezTo>
                    <a:lnTo>
                      <a:pt x="2442743" y="4237482"/>
                    </a:lnTo>
                    <a:lnTo>
                      <a:pt x="2315718" y="4110761"/>
                    </a:lnTo>
                    <a:cubicBezTo>
                      <a:pt x="2312435" y="4107497"/>
                      <a:pt x="2312421" y="4102190"/>
                      <a:pt x="2315685" y="4098907"/>
                    </a:cubicBezTo>
                    <a:cubicBezTo>
                      <a:pt x="2315696" y="4098896"/>
                      <a:pt x="2315707" y="4098885"/>
                      <a:pt x="2315718" y="4098874"/>
                    </a:cubicBezTo>
                    <a:cubicBezTo>
                      <a:pt x="2366377" y="4049068"/>
                      <a:pt x="2378449" y="3971966"/>
                      <a:pt x="2345436" y="3909060"/>
                    </a:cubicBezTo>
                    <a:cubicBezTo>
                      <a:pt x="2325737" y="3871564"/>
                      <a:pt x="2309465" y="3832365"/>
                      <a:pt x="2296820" y="3791940"/>
                    </a:cubicBezTo>
                    <a:cubicBezTo>
                      <a:pt x="2275570" y="3724372"/>
                      <a:pt x="2212658" y="3678626"/>
                      <a:pt x="2141830" y="3679241"/>
                    </a:cubicBezTo>
                    <a:cubicBezTo>
                      <a:pt x="2137331" y="3679200"/>
                      <a:pt x="2133682" y="3675585"/>
                      <a:pt x="2133600" y="3671087"/>
                    </a:cubicBezTo>
                    <a:lnTo>
                      <a:pt x="2133600" y="3491713"/>
                    </a:lnTo>
                    <a:cubicBezTo>
                      <a:pt x="2133600" y="3487155"/>
                      <a:pt x="2137272" y="3483449"/>
                      <a:pt x="2141830" y="3483407"/>
                    </a:cubicBezTo>
                    <a:cubicBezTo>
                      <a:pt x="2212659" y="3484021"/>
                      <a:pt x="2275571" y="3438276"/>
                      <a:pt x="2296821" y="3370707"/>
                    </a:cubicBezTo>
                    <a:cubicBezTo>
                      <a:pt x="2309472" y="3330249"/>
                      <a:pt x="2325770" y="3291023"/>
                      <a:pt x="2345512" y="3253512"/>
                    </a:cubicBezTo>
                    <a:cubicBezTo>
                      <a:pt x="2378391" y="3190647"/>
                      <a:pt x="2366295" y="3113675"/>
                      <a:pt x="2315718" y="3063926"/>
                    </a:cubicBezTo>
                    <a:cubicBezTo>
                      <a:pt x="2312474" y="3060658"/>
                      <a:pt x="2312474" y="3055384"/>
                      <a:pt x="2315718" y="3052115"/>
                    </a:cubicBezTo>
                    <a:lnTo>
                      <a:pt x="2442591" y="2925318"/>
                    </a:lnTo>
                    <a:lnTo>
                      <a:pt x="2454402" y="2925318"/>
                    </a:lnTo>
                    <a:cubicBezTo>
                      <a:pt x="2504189" y="2975902"/>
                      <a:pt x="2581217" y="2987941"/>
                      <a:pt x="2644064" y="2954960"/>
                    </a:cubicBezTo>
                    <a:cubicBezTo>
                      <a:pt x="2682087" y="2935001"/>
                      <a:pt x="2721850" y="2918550"/>
                      <a:pt x="2762859" y="2905811"/>
                    </a:cubicBezTo>
                    <a:cubicBezTo>
                      <a:pt x="2830005" y="2884615"/>
                      <a:pt x="2875190" y="2821753"/>
                      <a:pt x="2873883" y="2751353"/>
                    </a:cubicBezTo>
                    <a:cubicBezTo>
                      <a:pt x="2873965" y="2746855"/>
                      <a:pt x="2877614" y="2743241"/>
                      <a:pt x="2882113" y="2743200"/>
                    </a:cubicBezTo>
                    <a:lnTo>
                      <a:pt x="3061487" y="2743200"/>
                    </a:lnTo>
                    <a:cubicBezTo>
                      <a:pt x="3066045" y="2743200"/>
                      <a:pt x="3069751" y="2746872"/>
                      <a:pt x="3069793" y="2751430"/>
                    </a:cubicBezTo>
                    <a:cubicBezTo>
                      <a:pt x="3069244" y="2822255"/>
                      <a:pt x="3114958" y="2885154"/>
                      <a:pt x="3182493" y="2906497"/>
                    </a:cubicBezTo>
                    <a:cubicBezTo>
                      <a:pt x="3222954" y="2919076"/>
                      <a:pt x="3262182" y="2935324"/>
                      <a:pt x="3299689" y="2955036"/>
                    </a:cubicBezTo>
                    <a:cubicBezTo>
                      <a:pt x="3362535" y="2988102"/>
                      <a:pt x="3439630" y="2976022"/>
                      <a:pt x="3489350" y="2925318"/>
                    </a:cubicBezTo>
                    <a:lnTo>
                      <a:pt x="3501085" y="2925318"/>
                    </a:lnTo>
                    <a:lnTo>
                      <a:pt x="3627882" y="3052039"/>
                    </a:lnTo>
                    <a:cubicBezTo>
                      <a:pt x="3631165" y="3055303"/>
                      <a:pt x="3631180" y="3060610"/>
                      <a:pt x="3627916" y="3063893"/>
                    </a:cubicBezTo>
                    <a:cubicBezTo>
                      <a:pt x="3627905" y="3063904"/>
                      <a:pt x="3627894" y="3063915"/>
                      <a:pt x="3627882" y="3063926"/>
                    </a:cubicBezTo>
                    <a:cubicBezTo>
                      <a:pt x="3577223" y="3113732"/>
                      <a:pt x="3565152" y="3190835"/>
                      <a:pt x="3598164" y="3253740"/>
                    </a:cubicBezTo>
                    <a:cubicBezTo>
                      <a:pt x="3617864" y="3291236"/>
                      <a:pt x="3634135" y="3330436"/>
                      <a:pt x="3646780" y="3370860"/>
                    </a:cubicBezTo>
                    <a:cubicBezTo>
                      <a:pt x="3668030" y="3438429"/>
                      <a:pt x="3730942" y="3484174"/>
                      <a:pt x="3801771" y="3483560"/>
                    </a:cubicBezTo>
                    <a:cubicBezTo>
                      <a:pt x="3806328" y="3483601"/>
                      <a:pt x="3810000" y="3487308"/>
                      <a:pt x="3810000" y="3491865"/>
                    </a:cubicBezTo>
                    <a:close/>
                  </a:path>
                </a:pathLst>
              </a:custGeom>
              <a:solidFill>
                <a:schemeClr val="bg1"/>
              </a:solid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5" name="Freeform 7">
                <a:extLst>
                  <a:ext uri="{FF2B5EF4-FFF2-40B4-BE49-F238E27FC236}">
                    <a16:creationId xmlns:a16="http://schemas.microsoft.com/office/drawing/2014/main" id="{403CADF0-A77D-270E-D409-299DAEBAFFA8}"/>
                  </a:ext>
                </a:extLst>
              </p:cNvPr>
              <p:cNvSpPr/>
              <p:nvPr/>
            </p:nvSpPr>
            <p:spPr>
              <a:xfrm>
                <a:off x="6553200" y="4191000"/>
                <a:ext cx="1066800" cy="1066800"/>
              </a:xfrm>
              <a:custGeom>
                <a:avLst/>
                <a:gdLst>
                  <a:gd name="connsiteX0" fmla="*/ 533400 w 1066800"/>
                  <a:gd name="connsiteY0" fmla="*/ 0 h 1066800"/>
                  <a:gd name="connsiteX1" fmla="*/ 0 w 1066800"/>
                  <a:gd name="connsiteY1" fmla="*/ 533400 h 1066800"/>
                  <a:gd name="connsiteX2" fmla="*/ 533400 w 1066800"/>
                  <a:gd name="connsiteY2" fmla="*/ 1066800 h 1066800"/>
                  <a:gd name="connsiteX3" fmla="*/ 1066800 w 1066800"/>
                  <a:gd name="connsiteY3" fmla="*/ 533400 h 1066800"/>
                  <a:gd name="connsiteX4" fmla="*/ 533400 w 1066800"/>
                  <a:gd name="connsiteY4" fmla="*/ 0 h 1066800"/>
                  <a:gd name="connsiteX5" fmla="*/ 533400 w 1066800"/>
                  <a:gd name="connsiteY5" fmla="*/ 914400 h 1066800"/>
                  <a:gd name="connsiteX6" fmla="*/ 152400 w 1066800"/>
                  <a:gd name="connsiteY6" fmla="*/ 533400 h 1066800"/>
                  <a:gd name="connsiteX7" fmla="*/ 533400 w 1066800"/>
                  <a:gd name="connsiteY7" fmla="*/ 152400 h 1066800"/>
                  <a:gd name="connsiteX8" fmla="*/ 914400 w 1066800"/>
                  <a:gd name="connsiteY8" fmla="*/ 533400 h 1066800"/>
                  <a:gd name="connsiteX9" fmla="*/ 533400 w 1066800"/>
                  <a:gd name="connsiteY9" fmla="*/ 9144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6800" h="1066800">
                    <a:moveTo>
                      <a:pt x="533400" y="0"/>
                    </a:moveTo>
                    <a:cubicBezTo>
                      <a:pt x="238811" y="0"/>
                      <a:pt x="0" y="238811"/>
                      <a:pt x="0" y="533400"/>
                    </a:cubicBezTo>
                    <a:cubicBezTo>
                      <a:pt x="0" y="827989"/>
                      <a:pt x="238811" y="1066800"/>
                      <a:pt x="533400" y="1066800"/>
                    </a:cubicBezTo>
                    <a:cubicBezTo>
                      <a:pt x="827989" y="1066800"/>
                      <a:pt x="1066800" y="827989"/>
                      <a:pt x="1066800" y="533400"/>
                    </a:cubicBezTo>
                    <a:cubicBezTo>
                      <a:pt x="1066464" y="238951"/>
                      <a:pt x="827850" y="336"/>
                      <a:pt x="533400" y="0"/>
                    </a:cubicBezTo>
                    <a:close/>
                    <a:moveTo>
                      <a:pt x="533400" y="914400"/>
                    </a:moveTo>
                    <a:cubicBezTo>
                      <a:pt x="322979" y="914400"/>
                      <a:pt x="152400" y="743821"/>
                      <a:pt x="152400" y="533400"/>
                    </a:cubicBezTo>
                    <a:cubicBezTo>
                      <a:pt x="152400" y="322979"/>
                      <a:pt x="322979" y="152400"/>
                      <a:pt x="533400" y="152400"/>
                    </a:cubicBezTo>
                    <a:cubicBezTo>
                      <a:pt x="743821" y="152400"/>
                      <a:pt x="914400" y="322979"/>
                      <a:pt x="914400" y="533400"/>
                    </a:cubicBezTo>
                    <a:cubicBezTo>
                      <a:pt x="914148" y="743716"/>
                      <a:pt x="743716" y="914148"/>
                      <a:pt x="533400" y="914400"/>
                    </a:cubicBezTo>
                    <a:close/>
                  </a:path>
                </a:pathLst>
              </a:custGeom>
              <a:solidFill>
                <a:schemeClr val="bg1"/>
              </a:solid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6" name="Freeform 8">
                <a:extLst>
                  <a:ext uri="{FF2B5EF4-FFF2-40B4-BE49-F238E27FC236}">
                    <a16:creationId xmlns:a16="http://schemas.microsoft.com/office/drawing/2014/main" id="{D50F42AC-5EF7-B176-B1DC-1BB87C657CE9}"/>
                  </a:ext>
                </a:extLst>
              </p:cNvPr>
              <p:cNvSpPr/>
              <p:nvPr/>
            </p:nvSpPr>
            <p:spPr>
              <a:xfrm>
                <a:off x="4535043" y="1940433"/>
                <a:ext cx="700430" cy="561044"/>
              </a:xfrm>
              <a:custGeom>
                <a:avLst/>
                <a:gdLst>
                  <a:gd name="connsiteX0" fmla="*/ 215494 w 700430"/>
                  <a:gd name="connsiteY0" fmla="*/ 377114 h 561044"/>
                  <a:gd name="connsiteX1" fmla="*/ 107747 w 700430"/>
                  <a:gd name="connsiteY1" fmla="*/ 269367 h 561044"/>
                  <a:gd name="connsiteX2" fmla="*/ 0 w 700430"/>
                  <a:gd name="connsiteY2" fmla="*/ 377114 h 561044"/>
                  <a:gd name="connsiteX3" fmla="*/ 161620 w 700430"/>
                  <a:gd name="connsiteY3" fmla="*/ 538734 h 561044"/>
                  <a:gd name="connsiteX4" fmla="*/ 269367 w 700430"/>
                  <a:gd name="connsiteY4" fmla="*/ 538734 h 561044"/>
                  <a:gd name="connsiteX5" fmla="*/ 700430 w 700430"/>
                  <a:gd name="connsiteY5" fmla="*/ 107747 h 561044"/>
                  <a:gd name="connsiteX6" fmla="*/ 592684 w 700430"/>
                  <a:gd name="connsiteY6" fmla="*/ 0 h 56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430" h="561044">
                    <a:moveTo>
                      <a:pt x="215494" y="377114"/>
                    </a:moveTo>
                    <a:lnTo>
                      <a:pt x="107747" y="269367"/>
                    </a:lnTo>
                    <a:lnTo>
                      <a:pt x="0" y="377114"/>
                    </a:lnTo>
                    <a:lnTo>
                      <a:pt x="161620" y="538734"/>
                    </a:lnTo>
                    <a:cubicBezTo>
                      <a:pt x="191376" y="568481"/>
                      <a:pt x="239611" y="568481"/>
                      <a:pt x="269367" y="538734"/>
                    </a:cubicBezTo>
                    <a:lnTo>
                      <a:pt x="700430" y="107747"/>
                    </a:lnTo>
                    <a:lnTo>
                      <a:pt x="592684" y="0"/>
                    </a:lnTo>
                    <a:close/>
                  </a:path>
                </a:pathLst>
              </a:custGeom>
              <a:solidFill>
                <a:schemeClr val="bg1"/>
              </a:solid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7" name="Freeform 20">
                <a:extLst>
                  <a:ext uri="{FF2B5EF4-FFF2-40B4-BE49-F238E27FC236}">
                    <a16:creationId xmlns:a16="http://schemas.microsoft.com/office/drawing/2014/main" id="{04C8BAED-343B-071E-FA58-0E3CF1AE4549}"/>
                  </a:ext>
                </a:extLst>
              </p:cNvPr>
              <p:cNvSpPr/>
              <p:nvPr/>
            </p:nvSpPr>
            <p:spPr>
              <a:xfrm>
                <a:off x="4535043" y="2931033"/>
                <a:ext cx="700430" cy="561044"/>
              </a:xfrm>
              <a:custGeom>
                <a:avLst/>
                <a:gdLst>
                  <a:gd name="connsiteX0" fmla="*/ 215494 w 700430"/>
                  <a:gd name="connsiteY0" fmla="*/ 377114 h 561044"/>
                  <a:gd name="connsiteX1" fmla="*/ 107747 w 700430"/>
                  <a:gd name="connsiteY1" fmla="*/ 269367 h 561044"/>
                  <a:gd name="connsiteX2" fmla="*/ 0 w 700430"/>
                  <a:gd name="connsiteY2" fmla="*/ 377114 h 561044"/>
                  <a:gd name="connsiteX3" fmla="*/ 161620 w 700430"/>
                  <a:gd name="connsiteY3" fmla="*/ 538734 h 561044"/>
                  <a:gd name="connsiteX4" fmla="*/ 269367 w 700430"/>
                  <a:gd name="connsiteY4" fmla="*/ 538734 h 561044"/>
                  <a:gd name="connsiteX5" fmla="*/ 700430 w 700430"/>
                  <a:gd name="connsiteY5" fmla="*/ 107747 h 561044"/>
                  <a:gd name="connsiteX6" fmla="*/ 592684 w 700430"/>
                  <a:gd name="connsiteY6" fmla="*/ 0 h 56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430" h="561044">
                    <a:moveTo>
                      <a:pt x="215494" y="377114"/>
                    </a:moveTo>
                    <a:lnTo>
                      <a:pt x="107747" y="269367"/>
                    </a:lnTo>
                    <a:lnTo>
                      <a:pt x="0" y="377114"/>
                    </a:lnTo>
                    <a:lnTo>
                      <a:pt x="161620" y="538734"/>
                    </a:lnTo>
                    <a:cubicBezTo>
                      <a:pt x="191376" y="568481"/>
                      <a:pt x="239611" y="568481"/>
                      <a:pt x="269367" y="538734"/>
                    </a:cubicBezTo>
                    <a:lnTo>
                      <a:pt x="700430" y="107747"/>
                    </a:lnTo>
                    <a:lnTo>
                      <a:pt x="592684" y="0"/>
                    </a:lnTo>
                    <a:close/>
                  </a:path>
                </a:pathLst>
              </a:custGeom>
              <a:solidFill>
                <a:schemeClr val="bg1"/>
              </a:solid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8" name="Freeform 26">
                <a:extLst>
                  <a:ext uri="{FF2B5EF4-FFF2-40B4-BE49-F238E27FC236}">
                    <a16:creationId xmlns:a16="http://schemas.microsoft.com/office/drawing/2014/main" id="{68909F06-0B22-0E88-05B7-F80AF56469CD}"/>
                  </a:ext>
                </a:extLst>
              </p:cNvPr>
              <p:cNvSpPr/>
              <p:nvPr/>
            </p:nvSpPr>
            <p:spPr>
              <a:xfrm>
                <a:off x="4535043" y="3921633"/>
                <a:ext cx="700430" cy="561044"/>
              </a:xfrm>
              <a:custGeom>
                <a:avLst/>
                <a:gdLst>
                  <a:gd name="connsiteX0" fmla="*/ 215494 w 700430"/>
                  <a:gd name="connsiteY0" fmla="*/ 377114 h 561044"/>
                  <a:gd name="connsiteX1" fmla="*/ 107747 w 700430"/>
                  <a:gd name="connsiteY1" fmla="*/ 269367 h 561044"/>
                  <a:gd name="connsiteX2" fmla="*/ 0 w 700430"/>
                  <a:gd name="connsiteY2" fmla="*/ 377114 h 561044"/>
                  <a:gd name="connsiteX3" fmla="*/ 161620 w 700430"/>
                  <a:gd name="connsiteY3" fmla="*/ 538734 h 561044"/>
                  <a:gd name="connsiteX4" fmla="*/ 269367 w 700430"/>
                  <a:gd name="connsiteY4" fmla="*/ 538734 h 561044"/>
                  <a:gd name="connsiteX5" fmla="*/ 700430 w 700430"/>
                  <a:gd name="connsiteY5" fmla="*/ 107747 h 561044"/>
                  <a:gd name="connsiteX6" fmla="*/ 592684 w 700430"/>
                  <a:gd name="connsiteY6" fmla="*/ 0 h 56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430" h="561044">
                    <a:moveTo>
                      <a:pt x="215494" y="377114"/>
                    </a:moveTo>
                    <a:lnTo>
                      <a:pt x="107747" y="269367"/>
                    </a:lnTo>
                    <a:lnTo>
                      <a:pt x="0" y="377114"/>
                    </a:lnTo>
                    <a:lnTo>
                      <a:pt x="161620" y="538734"/>
                    </a:lnTo>
                    <a:cubicBezTo>
                      <a:pt x="191376" y="568481"/>
                      <a:pt x="239611" y="568481"/>
                      <a:pt x="269367" y="538734"/>
                    </a:cubicBezTo>
                    <a:lnTo>
                      <a:pt x="700430" y="107747"/>
                    </a:lnTo>
                    <a:lnTo>
                      <a:pt x="592684" y="0"/>
                    </a:lnTo>
                    <a:close/>
                  </a:path>
                </a:pathLst>
              </a:custGeom>
              <a:solidFill>
                <a:schemeClr val="bg1"/>
              </a:solid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9" name="Freeform 27">
                <a:extLst>
                  <a:ext uri="{FF2B5EF4-FFF2-40B4-BE49-F238E27FC236}">
                    <a16:creationId xmlns:a16="http://schemas.microsoft.com/office/drawing/2014/main" id="{B072BCC1-CA37-4033-3415-FF955EF0AB32}"/>
                  </a:ext>
                </a:extLst>
              </p:cNvPr>
              <p:cNvSpPr/>
              <p:nvPr/>
            </p:nvSpPr>
            <p:spPr>
              <a:xfrm>
                <a:off x="5486400" y="2133600"/>
                <a:ext cx="1295400" cy="152400"/>
              </a:xfrm>
              <a:custGeom>
                <a:avLst/>
                <a:gdLst>
                  <a:gd name="connsiteX0" fmla="*/ 0 w 1295400"/>
                  <a:gd name="connsiteY0" fmla="*/ 0 h 152400"/>
                  <a:gd name="connsiteX1" fmla="*/ 1295400 w 1295400"/>
                  <a:gd name="connsiteY1" fmla="*/ 0 h 152400"/>
                  <a:gd name="connsiteX2" fmla="*/ 1295400 w 1295400"/>
                  <a:gd name="connsiteY2" fmla="*/ 152400 h 152400"/>
                  <a:gd name="connsiteX3" fmla="*/ 0 w 12954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295400" h="152400">
                    <a:moveTo>
                      <a:pt x="0" y="0"/>
                    </a:moveTo>
                    <a:lnTo>
                      <a:pt x="1295400" y="0"/>
                    </a:lnTo>
                    <a:lnTo>
                      <a:pt x="1295400" y="152400"/>
                    </a:lnTo>
                    <a:lnTo>
                      <a:pt x="0" y="152400"/>
                    </a:lnTo>
                    <a:close/>
                  </a:path>
                </a:pathLst>
              </a:custGeom>
              <a:solidFill>
                <a:schemeClr val="bg1"/>
              </a:solid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0" name="Freeform 28">
                <a:extLst>
                  <a:ext uri="{FF2B5EF4-FFF2-40B4-BE49-F238E27FC236}">
                    <a16:creationId xmlns:a16="http://schemas.microsoft.com/office/drawing/2014/main" id="{D6D6A0D6-A682-DF2E-6745-C3D626594D45}"/>
                  </a:ext>
                </a:extLst>
              </p:cNvPr>
              <p:cNvSpPr/>
              <p:nvPr/>
            </p:nvSpPr>
            <p:spPr>
              <a:xfrm>
                <a:off x="5486400" y="3124200"/>
                <a:ext cx="1295400" cy="152400"/>
              </a:xfrm>
              <a:custGeom>
                <a:avLst/>
                <a:gdLst>
                  <a:gd name="connsiteX0" fmla="*/ 0 w 1295400"/>
                  <a:gd name="connsiteY0" fmla="*/ 0 h 152400"/>
                  <a:gd name="connsiteX1" fmla="*/ 1295400 w 1295400"/>
                  <a:gd name="connsiteY1" fmla="*/ 0 h 152400"/>
                  <a:gd name="connsiteX2" fmla="*/ 1295400 w 1295400"/>
                  <a:gd name="connsiteY2" fmla="*/ 152400 h 152400"/>
                  <a:gd name="connsiteX3" fmla="*/ 0 w 12954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295400" h="152400">
                    <a:moveTo>
                      <a:pt x="0" y="0"/>
                    </a:moveTo>
                    <a:lnTo>
                      <a:pt x="1295400" y="0"/>
                    </a:lnTo>
                    <a:lnTo>
                      <a:pt x="1295400" y="152400"/>
                    </a:lnTo>
                    <a:lnTo>
                      <a:pt x="0" y="152400"/>
                    </a:lnTo>
                    <a:close/>
                  </a:path>
                </a:pathLst>
              </a:custGeom>
              <a:solidFill>
                <a:schemeClr val="bg1"/>
              </a:solid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1" name="Freeform 29">
                <a:extLst>
                  <a:ext uri="{FF2B5EF4-FFF2-40B4-BE49-F238E27FC236}">
                    <a16:creationId xmlns:a16="http://schemas.microsoft.com/office/drawing/2014/main" id="{D4CF2271-29E7-B599-B426-E4F1C45C4689}"/>
                  </a:ext>
                </a:extLst>
              </p:cNvPr>
              <p:cNvSpPr/>
              <p:nvPr/>
            </p:nvSpPr>
            <p:spPr>
              <a:xfrm>
                <a:off x="5486400" y="4114800"/>
                <a:ext cx="609600" cy="152400"/>
              </a:xfrm>
              <a:custGeom>
                <a:avLst/>
                <a:gdLst>
                  <a:gd name="connsiteX0" fmla="*/ 0 w 609600"/>
                  <a:gd name="connsiteY0" fmla="*/ 0 h 152400"/>
                  <a:gd name="connsiteX1" fmla="*/ 609600 w 609600"/>
                  <a:gd name="connsiteY1" fmla="*/ 0 h 152400"/>
                  <a:gd name="connsiteX2" fmla="*/ 609600 w 609600"/>
                  <a:gd name="connsiteY2" fmla="*/ 152400 h 152400"/>
                  <a:gd name="connsiteX3" fmla="*/ 0 w 6096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609600" h="152400">
                    <a:moveTo>
                      <a:pt x="0" y="0"/>
                    </a:moveTo>
                    <a:lnTo>
                      <a:pt x="609600" y="0"/>
                    </a:lnTo>
                    <a:lnTo>
                      <a:pt x="609600" y="152400"/>
                    </a:lnTo>
                    <a:lnTo>
                      <a:pt x="0" y="152400"/>
                    </a:lnTo>
                    <a:close/>
                  </a:path>
                </a:pathLst>
              </a:custGeom>
              <a:solidFill>
                <a:schemeClr val="bg1"/>
              </a:solid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grpSp>
      <p:grpSp>
        <p:nvGrpSpPr>
          <p:cNvPr id="78" name="Group 77">
            <a:extLst>
              <a:ext uri="{FF2B5EF4-FFF2-40B4-BE49-F238E27FC236}">
                <a16:creationId xmlns:a16="http://schemas.microsoft.com/office/drawing/2014/main" id="{028FFF0C-B201-0A46-D4E1-52E67DAC4691}"/>
              </a:ext>
            </a:extLst>
          </p:cNvPr>
          <p:cNvGrpSpPr/>
          <p:nvPr/>
        </p:nvGrpSpPr>
        <p:grpSpPr>
          <a:xfrm>
            <a:off x="6517789" y="3198960"/>
            <a:ext cx="5159861" cy="1220980"/>
            <a:chOff x="6517789" y="3198960"/>
            <a:chExt cx="5159861" cy="1220980"/>
          </a:xfrm>
        </p:grpSpPr>
        <p:sp>
          <p:nvSpPr>
            <p:cNvPr id="25" name="Oval 24">
              <a:extLst>
                <a:ext uri="{FF2B5EF4-FFF2-40B4-BE49-F238E27FC236}">
                  <a16:creationId xmlns:a16="http://schemas.microsoft.com/office/drawing/2014/main" id="{48F68FF3-2C5D-6DD3-F2EA-27AE6E57431E}"/>
                </a:ext>
              </a:extLst>
            </p:cNvPr>
            <p:cNvSpPr/>
            <p:nvPr/>
          </p:nvSpPr>
          <p:spPr>
            <a:xfrm>
              <a:off x="6517789" y="3198960"/>
              <a:ext cx="1221662" cy="122098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7" name="Text Placeholder 4">
              <a:extLst>
                <a:ext uri="{FF2B5EF4-FFF2-40B4-BE49-F238E27FC236}">
                  <a16:creationId xmlns:a16="http://schemas.microsoft.com/office/drawing/2014/main" id="{4911679A-5EDE-E0B4-5674-DFA3D02F0CCD}"/>
                </a:ext>
              </a:extLst>
            </p:cNvPr>
            <p:cNvSpPr txBox="1">
              <a:spLocks/>
            </p:cNvSpPr>
            <p:nvPr/>
          </p:nvSpPr>
          <p:spPr>
            <a:xfrm>
              <a:off x="7896225" y="3405431"/>
              <a:ext cx="3781425" cy="808038"/>
            </a:xfrm>
          </p:spPr>
          <p:txBody>
            <a:bodyPr anchor="ctr">
              <a:norm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GB" sz="1800" b="0" i="0" u="none" strike="noStrike">
                  <a:solidFill>
                    <a:srgbClr val="FFFFFF"/>
                  </a:solidFill>
                  <a:effectLst/>
                </a:rPr>
                <a:t>Set achievable targets to encourage productivity</a:t>
              </a:r>
              <a:r>
                <a:rPr lang="en-GB" sz="1800" b="0" i="0">
                  <a:solidFill>
                    <a:srgbClr val="FFFFFF"/>
                  </a:solidFill>
                  <a:effectLst/>
                </a:rPr>
                <a:t>​</a:t>
              </a:r>
              <a:endParaRPr lang="en-GB" sz="1800">
                <a:solidFill>
                  <a:srgbClr val="FFFFFF"/>
                </a:solidFill>
              </a:endParaRPr>
            </a:p>
          </p:txBody>
        </p:sp>
        <p:grpSp>
          <p:nvGrpSpPr>
            <p:cNvPr id="36" name="Graphic 32">
              <a:extLst>
                <a:ext uri="{FF2B5EF4-FFF2-40B4-BE49-F238E27FC236}">
                  <a16:creationId xmlns:a16="http://schemas.microsoft.com/office/drawing/2014/main" id="{73057637-9492-F5A4-320C-0B110B78209C}"/>
                </a:ext>
              </a:extLst>
            </p:cNvPr>
            <p:cNvGrpSpPr/>
            <p:nvPr/>
          </p:nvGrpSpPr>
          <p:grpSpPr>
            <a:xfrm>
              <a:off x="6916833" y="3542269"/>
              <a:ext cx="423575" cy="534361"/>
              <a:chOff x="4163127" y="990609"/>
              <a:chExt cx="3865737" cy="4876812"/>
            </a:xfrm>
            <a:solidFill>
              <a:schemeClr val="tx1"/>
            </a:solidFill>
          </p:grpSpPr>
          <p:sp>
            <p:nvSpPr>
              <p:cNvPr id="40" name="Freeform 34">
                <a:extLst>
                  <a:ext uri="{FF2B5EF4-FFF2-40B4-BE49-F238E27FC236}">
                    <a16:creationId xmlns:a16="http://schemas.microsoft.com/office/drawing/2014/main" id="{B766DC83-FA72-6364-5911-1CCEC39FCE77}"/>
                  </a:ext>
                </a:extLst>
              </p:cNvPr>
              <p:cNvSpPr/>
              <p:nvPr/>
            </p:nvSpPr>
            <p:spPr>
              <a:xfrm>
                <a:off x="4163127" y="990609"/>
                <a:ext cx="3865737" cy="4876812"/>
              </a:xfrm>
              <a:custGeom>
                <a:avLst/>
                <a:gdLst>
                  <a:gd name="connsiteX0" fmla="*/ 3803773 w 3865737"/>
                  <a:gd name="connsiteY0" fmla="*/ 2002393 h 4876812"/>
                  <a:gd name="connsiteX1" fmla="*/ 3760367 w 3865737"/>
                  <a:gd name="connsiteY1" fmla="*/ 1533954 h 4876812"/>
                  <a:gd name="connsiteX2" fmla="*/ 3700141 w 3865737"/>
                  <a:gd name="connsiteY2" fmla="*/ 1322308 h 4876812"/>
                  <a:gd name="connsiteX3" fmla="*/ 3490448 w 3865737"/>
                  <a:gd name="connsiteY3" fmla="*/ 901179 h 4876812"/>
                  <a:gd name="connsiteX4" fmla="*/ 3357831 w 3865737"/>
                  <a:gd name="connsiteY4" fmla="*/ 725576 h 4876812"/>
                  <a:gd name="connsiteX5" fmla="*/ 3010169 w 3865737"/>
                  <a:gd name="connsiteY5" fmla="*/ 408632 h 4876812"/>
                  <a:gd name="connsiteX6" fmla="*/ 2823069 w 3865737"/>
                  <a:gd name="connsiteY6" fmla="*/ 292789 h 4876812"/>
                  <a:gd name="connsiteX7" fmla="*/ 2384386 w 3865737"/>
                  <a:gd name="connsiteY7" fmla="*/ 122844 h 4876812"/>
                  <a:gd name="connsiteX8" fmla="*/ 2168083 w 3865737"/>
                  <a:gd name="connsiteY8" fmla="*/ 82410 h 4876812"/>
                  <a:gd name="connsiteX9" fmla="*/ 1697643 w 3865737"/>
                  <a:gd name="connsiteY9" fmla="*/ 82410 h 4876812"/>
                  <a:gd name="connsiteX10" fmla="*/ 1481340 w 3865737"/>
                  <a:gd name="connsiteY10" fmla="*/ 122844 h 4876812"/>
                  <a:gd name="connsiteX11" fmla="*/ 1042656 w 3865737"/>
                  <a:gd name="connsiteY11" fmla="*/ 292789 h 4876812"/>
                  <a:gd name="connsiteX12" fmla="*/ 855566 w 3865737"/>
                  <a:gd name="connsiteY12" fmla="*/ 408632 h 4876812"/>
                  <a:gd name="connsiteX13" fmla="*/ 507894 w 3865737"/>
                  <a:gd name="connsiteY13" fmla="*/ 725576 h 4876812"/>
                  <a:gd name="connsiteX14" fmla="*/ 375287 w 3865737"/>
                  <a:gd name="connsiteY14" fmla="*/ 901179 h 4876812"/>
                  <a:gd name="connsiteX15" fmla="*/ 165585 w 3865737"/>
                  <a:gd name="connsiteY15" fmla="*/ 1322308 h 4876812"/>
                  <a:gd name="connsiteX16" fmla="*/ 105368 w 3865737"/>
                  <a:gd name="connsiteY16" fmla="*/ 1533963 h 4876812"/>
                  <a:gd name="connsiteX17" fmla="*/ 61962 w 3865737"/>
                  <a:gd name="connsiteY17" fmla="*/ 2002412 h 4876812"/>
                  <a:gd name="connsiteX18" fmla="*/ 82260 w 3865737"/>
                  <a:gd name="connsiteY18" fmla="*/ 2221525 h 4876812"/>
                  <a:gd name="connsiteX19" fmla="*/ 211000 w 3865737"/>
                  <a:gd name="connsiteY19" fmla="*/ 2674011 h 4876812"/>
                  <a:gd name="connsiteX20" fmla="*/ 309079 w 3865737"/>
                  <a:gd name="connsiteY20" fmla="*/ 2870997 h 4876812"/>
                  <a:gd name="connsiteX21" fmla="*/ 592590 w 3865737"/>
                  <a:gd name="connsiteY21" fmla="*/ 3246425 h 4876812"/>
                  <a:gd name="connsiteX22" fmla="*/ 718454 w 3865737"/>
                  <a:gd name="connsiteY22" fmla="*/ 3328607 h 4876812"/>
                  <a:gd name="connsiteX23" fmla="*/ 324843 w 3865737"/>
                  <a:gd name="connsiteY23" fmla="*/ 4278849 h 4876812"/>
                  <a:gd name="connsiteX24" fmla="*/ 532192 w 3865737"/>
                  <a:gd name="connsiteY24" fmla="*/ 4506887 h 4876812"/>
                  <a:gd name="connsiteX25" fmla="*/ 963122 w 3865737"/>
                  <a:gd name="connsiteY25" fmla="*/ 4374642 h 4876812"/>
                  <a:gd name="connsiteX26" fmla="*/ 995460 w 3865737"/>
                  <a:gd name="connsiteY26" fmla="*/ 4388044 h 4876812"/>
                  <a:gd name="connsiteX27" fmla="*/ 1206658 w 3865737"/>
                  <a:gd name="connsiteY27" fmla="*/ 4786265 h 4876812"/>
                  <a:gd name="connsiteX28" fmla="*/ 1514525 w 3865737"/>
                  <a:gd name="connsiteY28" fmla="*/ 4771644 h 4876812"/>
                  <a:gd name="connsiteX29" fmla="*/ 1924776 w 3865737"/>
                  <a:gd name="connsiteY29" fmla="*/ 3781225 h 4876812"/>
                  <a:gd name="connsiteX30" fmla="*/ 1940921 w 3865737"/>
                  <a:gd name="connsiteY30" fmla="*/ 3781225 h 4876812"/>
                  <a:gd name="connsiteX31" fmla="*/ 2351172 w 3865737"/>
                  <a:gd name="connsiteY31" fmla="*/ 4771644 h 4876812"/>
                  <a:gd name="connsiteX32" fmla="*/ 2659049 w 3865737"/>
                  <a:gd name="connsiteY32" fmla="*/ 4786275 h 4876812"/>
                  <a:gd name="connsiteX33" fmla="*/ 2870246 w 3865737"/>
                  <a:gd name="connsiteY33" fmla="*/ 4388044 h 4876812"/>
                  <a:gd name="connsiteX34" fmla="*/ 2902584 w 3865737"/>
                  <a:gd name="connsiteY34" fmla="*/ 4374652 h 4876812"/>
                  <a:gd name="connsiteX35" fmla="*/ 3333504 w 3865737"/>
                  <a:gd name="connsiteY35" fmla="*/ 4506897 h 4876812"/>
                  <a:gd name="connsiteX36" fmla="*/ 3540864 w 3865737"/>
                  <a:gd name="connsiteY36" fmla="*/ 4278859 h 4876812"/>
                  <a:gd name="connsiteX37" fmla="*/ 3147243 w 3865737"/>
                  <a:gd name="connsiteY37" fmla="*/ 3328616 h 4876812"/>
                  <a:gd name="connsiteX38" fmla="*/ 3273106 w 3865737"/>
                  <a:gd name="connsiteY38" fmla="*/ 3246435 h 4876812"/>
                  <a:gd name="connsiteX39" fmla="*/ 3556618 w 3865737"/>
                  <a:gd name="connsiteY39" fmla="*/ 2871007 h 4876812"/>
                  <a:gd name="connsiteX40" fmla="*/ 3654706 w 3865737"/>
                  <a:gd name="connsiteY40" fmla="*/ 2674030 h 4876812"/>
                  <a:gd name="connsiteX41" fmla="*/ 3783437 w 3865737"/>
                  <a:gd name="connsiteY41" fmla="*/ 2221535 h 4876812"/>
                  <a:gd name="connsiteX42" fmla="*/ 3803773 w 3865737"/>
                  <a:gd name="connsiteY42" fmla="*/ 2002393 h 4876812"/>
                  <a:gd name="connsiteX43" fmla="*/ 1382556 w 3865737"/>
                  <a:gd name="connsiteY43" fmla="*/ 4716952 h 4876812"/>
                  <a:gd name="connsiteX44" fmla="*/ 1332892 w 3865737"/>
                  <a:gd name="connsiteY44" fmla="*/ 4719314 h 4876812"/>
                  <a:gd name="connsiteX45" fmla="*/ 1121695 w 3865737"/>
                  <a:gd name="connsiteY45" fmla="*/ 4321093 h 4876812"/>
                  <a:gd name="connsiteX46" fmla="*/ 921241 w 3865737"/>
                  <a:gd name="connsiteY46" fmla="*/ 4238063 h 4876812"/>
                  <a:gd name="connsiteX47" fmla="*/ 490311 w 3865737"/>
                  <a:gd name="connsiteY47" fmla="*/ 4370308 h 4876812"/>
                  <a:gd name="connsiteX48" fmla="*/ 456859 w 3865737"/>
                  <a:gd name="connsiteY48" fmla="*/ 4333513 h 4876812"/>
                  <a:gd name="connsiteX49" fmla="*/ 806065 w 3865737"/>
                  <a:gd name="connsiteY49" fmla="*/ 3490427 h 4876812"/>
                  <a:gd name="connsiteX50" fmla="*/ 1155223 w 3865737"/>
                  <a:gd name="connsiteY50" fmla="*/ 3642312 h 4876812"/>
                  <a:gd name="connsiteX51" fmla="*/ 1360410 w 3865737"/>
                  <a:gd name="connsiteY51" fmla="*/ 3721799 h 4876812"/>
                  <a:gd name="connsiteX52" fmla="*/ 1645579 w 3865737"/>
                  <a:gd name="connsiteY52" fmla="*/ 3852434 h 4876812"/>
                  <a:gd name="connsiteX53" fmla="*/ 1746439 w 3865737"/>
                  <a:gd name="connsiteY53" fmla="*/ 3838489 h 4876812"/>
                  <a:gd name="connsiteX54" fmla="*/ 3375443 w 3865737"/>
                  <a:gd name="connsiteY54" fmla="*/ 4370299 h 4876812"/>
                  <a:gd name="connsiteX55" fmla="*/ 2944522 w 3865737"/>
                  <a:gd name="connsiteY55" fmla="*/ 4238054 h 4876812"/>
                  <a:gd name="connsiteX56" fmla="*/ 2744059 w 3865737"/>
                  <a:gd name="connsiteY56" fmla="*/ 4321083 h 4876812"/>
                  <a:gd name="connsiteX57" fmla="*/ 2532862 w 3865737"/>
                  <a:gd name="connsiteY57" fmla="*/ 4719304 h 4876812"/>
                  <a:gd name="connsiteX58" fmla="*/ 2483189 w 3865737"/>
                  <a:gd name="connsiteY58" fmla="*/ 4716942 h 4876812"/>
                  <a:gd name="connsiteX59" fmla="*/ 2119381 w 3865737"/>
                  <a:gd name="connsiteY59" fmla="*/ 3838651 h 4876812"/>
                  <a:gd name="connsiteX60" fmla="*/ 2505344 w 3865737"/>
                  <a:gd name="connsiteY60" fmla="*/ 3721780 h 4876812"/>
                  <a:gd name="connsiteX61" fmla="*/ 2710531 w 3865737"/>
                  <a:gd name="connsiteY61" fmla="*/ 3642294 h 4876812"/>
                  <a:gd name="connsiteX62" fmla="*/ 3059689 w 3865737"/>
                  <a:gd name="connsiteY62" fmla="*/ 3490417 h 4876812"/>
                  <a:gd name="connsiteX63" fmla="*/ 3408914 w 3865737"/>
                  <a:gd name="connsiteY63" fmla="*/ 4333475 h 4876812"/>
                  <a:gd name="connsiteX64" fmla="*/ 3375443 w 3865737"/>
                  <a:gd name="connsiteY64" fmla="*/ 4370299 h 4876812"/>
                  <a:gd name="connsiteX65" fmla="*/ 3684148 w 3865737"/>
                  <a:gd name="connsiteY65" fmla="*/ 1924307 h 4876812"/>
                  <a:gd name="connsiteX66" fmla="*/ 3651535 w 3865737"/>
                  <a:gd name="connsiteY66" fmla="*/ 2276285 h 4876812"/>
                  <a:gd name="connsiteX67" fmla="*/ 3571391 w 3865737"/>
                  <a:gd name="connsiteY67" fmla="*/ 2557967 h 4876812"/>
                  <a:gd name="connsiteX68" fmla="*/ 3413829 w 3865737"/>
                  <a:gd name="connsiteY68" fmla="*/ 2874388 h 4876812"/>
                  <a:gd name="connsiteX69" fmla="*/ 3237330 w 3865737"/>
                  <a:gd name="connsiteY69" fmla="*/ 3108103 h 4876812"/>
                  <a:gd name="connsiteX70" fmla="*/ 3003797 w 3865737"/>
                  <a:gd name="connsiteY70" fmla="*/ 3286487 h 4876812"/>
                  <a:gd name="connsiteX71" fmla="*/ 3003387 w 3865737"/>
                  <a:gd name="connsiteY71" fmla="*/ 3287240 h 4876812"/>
                  <a:gd name="connsiteX72" fmla="*/ 2976107 w 3865737"/>
                  <a:gd name="connsiteY72" fmla="*/ 3346238 h 4876812"/>
                  <a:gd name="connsiteX73" fmla="*/ 2727114 w 3865737"/>
                  <a:gd name="connsiteY73" fmla="*/ 3500419 h 4876812"/>
                  <a:gd name="connsiteX74" fmla="*/ 2397502 w 3865737"/>
                  <a:gd name="connsiteY74" fmla="*/ 3628111 h 4876812"/>
                  <a:gd name="connsiteX75" fmla="*/ 2109618 w 3865737"/>
                  <a:gd name="connsiteY75" fmla="*/ 3681927 h 4876812"/>
                  <a:gd name="connsiteX76" fmla="*/ 2005672 w 3865737"/>
                  <a:gd name="connsiteY76" fmla="*/ 3645284 h 4876812"/>
                  <a:gd name="connsiteX77" fmla="*/ 2004786 w 3865737"/>
                  <a:gd name="connsiteY77" fmla="*/ 3645094 h 4876812"/>
                  <a:gd name="connsiteX78" fmla="*/ 1860825 w 3865737"/>
                  <a:gd name="connsiteY78" fmla="*/ 3645132 h 4876812"/>
                  <a:gd name="connsiteX79" fmla="*/ 1860320 w 3865737"/>
                  <a:gd name="connsiteY79" fmla="*/ 3645237 h 4876812"/>
                  <a:gd name="connsiteX80" fmla="*/ 1756145 w 3865737"/>
                  <a:gd name="connsiteY80" fmla="*/ 3681927 h 4876812"/>
                  <a:gd name="connsiteX81" fmla="*/ 1468271 w 3865737"/>
                  <a:gd name="connsiteY81" fmla="*/ 3628111 h 4876812"/>
                  <a:gd name="connsiteX82" fmla="*/ 1182693 w 3865737"/>
                  <a:gd name="connsiteY82" fmla="*/ 3497856 h 4876812"/>
                  <a:gd name="connsiteX83" fmla="*/ 1138649 w 3865737"/>
                  <a:gd name="connsiteY83" fmla="*/ 3500428 h 4876812"/>
                  <a:gd name="connsiteX84" fmla="*/ 889647 w 3865737"/>
                  <a:gd name="connsiteY84" fmla="*/ 3346247 h 4876812"/>
                  <a:gd name="connsiteX85" fmla="*/ 862395 w 3865737"/>
                  <a:gd name="connsiteY85" fmla="*/ 3287306 h 4876812"/>
                  <a:gd name="connsiteX86" fmla="*/ 861910 w 3865737"/>
                  <a:gd name="connsiteY86" fmla="*/ 3286411 h 4876812"/>
                  <a:gd name="connsiteX87" fmla="*/ 628423 w 3865737"/>
                  <a:gd name="connsiteY87" fmla="*/ 3108103 h 4876812"/>
                  <a:gd name="connsiteX88" fmla="*/ 451935 w 3865737"/>
                  <a:gd name="connsiteY88" fmla="*/ 2874397 h 4876812"/>
                  <a:gd name="connsiteX89" fmla="*/ 294372 w 3865737"/>
                  <a:gd name="connsiteY89" fmla="*/ 2557967 h 4876812"/>
                  <a:gd name="connsiteX90" fmla="*/ 214229 w 3865737"/>
                  <a:gd name="connsiteY90" fmla="*/ 2276275 h 4876812"/>
                  <a:gd name="connsiteX91" fmla="*/ 181615 w 3865737"/>
                  <a:gd name="connsiteY91" fmla="*/ 1924298 h 4876812"/>
                  <a:gd name="connsiteX92" fmla="*/ 208647 w 3865737"/>
                  <a:gd name="connsiteY92" fmla="*/ 1632690 h 4876812"/>
                  <a:gd name="connsiteX93" fmla="*/ 305383 w 3865737"/>
                  <a:gd name="connsiteY93" fmla="*/ 1292705 h 4876812"/>
                  <a:gd name="connsiteX94" fmla="*/ 435923 w 3865737"/>
                  <a:gd name="connsiteY94" fmla="*/ 1030538 h 4876812"/>
                  <a:gd name="connsiteX95" fmla="*/ 648950 w 3865737"/>
                  <a:gd name="connsiteY95" fmla="*/ 748456 h 4876812"/>
                  <a:gd name="connsiteX96" fmla="*/ 865377 w 3865737"/>
                  <a:gd name="connsiteY96" fmla="*/ 551155 h 4876812"/>
                  <a:gd name="connsiteX97" fmla="*/ 1165919 w 3865737"/>
                  <a:gd name="connsiteY97" fmla="*/ 365065 h 4876812"/>
                  <a:gd name="connsiteX98" fmla="*/ 1439001 w 3865737"/>
                  <a:gd name="connsiteY98" fmla="*/ 259280 h 4876812"/>
                  <a:gd name="connsiteX99" fmla="*/ 1786473 w 3865737"/>
                  <a:gd name="connsiteY99" fmla="*/ 194329 h 4876812"/>
                  <a:gd name="connsiteX100" fmla="*/ 2079338 w 3865737"/>
                  <a:gd name="connsiteY100" fmla="*/ 194329 h 4876812"/>
                  <a:gd name="connsiteX101" fmla="*/ 2426801 w 3865737"/>
                  <a:gd name="connsiteY101" fmla="*/ 259280 h 4876812"/>
                  <a:gd name="connsiteX102" fmla="*/ 2699882 w 3865737"/>
                  <a:gd name="connsiteY102" fmla="*/ 365065 h 4876812"/>
                  <a:gd name="connsiteX103" fmla="*/ 3000425 w 3865737"/>
                  <a:gd name="connsiteY103" fmla="*/ 551155 h 4876812"/>
                  <a:gd name="connsiteX104" fmla="*/ 3216852 w 3865737"/>
                  <a:gd name="connsiteY104" fmla="*/ 748456 h 4876812"/>
                  <a:gd name="connsiteX105" fmla="*/ 3429878 w 3865737"/>
                  <a:gd name="connsiteY105" fmla="*/ 1030548 h 4876812"/>
                  <a:gd name="connsiteX106" fmla="*/ 3560419 w 3865737"/>
                  <a:gd name="connsiteY106" fmla="*/ 1292705 h 4876812"/>
                  <a:gd name="connsiteX107" fmla="*/ 3657155 w 3865737"/>
                  <a:gd name="connsiteY107" fmla="*/ 1632690 h 4876812"/>
                  <a:gd name="connsiteX108" fmla="*/ 3684148 w 3865737"/>
                  <a:gd name="connsiteY108" fmla="*/ 1924307 h 487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3865737" h="4876812">
                    <a:moveTo>
                      <a:pt x="3803773" y="2002393"/>
                    </a:moveTo>
                    <a:cubicBezTo>
                      <a:pt x="3900413" y="1854346"/>
                      <a:pt x="3882563" y="1661722"/>
                      <a:pt x="3760367" y="1533954"/>
                    </a:cubicBezTo>
                    <a:cubicBezTo>
                      <a:pt x="3706513" y="1477642"/>
                      <a:pt x="3684005" y="1398527"/>
                      <a:pt x="3700141" y="1322308"/>
                    </a:cubicBezTo>
                    <a:cubicBezTo>
                      <a:pt x="3736783" y="1149344"/>
                      <a:pt x="3650554" y="976170"/>
                      <a:pt x="3490448" y="901179"/>
                    </a:cubicBezTo>
                    <a:cubicBezTo>
                      <a:pt x="3419887" y="868128"/>
                      <a:pt x="3370319" y="802481"/>
                      <a:pt x="3357831" y="725576"/>
                    </a:cubicBezTo>
                    <a:cubicBezTo>
                      <a:pt x="3329513" y="551059"/>
                      <a:pt x="3186543" y="420729"/>
                      <a:pt x="3010169" y="408632"/>
                    </a:cubicBezTo>
                    <a:cubicBezTo>
                      <a:pt x="2932435" y="403298"/>
                      <a:pt x="2862493" y="359997"/>
                      <a:pt x="2823069" y="292789"/>
                    </a:cubicBezTo>
                    <a:cubicBezTo>
                      <a:pt x="2733610" y="140303"/>
                      <a:pt x="2553264" y="70418"/>
                      <a:pt x="2384386" y="122844"/>
                    </a:cubicBezTo>
                    <a:cubicBezTo>
                      <a:pt x="2309977" y="145952"/>
                      <a:pt x="2229128" y="130826"/>
                      <a:pt x="2168083" y="82410"/>
                    </a:cubicBezTo>
                    <a:cubicBezTo>
                      <a:pt x="2029580" y="-27470"/>
                      <a:pt x="1836136" y="-27470"/>
                      <a:pt x="1697643" y="82410"/>
                    </a:cubicBezTo>
                    <a:cubicBezTo>
                      <a:pt x="1636607" y="130845"/>
                      <a:pt x="1555739" y="145952"/>
                      <a:pt x="1481340" y="122844"/>
                    </a:cubicBezTo>
                    <a:cubicBezTo>
                      <a:pt x="1312499" y="70409"/>
                      <a:pt x="1132105" y="140294"/>
                      <a:pt x="1042656" y="292789"/>
                    </a:cubicBezTo>
                    <a:cubicBezTo>
                      <a:pt x="1003232" y="359997"/>
                      <a:pt x="933300" y="403298"/>
                      <a:pt x="855566" y="408632"/>
                    </a:cubicBezTo>
                    <a:cubicBezTo>
                      <a:pt x="679182" y="420729"/>
                      <a:pt x="536221" y="551069"/>
                      <a:pt x="507894" y="725576"/>
                    </a:cubicBezTo>
                    <a:cubicBezTo>
                      <a:pt x="495416" y="802481"/>
                      <a:pt x="445839" y="868128"/>
                      <a:pt x="375287" y="901179"/>
                    </a:cubicBezTo>
                    <a:cubicBezTo>
                      <a:pt x="215191" y="976179"/>
                      <a:pt x="128961" y="1149353"/>
                      <a:pt x="165585" y="1322308"/>
                    </a:cubicBezTo>
                    <a:cubicBezTo>
                      <a:pt x="181729" y="1398527"/>
                      <a:pt x="159212" y="1477651"/>
                      <a:pt x="105368" y="1533963"/>
                    </a:cubicBezTo>
                    <a:cubicBezTo>
                      <a:pt x="-16819" y="1661732"/>
                      <a:pt x="-34679" y="1854365"/>
                      <a:pt x="61962" y="2002412"/>
                    </a:cubicBezTo>
                    <a:cubicBezTo>
                      <a:pt x="104548" y="2067649"/>
                      <a:pt x="112140" y="2149564"/>
                      <a:pt x="82260" y="2221525"/>
                    </a:cubicBezTo>
                    <a:cubicBezTo>
                      <a:pt x="14470" y="2384803"/>
                      <a:pt x="67420" y="2570874"/>
                      <a:pt x="211000" y="2674011"/>
                    </a:cubicBezTo>
                    <a:cubicBezTo>
                      <a:pt x="274284" y="2719473"/>
                      <a:pt x="310946" y="2793111"/>
                      <a:pt x="309079" y="2870997"/>
                    </a:cubicBezTo>
                    <a:cubicBezTo>
                      <a:pt x="304859" y="3047733"/>
                      <a:pt x="421445" y="3202115"/>
                      <a:pt x="592590" y="3246425"/>
                    </a:cubicBezTo>
                    <a:cubicBezTo>
                      <a:pt x="643111" y="3259503"/>
                      <a:pt x="687002" y="3288735"/>
                      <a:pt x="718454" y="3328607"/>
                    </a:cubicBezTo>
                    <a:lnTo>
                      <a:pt x="324843" y="4278849"/>
                    </a:lnTo>
                    <a:cubicBezTo>
                      <a:pt x="269683" y="4412018"/>
                      <a:pt x="394528" y="4549150"/>
                      <a:pt x="532192" y="4506887"/>
                    </a:cubicBezTo>
                    <a:lnTo>
                      <a:pt x="963122" y="4374642"/>
                    </a:lnTo>
                    <a:cubicBezTo>
                      <a:pt x="975714" y="4370804"/>
                      <a:pt x="989297" y="4376433"/>
                      <a:pt x="995460" y="4388044"/>
                    </a:cubicBezTo>
                    <a:lnTo>
                      <a:pt x="1206658" y="4786265"/>
                    </a:lnTo>
                    <a:cubicBezTo>
                      <a:pt x="1274218" y="4913652"/>
                      <a:pt x="1459432" y="4904661"/>
                      <a:pt x="1514525" y="4771644"/>
                    </a:cubicBezTo>
                    <a:lnTo>
                      <a:pt x="1924776" y="3781225"/>
                    </a:lnTo>
                    <a:cubicBezTo>
                      <a:pt x="1930158" y="3781044"/>
                      <a:pt x="1935539" y="3781044"/>
                      <a:pt x="1940921" y="3781225"/>
                    </a:cubicBezTo>
                    <a:lnTo>
                      <a:pt x="2351172" y="4771644"/>
                    </a:lnTo>
                    <a:cubicBezTo>
                      <a:pt x="2406370" y="4904870"/>
                      <a:pt x="2591574" y="4913472"/>
                      <a:pt x="2659049" y="4786275"/>
                    </a:cubicBezTo>
                    <a:lnTo>
                      <a:pt x="2870246" y="4388044"/>
                    </a:lnTo>
                    <a:cubicBezTo>
                      <a:pt x="2876400" y="4376423"/>
                      <a:pt x="2889992" y="4370794"/>
                      <a:pt x="2902584" y="4374652"/>
                    </a:cubicBezTo>
                    <a:lnTo>
                      <a:pt x="3333504" y="4506897"/>
                    </a:lnTo>
                    <a:cubicBezTo>
                      <a:pt x="3471246" y="4549178"/>
                      <a:pt x="3595994" y="4411952"/>
                      <a:pt x="3540864" y="4278859"/>
                    </a:cubicBezTo>
                    <a:lnTo>
                      <a:pt x="3147243" y="3328616"/>
                    </a:lnTo>
                    <a:cubicBezTo>
                      <a:pt x="3178695" y="3288745"/>
                      <a:pt x="3222586" y="3259512"/>
                      <a:pt x="3273106" y="3246435"/>
                    </a:cubicBezTo>
                    <a:cubicBezTo>
                      <a:pt x="3444252" y="3202134"/>
                      <a:pt x="3560828" y="3047753"/>
                      <a:pt x="3556618" y="2871007"/>
                    </a:cubicBezTo>
                    <a:cubicBezTo>
                      <a:pt x="3554751" y="2793121"/>
                      <a:pt x="3591422" y="2719483"/>
                      <a:pt x="3654706" y="2674030"/>
                    </a:cubicBezTo>
                    <a:cubicBezTo>
                      <a:pt x="3798296" y="2570883"/>
                      <a:pt x="3851226" y="2384812"/>
                      <a:pt x="3783437" y="2221535"/>
                    </a:cubicBezTo>
                    <a:cubicBezTo>
                      <a:pt x="3753605" y="2149545"/>
                      <a:pt x="3761196" y="2067630"/>
                      <a:pt x="3803773" y="2002393"/>
                    </a:cubicBezTo>
                    <a:close/>
                    <a:moveTo>
                      <a:pt x="1382556" y="4716952"/>
                    </a:moveTo>
                    <a:cubicBezTo>
                      <a:pt x="1373593" y="4738592"/>
                      <a:pt x="1343818" y="4739917"/>
                      <a:pt x="1332892" y="4719314"/>
                    </a:cubicBezTo>
                    <a:lnTo>
                      <a:pt x="1121695" y="4321093"/>
                    </a:lnTo>
                    <a:cubicBezTo>
                      <a:pt x="1083490" y="4249055"/>
                      <a:pt x="999184" y="4214156"/>
                      <a:pt x="921241" y="4238063"/>
                    </a:cubicBezTo>
                    <a:lnTo>
                      <a:pt x="490311" y="4370308"/>
                    </a:lnTo>
                    <a:cubicBezTo>
                      <a:pt x="467956" y="4377147"/>
                      <a:pt x="447906" y="4355125"/>
                      <a:pt x="456859" y="4333513"/>
                    </a:cubicBezTo>
                    <a:lnTo>
                      <a:pt x="806065" y="3490427"/>
                    </a:lnTo>
                    <a:cubicBezTo>
                      <a:pt x="884855" y="3598355"/>
                      <a:pt x="1016567" y="3658505"/>
                      <a:pt x="1155223" y="3642312"/>
                    </a:cubicBezTo>
                    <a:cubicBezTo>
                      <a:pt x="1232604" y="3633292"/>
                      <a:pt x="1309309" y="3662991"/>
                      <a:pt x="1360410" y="3721799"/>
                    </a:cubicBezTo>
                    <a:cubicBezTo>
                      <a:pt x="1434543" y="3807143"/>
                      <a:pt x="1539004" y="3852444"/>
                      <a:pt x="1645579" y="3852434"/>
                    </a:cubicBezTo>
                    <a:cubicBezTo>
                      <a:pt x="1679288" y="3852434"/>
                      <a:pt x="1713197" y="3847719"/>
                      <a:pt x="1746439" y="3838489"/>
                    </a:cubicBezTo>
                    <a:close/>
                    <a:moveTo>
                      <a:pt x="3375443" y="4370299"/>
                    </a:moveTo>
                    <a:lnTo>
                      <a:pt x="2944522" y="4238054"/>
                    </a:lnTo>
                    <a:cubicBezTo>
                      <a:pt x="2866580" y="4214146"/>
                      <a:pt x="2782255" y="4249055"/>
                      <a:pt x="2744059" y="4321083"/>
                    </a:cubicBezTo>
                    <a:lnTo>
                      <a:pt x="2532862" y="4719304"/>
                    </a:lnTo>
                    <a:cubicBezTo>
                      <a:pt x="2521955" y="4739888"/>
                      <a:pt x="2492142" y="4738554"/>
                      <a:pt x="2483189" y="4716942"/>
                    </a:cubicBezTo>
                    <a:lnTo>
                      <a:pt x="2119381" y="3838651"/>
                    </a:lnTo>
                    <a:cubicBezTo>
                      <a:pt x="2257675" y="3877037"/>
                      <a:pt x="2407779" y="3834079"/>
                      <a:pt x="2505344" y="3721780"/>
                    </a:cubicBezTo>
                    <a:cubicBezTo>
                      <a:pt x="2556436" y="3662963"/>
                      <a:pt x="2633112" y="3633245"/>
                      <a:pt x="2710531" y="3642294"/>
                    </a:cubicBezTo>
                    <a:cubicBezTo>
                      <a:pt x="2849320" y="3658514"/>
                      <a:pt x="2980946" y="3598345"/>
                      <a:pt x="3059689" y="3490417"/>
                    </a:cubicBezTo>
                    <a:lnTo>
                      <a:pt x="3408914" y="4333475"/>
                    </a:lnTo>
                    <a:cubicBezTo>
                      <a:pt x="3417887" y="4355173"/>
                      <a:pt x="3397722" y="4377109"/>
                      <a:pt x="3375443" y="4370299"/>
                    </a:cubicBezTo>
                    <a:close/>
                    <a:moveTo>
                      <a:pt x="3684148" y="1924307"/>
                    </a:moveTo>
                    <a:cubicBezTo>
                      <a:pt x="3615740" y="2029111"/>
                      <a:pt x="3603548" y="2160689"/>
                      <a:pt x="3651535" y="2276285"/>
                    </a:cubicBezTo>
                    <a:cubicBezTo>
                      <a:pt x="3693730" y="2377926"/>
                      <a:pt x="3660783" y="2493750"/>
                      <a:pt x="3571391" y="2557967"/>
                    </a:cubicBezTo>
                    <a:cubicBezTo>
                      <a:pt x="3469741" y="2630986"/>
                      <a:pt x="3410838" y="2749277"/>
                      <a:pt x="3413829" y="2874388"/>
                    </a:cubicBezTo>
                    <a:cubicBezTo>
                      <a:pt x="3416458" y="2984421"/>
                      <a:pt x="3343877" y="3080528"/>
                      <a:pt x="3237330" y="3108103"/>
                    </a:cubicBezTo>
                    <a:cubicBezTo>
                      <a:pt x="3137671" y="3133906"/>
                      <a:pt x="3053984" y="3198771"/>
                      <a:pt x="3003797" y="3286487"/>
                    </a:cubicBezTo>
                    <a:cubicBezTo>
                      <a:pt x="3003663" y="3286744"/>
                      <a:pt x="3003520" y="3286992"/>
                      <a:pt x="3003387" y="3287240"/>
                    </a:cubicBezTo>
                    <a:cubicBezTo>
                      <a:pt x="2992748" y="3305937"/>
                      <a:pt x="2983527" y="3325616"/>
                      <a:pt x="2976107" y="3346238"/>
                    </a:cubicBezTo>
                    <a:cubicBezTo>
                      <a:pt x="2938817" y="3449784"/>
                      <a:pt x="2836490" y="3513239"/>
                      <a:pt x="2727114" y="3500419"/>
                    </a:cubicBezTo>
                    <a:cubicBezTo>
                      <a:pt x="2602823" y="3485883"/>
                      <a:pt x="2479579" y="3533632"/>
                      <a:pt x="2397502" y="3628111"/>
                    </a:cubicBezTo>
                    <a:cubicBezTo>
                      <a:pt x="2325331" y="3711188"/>
                      <a:pt x="2206944" y="3733314"/>
                      <a:pt x="2109618" y="3681927"/>
                    </a:cubicBezTo>
                    <a:cubicBezTo>
                      <a:pt x="2076519" y="3664439"/>
                      <a:pt x="2041467" y="3652304"/>
                      <a:pt x="2005672" y="3645284"/>
                    </a:cubicBezTo>
                    <a:cubicBezTo>
                      <a:pt x="2005376" y="3645218"/>
                      <a:pt x="2005081" y="3645151"/>
                      <a:pt x="2004786" y="3645094"/>
                    </a:cubicBezTo>
                    <a:cubicBezTo>
                      <a:pt x="1957237" y="3635883"/>
                      <a:pt x="1908374" y="3635893"/>
                      <a:pt x="1860825" y="3645132"/>
                    </a:cubicBezTo>
                    <a:cubicBezTo>
                      <a:pt x="1860654" y="3645170"/>
                      <a:pt x="1860492" y="3645208"/>
                      <a:pt x="1860320" y="3645237"/>
                    </a:cubicBezTo>
                    <a:cubicBezTo>
                      <a:pt x="1824440" y="3652257"/>
                      <a:pt x="1789321" y="3664411"/>
                      <a:pt x="1756145" y="3681927"/>
                    </a:cubicBezTo>
                    <a:cubicBezTo>
                      <a:pt x="1658819" y="3733324"/>
                      <a:pt x="1540442" y="3711188"/>
                      <a:pt x="1468271" y="3628111"/>
                    </a:cubicBezTo>
                    <a:cubicBezTo>
                      <a:pt x="1395900" y="3544815"/>
                      <a:pt x="1291573" y="3497856"/>
                      <a:pt x="1182693" y="3497856"/>
                    </a:cubicBezTo>
                    <a:cubicBezTo>
                      <a:pt x="1168081" y="3497856"/>
                      <a:pt x="1153365" y="3498704"/>
                      <a:pt x="1138649" y="3500428"/>
                    </a:cubicBezTo>
                    <a:cubicBezTo>
                      <a:pt x="1029378" y="3513220"/>
                      <a:pt x="926937" y="3449803"/>
                      <a:pt x="889647" y="3346247"/>
                    </a:cubicBezTo>
                    <a:cubicBezTo>
                      <a:pt x="882227" y="3325644"/>
                      <a:pt x="873025" y="3305994"/>
                      <a:pt x="862395" y="3287306"/>
                    </a:cubicBezTo>
                    <a:cubicBezTo>
                      <a:pt x="862234" y="3287001"/>
                      <a:pt x="862072" y="3286716"/>
                      <a:pt x="861910" y="3286411"/>
                    </a:cubicBezTo>
                    <a:cubicBezTo>
                      <a:pt x="811713" y="3198733"/>
                      <a:pt x="728055" y="3133897"/>
                      <a:pt x="628423" y="3108103"/>
                    </a:cubicBezTo>
                    <a:cubicBezTo>
                      <a:pt x="521877" y="3080519"/>
                      <a:pt x="449306" y="2984421"/>
                      <a:pt x="451935" y="2874397"/>
                    </a:cubicBezTo>
                    <a:cubicBezTo>
                      <a:pt x="454926" y="2749277"/>
                      <a:pt x="396023" y="2630996"/>
                      <a:pt x="294372" y="2557967"/>
                    </a:cubicBezTo>
                    <a:cubicBezTo>
                      <a:pt x="204990" y="2493759"/>
                      <a:pt x="172024" y="2377926"/>
                      <a:pt x="214229" y="2276275"/>
                    </a:cubicBezTo>
                    <a:cubicBezTo>
                      <a:pt x="262216" y="2160680"/>
                      <a:pt x="250024" y="2029101"/>
                      <a:pt x="181615" y="1924298"/>
                    </a:cubicBezTo>
                    <a:cubicBezTo>
                      <a:pt x="121465" y="1832143"/>
                      <a:pt x="132571" y="1712224"/>
                      <a:pt x="208647" y="1632690"/>
                    </a:cubicBezTo>
                    <a:cubicBezTo>
                      <a:pt x="295144" y="1542240"/>
                      <a:pt x="331310" y="1415139"/>
                      <a:pt x="305383" y="1292705"/>
                    </a:cubicBezTo>
                    <a:cubicBezTo>
                      <a:pt x="282580" y="1185034"/>
                      <a:pt x="336263" y="1077230"/>
                      <a:pt x="435923" y="1030538"/>
                    </a:cubicBezTo>
                    <a:cubicBezTo>
                      <a:pt x="549261" y="977446"/>
                      <a:pt x="628890" y="871995"/>
                      <a:pt x="648950" y="748456"/>
                    </a:cubicBezTo>
                    <a:cubicBezTo>
                      <a:pt x="666581" y="639813"/>
                      <a:pt x="755582" y="558679"/>
                      <a:pt x="865377" y="551155"/>
                    </a:cubicBezTo>
                    <a:cubicBezTo>
                      <a:pt x="990240" y="542592"/>
                      <a:pt x="1102597" y="473031"/>
                      <a:pt x="1165919" y="365065"/>
                    </a:cubicBezTo>
                    <a:cubicBezTo>
                      <a:pt x="1221612" y="270139"/>
                      <a:pt x="1333931" y="226647"/>
                      <a:pt x="1439001" y="259280"/>
                    </a:cubicBezTo>
                    <a:cubicBezTo>
                      <a:pt x="1558530" y="296399"/>
                      <a:pt x="1688423" y="272120"/>
                      <a:pt x="1786473" y="194329"/>
                    </a:cubicBezTo>
                    <a:cubicBezTo>
                      <a:pt x="1872674" y="125921"/>
                      <a:pt x="1993108" y="125921"/>
                      <a:pt x="2079338" y="194329"/>
                    </a:cubicBezTo>
                    <a:cubicBezTo>
                      <a:pt x="2177379" y="272110"/>
                      <a:pt x="2307252" y="296408"/>
                      <a:pt x="2426801" y="259280"/>
                    </a:cubicBezTo>
                    <a:cubicBezTo>
                      <a:pt x="2531909" y="226638"/>
                      <a:pt x="2644209" y="270148"/>
                      <a:pt x="2699882" y="365065"/>
                    </a:cubicBezTo>
                    <a:cubicBezTo>
                      <a:pt x="2763205" y="473021"/>
                      <a:pt x="2875562" y="542582"/>
                      <a:pt x="3000425" y="551155"/>
                    </a:cubicBezTo>
                    <a:cubicBezTo>
                      <a:pt x="3110219" y="558689"/>
                      <a:pt x="3199221" y="639823"/>
                      <a:pt x="3216852" y="748456"/>
                    </a:cubicBezTo>
                    <a:cubicBezTo>
                      <a:pt x="3236912" y="871995"/>
                      <a:pt x="3316550" y="977446"/>
                      <a:pt x="3429878" y="1030548"/>
                    </a:cubicBezTo>
                    <a:cubicBezTo>
                      <a:pt x="3529548" y="1077230"/>
                      <a:pt x="3583222" y="1185034"/>
                      <a:pt x="3560419" y="1292705"/>
                    </a:cubicBezTo>
                    <a:cubicBezTo>
                      <a:pt x="3534491" y="1415139"/>
                      <a:pt x="3570648" y="1542240"/>
                      <a:pt x="3657155" y="1632690"/>
                    </a:cubicBezTo>
                    <a:cubicBezTo>
                      <a:pt x="3733193" y="1712224"/>
                      <a:pt x="3744299" y="1832143"/>
                      <a:pt x="3684148" y="1924307"/>
                    </a:cubicBez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1" name="Freeform 35">
                <a:extLst>
                  <a:ext uri="{FF2B5EF4-FFF2-40B4-BE49-F238E27FC236}">
                    <a16:creationId xmlns:a16="http://schemas.microsoft.com/office/drawing/2014/main" id="{40661848-5847-B7C4-F242-BA6F008C8A4D}"/>
                  </a:ext>
                </a:extLst>
              </p:cNvPr>
              <p:cNvSpPr/>
              <p:nvPr/>
            </p:nvSpPr>
            <p:spPr>
              <a:xfrm>
                <a:off x="4680263" y="1490918"/>
                <a:ext cx="2831551" cy="1330892"/>
              </a:xfrm>
              <a:custGeom>
                <a:avLst/>
                <a:gdLst>
                  <a:gd name="connsiteX0" fmla="*/ 62720 w 2831554"/>
                  <a:gd name="connsiteY0" fmla="*/ 1329709 h 1330890"/>
                  <a:gd name="connsiteX1" fmla="*/ 142339 w 2831554"/>
                  <a:gd name="connsiteY1" fmla="*/ 1267539 h 1330890"/>
                  <a:gd name="connsiteX2" fmla="*/ 1415736 w 2831554"/>
                  <a:gd name="connsiteY2" fmla="*/ 142865 h 1330890"/>
                  <a:gd name="connsiteX3" fmla="*/ 2689210 w 2831554"/>
                  <a:gd name="connsiteY3" fmla="*/ 1268139 h 1330890"/>
                  <a:gd name="connsiteX4" fmla="*/ 2760019 w 2831554"/>
                  <a:gd name="connsiteY4" fmla="*/ 1330890 h 1330890"/>
                  <a:gd name="connsiteX5" fmla="*/ 2768801 w 2831554"/>
                  <a:gd name="connsiteY5" fmla="*/ 1330347 h 1330890"/>
                  <a:gd name="connsiteX6" fmla="*/ 2831018 w 2831554"/>
                  <a:gd name="connsiteY6" fmla="*/ 1250756 h 1330890"/>
                  <a:gd name="connsiteX7" fmla="*/ 1415736 w 2831554"/>
                  <a:gd name="connsiteY7" fmla="*/ 0 h 1330890"/>
                  <a:gd name="connsiteX8" fmla="*/ 540 w 2831554"/>
                  <a:gd name="connsiteY8" fmla="*/ 1250090 h 1330890"/>
                  <a:gd name="connsiteX9" fmla="*/ 62720 w 2831554"/>
                  <a:gd name="connsiteY9" fmla="*/ 1329709 h 133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1554" h="1330890">
                    <a:moveTo>
                      <a:pt x="62720" y="1329709"/>
                    </a:moveTo>
                    <a:cubicBezTo>
                      <a:pt x="101839" y="1334519"/>
                      <a:pt x="137529" y="1306687"/>
                      <a:pt x="142339" y="1267539"/>
                    </a:cubicBezTo>
                    <a:cubicBezTo>
                      <a:pt x="221225" y="626364"/>
                      <a:pt x="768675" y="142865"/>
                      <a:pt x="1415736" y="142865"/>
                    </a:cubicBezTo>
                    <a:cubicBezTo>
                      <a:pt x="2063113" y="142865"/>
                      <a:pt x="2610581" y="626621"/>
                      <a:pt x="2689210" y="1268139"/>
                    </a:cubicBezTo>
                    <a:cubicBezTo>
                      <a:pt x="2693649" y="1304344"/>
                      <a:pt x="2724453" y="1330890"/>
                      <a:pt x="2760019" y="1330890"/>
                    </a:cubicBezTo>
                    <a:cubicBezTo>
                      <a:pt x="2762924" y="1330890"/>
                      <a:pt x="2765848" y="1330709"/>
                      <a:pt x="2768801" y="1330347"/>
                    </a:cubicBezTo>
                    <a:cubicBezTo>
                      <a:pt x="2807958" y="1325547"/>
                      <a:pt x="2835809" y="1289914"/>
                      <a:pt x="2831018" y="1250756"/>
                    </a:cubicBezTo>
                    <a:cubicBezTo>
                      <a:pt x="2743617" y="537705"/>
                      <a:pt x="2135179" y="0"/>
                      <a:pt x="1415736" y="0"/>
                    </a:cubicBezTo>
                    <a:cubicBezTo>
                      <a:pt x="696628" y="0"/>
                      <a:pt x="88228" y="537420"/>
                      <a:pt x="540" y="1250090"/>
                    </a:cubicBezTo>
                    <a:cubicBezTo>
                      <a:pt x="-4270" y="1289247"/>
                      <a:pt x="23562" y="1324889"/>
                      <a:pt x="62720" y="1329709"/>
                    </a:cubicBez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2" name="Freeform 36">
                <a:extLst>
                  <a:ext uri="{FF2B5EF4-FFF2-40B4-BE49-F238E27FC236}">
                    <a16:creationId xmlns:a16="http://schemas.microsoft.com/office/drawing/2014/main" id="{78AC1532-AD42-49D8-3B06-7C56ECAC35A6}"/>
                  </a:ext>
                </a:extLst>
              </p:cNvPr>
              <p:cNvSpPr/>
              <p:nvPr/>
            </p:nvSpPr>
            <p:spPr>
              <a:xfrm>
                <a:off x="4680242" y="3011845"/>
                <a:ext cx="2831569" cy="1330935"/>
              </a:xfrm>
              <a:custGeom>
                <a:avLst/>
                <a:gdLst>
                  <a:gd name="connsiteX0" fmla="*/ 2768831 w 2831569"/>
                  <a:gd name="connsiteY0" fmla="*/ 531 h 1330935"/>
                  <a:gd name="connsiteX1" fmla="*/ 2689240 w 2831569"/>
                  <a:gd name="connsiteY1" fmla="*/ 62748 h 1330935"/>
                  <a:gd name="connsiteX2" fmla="*/ 1415757 w 2831569"/>
                  <a:gd name="connsiteY2" fmla="*/ 1188079 h 1330935"/>
                  <a:gd name="connsiteX3" fmla="*/ 142341 w 2831569"/>
                  <a:gd name="connsiteY3" fmla="*/ 63310 h 1330935"/>
                  <a:gd name="connsiteX4" fmla="*/ 62721 w 2831569"/>
                  <a:gd name="connsiteY4" fmla="*/ 1131 h 1330935"/>
                  <a:gd name="connsiteX5" fmla="*/ 542 w 2831569"/>
                  <a:gd name="connsiteY5" fmla="*/ 80750 h 1330935"/>
                  <a:gd name="connsiteX6" fmla="*/ 1415748 w 2831569"/>
                  <a:gd name="connsiteY6" fmla="*/ 1330935 h 1330935"/>
                  <a:gd name="connsiteX7" fmla="*/ 2831029 w 2831569"/>
                  <a:gd name="connsiteY7" fmla="*/ 80112 h 1330935"/>
                  <a:gd name="connsiteX8" fmla="*/ 2768831 w 2831569"/>
                  <a:gd name="connsiteY8" fmla="*/ 531 h 133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1569" h="1330935">
                    <a:moveTo>
                      <a:pt x="2768831" y="531"/>
                    </a:moveTo>
                    <a:cubicBezTo>
                      <a:pt x="2729788" y="-4232"/>
                      <a:pt x="2694041" y="23591"/>
                      <a:pt x="2689240" y="62748"/>
                    </a:cubicBezTo>
                    <a:cubicBezTo>
                      <a:pt x="2610640" y="704295"/>
                      <a:pt x="2063162" y="1188079"/>
                      <a:pt x="1415757" y="1188079"/>
                    </a:cubicBezTo>
                    <a:cubicBezTo>
                      <a:pt x="768648" y="1188079"/>
                      <a:pt x="221198" y="704533"/>
                      <a:pt x="142341" y="63310"/>
                    </a:cubicBezTo>
                    <a:cubicBezTo>
                      <a:pt x="137531" y="24162"/>
                      <a:pt x="101907" y="-3660"/>
                      <a:pt x="62721" y="1131"/>
                    </a:cubicBezTo>
                    <a:cubicBezTo>
                      <a:pt x="23574" y="5941"/>
                      <a:pt x="-4277" y="41593"/>
                      <a:pt x="542" y="80750"/>
                    </a:cubicBezTo>
                    <a:cubicBezTo>
                      <a:pt x="88191" y="793477"/>
                      <a:pt x="696591" y="1330935"/>
                      <a:pt x="1415748" y="1330935"/>
                    </a:cubicBezTo>
                    <a:cubicBezTo>
                      <a:pt x="2135228" y="1330935"/>
                      <a:pt x="2743666" y="793201"/>
                      <a:pt x="2831029" y="80112"/>
                    </a:cubicBezTo>
                    <a:cubicBezTo>
                      <a:pt x="2835839" y="40964"/>
                      <a:pt x="2807988" y="5331"/>
                      <a:pt x="2768831" y="531"/>
                    </a:cubicBez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3" name="Freeform 37">
                <a:extLst>
                  <a:ext uri="{FF2B5EF4-FFF2-40B4-BE49-F238E27FC236}">
                    <a16:creationId xmlns:a16="http://schemas.microsoft.com/office/drawing/2014/main" id="{5144C919-1BF3-F71C-F3F5-8CAC0B9868C1}"/>
                  </a:ext>
                </a:extLst>
              </p:cNvPr>
              <p:cNvSpPr/>
              <p:nvPr/>
            </p:nvSpPr>
            <p:spPr>
              <a:xfrm>
                <a:off x="5080391" y="1889199"/>
                <a:ext cx="2031236" cy="1945343"/>
              </a:xfrm>
              <a:custGeom>
                <a:avLst/>
                <a:gdLst>
                  <a:gd name="connsiteX0" fmla="*/ 2024299 w 2031238"/>
                  <a:gd name="connsiteY0" fmla="*/ 732854 h 1945344"/>
                  <a:gd name="connsiteX1" fmla="*/ 1897759 w 2031238"/>
                  <a:gd name="connsiteY1" fmla="*/ 637403 h 1945344"/>
                  <a:gd name="connsiteX2" fmla="*/ 1337680 w 2031238"/>
                  <a:gd name="connsiteY2" fmla="*/ 617315 h 1945344"/>
                  <a:gd name="connsiteX3" fmla="*/ 1145494 w 2031238"/>
                  <a:gd name="connsiteY3" fmla="*/ 90849 h 1945344"/>
                  <a:gd name="connsiteX4" fmla="*/ 1015620 w 2031238"/>
                  <a:gd name="connsiteY4" fmla="*/ 0 h 1945344"/>
                  <a:gd name="connsiteX5" fmla="*/ 885747 w 2031238"/>
                  <a:gd name="connsiteY5" fmla="*/ 90849 h 1945344"/>
                  <a:gd name="connsiteX6" fmla="*/ 693561 w 2031238"/>
                  <a:gd name="connsiteY6" fmla="*/ 617315 h 1945344"/>
                  <a:gd name="connsiteX7" fmla="*/ 133482 w 2031238"/>
                  <a:gd name="connsiteY7" fmla="*/ 637403 h 1945344"/>
                  <a:gd name="connsiteX8" fmla="*/ 6942 w 2031238"/>
                  <a:gd name="connsiteY8" fmla="*/ 732854 h 1945344"/>
                  <a:gd name="connsiteX9" fmla="*/ 53205 w 2031238"/>
                  <a:gd name="connsiteY9" fmla="*/ 884453 h 1945344"/>
                  <a:gd name="connsiteX10" fmla="*/ 494508 w 2031238"/>
                  <a:gd name="connsiteY10" fmla="*/ 1229916 h 1945344"/>
                  <a:gd name="connsiteX11" fmla="*/ 340545 w 2031238"/>
                  <a:gd name="connsiteY11" fmla="*/ 1768802 h 1945344"/>
                  <a:gd name="connsiteX12" fmla="*/ 392228 w 2031238"/>
                  <a:gd name="connsiteY12" fmla="*/ 1918649 h 1945344"/>
                  <a:gd name="connsiteX13" fmla="*/ 550696 w 2031238"/>
                  <a:gd name="connsiteY13" fmla="*/ 1921488 h 1945344"/>
                  <a:gd name="connsiteX14" fmla="*/ 1015611 w 2031238"/>
                  <a:gd name="connsiteY14" fmla="*/ 1608525 h 1945344"/>
                  <a:gd name="connsiteX15" fmla="*/ 1480536 w 2031238"/>
                  <a:gd name="connsiteY15" fmla="*/ 1921469 h 1945344"/>
                  <a:gd name="connsiteX16" fmla="*/ 1639003 w 2031238"/>
                  <a:gd name="connsiteY16" fmla="*/ 1918630 h 1945344"/>
                  <a:gd name="connsiteX17" fmla="*/ 1690676 w 2031238"/>
                  <a:gd name="connsiteY17" fmla="*/ 1768783 h 1945344"/>
                  <a:gd name="connsiteX18" fmla="*/ 1536714 w 2031238"/>
                  <a:gd name="connsiteY18" fmla="*/ 1229906 h 1945344"/>
                  <a:gd name="connsiteX19" fmla="*/ 1978017 w 2031238"/>
                  <a:gd name="connsiteY19" fmla="*/ 884444 h 1945344"/>
                  <a:gd name="connsiteX20" fmla="*/ 2024299 w 2031238"/>
                  <a:gd name="connsiteY20" fmla="*/ 732854 h 1945344"/>
                  <a:gd name="connsiteX21" fmla="*/ 1446227 w 2031238"/>
                  <a:gd name="connsiteY21" fmla="*/ 1119321 h 1945344"/>
                  <a:gd name="connsiteX22" fmla="*/ 1398506 w 2031238"/>
                  <a:gd name="connsiteY22" fmla="*/ 1266187 h 1945344"/>
                  <a:gd name="connsiteX23" fmla="*/ 1549858 w 2031238"/>
                  <a:gd name="connsiteY23" fmla="*/ 1795920 h 1945344"/>
                  <a:gd name="connsiteX24" fmla="*/ 1092830 w 2031238"/>
                  <a:gd name="connsiteY24" fmla="*/ 1488291 h 1945344"/>
                  <a:gd name="connsiteX25" fmla="*/ 1015611 w 2031238"/>
                  <a:gd name="connsiteY25" fmla="*/ 1464602 h 1945344"/>
                  <a:gd name="connsiteX26" fmla="*/ 938401 w 2031238"/>
                  <a:gd name="connsiteY26" fmla="*/ 1488281 h 1945344"/>
                  <a:gd name="connsiteX27" fmla="*/ 481363 w 2031238"/>
                  <a:gd name="connsiteY27" fmla="*/ 1795910 h 1945344"/>
                  <a:gd name="connsiteX28" fmla="*/ 632715 w 2031238"/>
                  <a:gd name="connsiteY28" fmla="*/ 1266187 h 1945344"/>
                  <a:gd name="connsiteX29" fmla="*/ 585005 w 2031238"/>
                  <a:gd name="connsiteY29" fmla="*/ 1119321 h 1945344"/>
                  <a:gd name="connsiteX30" fmla="*/ 151179 w 2031238"/>
                  <a:gd name="connsiteY30" fmla="*/ 779717 h 1945344"/>
                  <a:gd name="connsiteX31" fmla="*/ 701772 w 2031238"/>
                  <a:gd name="connsiteY31" fmla="*/ 759962 h 1945344"/>
                  <a:gd name="connsiteX32" fmla="*/ 826692 w 2031238"/>
                  <a:gd name="connsiteY32" fmla="*/ 669198 h 1945344"/>
                  <a:gd name="connsiteX33" fmla="*/ 1015620 w 2031238"/>
                  <a:gd name="connsiteY33" fmla="*/ 151667 h 1945344"/>
                  <a:gd name="connsiteX34" fmla="*/ 1204549 w 2031238"/>
                  <a:gd name="connsiteY34" fmla="*/ 669198 h 1945344"/>
                  <a:gd name="connsiteX35" fmla="*/ 1329469 w 2031238"/>
                  <a:gd name="connsiteY35" fmla="*/ 759952 h 1945344"/>
                  <a:gd name="connsiteX36" fmla="*/ 1880043 w 2031238"/>
                  <a:gd name="connsiteY36" fmla="*/ 779707 h 194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31238" h="1945344">
                    <a:moveTo>
                      <a:pt x="2024299" y="732854"/>
                    </a:moveTo>
                    <a:cubicBezTo>
                      <a:pt x="2006144" y="676980"/>
                      <a:pt x="1956481" y="639509"/>
                      <a:pt x="1897759" y="637403"/>
                    </a:cubicBezTo>
                    <a:lnTo>
                      <a:pt x="1337680" y="617315"/>
                    </a:lnTo>
                    <a:lnTo>
                      <a:pt x="1145494" y="90849"/>
                    </a:lnTo>
                    <a:cubicBezTo>
                      <a:pt x="1125348" y="35662"/>
                      <a:pt x="1074371" y="0"/>
                      <a:pt x="1015620" y="0"/>
                    </a:cubicBezTo>
                    <a:cubicBezTo>
                      <a:pt x="956870" y="0"/>
                      <a:pt x="905892" y="35662"/>
                      <a:pt x="885747" y="90849"/>
                    </a:cubicBezTo>
                    <a:lnTo>
                      <a:pt x="693561" y="617315"/>
                    </a:lnTo>
                    <a:lnTo>
                      <a:pt x="133482" y="637403"/>
                    </a:lnTo>
                    <a:cubicBezTo>
                      <a:pt x="74769" y="639509"/>
                      <a:pt x="25097" y="676980"/>
                      <a:pt x="6942" y="732854"/>
                    </a:cubicBezTo>
                    <a:cubicBezTo>
                      <a:pt x="-11213" y="788727"/>
                      <a:pt x="6942" y="848239"/>
                      <a:pt x="53205" y="884453"/>
                    </a:cubicBezTo>
                    <a:lnTo>
                      <a:pt x="494508" y="1229916"/>
                    </a:lnTo>
                    <a:lnTo>
                      <a:pt x="340545" y="1768802"/>
                    </a:lnTo>
                    <a:cubicBezTo>
                      <a:pt x="324401" y="1825295"/>
                      <a:pt x="344689" y="1884112"/>
                      <a:pt x="392228" y="1918649"/>
                    </a:cubicBezTo>
                    <a:cubicBezTo>
                      <a:pt x="439710" y="1953149"/>
                      <a:pt x="501918" y="1954330"/>
                      <a:pt x="550696" y="1921488"/>
                    </a:cubicBezTo>
                    <a:lnTo>
                      <a:pt x="1015611" y="1608525"/>
                    </a:lnTo>
                    <a:lnTo>
                      <a:pt x="1480536" y="1921469"/>
                    </a:lnTo>
                    <a:cubicBezTo>
                      <a:pt x="1529256" y="1954273"/>
                      <a:pt x="1591464" y="1953168"/>
                      <a:pt x="1639003" y="1918630"/>
                    </a:cubicBezTo>
                    <a:cubicBezTo>
                      <a:pt x="1686542" y="1884102"/>
                      <a:pt x="1706821" y="1825285"/>
                      <a:pt x="1690676" y="1768783"/>
                    </a:cubicBezTo>
                    <a:lnTo>
                      <a:pt x="1536714" y="1229906"/>
                    </a:lnTo>
                    <a:lnTo>
                      <a:pt x="1978017" y="884444"/>
                    </a:lnTo>
                    <a:cubicBezTo>
                      <a:pt x="2024289" y="848230"/>
                      <a:pt x="2042453" y="788727"/>
                      <a:pt x="2024299" y="732854"/>
                    </a:cubicBezTo>
                    <a:close/>
                    <a:moveTo>
                      <a:pt x="1446227" y="1119321"/>
                    </a:moveTo>
                    <a:cubicBezTo>
                      <a:pt x="1401697" y="1154182"/>
                      <a:pt x="1382961" y="1211837"/>
                      <a:pt x="1398506" y="1266187"/>
                    </a:cubicBezTo>
                    <a:lnTo>
                      <a:pt x="1549858" y="1795920"/>
                    </a:lnTo>
                    <a:lnTo>
                      <a:pt x="1092830" y="1488291"/>
                    </a:lnTo>
                    <a:cubicBezTo>
                      <a:pt x="1069370" y="1472498"/>
                      <a:pt x="1042490" y="1464602"/>
                      <a:pt x="1015611" y="1464602"/>
                    </a:cubicBezTo>
                    <a:cubicBezTo>
                      <a:pt x="988731" y="1464602"/>
                      <a:pt x="961852" y="1472498"/>
                      <a:pt x="938401" y="1488281"/>
                    </a:cubicBezTo>
                    <a:lnTo>
                      <a:pt x="481363" y="1795910"/>
                    </a:lnTo>
                    <a:lnTo>
                      <a:pt x="632715" y="1266187"/>
                    </a:lnTo>
                    <a:cubicBezTo>
                      <a:pt x="648251" y="1211818"/>
                      <a:pt x="629525" y="1154182"/>
                      <a:pt x="585005" y="1119321"/>
                    </a:cubicBezTo>
                    <a:lnTo>
                      <a:pt x="151179" y="779717"/>
                    </a:lnTo>
                    <a:lnTo>
                      <a:pt x="701772" y="759962"/>
                    </a:lnTo>
                    <a:cubicBezTo>
                      <a:pt x="758274" y="757933"/>
                      <a:pt x="807309" y="722300"/>
                      <a:pt x="826692" y="669198"/>
                    </a:cubicBezTo>
                    <a:lnTo>
                      <a:pt x="1015620" y="151667"/>
                    </a:lnTo>
                    <a:lnTo>
                      <a:pt x="1204549" y="669198"/>
                    </a:lnTo>
                    <a:cubicBezTo>
                      <a:pt x="1223942" y="722300"/>
                      <a:pt x="1272967" y="757933"/>
                      <a:pt x="1329469" y="759952"/>
                    </a:cubicBezTo>
                    <a:lnTo>
                      <a:pt x="1880043" y="779707"/>
                    </a:ln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grpSp>
      <p:grpSp>
        <p:nvGrpSpPr>
          <p:cNvPr id="77" name="Group 76">
            <a:extLst>
              <a:ext uri="{FF2B5EF4-FFF2-40B4-BE49-F238E27FC236}">
                <a16:creationId xmlns:a16="http://schemas.microsoft.com/office/drawing/2014/main" id="{4BE9594A-810A-245A-76B4-A204255BB18A}"/>
              </a:ext>
            </a:extLst>
          </p:cNvPr>
          <p:cNvGrpSpPr/>
          <p:nvPr/>
        </p:nvGrpSpPr>
        <p:grpSpPr>
          <a:xfrm>
            <a:off x="6517789" y="4659984"/>
            <a:ext cx="5159861" cy="1220980"/>
            <a:chOff x="6517789" y="4659984"/>
            <a:chExt cx="5159861" cy="1220980"/>
          </a:xfrm>
        </p:grpSpPr>
        <p:sp>
          <p:nvSpPr>
            <p:cNvPr id="56" name="Oval 55">
              <a:extLst>
                <a:ext uri="{FF2B5EF4-FFF2-40B4-BE49-F238E27FC236}">
                  <a16:creationId xmlns:a16="http://schemas.microsoft.com/office/drawing/2014/main" id="{5D41856A-BB52-D63F-0A9A-FA5D8CEDC970}"/>
                </a:ext>
              </a:extLst>
            </p:cNvPr>
            <p:cNvSpPr/>
            <p:nvPr/>
          </p:nvSpPr>
          <p:spPr>
            <a:xfrm>
              <a:off x="6517789" y="4659984"/>
              <a:ext cx="1221662" cy="122098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58" name="Text Placeholder 4">
              <a:extLst>
                <a:ext uri="{FF2B5EF4-FFF2-40B4-BE49-F238E27FC236}">
                  <a16:creationId xmlns:a16="http://schemas.microsoft.com/office/drawing/2014/main" id="{B7ED5956-D047-1030-E091-1E808D9FAF4E}"/>
                </a:ext>
              </a:extLst>
            </p:cNvPr>
            <p:cNvSpPr txBox="1">
              <a:spLocks/>
            </p:cNvSpPr>
            <p:nvPr/>
          </p:nvSpPr>
          <p:spPr>
            <a:xfrm>
              <a:off x="7896225" y="4866455"/>
              <a:ext cx="3781425" cy="808038"/>
            </a:xfrm>
          </p:spPr>
          <p:txBody>
            <a:bodyPr anchor="ctr">
              <a:norm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GB" sz="1800">
                  <a:solidFill>
                    <a:srgbClr val="FFFFFF"/>
                  </a:solidFill>
                </a:rPr>
                <a:t>Explore patterns and trends for ongoing optimization</a:t>
              </a:r>
            </a:p>
          </p:txBody>
        </p:sp>
        <p:grpSp>
          <p:nvGrpSpPr>
            <p:cNvPr id="37" name="Group 36">
              <a:extLst>
                <a:ext uri="{FF2B5EF4-FFF2-40B4-BE49-F238E27FC236}">
                  <a16:creationId xmlns:a16="http://schemas.microsoft.com/office/drawing/2014/main" id="{304F61DF-B5E8-19F3-E296-4F86C5BA6E8B}"/>
                </a:ext>
              </a:extLst>
            </p:cNvPr>
            <p:cNvGrpSpPr/>
            <p:nvPr/>
          </p:nvGrpSpPr>
          <p:grpSpPr>
            <a:xfrm>
              <a:off x="6896476" y="5037640"/>
              <a:ext cx="464288" cy="464132"/>
              <a:chOff x="3810002" y="1143764"/>
              <a:chExt cx="4573730" cy="4572208"/>
            </a:xfrm>
            <a:solidFill>
              <a:schemeClr val="tx1"/>
            </a:solidFill>
          </p:grpSpPr>
          <p:sp>
            <p:nvSpPr>
              <p:cNvPr id="38" name="Freeform 41">
                <a:extLst>
                  <a:ext uri="{FF2B5EF4-FFF2-40B4-BE49-F238E27FC236}">
                    <a16:creationId xmlns:a16="http://schemas.microsoft.com/office/drawing/2014/main" id="{E583CE0B-2A2E-AC8A-EF37-9039310BF1B1}"/>
                  </a:ext>
                </a:extLst>
              </p:cNvPr>
              <p:cNvSpPr/>
              <p:nvPr/>
            </p:nvSpPr>
            <p:spPr>
              <a:xfrm>
                <a:off x="4116533" y="1448809"/>
                <a:ext cx="3200400" cy="3200399"/>
              </a:xfrm>
              <a:custGeom>
                <a:avLst/>
                <a:gdLst>
                  <a:gd name="connsiteX0" fmla="*/ 1600200 w 3200400"/>
                  <a:gd name="connsiteY0" fmla="*/ 0 h 3200399"/>
                  <a:gd name="connsiteX1" fmla="*/ 0 w 3200400"/>
                  <a:gd name="connsiteY1" fmla="*/ 1600200 h 3200399"/>
                  <a:gd name="connsiteX2" fmla="*/ 1600200 w 3200400"/>
                  <a:gd name="connsiteY2" fmla="*/ 3200400 h 3200399"/>
                  <a:gd name="connsiteX3" fmla="*/ 3200400 w 3200400"/>
                  <a:gd name="connsiteY3" fmla="*/ 1600200 h 3200399"/>
                  <a:gd name="connsiteX4" fmla="*/ 1600200 w 3200400"/>
                  <a:gd name="connsiteY4" fmla="*/ 0 h 3200399"/>
                  <a:gd name="connsiteX5" fmla="*/ 1600200 w 3200400"/>
                  <a:gd name="connsiteY5" fmla="*/ 152400 h 3200399"/>
                  <a:gd name="connsiteX6" fmla="*/ 2782519 w 3200400"/>
                  <a:gd name="connsiteY6" fmla="*/ 767334 h 3200399"/>
                  <a:gd name="connsiteX7" fmla="*/ 2592019 w 3200400"/>
                  <a:gd name="connsiteY7" fmla="*/ 957834 h 3200399"/>
                  <a:gd name="connsiteX8" fmla="*/ 2438400 w 3200400"/>
                  <a:gd name="connsiteY8" fmla="*/ 914400 h 3200399"/>
                  <a:gd name="connsiteX9" fmla="*/ 2133600 w 3200400"/>
                  <a:gd name="connsiteY9" fmla="*/ 1219200 h 3200399"/>
                  <a:gd name="connsiteX10" fmla="*/ 2176805 w 3200400"/>
                  <a:gd name="connsiteY10" fmla="*/ 1373048 h 3200399"/>
                  <a:gd name="connsiteX11" fmla="*/ 1677848 w 3200400"/>
                  <a:gd name="connsiteY11" fmla="*/ 1872005 h 3200399"/>
                  <a:gd name="connsiteX12" fmla="*/ 1370152 w 3200400"/>
                  <a:gd name="connsiteY12" fmla="*/ 1872005 h 3200399"/>
                  <a:gd name="connsiteX13" fmla="*/ 1023595 w 3200400"/>
                  <a:gd name="connsiteY13" fmla="*/ 1525448 h 3200399"/>
                  <a:gd name="connsiteX14" fmla="*/ 1066800 w 3200400"/>
                  <a:gd name="connsiteY14" fmla="*/ 1371600 h 3200399"/>
                  <a:gd name="connsiteX15" fmla="*/ 762991 w 3200400"/>
                  <a:gd name="connsiteY15" fmla="*/ 1067029 h 3200399"/>
                  <a:gd name="connsiteX16" fmla="*/ 468020 w 3200400"/>
                  <a:gd name="connsiteY16" fmla="*/ 1295400 h 3200399"/>
                  <a:gd name="connsiteX17" fmla="*/ 185318 w 3200400"/>
                  <a:gd name="connsiteY17" fmla="*/ 1295400 h 3200399"/>
                  <a:gd name="connsiteX18" fmla="*/ 1600200 w 3200400"/>
                  <a:gd name="connsiteY18" fmla="*/ 152400 h 3200399"/>
                  <a:gd name="connsiteX19" fmla="*/ 2590800 w 3200400"/>
                  <a:gd name="connsiteY19" fmla="*/ 1219200 h 3200399"/>
                  <a:gd name="connsiteX20" fmla="*/ 2438400 w 3200400"/>
                  <a:gd name="connsiteY20" fmla="*/ 1371600 h 3200399"/>
                  <a:gd name="connsiteX21" fmla="*/ 2286000 w 3200400"/>
                  <a:gd name="connsiteY21" fmla="*/ 1219200 h 3200399"/>
                  <a:gd name="connsiteX22" fmla="*/ 2438400 w 3200400"/>
                  <a:gd name="connsiteY22" fmla="*/ 1066800 h 3200399"/>
                  <a:gd name="connsiteX23" fmla="*/ 2590800 w 3200400"/>
                  <a:gd name="connsiteY23" fmla="*/ 1219200 h 3200399"/>
                  <a:gd name="connsiteX24" fmla="*/ 1676400 w 3200400"/>
                  <a:gd name="connsiteY24" fmla="*/ 2133600 h 3200399"/>
                  <a:gd name="connsiteX25" fmla="*/ 1524000 w 3200400"/>
                  <a:gd name="connsiteY25" fmla="*/ 2286000 h 3200399"/>
                  <a:gd name="connsiteX26" fmla="*/ 1371600 w 3200400"/>
                  <a:gd name="connsiteY26" fmla="*/ 2133600 h 3200399"/>
                  <a:gd name="connsiteX27" fmla="*/ 1524000 w 3200400"/>
                  <a:gd name="connsiteY27" fmla="*/ 1981200 h 3200399"/>
                  <a:gd name="connsiteX28" fmla="*/ 1676400 w 3200400"/>
                  <a:gd name="connsiteY28" fmla="*/ 2133600 h 3200399"/>
                  <a:gd name="connsiteX29" fmla="*/ 914400 w 3200400"/>
                  <a:gd name="connsiteY29" fmla="*/ 1371600 h 3200399"/>
                  <a:gd name="connsiteX30" fmla="*/ 762000 w 3200400"/>
                  <a:gd name="connsiteY30" fmla="*/ 1524000 h 3200399"/>
                  <a:gd name="connsiteX31" fmla="*/ 609600 w 3200400"/>
                  <a:gd name="connsiteY31" fmla="*/ 1371600 h 3200399"/>
                  <a:gd name="connsiteX32" fmla="*/ 762000 w 3200400"/>
                  <a:gd name="connsiteY32" fmla="*/ 1219200 h 3200399"/>
                  <a:gd name="connsiteX33" fmla="*/ 914400 w 3200400"/>
                  <a:gd name="connsiteY33" fmla="*/ 1371600 h 3200399"/>
                  <a:gd name="connsiteX34" fmla="*/ 2303660 w 3200400"/>
                  <a:gd name="connsiteY34" fmla="*/ 2866130 h 3200399"/>
                  <a:gd name="connsiteX35" fmla="*/ 1600200 w 3200400"/>
                  <a:gd name="connsiteY35" fmla="*/ 3047991 h 3200399"/>
                  <a:gd name="connsiteX36" fmla="*/ 152400 w 3200400"/>
                  <a:gd name="connsiteY36" fmla="*/ 1602172 h 3200399"/>
                  <a:gd name="connsiteX37" fmla="*/ 160553 w 3200400"/>
                  <a:gd name="connsiteY37" fmla="*/ 1447791 h 3200399"/>
                  <a:gd name="connsiteX38" fmla="*/ 468020 w 3200400"/>
                  <a:gd name="connsiteY38" fmla="*/ 1447791 h 3200399"/>
                  <a:gd name="connsiteX39" fmla="*/ 762000 w 3200400"/>
                  <a:gd name="connsiteY39" fmla="*/ 1676391 h 3200399"/>
                  <a:gd name="connsiteX40" fmla="*/ 915848 w 3200400"/>
                  <a:gd name="connsiteY40" fmla="*/ 1633185 h 3200399"/>
                  <a:gd name="connsiteX41" fmla="*/ 1262405 w 3200400"/>
                  <a:gd name="connsiteY41" fmla="*/ 1979743 h 3200399"/>
                  <a:gd name="connsiteX42" fmla="*/ 1219200 w 3200400"/>
                  <a:gd name="connsiteY42" fmla="*/ 2133591 h 3200399"/>
                  <a:gd name="connsiteX43" fmla="*/ 1524000 w 3200400"/>
                  <a:gd name="connsiteY43" fmla="*/ 2438391 h 3200399"/>
                  <a:gd name="connsiteX44" fmla="*/ 1828800 w 3200400"/>
                  <a:gd name="connsiteY44" fmla="*/ 2133591 h 3200399"/>
                  <a:gd name="connsiteX45" fmla="*/ 1785595 w 3200400"/>
                  <a:gd name="connsiteY45" fmla="*/ 1979743 h 3200399"/>
                  <a:gd name="connsiteX46" fmla="*/ 2284552 w 3200400"/>
                  <a:gd name="connsiteY46" fmla="*/ 1480785 h 3200399"/>
                  <a:gd name="connsiteX47" fmla="*/ 2438400 w 3200400"/>
                  <a:gd name="connsiteY47" fmla="*/ 1523991 h 3200399"/>
                  <a:gd name="connsiteX48" fmla="*/ 2743200 w 3200400"/>
                  <a:gd name="connsiteY48" fmla="*/ 1219191 h 3200399"/>
                  <a:gd name="connsiteX49" fmla="*/ 2699995 w 3200400"/>
                  <a:gd name="connsiteY49" fmla="*/ 1065343 h 3200399"/>
                  <a:gd name="connsiteX50" fmla="*/ 2866111 w 3200400"/>
                  <a:gd name="connsiteY50" fmla="*/ 899303 h 3200399"/>
                  <a:gd name="connsiteX51" fmla="*/ 2303660 w 3200400"/>
                  <a:gd name="connsiteY51" fmla="*/ 2866130 h 320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200400" h="3200399">
                    <a:moveTo>
                      <a:pt x="1600200" y="0"/>
                    </a:moveTo>
                    <a:cubicBezTo>
                      <a:pt x="716432" y="0"/>
                      <a:pt x="0" y="716432"/>
                      <a:pt x="0" y="1600200"/>
                    </a:cubicBezTo>
                    <a:cubicBezTo>
                      <a:pt x="0" y="2483968"/>
                      <a:pt x="716432" y="3200400"/>
                      <a:pt x="1600200" y="3200400"/>
                    </a:cubicBezTo>
                    <a:cubicBezTo>
                      <a:pt x="2483968" y="3200400"/>
                      <a:pt x="3200400" y="2483968"/>
                      <a:pt x="3200400" y="1600200"/>
                    </a:cubicBezTo>
                    <a:cubicBezTo>
                      <a:pt x="3199438" y="716832"/>
                      <a:pt x="2483568" y="962"/>
                      <a:pt x="1600200" y="0"/>
                    </a:cubicBezTo>
                    <a:close/>
                    <a:moveTo>
                      <a:pt x="1600200" y="152400"/>
                    </a:moveTo>
                    <a:cubicBezTo>
                      <a:pt x="2070888" y="152771"/>
                      <a:pt x="2511962" y="382172"/>
                      <a:pt x="2782519" y="767334"/>
                    </a:cubicBezTo>
                    <a:lnTo>
                      <a:pt x="2592019" y="957834"/>
                    </a:lnTo>
                    <a:cubicBezTo>
                      <a:pt x="2545661" y="929783"/>
                      <a:pt x="2492588" y="914772"/>
                      <a:pt x="2438400" y="914400"/>
                    </a:cubicBezTo>
                    <a:cubicBezTo>
                      <a:pt x="2270065" y="914400"/>
                      <a:pt x="2133600" y="1050865"/>
                      <a:pt x="2133600" y="1219200"/>
                    </a:cubicBezTo>
                    <a:cubicBezTo>
                      <a:pt x="2133867" y="1273445"/>
                      <a:pt x="2148793" y="1326604"/>
                      <a:pt x="2176805" y="1373048"/>
                    </a:cubicBezTo>
                    <a:lnTo>
                      <a:pt x="1677848" y="1872005"/>
                    </a:lnTo>
                    <a:cubicBezTo>
                      <a:pt x="1583369" y="1814398"/>
                      <a:pt x="1464631" y="1814398"/>
                      <a:pt x="1370152" y="1872005"/>
                    </a:cubicBezTo>
                    <a:lnTo>
                      <a:pt x="1023595" y="1525448"/>
                    </a:lnTo>
                    <a:cubicBezTo>
                      <a:pt x="1051608" y="1479004"/>
                      <a:pt x="1066533" y="1425845"/>
                      <a:pt x="1066800" y="1371600"/>
                    </a:cubicBezTo>
                    <a:cubicBezTo>
                      <a:pt x="1067010" y="1203598"/>
                      <a:pt x="930993" y="1067238"/>
                      <a:pt x="762991" y="1067029"/>
                    </a:cubicBezTo>
                    <a:cubicBezTo>
                      <a:pt x="624049" y="1066857"/>
                      <a:pt x="502653" y="1160840"/>
                      <a:pt x="468020" y="1295400"/>
                    </a:cubicBezTo>
                    <a:lnTo>
                      <a:pt x="185318" y="1295400"/>
                    </a:lnTo>
                    <a:cubicBezTo>
                      <a:pt x="329594" y="629155"/>
                      <a:pt x="918515" y="153400"/>
                      <a:pt x="1600200" y="152400"/>
                    </a:cubicBezTo>
                    <a:close/>
                    <a:moveTo>
                      <a:pt x="2590800" y="1219200"/>
                    </a:moveTo>
                    <a:cubicBezTo>
                      <a:pt x="2590800" y="1303372"/>
                      <a:pt x="2522573" y="1371600"/>
                      <a:pt x="2438400" y="1371600"/>
                    </a:cubicBezTo>
                    <a:cubicBezTo>
                      <a:pt x="2354228" y="1371600"/>
                      <a:pt x="2286000" y="1303372"/>
                      <a:pt x="2286000" y="1219200"/>
                    </a:cubicBezTo>
                    <a:cubicBezTo>
                      <a:pt x="2286000" y="1135028"/>
                      <a:pt x="2354228" y="1066800"/>
                      <a:pt x="2438400" y="1066800"/>
                    </a:cubicBezTo>
                    <a:cubicBezTo>
                      <a:pt x="2522573" y="1066800"/>
                      <a:pt x="2590800" y="1135028"/>
                      <a:pt x="2590800" y="1219200"/>
                    </a:cubicBezTo>
                    <a:close/>
                    <a:moveTo>
                      <a:pt x="1676400" y="2133600"/>
                    </a:moveTo>
                    <a:cubicBezTo>
                      <a:pt x="1676400" y="2217772"/>
                      <a:pt x="1608172" y="2286000"/>
                      <a:pt x="1524000" y="2286000"/>
                    </a:cubicBezTo>
                    <a:cubicBezTo>
                      <a:pt x="1439828" y="2286000"/>
                      <a:pt x="1371600" y="2217772"/>
                      <a:pt x="1371600" y="2133600"/>
                    </a:cubicBezTo>
                    <a:cubicBezTo>
                      <a:pt x="1371600" y="2049428"/>
                      <a:pt x="1439828" y="1981200"/>
                      <a:pt x="1524000" y="1981200"/>
                    </a:cubicBezTo>
                    <a:cubicBezTo>
                      <a:pt x="1608172" y="1981200"/>
                      <a:pt x="1676400" y="2049428"/>
                      <a:pt x="1676400" y="2133600"/>
                    </a:cubicBezTo>
                    <a:close/>
                    <a:moveTo>
                      <a:pt x="914400" y="1371600"/>
                    </a:moveTo>
                    <a:cubicBezTo>
                      <a:pt x="914400" y="1455772"/>
                      <a:pt x="846172" y="1524000"/>
                      <a:pt x="762000" y="1524000"/>
                    </a:cubicBezTo>
                    <a:cubicBezTo>
                      <a:pt x="677828" y="1524000"/>
                      <a:pt x="609600" y="1455772"/>
                      <a:pt x="609600" y="1371600"/>
                    </a:cubicBezTo>
                    <a:cubicBezTo>
                      <a:pt x="609600" y="1287428"/>
                      <a:pt x="677828" y="1219200"/>
                      <a:pt x="762000" y="1219200"/>
                    </a:cubicBezTo>
                    <a:cubicBezTo>
                      <a:pt x="846172" y="1219200"/>
                      <a:pt x="914400" y="1287428"/>
                      <a:pt x="914400" y="1371600"/>
                    </a:cubicBezTo>
                    <a:close/>
                    <a:moveTo>
                      <a:pt x="2303660" y="2866130"/>
                    </a:moveTo>
                    <a:cubicBezTo>
                      <a:pt x="2088471" y="2985611"/>
                      <a:pt x="1846345" y="3048210"/>
                      <a:pt x="1600200" y="3047991"/>
                    </a:cubicBezTo>
                    <a:cubicBezTo>
                      <a:pt x="801148" y="3048533"/>
                      <a:pt x="152943" y="2401224"/>
                      <a:pt x="152400" y="1602172"/>
                    </a:cubicBezTo>
                    <a:cubicBezTo>
                      <a:pt x="152362" y="1550603"/>
                      <a:pt x="155086" y="1499064"/>
                      <a:pt x="160553" y="1447791"/>
                    </a:cubicBezTo>
                    <a:lnTo>
                      <a:pt x="468020" y="1447791"/>
                    </a:lnTo>
                    <a:cubicBezTo>
                      <a:pt x="502663" y="1581950"/>
                      <a:pt x="623440" y="1675867"/>
                      <a:pt x="762000" y="1676391"/>
                    </a:cubicBezTo>
                    <a:cubicBezTo>
                      <a:pt x="816245" y="1676124"/>
                      <a:pt x="869404" y="1661198"/>
                      <a:pt x="915848" y="1633185"/>
                    </a:cubicBezTo>
                    <a:lnTo>
                      <a:pt x="1262405" y="1979743"/>
                    </a:lnTo>
                    <a:cubicBezTo>
                      <a:pt x="1234392" y="2026187"/>
                      <a:pt x="1219467" y="2079346"/>
                      <a:pt x="1219200" y="2133591"/>
                    </a:cubicBezTo>
                    <a:cubicBezTo>
                      <a:pt x="1219200" y="2301926"/>
                      <a:pt x="1355665" y="2438391"/>
                      <a:pt x="1524000" y="2438391"/>
                    </a:cubicBezTo>
                    <a:cubicBezTo>
                      <a:pt x="1692335" y="2438391"/>
                      <a:pt x="1828800" y="2301926"/>
                      <a:pt x="1828800" y="2133591"/>
                    </a:cubicBezTo>
                    <a:cubicBezTo>
                      <a:pt x="1828533" y="2079346"/>
                      <a:pt x="1813608" y="2026187"/>
                      <a:pt x="1785595" y="1979743"/>
                    </a:cubicBezTo>
                    <a:lnTo>
                      <a:pt x="2284552" y="1480785"/>
                    </a:lnTo>
                    <a:cubicBezTo>
                      <a:pt x="2330996" y="1508798"/>
                      <a:pt x="2384155" y="1523724"/>
                      <a:pt x="2438400" y="1523991"/>
                    </a:cubicBezTo>
                    <a:cubicBezTo>
                      <a:pt x="2606736" y="1523991"/>
                      <a:pt x="2743200" y="1387526"/>
                      <a:pt x="2743200" y="1219191"/>
                    </a:cubicBezTo>
                    <a:cubicBezTo>
                      <a:pt x="2742933" y="1164946"/>
                      <a:pt x="2728008" y="1111787"/>
                      <a:pt x="2699995" y="1065343"/>
                    </a:cubicBezTo>
                    <a:lnTo>
                      <a:pt x="2866111" y="899303"/>
                    </a:lnTo>
                    <a:cubicBezTo>
                      <a:pt x="3253921" y="1597752"/>
                      <a:pt x="3002099" y="2478329"/>
                      <a:pt x="2303660" y="2866130"/>
                    </a:cubicBez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9" name="Freeform 42">
                <a:extLst>
                  <a:ext uri="{FF2B5EF4-FFF2-40B4-BE49-F238E27FC236}">
                    <a16:creationId xmlns:a16="http://schemas.microsoft.com/office/drawing/2014/main" id="{A04230EB-ED1F-FCD4-8540-6A3ADE882B14}"/>
                  </a:ext>
                </a:extLst>
              </p:cNvPr>
              <p:cNvSpPr/>
              <p:nvPr/>
            </p:nvSpPr>
            <p:spPr>
              <a:xfrm>
                <a:off x="3810002" y="1143764"/>
                <a:ext cx="4573730" cy="4572208"/>
              </a:xfrm>
              <a:custGeom>
                <a:avLst/>
                <a:gdLst>
                  <a:gd name="connsiteX0" fmla="*/ 3811731 w 4573730"/>
                  <a:gd name="connsiteY0" fmla="*/ 762245 h 4572208"/>
                  <a:gd name="connsiteX1" fmla="*/ 4105710 w 4573730"/>
                  <a:gd name="connsiteY1" fmla="*/ 533645 h 4572208"/>
                  <a:gd name="connsiteX2" fmla="*/ 4573731 w 4573730"/>
                  <a:gd name="connsiteY2" fmla="*/ 533645 h 4572208"/>
                  <a:gd name="connsiteX3" fmla="*/ 4573731 w 4573730"/>
                  <a:gd name="connsiteY3" fmla="*/ 381245 h 4572208"/>
                  <a:gd name="connsiteX4" fmla="*/ 4105710 w 4573730"/>
                  <a:gd name="connsiteY4" fmla="*/ 381245 h 4572208"/>
                  <a:gd name="connsiteX5" fmla="*/ 3811731 w 4573730"/>
                  <a:gd name="connsiteY5" fmla="*/ 152645 h 4572208"/>
                  <a:gd name="connsiteX6" fmla="*/ 3506931 w 4573730"/>
                  <a:gd name="connsiteY6" fmla="*/ 457445 h 4572208"/>
                  <a:gd name="connsiteX7" fmla="*/ 3550136 w 4573730"/>
                  <a:gd name="connsiteY7" fmla="*/ 611293 h 4572208"/>
                  <a:gd name="connsiteX8" fmla="*/ 3416253 w 4573730"/>
                  <a:gd name="connsiteY8" fmla="*/ 745176 h 4572208"/>
                  <a:gd name="connsiteX9" fmla="*/ 745176 w 4573730"/>
                  <a:gd name="connsiteY9" fmla="*/ 393932 h 4572208"/>
                  <a:gd name="connsiteX10" fmla="*/ 393932 w 4573730"/>
                  <a:gd name="connsiteY10" fmla="*/ 3065018 h 4572208"/>
                  <a:gd name="connsiteX11" fmla="*/ 2940612 w 4573730"/>
                  <a:gd name="connsiteY11" fmla="*/ 3504073 h 4572208"/>
                  <a:gd name="connsiteX12" fmla="*/ 3170584 w 4573730"/>
                  <a:gd name="connsiteY12" fmla="*/ 3734045 h 4572208"/>
                  <a:gd name="connsiteX13" fmla="*/ 3278331 w 4573730"/>
                  <a:gd name="connsiteY13" fmla="*/ 3841792 h 4572208"/>
                  <a:gd name="connsiteX14" fmla="*/ 3891741 w 4573730"/>
                  <a:gd name="connsiteY14" fmla="*/ 4455202 h 4572208"/>
                  <a:gd name="connsiteX15" fmla="*/ 4456688 w 4573730"/>
                  <a:gd name="connsiteY15" fmla="*/ 4455202 h 4572208"/>
                  <a:gd name="connsiteX16" fmla="*/ 4456688 w 4573730"/>
                  <a:gd name="connsiteY16" fmla="*/ 3890255 h 4572208"/>
                  <a:gd name="connsiteX17" fmla="*/ 3843277 w 4573730"/>
                  <a:gd name="connsiteY17" fmla="*/ 3276845 h 4572208"/>
                  <a:gd name="connsiteX18" fmla="*/ 3735531 w 4573730"/>
                  <a:gd name="connsiteY18" fmla="*/ 3169098 h 4572208"/>
                  <a:gd name="connsiteX19" fmla="*/ 3505559 w 4573730"/>
                  <a:gd name="connsiteY19" fmla="*/ 2939126 h 4572208"/>
                  <a:gd name="connsiteX20" fmla="*/ 3505559 w 4573730"/>
                  <a:gd name="connsiteY20" fmla="*/ 871363 h 4572208"/>
                  <a:gd name="connsiteX21" fmla="*/ 3657959 w 4573730"/>
                  <a:gd name="connsiteY21" fmla="*/ 718963 h 4572208"/>
                  <a:gd name="connsiteX22" fmla="*/ 3811731 w 4573730"/>
                  <a:gd name="connsiteY22" fmla="*/ 762245 h 4572208"/>
                  <a:gd name="connsiteX23" fmla="*/ 3811731 w 4573730"/>
                  <a:gd name="connsiteY23" fmla="*/ 305045 h 4572208"/>
                  <a:gd name="connsiteX24" fmla="*/ 3964131 w 4573730"/>
                  <a:gd name="connsiteY24" fmla="*/ 457445 h 4572208"/>
                  <a:gd name="connsiteX25" fmla="*/ 3811731 w 4573730"/>
                  <a:gd name="connsiteY25" fmla="*/ 609845 h 4572208"/>
                  <a:gd name="connsiteX26" fmla="*/ 3659331 w 4573730"/>
                  <a:gd name="connsiteY26" fmla="*/ 457445 h 4572208"/>
                  <a:gd name="connsiteX27" fmla="*/ 3811731 w 4573730"/>
                  <a:gd name="connsiteY27" fmla="*/ 305045 h 4572208"/>
                  <a:gd name="connsiteX28" fmla="*/ 4348941 w 4573730"/>
                  <a:gd name="connsiteY28" fmla="*/ 3998002 h 4572208"/>
                  <a:gd name="connsiteX29" fmla="*/ 4352913 w 4573730"/>
                  <a:gd name="connsiteY29" fmla="*/ 4347455 h 4572208"/>
                  <a:gd name="connsiteX30" fmla="*/ 4003460 w 4573730"/>
                  <a:gd name="connsiteY30" fmla="*/ 4351427 h 4572208"/>
                  <a:gd name="connsiteX31" fmla="*/ 3999488 w 4573730"/>
                  <a:gd name="connsiteY31" fmla="*/ 4347455 h 4572208"/>
                  <a:gd name="connsiteX32" fmla="*/ 3386077 w 4573730"/>
                  <a:gd name="connsiteY32" fmla="*/ 3734045 h 4572208"/>
                  <a:gd name="connsiteX33" fmla="*/ 3735531 w 4573730"/>
                  <a:gd name="connsiteY33" fmla="*/ 3384592 h 4572208"/>
                  <a:gd name="connsiteX34" fmla="*/ 4348941 w 4573730"/>
                  <a:gd name="connsiteY34" fmla="*/ 3998002 h 4572208"/>
                  <a:gd name="connsiteX35" fmla="*/ 3627784 w 4573730"/>
                  <a:gd name="connsiteY35" fmla="*/ 3276845 h 4572208"/>
                  <a:gd name="connsiteX36" fmla="*/ 3278331 w 4573730"/>
                  <a:gd name="connsiteY36" fmla="*/ 3626298 h 4572208"/>
                  <a:gd name="connsiteX37" fmla="*/ 3067409 w 4573730"/>
                  <a:gd name="connsiteY37" fmla="*/ 3415376 h 4572208"/>
                  <a:gd name="connsiteX38" fmla="*/ 3098804 w 4573730"/>
                  <a:gd name="connsiteY38" fmla="*/ 3389621 h 4572208"/>
                  <a:gd name="connsiteX39" fmla="*/ 3133017 w 4573730"/>
                  <a:gd name="connsiteY39" fmla="*/ 3361503 h 4572208"/>
                  <a:gd name="connsiteX40" fmla="*/ 3182319 w 4573730"/>
                  <a:gd name="connsiteY40" fmla="*/ 3318755 h 4572208"/>
                  <a:gd name="connsiteX41" fmla="*/ 3206703 w 4573730"/>
                  <a:gd name="connsiteY41" fmla="*/ 3295895 h 4572208"/>
                  <a:gd name="connsiteX42" fmla="*/ 3297457 w 4573730"/>
                  <a:gd name="connsiteY42" fmla="*/ 3205141 h 4572208"/>
                  <a:gd name="connsiteX43" fmla="*/ 3320317 w 4573730"/>
                  <a:gd name="connsiteY43" fmla="*/ 3180757 h 4572208"/>
                  <a:gd name="connsiteX44" fmla="*/ 3363065 w 4573730"/>
                  <a:gd name="connsiteY44" fmla="*/ 3131455 h 4572208"/>
                  <a:gd name="connsiteX45" fmla="*/ 3391183 w 4573730"/>
                  <a:gd name="connsiteY45" fmla="*/ 3097241 h 4572208"/>
                  <a:gd name="connsiteX46" fmla="*/ 3416862 w 4573730"/>
                  <a:gd name="connsiteY46" fmla="*/ 3065923 h 4572208"/>
                  <a:gd name="connsiteX47" fmla="*/ 3627784 w 4573730"/>
                  <a:gd name="connsiteY47" fmla="*/ 3276845 h 4572208"/>
                  <a:gd name="connsiteX48" fmla="*/ 3332280 w 4573730"/>
                  <a:gd name="connsiteY48" fmla="*/ 2922896 h 4572208"/>
                  <a:gd name="connsiteX49" fmla="*/ 3257376 w 4573730"/>
                  <a:gd name="connsiteY49" fmla="*/ 3020889 h 4572208"/>
                  <a:gd name="connsiteX50" fmla="*/ 3233754 w 4573730"/>
                  <a:gd name="connsiteY50" fmla="*/ 3048092 h 4572208"/>
                  <a:gd name="connsiteX51" fmla="*/ 3161516 w 4573730"/>
                  <a:gd name="connsiteY51" fmla="*/ 3127036 h 4572208"/>
                  <a:gd name="connsiteX52" fmla="*/ 3128522 w 4573730"/>
                  <a:gd name="connsiteY52" fmla="*/ 3160030 h 4572208"/>
                  <a:gd name="connsiteX53" fmla="*/ 3049578 w 4573730"/>
                  <a:gd name="connsiteY53" fmla="*/ 3232268 h 4572208"/>
                  <a:gd name="connsiteX54" fmla="*/ 3022375 w 4573730"/>
                  <a:gd name="connsiteY54" fmla="*/ 3255890 h 4572208"/>
                  <a:gd name="connsiteX55" fmla="*/ 2924382 w 4573730"/>
                  <a:gd name="connsiteY55" fmla="*/ 3330794 h 4572208"/>
                  <a:gd name="connsiteX56" fmla="*/ 475695 w 4573730"/>
                  <a:gd name="connsiteY56" fmla="*/ 2922896 h 4572208"/>
                  <a:gd name="connsiteX57" fmla="*/ 883593 w 4573730"/>
                  <a:gd name="connsiteY57" fmla="*/ 474209 h 4572208"/>
                  <a:gd name="connsiteX58" fmla="*/ 3332280 w 4573730"/>
                  <a:gd name="connsiteY58" fmla="*/ 882107 h 4572208"/>
                  <a:gd name="connsiteX59" fmla="*/ 3332280 w 4573730"/>
                  <a:gd name="connsiteY59" fmla="*/ 2922896 h 45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573730" h="4572208">
                    <a:moveTo>
                      <a:pt x="3811731" y="762245"/>
                    </a:moveTo>
                    <a:cubicBezTo>
                      <a:pt x="3950291" y="761721"/>
                      <a:pt x="4071068" y="667814"/>
                      <a:pt x="4105710" y="533645"/>
                    </a:cubicBezTo>
                    <a:lnTo>
                      <a:pt x="4573731" y="533645"/>
                    </a:lnTo>
                    <a:lnTo>
                      <a:pt x="4573731" y="381245"/>
                    </a:lnTo>
                    <a:lnTo>
                      <a:pt x="4105710" y="381245"/>
                    </a:lnTo>
                    <a:cubicBezTo>
                      <a:pt x="4071068" y="247076"/>
                      <a:pt x="3950291" y="153169"/>
                      <a:pt x="3811731" y="152645"/>
                    </a:cubicBezTo>
                    <a:cubicBezTo>
                      <a:pt x="3643395" y="152645"/>
                      <a:pt x="3506931" y="289109"/>
                      <a:pt x="3506931" y="457445"/>
                    </a:cubicBezTo>
                    <a:cubicBezTo>
                      <a:pt x="3507197" y="511690"/>
                      <a:pt x="3522123" y="564849"/>
                      <a:pt x="3550136" y="611293"/>
                    </a:cubicBezTo>
                    <a:lnTo>
                      <a:pt x="3416253" y="745176"/>
                    </a:lnTo>
                    <a:cubicBezTo>
                      <a:pt x="2775649" y="-89414"/>
                      <a:pt x="1579766" y="-246672"/>
                      <a:pt x="745176" y="393932"/>
                    </a:cubicBezTo>
                    <a:cubicBezTo>
                      <a:pt x="-89414" y="1034536"/>
                      <a:pt x="-246672" y="2230428"/>
                      <a:pt x="393932" y="3065018"/>
                    </a:cubicBezTo>
                    <a:cubicBezTo>
                      <a:pt x="998617" y="3852803"/>
                      <a:pt x="2107051" y="4043903"/>
                      <a:pt x="2940612" y="3504073"/>
                    </a:cubicBezTo>
                    <a:lnTo>
                      <a:pt x="3170584" y="3734045"/>
                    </a:lnTo>
                    <a:lnTo>
                      <a:pt x="3278331" y="3841792"/>
                    </a:lnTo>
                    <a:lnTo>
                      <a:pt x="3891741" y="4455202"/>
                    </a:lnTo>
                    <a:cubicBezTo>
                      <a:pt x="4047751" y="4611212"/>
                      <a:pt x="4300678" y="4611212"/>
                      <a:pt x="4456688" y="4455202"/>
                    </a:cubicBezTo>
                    <a:cubicBezTo>
                      <a:pt x="4612698" y="4299192"/>
                      <a:pt x="4612698" y="4046265"/>
                      <a:pt x="4456688" y="3890255"/>
                    </a:cubicBezTo>
                    <a:lnTo>
                      <a:pt x="3843277" y="3276845"/>
                    </a:lnTo>
                    <a:lnTo>
                      <a:pt x="3735531" y="3169098"/>
                    </a:lnTo>
                    <a:lnTo>
                      <a:pt x="3505559" y="2939126"/>
                    </a:lnTo>
                    <a:cubicBezTo>
                      <a:pt x="3913791" y="2310324"/>
                      <a:pt x="3913791" y="1500175"/>
                      <a:pt x="3505559" y="871363"/>
                    </a:cubicBezTo>
                    <a:lnTo>
                      <a:pt x="3657959" y="718963"/>
                    </a:lnTo>
                    <a:cubicBezTo>
                      <a:pt x="3704375" y="746986"/>
                      <a:pt x="3757514" y="761940"/>
                      <a:pt x="3811731" y="762245"/>
                    </a:cubicBezTo>
                    <a:close/>
                    <a:moveTo>
                      <a:pt x="3811731" y="305045"/>
                    </a:moveTo>
                    <a:cubicBezTo>
                      <a:pt x="3895903" y="305045"/>
                      <a:pt x="3964131" y="373272"/>
                      <a:pt x="3964131" y="457445"/>
                    </a:cubicBezTo>
                    <a:cubicBezTo>
                      <a:pt x="3964131" y="541617"/>
                      <a:pt x="3895903" y="609845"/>
                      <a:pt x="3811731" y="609845"/>
                    </a:cubicBezTo>
                    <a:cubicBezTo>
                      <a:pt x="3727558" y="609845"/>
                      <a:pt x="3659331" y="541617"/>
                      <a:pt x="3659331" y="457445"/>
                    </a:cubicBezTo>
                    <a:cubicBezTo>
                      <a:pt x="3659331" y="373272"/>
                      <a:pt x="3727568" y="305045"/>
                      <a:pt x="3811731" y="305045"/>
                    </a:cubicBezTo>
                    <a:close/>
                    <a:moveTo>
                      <a:pt x="4348941" y="3998002"/>
                    </a:moveTo>
                    <a:cubicBezTo>
                      <a:pt x="4446534" y="4093404"/>
                      <a:pt x="4448315" y="4249862"/>
                      <a:pt x="4352913" y="4347455"/>
                    </a:cubicBezTo>
                    <a:cubicBezTo>
                      <a:pt x="4257510" y="4445048"/>
                      <a:pt x="4101053" y="4446829"/>
                      <a:pt x="4003460" y="4351427"/>
                    </a:cubicBezTo>
                    <a:cubicBezTo>
                      <a:pt x="4002117" y="4350122"/>
                      <a:pt x="4000802" y="4348798"/>
                      <a:pt x="3999488" y="4347455"/>
                    </a:cubicBezTo>
                    <a:lnTo>
                      <a:pt x="3386077" y="3734045"/>
                    </a:lnTo>
                    <a:lnTo>
                      <a:pt x="3735531" y="3384592"/>
                    </a:lnTo>
                    <a:lnTo>
                      <a:pt x="4348941" y="3998002"/>
                    </a:lnTo>
                    <a:close/>
                    <a:moveTo>
                      <a:pt x="3627784" y="3276845"/>
                    </a:moveTo>
                    <a:lnTo>
                      <a:pt x="3278331" y="3626298"/>
                    </a:lnTo>
                    <a:lnTo>
                      <a:pt x="3067409" y="3415376"/>
                    </a:lnTo>
                    <a:cubicBezTo>
                      <a:pt x="3078153" y="3407147"/>
                      <a:pt x="3088212" y="3398079"/>
                      <a:pt x="3098804" y="3389621"/>
                    </a:cubicBezTo>
                    <a:cubicBezTo>
                      <a:pt x="3109396" y="3381163"/>
                      <a:pt x="3121664" y="3371028"/>
                      <a:pt x="3133017" y="3361503"/>
                    </a:cubicBezTo>
                    <a:cubicBezTo>
                      <a:pt x="3149705" y="3347482"/>
                      <a:pt x="3166164" y="3333309"/>
                      <a:pt x="3182319" y="3318755"/>
                    </a:cubicBezTo>
                    <a:cubicBezTo>
                      <a:pt x="3190625" y="3311135"/>
                      <a:pt x="3198549" y="3303515"/>
                      <a:pt x="3206703" y="3295895"/>
                    </a:cubicBezTo>
                    <a:cubicBezTo>
                      <a:pt x="3237945" y="3266634"/>
                      <a:pt x="3268196" y="3236383"/>
                      <a:pt x="3297457" y="3205141"/>
                    </a:cubicBezTo>
                    <a:cubicBezTo>
                      <a:pt x="3305077" y="3196987"/>
                      <a:pt x="3312697" y="3189063"/>
                      <a:pt x="3320317" y="3180757"/>
                    </a:cubicBezTo>
                    <a:cubicBezTo>
                      <a:pt x="3334871" y="3164602"/>
                      <a:pt x="3349044" y="3148143"/>
                      <a:pt x="3363065" y="3131455"/>
                    </a:cubicBezTo>
                    <a:cubicBezTo>
                      <a:pt x="3372619" y="3120178"/>
                      <a:pt x="3381991" y="3108776"/>
                      <a:pt x="3391183" y="3097241"/>
                    </a:cubicBezTo>
                    <a:cubicBezTo>
                      <a:pt x="3399565" y="3086726"/>
                      <a:pt x="3408633" y="3076667"/>
                      <a:pt x="3416862" y="3065923"/>
                    </a:cubicBezTo>
                    <a:lnTo>
                      <a:pt x="3627784" y="3276845"/>
                    </a:lnTo>
                    <a:close/>
                    <a:moveTo>
                      <a:pt x="3332280" y="2922896"/>
                    </a:moveTo>
                    <a:cubicBezTo>
                      <a:pt x="3308277" y="2956424"/>
                      <a:pt x="3283512" y="2989266"/>
                      <a:pt x="3257376" y="3020889"/>
                    </a:cubicBezTo>
                    <a:cubicBezTo>
                      <a:pt x="3249756" y="3030109"/>
                      <a:pt x="3241602" y="3039025"/>
                      <a:pt x="3233754" y="3048092"/>
                    </a:cubicBezTo>
                    <a:cubicBezTo>
                      <a:pt x="3210436" y="3075220"/>
                      <a:pt x="3186357" y="3101537"/>
                      <a:pt x="3161516" y="3127036"/>
                    </a:cubicBezTo>
                    <a:cubicBezTo>
                      <a:pt x="3150696" y="3138208"/>
                      <a:pt x="3139695" y="3149210"/>
                      <a:pt x="3128522" y="3160030"/>
                    </a:cubicBezTo>
                    <a:cubicBezTo>
                      <a:pt x="3103118" y="3184872"/>
                      <a:pt x="3076810" y="3208951"/>
                      <a:pt x="3049578" y="3232268"/>
                    </a:cubicBezTo>
                    <a:cubicBezTo>
                      <a:pt x="3040510" y="3239888"/>
                      <a:pt x="3031595" y="3248194"/>
                      <a:pt x="3022375" y="3255890"/>
                    </a:cubicBezTo>
                    <a:cubicBezTo>
                      <a:pt x="2990752" y="3282026"/>
                      <a:pt x="2957910" y="3306791"/>
                      <a:pt x="2924382" y="3330794"/>
                    </a:cubicBezTo>
                    <a:cubicBezTo>
                      <a:pt x="2135559" y="3894341"/>
                      <a:pt x="1039241" y="3711718"/>
                      <a:pt x="475695" y="2922896"/>
                    </a:cubicBezTo>
                    <a:cubicBezTo>
                      <a:pt x="-87852" y="2134074"/>
                      <a:pt x="94771" y="1037755"/>
                      <a:pt x="883593" y="474209"/>
                    </a:cubicBezTo>
                    <a:cubicBezTo>
                      <a:pt x="1672416" y="-89338"/>
                      <a:pt x="2768734" y="93275"/>
                      <a:pt x="3332280" y="882107"/>
                    </a:cubicBezTo>
                    <a:cubicBezTo>
                      <a:pt x="3768345" y="1492488"/>
                      <a:pt x="3768345" y="2312515"/>
                      <a:pt x="3332280" y="2922896"/>
                    </a:cubicBez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grpSp>
      <p:pic>
        <p:nvPicPr>
          <p:cNvPr id="76" name="Picture 75" descr="A white letters on a black background&#10;&#10;Description automatically generated">
            <a:extLst>
              <a:ext uri="{FF2B5EF4-FFF2-40B4-BE49-F238E27FC236}">
                <a16:creationId xmlns:a16="http://schemas.microsoft.com/office/drawing/2014/main" id="{34F7AB43-CBA8-C657-C706-99D4B0C386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8303" y="5892650"/>
            <a:ext cx="1294880" cy="353934"/>
          </a:xfrm>
          <a:prstGeom prst="rect">
            <a:avLst/>
          </a:prstGeom>
        </p:spPr>
      </p:pic>
    </p:spTree>
    <p:extLst>
      <p:ext uri="{BB962C8B-B14F-4D97-AF65-F5344CB8AC3E}">
        <p14:creationId xmlns:p14="http://schemas.microsoft.com/office/powerpoint/2010/main" val="268956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fade">
                                      <p:cBhvr>
                                        <p:cTn id="16" dur="500"/>
                                        <p:tgtEl>
                                          <p:spTgt spid="79"/>
                                        </p:tgtEl>
                                      </p:cBhvr>
                                    </p:animEffect>
                                  </p:childTnLst>
                                </p:cTn>
                              </p:par>
                              <p:par>
                                <p:cTn id="17" presetID="10" presetClass="entr" presetSubtype="0" fill="hold" nodeType="with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fade">
                                      <p:cBhvr>
                                        <p:cTn id="19" dur="500"/>
                                        <p:tgtEl>
                                          <p:spTgt spid="78"/>
                                        </p:tgtEl>
                                      </p:cBhvr>
                                    </p:animEffect>
                                  </p:childTnLst>
                                </p:cTn>
                              </p:par>
                              <p:par>
                                <p:cTn id="20" presetID="10" presetClass="entr" presetSubtype="0" fill="hold" nodeType="with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fade">
                                      <p:cBhvr>
                                        <p:cTn id="22"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7A7E718-8362-FB61-9688-AD7CE2A95BCE}"/>
              </a:ext>
            </a:extLst>
          </p:cNvPr>
          <p:cNvGrpSpPr/>
          <p:nvPr/>
        </p:nvGrpSpPr>
        <p:grpSpPr>
          <a:xfrm>
            <a:off x="342100" y="1450451"/>
            <a:ext cx="5968595" cy="4438470"/>
            <a:chOff x="342100" y="1744846"/>
            <a:chExt cx="5968595" cy="4438470"/>
          </a:xfrm>
        </p:grpSpPr>
        <p:sp>
          <p:nvSpPr>
            <p:cNvPr id="12" name="Rounded Rectangle 3">
              <a:extLst>
                <a:ext uri="{FF2B5EF4-FFF2-40B4-BE49-F238E27FC236}">
                  <a16:creationId xmlns:a16="http://schemas.microsoft.com/office/drawing/2014/main" id="{9FB841CC-4D47-698E-2815-3D0038AD6CB1}"/>
                </a:ext>
              </a:extLst>
            </p:cNvPr>
            <p:cNvSpPr/>
            <p:nvPr/>
          </p:nvSpPr>
          <p:spPr>
            <a:xfrm>
              <a:off x="660802" y="2064913"/>
              <a:ext cx="5331191" cy="3798337"/>
            </a:xfrm>
            <a:prstGeom prst="roundRect">
              <a:avLst>
                <a:gd name="adj" fmla="val 1987"/>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4" name="Picture 13">
              <a:extLst>
                <a:ext uri="{FF2B5EF4-FFF2-40B4-BE49-F238E27FC236}">
                  <a16:creationId xmlns:a16="http://schemas.microsoft.com/office/drawing/2014/main" id="{3FE7F1B9-4C77-0207-AB21-A5BFFE82DDCD}"/>
                </a:ext>
              </a:extLst>
            </p:cNvPr>
            <p:cNvPicPr>
              <a:picLocks noChangeAspect="1"/>
            </p:cNvPicPr>
            <p:nvPr/>
          </p:nvPicPr>
          <p:blipFill rotWithShape="1">
            <a:blip r:embed="rId2"/>
            <a:srcRect l="8854" t="15902" r="31687" b="17310"/>
            <a:stretch/>
          </p:blipFill>
          <p:spPr>
            <a:xfrm>
              <a:off x="342100" y="1744846"/>
              <a:ext cx="5968595" cy="4438470"/>
            </a:xfrm>
            <a:prstGeom prst="rect">
              <a:avLst/>
            </a:prstGeom>
            <a:effectLst/>
          </p:spPr>
        </p:pic>
        <p:pic>
          <p:nvPicPr>
            <p:cNvPr id="13" name="Picture 12" descr="Table&#10;&#10;Description automatically generated">
              <a:extLst>
                <a:ext uri="{FF2B5EF4-FFF2-40B4-BE49-F238E27FC236}">
                  <a16:creationId xmlns:a16="http://schemas.microsoft.com/office/drawing/2014/main" id="{0FEAB2B2-B4EE-93E9-906E-00F4A29FDA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84" y="2936809"/>
              <a:ext cx="5232226" cy="2054545"/>
            </a:xfrm>
            <a:prstGeom prst="rect">
              <a:avLst/>
            </a:prstGeom>
          </p:spPr>
        </p:pic>
      </p:grpSp>
      <p:sp>
        <p:nvSpPr>
          <p:cNvPr id="2" name="Title 1">
            <a:extLst>
              <a:ext uri="{FF2B5EF4-FFF2-40B4-BE49-F238E27FC236}">
                <a16:creationId xmlns:a16="http://schemas.microsoft.com/office/drawing/2014/main" id="{192DE191-FCE4-F1EA-0F18-039D91395C58}"/>
              </a:ext>
            </a:extLst>
          </p:cNvPr>
          <p:cNvSpPr>
            <a:spLocks noGrp="1"/>
          </p:cNvSpPr>
          <p:nvPr>
            <p:ph type="title"/>
          </p:nvPr>
        </p:nvSpPr>
        <p:spPr/>
        <p:txBody>
          <a:bodyPr/>
          <a:lstStyle/>
          <a:p>
            <a:r>
              <a:rPr lang="en-GB"/>
              <a:t>Today’s call logs</a:t>
            </a:r>
          </a:p>
        </p:txBody>
      </p:sp>
      <p:sp>
        <p:nvSpPr>
          <p:cNvPr id="6" name="Content Placeholder 5">
            <a:extLst>
              <a:ext uri="{FF2B5EF4-FFF2-40B4-BE49-F238E27FC236}">
                <a16:creationId xmlns:a16="http://schemas.microsoft.com/office/drawing/2014/main" id="{D4F55320-8B05-8387-4F88-79A19495D763}"/>
              </a:ext>
            </a:extLst>
          </p:cNvPr>
          <p:cNvSpPr>
            <a:spLocks noGrp="1"/>
          </p:cNvSpPr>
          <p:nvPr>
            <p:ph sz="quarter" idx="4294967295"/>
          </p:nvPr>
        </p:nvSpPr>
        <p:spPr>
          <a:xfrm>
            <a:off x="487363" y="804863"/>
            <a:ext cx="11704637" cy="596900"/>
          </a:xfrm>
        </p:spPr>
        <p:txBody>
          <a:bodyPr lIns="91440" tIns="45720" rIns="91440" bIns="45720" anchor="t">
            <a:noAutofit/>
          </a:bodyPr>
          <a:lstStyle/>
          <a:p>
            <a:pPr marL="0" indent="0">
              <a:buNone/>
            </a:pPr>
            <a:r>
              <a:rPr lang="en-GB" sz="2000" b="0" i="0" u="none" strike="noStrike">
                <a:solidFill>
                  <a:srgbClr val="FFFFFF"/>
                </a:solidFill>
                <a:effectLst/>
                <a:latin typeface="+mj-lt"/>
              </a:rPr>
              <a:t>Give your customers in-depth insight into call history​</a:t>
            </a:r>
            <a:endParaRPr lang="en-GB" sz="2000">
              <a:solidFill>
                <a:srgbClr val="FFFFFF"/>
              </a:solidFill>
              <a:latin typeface="+mj-lt"/>
            </a:endParaRPr>
          </a:p>
        </p:txBody>
      </p:sp>
      <p:pic>
        <p:nvPicPr>
          <p:cNvPr id="7" name="Picture 6" descr="A white letters on a black background&#10;&#10;Description automatically generated">
            <a:extLst>
              <a:ext uri="{FF2B5EF4-FFF2-40B4-BE49-F238E27FC236}">
                <a16:creationId xmlns:a16="http://schemas.microsoft.com/office/drawing/2014/main" id="{E89697B8-ED0F-A40E-255B-3523C5D7F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8303" y="5892650"/>
            <a:ext cx="1294880" cy="353934"/>
          </a:xfrm>
          <a:prstGeom prst="rect">
            <a:avLst/>
          </a:prstGeom>
        </p:spPr>
      </p:pic>
      <p:grpSp>
        <p:nvGrpSpPr>
          <p:cNvPr id="16" name="Group 15">
            <a:extLst>
              <a:ext uri="{FF2B5EF4-FFF2-40B4-BE49-F238E27FC236}">
                <a16:creationId xmlns:a16="http://schemas.microsoft.com/office/drawing/2014/main" id="{F787ECA5-BCFB-EBB2-DFE0-3A508604599B}"/>
              </a:ext>
            </a:extLst>
          </p:cNvPr>
          <p:cNvGrpSpPr/>
          <p:nvPr/>
        </p:nvGrpSpPr>
        <p:grpSpPr>
          <a:xfrm>
            <a:off x="6517789" y="1737936"/>
            <a:ext cx="5674211" cy="1220980"/>
            <a:chOff x="6517789" y="1737936"/>
            <a:chExt cx="5674211" cy="1220980"/>
          </a:xfrm>
        </p:grpSpPr>
        <p:sp>
          <p:nvSpPr>
            <p:cNvPr id="9" name="Oval 8">
              <a:extLst>
                <a:ext uri="{FF2B5EF4-FFF2-40B4-BE49-F238E27FC236}">
                  <a16:creationId xmlns:a16="http://schemas.microsoft.com/office/drawing/2014/main" id="{2FB2C234-AC49-01A9-A8CD-0104AB085487}"/>
                </a:ext>
              </a:extLst>
            </p:cNvPr>
            <p:cNvSpPr/>
            <p:nvPr/>
          </p:nvSpPr>
          <p:spPr>
            <a:xfrm>
              <a:off x="6517789" y="1737936"/>
              <a:ext cx="1221662" cy="122098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nvGrpSpPr>
            <p:cNvPr id="35" name="Graphic 4">
              <a:extLst>
                <a:ext uri="{FF2B5EF4-FFF2-40B4-BE49-F238E27FC236}">
                  <a16:creationId xmlns:a16="http://schemas.microsoft.com/office/drawing/2014/main" id="{8B9D75D7-BCF3-A02F-EF0A-31800386DC6F}"/>
                </a:ext>
              </a:extLst>
            </p:cNvPr>
            <p:cNvGrpSpPr/>
            <p:nvPr/>
          </p:nvGrpSpPr>
          <p:grpSpPr>
            <a:xfrm>
              <a:off x="6872533" y="2133304"/>
              <a:ext cx="512174" cy="430244"/>
              <a:chOff x="3657600" y="1380639"/>
              <a:chExt cx="4876799" cy="4096721"/>
            </a:xfrm>
            <a:solidFill>
              <a:schemeClr val="tx1"/>
            </a:solidFill>
          </p:grpSpPr>
          <p:sp>
            <p:nvSpPr>
              <p:cNvPr id="62" name="Freeform 6">
                <a:extLst>
                  <a:ext uri="{FF2B5EF4-FFF2-40B4-BE49-F238E27FC236}">
                    <a16:creationId xmlns:a16="http://schemas.microsoft.com/office/drawing/2014/main" id="{9BBF4810-9F55-DF48-232B-9EA4D3298992}"/>
                  </a:ext>
                </a:extLst>
              </p:cNvPr>
              <p:cNvSpPr/>
              <p:nvPr/>
            </p:nvSpPr>
            <p:spPr>
              <a:xfrm>
                <a:off x="3657600" y="1380639"/>
                <a:ext cx="566737" cy="142875"/>
              </a:xfrm>
              <a:custGeom>
                <a:avLst/>
                <a:gdLst>
                  <a:gd name="connsiteX0" fmla="*/ 71438 w 566737"/>
                  <a:gd name="connsiteY0" fmla="*/ 142875 h 142875"/>
                  <a:gd name="connsiteX1" fmla="*/ 495300 w 566737"/>
                  <a:gd name="connsiteY1" fmla="*/ 142875 h 142875"/>
                  <a:gd name="connsiteX2" fmla="*/ 566738 w 566737"/>
                  <a:gd name="connsiteY2" fmla="*/ 71438 h 142875"/>
                  <a:gd name="connsiteX3" fmla="*/ 495300 w 566737"/>
                  <a:gd name="connsiteY3" fmla="*/ 0 h 142875"/>
                  <a:gd name="connsiteX4" fmla="*/ 71438 w 566737"/>
                  <a:gd name="connsiteY4" fmla="*/ 0 h 142875"/>
                  <a:gd name="connsiteX5" fmla="*/ 0 w 566737"/>
                  <a:gd name="connsiteY5" fmla="*/ 71438 h 142875"/>
                  <a:gd name="connsiteX6" fmla="*/ 71438 w 566737"/>
                  <a:gd name="connsiteY6" fmla="*/ 1428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737" h="142875">
                    <a:moveTo>
                      <a:pt x="71438" y="142875"/>
                    </a:moveTo>
                    <a:lnTo>
                      <a:pt x="495300" y="142875"/>
                    </a:lnTo>
                    <a:cubicBezTo>
                      <a:pt x="534753" y="142875"/>
                      <a:pt x="566738" y="110890"/>
                      <a:pt x="566738" y="71438"/>
                    </a:cubicBezTo>
                    <a:cubicBezTo>
                      <a:pt x="566738" y="31985"/>
                      <a:pt x="534753" y="0"/>
                      <a:pt x="495300" y="0"/>
                    </a:cubicBezTo>
                    <a:lnTo>
                      <a:pt x="71438" y="0"/>
                    </a:lnTo>
                    <a:cubicBezTo>
                      <a:pt x="31985" y="0"/>
                      <a:pt x="0" y="31985"/>
                      <a:pt x="0" y="71438"/>
                    </a:cubicBezTo>
                    <a:cubicBezTo>
                      <a:pt x="0" y="110890"/>
                      <a:pt x="31985" y="142875"/>
                      <a:pt x="71438" y="142875"/>
                    </a:cubicBez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3" name="Freeform 7">
                <a:extLst>
                  <a:ext uri="{FF2B5EF4-FFF2-40B4-BE49-F238E27FC236}">
                    <a16:creationId xmlns:a16="http://schemas.microsoft.com/office/drawing/2014/main" id="{F3F190C4-D82A-6BED-B05A-9A9C0A04CEE6}"/>
                  </a:ext>
                </a:extLst>
              </p:cNvPr>
              <p:cNvSpPr/>
              <p:nvPr/>
            </p:nvSpPr>
            <p:spPr>
              <a:xfrm>
                <a:off x="4414837" y="1380639"/>
                <a:ext cx="4119562" cy="4096711"/>
              </a:xfrm>
              <a:custGeom>
                <a:avLst/>
                <a:gdLst>
                  <a:gd name="connsiteX0" fmla="*/ 4034028 w 4119562"/>
                  <a:gd name="connsiteY0" fmla="*/ 1853870 h 4096711"/>
                  <a:gd name="connsiteX1" fmla="*/ 3259846 w 4119562"/>
                  <a:gd name="connsiteY1" fmla="*/ 1144276 h 4096711"/>
                  <a:gd name="connsiteX2" fmla="*/ 3037628 w 4119562"/>
                  <a:gd name="connsiteY2" fmla="*/ 1107481 h 4096711"/>
                  <a:gd name="connsiteX3" fmla="*/ 2914479 w 4119562"/>
                  <a:gd name="connsiteY3" fmla="*/ 1296172 h 4096711"/>
                  <a:gd name="connsiteX4" fmla="*/ 2914479 w 4119562"/>
                  <a:gd name="connsiteY4" fmla="*/ 1515056 h 4096711"/>
                  <a:gd name="connsiteX5" fmla="*/ 2370115 w 4119562"/>
                  <a:gd name="connsiteY5" fmla="*/ 1515056 h 4096711"/>
                  <a:gd name="connsiteX6" fmla="*/ 2265074 w 4119562"/>
                  <a:gd name="connsiteY6" fmla="*/ 1454086 h 4096711"/>
                  <a:gd name="connsiteX7" fmla="*/ 1509970 w 4119562"/>
                  <a:gd name="connsiteY7" fmla="*/ 133026 h 4096711"/>
                  <a:gd name="connsiteX8" fmla="*/ 1280836 w 4119562"/>
                  <a:gd name="connsiteY8" fmla="*/ 0 h 4096711"/>
                  <a:gd name="connsiteX9" fmla="*/ 71438 w 4119562"/>
                  <a:gd name="connsiteY9" fmla="*/ 0 h 4096711"/>
                  <a:gd name="connsiteX10" fmla="*/ 0 w 4119562"/>
                  <a:gd name="connsiteY10" fmla="*/ 71438 h 4096711"/>
                  <a:gd name="connsiteX11" fmla="*/ 71438 w 4119562"/>
                  <a:gd name="connsiteY11" fmla="*/ 142875 h 4096711"/>
                  <a:gd name="connsiteX12" fmla="*/ 1280836 w 4119562"/>
                  <a:gd name="connsiteY12" fmla="*/ 142875 h 4096711"/>
                  <a:gd name="connsiteX13" fmla="*/ 1385878 w 4119562"/>
                  <a:gd name="connsiteY13" fmla="*/ 203845 h 4096711"/>
                  <a:gd name="connsiteX14" fmla="*/ 2141020 w 4119562"/>
                  <a:gd name="connsiteY14" fmla="*/ 1524962 h 4096711"/>
                  <a:gd name="connsiteX15" fmla="*/ 2370115 w 4119562"/>
                  <a:gd name="connsiteY15" fmla="*/ 1657922 h 4096711"/>
                  <a:gd name="connsiteX16" fmla="*/ 2985916 w 4119562"/>
                  <a:gd name="connsiteY16" fmla="*/ 1657922 h 4096711"/>
                  <a:gd name="connsiteX17" fmla="*/ 3057354 w 4119562"/>
                  <a:gd name="connsiteY17" fmla="*/ 1586484 h 4096711"/>
                  <a:gd name="connsiteX18" fmla="*/ 3057354 w 4119562"/>
                  <a:gd name="connsiteY18" fmla="*/ 1296162 h 4096711"/>
                  <a:gd name="connsiteX19" fmla="*/ 3095139 w 4119562"/>
                  <a:gd name="connsiteY19" fmla="*/ 1238260 h 4096711"/>
                  <a:gd name="connsiteX20" fmla="*/ 3163291 w 4119562"/>
                  <a:gd name="connsiteY20" fmla="*/ 1249575 h 4096711"/>
                  <a:gd name="connsiteX21" fmla="*/ 3937492 w 4119562"/>
                  <a:gd name="connsiteY21" fmla="*/ 1959197 h 4096711"/>
                  <a:gd name="connsiteX22" fmla="*/ 3976678 w 4119562"/>
                  <a:gd name="connsiteY22" fmla="*/ 2048361 h 4096711"/>
                  <a:gd name="connsiteX23" fmla="*/ 3937492 w 4119562"/>
                  <a:gd name="connsiteY23" fmla="*/ 2137524 h 4096711"/>
                  <a:gd name="connsiteX24" fmla="*/ 3163272 w 4119562"/>
                  <a:gd name="connsiteY24" fmla="*/ 2847156 h 4096711"/>
                  <a:gd name="connsiteX25" fmla="*/ 3095139 w 4119562"/>
                  <a:gd name="connsiteY25" fmla="*/ 2858453 h 4096711"/>
                  <a:gd name="connsiteX26" fmla="*/ 3057354 w 4119562"/>
                  <a:gd name="connsiteY26" fmla="*/ 2800550 h 4096711"/>
                  <a:gd name="connsiteX27" fmla="*/ 3057354 w 4119562"/>
                  <a:gd name="connsiteY27" fmla="*/ 2510228 h 4096711"/>
                  <a:gd name="connsiteX28" fmla="*/ 2985916 w 4119562"/>
                  <a:gd name="connsiteY28" fmla="*/ 2438791 h 4096711"/>
                  <a:gd name="connsiteX29" fmla="*/ 2370115 w 4119562"/>
                  <a:gd name="connsiteY29" fmla="*/ 2438791 h 4096711"/>
                  <a:gd name="connsiteX30" fmla="*/ 2141020 w 4119562"/>
                  <a:gd name="connsiteY30" fmla="*/ 2571741 h 4096711"/>
                  <a:gd name="connsiteX31" fmla="*/ 1385830 w 4119562"/>
                  <a:gd name="connsiteY31" fmla="*/ 3892944 h 4096711"/>
                  <a:gd name="connsiteX32" fmla="*/ 1280836 w 4119562"/>
                  <a:gd name="connsiteY32" fmla="*/ 3953837 h 4096711"/>
                  <a:gd name="connsiteX33" fmla="*/ 1116816 w 4119562"/>
                  <a:gd name="connsiteY33" fmla="*/ 3953837 h 4096711"/>
                  <a:gd name="connsiteX34" fmla="*/ 1045378 w 4119562"/>
                  <a:gd name="connsiteY34" fmla="*/ 4025275 h 4096711"/>
                  <a:gd name="connsiteX35" fmla="*/ 1116816 w 4119562"/>
                  <a:gd name="connsiteY35" fmla="*/ 4096712 h 4096711"/>
                  <a:gd name="connsiteX36" fmla="*/ 1280836 w 4119562"/>
                  <a:gd name="connsiteY36" fmla="*/ 4096712 h 4096711"/>
                  <a:gd name="connsiteX37" fmla="*/ 1509922 w 4119562"/>
                  <a:gd name="connsiteY37" fmla="*/ 3963762 h 4096711"/>
                  <a:gd name="connsiteX38" fmla="*/ 2265074 w 4119562"/>
                  <a:gd name="connsiteY38" fmla="*/ 2642626 h 4096711"/>
                  <a:gd name="connsiteX39" fmla="*/ 2370115 w 4119562"/>
                  <a:gd name="connsiteY39" fmla="*/ 2581666 h 4096711"/>
                  <a:gd name="connsiteX40" fmla="*/ 2914479 w 4119562"/>
                  <a:gd name="connsiteY40" fmla="*/ 2581666 h 4096711"/>
                  <a:gd name="connsiteX41" fmla="*/ 2914479 w 4119562"/>
                  <a:gd name="connsiteY41" fmla="*/ 2800550 h 4096711"/>
                  <a:gd name="connsiteX42" fmla="*/ 3037628 w 4119562"/>
                  <a:gd name="connsiteY42" fmla="*/ 2989240 h 4096711"/>
                  <a:gd name="connsiteX43" fmla="*/ 3259827 w 4119562"/>
                  <a:gd name="connsiteY43" fmla="*/ 2952464 h 4096711"/>
                  <a:gd name="connsiteX44" fmla="*/ 4034028 w 4119562"/>
                  <a:gd name="connsiteY44" fmla="*/ 2242852 h 4096711"/>
                  <a:gd name="connsiteX45" fmla="*/ 4119563 w 4119562"/>
                  <a:gd name="connsiteY45" fmla="*/ 2048351 h 4096711"/>
                  <a:gd name="connsiteX46" fmla="*/ 4034028 w 4119562"/>
                  <a:gd name="connsiteY46" fmla="*/ 1853870 h 409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119562" h="4096711">
                    <a:moveTo>
                      <a:pt x="4034028" y="1853870"/>
                    </a:moveTo>
                    <a:lnTo>
                      <a:pt x="3259846" y="1144276"/>
                    </a:lnTo>
                    <a:cubicBezTo>
                      <a:pt x="3198705" y="1088184"/>
                      <a:pt x="3113551" y="1074096"/>
                      <a:pt x="3037628" y="1107481"/>
                    </a:cubicBezTo>
                    <a:cubicBezTo>
                      <a:pt x="2961666" y="1140886"/>
                      <a:pt x="2914479" y="1213190"/>
                      <a:pt x="2914479" y="1296172"/>
                    </a:cubicBezTo>
                    <a:lnTo>
                      <a:pt x="2914479" y="1515056"/>
                    </a:lnTo>
                    <a:lnTo>
                      <a:pt x="2370115" y="1515056"/>
                    </a:lnTo>
                    <a:cubicBezTo>
                      <a:pt x="2326805" y="1515056"/>
                      <a:pt x="2286553" y="1491691"/>
                      <a:pt x="2265074" y="1454086"/>
                    </a:cubicBezTo>
                    <a:lnTo>
                      <a:pt x="1509970" y="133026"/>
                    </a:lnTo>
                    <a:cubicBezTo>
                      <a:pt x="1463211" y="50968"/>
                      <a:pt x="1375410" y="0"/>
                      <a:pt x="1280836" y="0"/>
                    </a:cubicBezTo>
                    <a:lnTo>
                      <a:pt x="71438" y="0"/>
                    </a:lnTo>
                    <a:cubicBezTo>
                      <a:pt x="31985" y="0"/>
                      <a:pt x="0" y="31985"/>
                      <a:pt x="0" y="71438"/>
                    </a:cubicBezTo>
                    <a:cubicBezTo>
                      <a:pt x="0" y="110890"/>
                      <a:pt x="31985" y="142875"/>
                      <a:pt x="71438" y="142875"/>
                    </a:cubicBezTo>
                    <a:lnTo>
                      <a:pt x="1280836" y="142875"/>
                    </a:lnTo>
                    <a:cubicBezTo>
                      <a:pt x="1324194" y="142875"/>
                      <a:pt x="1364428" y="166211"/>
                      <a:pt x="1385878" y="203845"/>
                    </a:cubicBezTo>
                    <a:lnTo>
                      <a:pt x="2141020" y="1524962"/>
                    </a:lnTo>
                    <a:cubicBezTo>
                      <a:pt x="2187883" y="1606972"/>
                      <a:pt x="2275666" y="1657922"/>
                      <a:pt x="2370115" y="1657922"/>
                    </a:cubicBezTo>
                    <a:lnTo>
                      <a:pt x="2985916" y="1657922"/>
                    </a:lnTo>
                    <a:cubicBezTo>
                      <a:pt x="3025378" y="1657922"/>
                      <a:pt x="3057354" y="1625937"/>
                      <a:pt x="3057354" y="1586484"/>
                    </a:cubicBezTo>
                    <a:lnTo>
                      <a:pt x="3057354" y="1296162"/>
                    </a:lnTo>
                    <a:cubicBezTo>
                      <a:pt x="3057354" y="1257853"/>
                      <a:pt x="3086272" y="1242165"/>
                      <a:pt x="3095139" y="1238260"/>
                    </a:cubicBezTo>
                    <a:cubicBezTo>
                      <a:pt x="3103998" y="1234373"/>
                      <a:pt x="3135049" y="1223686"/>
                      <a:pt x="3163291" y="1249575"/>
                    </a:cubicBezTo>
                    <a:lnTo>
                      <a:pt x="3937492" y="1959197"/>
                    </a:lnTo>
                    <a:cubicBezTo>
                      <a:pt x="3962762" y="1982362"/>
                      <a:pt x="3976678" y="2014023"/>
                      <a:pt x="3976678" y="2048361"/>
                    </a:cubicBezTo>
                    <a:cubicBezTo>
                      <a:pt x="3976678" y="2082699"/>
                      <a:pt x="3962762" y="2114359"/>
                      <a:pt x="3937492" y="2137524"/>
                    </a:cubicBezTo>
                    <a:lnTo>
                      <a:pt x="3163272" y="2847156"/>
                    </a:lnTo>
                    <a:cubicBezTo>
                      <a:pt x="3135059" y="2873035"/>
                      <a:pt x="3103988" y="2862339"/>
                      <a:pt x="3095139" y="2858453"/>
                    </a:cubicBezTo>
                    <a:cubicBezTo>
                      <a:pt x="3086272" y="2854557"/>
                      <a:pt x="3057354" y="2838860"/>
                      <a:pt x="3057354" y="2800550"/>
                    </a:cubicBezTo>
                    <a:lnTo>
                      <a:pt x="3057354" y="2510228"/>
                    </a:lnTo>
                    <a:cubicBezTo>
                      <a:pt x="3057354" y="2470776"/>
                      <a:pt x="3025378" y="2438791"/>
                      <a:pt x="2985916" y="2438791"/>
                    </a:cubicBezTo>
                    <a:lnTo>
                      <a:pt x="2370115" y="2438791"/>
                    </a:lnTo>
                    <a:cubicBezTo>
                      <a:pt x="2275666" y="2438791"/>
                      <a:pt x="2187883" y="2489740"/>
                      <a:pt x="2141020" y="2571741"/>
                    </a:cubicBezTo>
                    <a:lnTo>
                      <a:pt x="1385830" y="3892944"/>
                    </a:lnTo>
                    <a:cubicBezTo>
                      <a:pt x="1364428" y="3930501"/>
                      <a:pt x="1324194" y="3953837"/>
                      <a:pt x="1280836" y="3953837"/>
                    </a:cubicBezTo>
                    <a:lnTo>
                      <a:pt x="1116816" y="3953837"/>
                    </a:lnTo>
                    <a:cubicBezTo>
                      <a:pt x="1077363" y="3953837"/>
                      <a:pt x="1045378" y="3985822"/>
                      <a:pt x="1045378" y="4025275"/>
                    </a:cubicBezTo>
                    <a:cubicBezTo>
                      <a:pt x="1045378" y="4064727"/>
                      <a:pt x="1077363" y="4096712"/>
                      <a:pt x="1116816" y="4096712"/>
                    </a:cubicBezTo>
                    <a:lnTo>
                      <a:pt x="1280836" y="4096712"/>
                    </a:lnTo>
                    <a:cubicBezTo>
                      <a:pt x="1375410" y="4096712"/>
                      <a:pt x="1463211" y="4045734"/>
                      <a:pt x="1509922" y="3963762"/>
                    </a:cubicBezTo>
                    <a:lnTo>
                      <a:pt x="2265074" y="2642626"/>
                    </a:lnTo>
                    <a:cubicBezTo>
                      <a:pt x="2286562" y="2605021"/>
                      <a:pt x="2326815" y="2581666"/>
                      <a:pt x="2370115" y="2581666"/>
                    </a:cubicBezTo>
                    <a:lnTo>
                      <a:pt x="2914479" y="2581666"/>
                    </a:lnTo>
                    <a:lnTo>
                      <a:pt x="2914479" y="2800550"/>
                    </a:lnTo>
                    <a:cubicBezTo>
                      <a:pt x="2914479" y="2883532"/>
                      <a:pt x="2961666" y="2955836"/>
                      <a:pt x="3037628" y="2989240"/>
                    </a:cubicBezTo>
                    <a:cubicBezTo>
                      <a:pt x="3113542" y="3022606"/>
                      <a:pt x="3198705" y="3008528"/>
                      <a:pt x="3259827" y="2952464"/>
                    </a:cubicBezTo>
                    <a:lnTo>
                      <a:pt x="4034028" y="2242852"/>
                    </a:lnTo>
                    <a:cubicBezTo>
                      <a:pt x="4088387" y="2193036"/>
                      <a:pt x="4119563" y="2122151"/>
                      <a:pt x="4119563" y="2048351"/>
                    </a:cubicBezTo>
                    <a:cubicBezTo>
                      <a:pt x="4119563" y="1974571"/>
                      <a:pt x="4088397" y="1903676"/>
                      <a:pt x="4034028" y="1853870"/>
                    </a:cubicBez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4" name="Freeform 8">
                <a:extLst>
                  <a:ext uri="{FF2B5EF4-FFF2-40B4-BE49-F238E27FC236}">
                    <a16:creationId xmlns:a16="http://schemas.microsoft.com/office/drawing/2014/main" id="{E58B8589-849A-FCF1-F145-EA3DBA9D41E0}"/>
                  </a:ext>
                </a:extLst>
              </p:cNvPr>
              <p:cNvSpPr/>
              <p:nvPr/>
            </p:nvSpPr>
            <p:spPr>
              <a:xfrm>
                <a:off x="3657600" y="5334485"/>
                <a:ext cx="1612115" cy="142875"/>
              </a:xfrm>
              <a:custGeom>
                <a:avLst/>
                <a:gdLst>
                  <a:gd name="connsiteX0" fmla="*/ 1540678 w 1612115"/>
                  <a:gd name="connsiteY0" fmla="*/ 0 h 142875"/>
                  <a:gd name="connsiteX1" fmla="*/ 71438 w 1612115"/>
                  <a:gd name="connsiteY1" fmla="*/ 0 h 142875"/>
                  <a:gd name="connsiteX2" fmla="*/ 0 w 1612115"/>
                  <a:gd name="connsiteY2" fmla="*/ 71438 h 142875"/>
                  <a:gd name="connsiteX3" fmla="*/ 71438 w 1612115"/>
                  <a:gd name="connsiteY3" fmla="*/ 142875 h 142875"/>
                  <a:gd name="connsiteX4" fmla="*/ 1540678 w 1612115"/>
                  <a:gd name="connsiteY4" fmla="*/ 142875 h 142875"/>
                  <a:gd name="connsiteX5" fmla="*/ 1612116 w 1612115"/>
                  <a:gd name="connsiteY5" fmla="*/ 71438 h 142875"/>
                  <a:gd name="connsiteX6" fmla="*/ 1540678 w 1612115"/>
                  <a:gd name="connsiteY6"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2115" h="142875">
                    <a:moveTo>
                      <a:pt x="1540678" y="0"/>
                    </a:moveTo>
                    <a:lnTo>
                      <a:pt x="71438" y="0"/>
                    </a:lnTo>
                    <a:cubicBezTo>
                      <a:pt x="31985" y="0"/>
                      <a:pt x="0" y="31985"/>
                      <a:pt x="0" y="71438"/>
                    </a:cubicBezTo>
                    <a:cubicBezTo>
                      <a:pt x="0" y="110890"/>
                      <a:pt x="31985" y="142875"/>
                      <a:pt x="71438" y="142875"/>
                    </a:cubicBezTo>
                    <a:lnTo>
                      <a:pt x="1540678" y="142875"/>
                    </a:lnTo>
                    <a:cubicBezTo>
                      <a:pt x="1580131" y="142875"/>
                      <a:pt x="1612116" y="110890"/>
                      <a:pt x="1612116" y="71438"/>
                    </a:cubicBezTo>
                    <a:cubicBezTo>
                      <a:pt x="1612116" y="31985"/>
                      <a:pt x="1580131" y="0"/>
                      <a:pt x="1540678" y="0"/>
                    </a:cubicBez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5" name="Freeform 20">
                <a:extLst>
                  <a:ext uri="{FF2B5EF4-FFF2-40B4-BE49-F238E27FC236}">
                    <a16:creationId xmlns:a16="http://schemas.microsoft.com/office/drawing/2014/main" id="{37B70340-348D-FCC7-FEBF-3BA0F087B517}"/>
                  </a:ext>
                </a:extLst>
              </p:cNvPr>
              <p:cNvSpPr/>
              <p:nvPr/>
            </p:nvSpPr>
            <p:spPr>
              <a:xfrm>
                <a:off x="3657600" y="2826924"/>
                <a:ext cx="2509801" cy="1204074"/>
              </a:xfrm>
              <a:custGeom>
                <a:avLst/>
                <a:gdLst>
                  <a:gd name="connsiteX0" fmla="*/ 225362 w 2509801"/>
                  <a:gd name="connsiteY0" fmla="*/ 827437 h 1204074"/>
                  <a:gd name="connsiteX1" fmla="*/ 1740732 w 2509801"/>
                  <a:gd name="connsiteY1" fmla="*/ 827437 h 1204074"/>
                  <a:gd name="connsiteX2" fmla="*/ 1682315 w 2509801"/>
                  <a:gd name="connsiteY2" fmla="*/ 978789 h 1204074"/>
                  <a:gd name="connsiteX3" fmla="*/ 1748390 w 2509801"/>
                  <a:gd name="connsiteY3" fmla="*/ 1138180 h 1204074"/>
                  <a:gd name="connsiteX4" fmla="*/ 1907734 w 2509801"/>
                  <a:gd name="connsiteY4" fmla="*/ 1204074 h 1204074"/>
                  <a:gd name="connsiteX5" fmla="*/ 2067068 w 2509801"/>
                  <a:gd name="connsiteY5" fmla="*/ 1138190 h 1204074"/>
                  <a:gd name="connsiteX6" fmla="*/ 2443886 w 2509801"/>
                  <a:gd name="connsiteY6" fmla="*/ 761467 h 1204074"/>
                  <a:gd name="connsiteX7" fmla="*/ 2443886 w 2509801"/>
                  <a:gd name="connsiteY7" fmla="*/ 442684 h 1204074"/>
                  <a:gd name="connsiteX8" fmla="*/ 2067163 w 2509801"/>
                  <a:gd name="connsiteY8" fmla="*/ 66056 h 1204074"/>
                  <a:gd name="connsiteX9" fmla="*/ 1907696 w 2509801"/>
                  <a:gd name="connsiteY9" fmla="*/ 0 h 1204074"/>
                  <a:gd name="connsiteX10" fmla="*/ 1748447 w 2509801"/>
                  <a:gd name="connsiteY10" fmla="*/ 65932 h 1204074"/>
                  <a:gd name="connsiteX11" fmla="*/ 1682344 w 2509801"/>
                  <a:gd name="connsiteY11" fmla="*/ 225323 h 1204074"/>
                  <a:gd name="connsiteX12" fmla="*/ 1740751 w 2509801"/>
                  <a:gd name="connsiteY12" fmla="*/ 376714 h 1204074"/>
                  <a:gd name="connsiteX13" fmla="*/ 1016632 w 2509801"/>
                  <a:gd name="connsiteY13" fmla="*/ 376714 h 1204074"/>
                  <a:gd name="connsiteX14" fmla="*/ 945194 w 2509801"/>
                  <a:gd name="connsiteY14" fmla="*/ 448151 h 1204074"/>
                  <a:gd name="connsiteX15" fmla="*/ 1016632 w 2509801"/>
                  <a:gd name="connsiteY15" fmla="*/ 519589 h 1204074"/>
                  <a:gd name="connsiteX16" fmla="*/ 1912839 w 2509801"/>
                  <a:gd name="connsiteY16" fmla="*/ 519589 h 1204074"/>
                  <a:gd name="connsiteX17" fmla="*/ 1978838 w 2509801"/>
                  <a:gd name="connsiteY17" fmla="*/ 475488 h 1204074"/>
                  <a:gd name="connsiteX18" fmla="*/ 1963350 w 2509801"/>
                  <a:gd name="connsiteY18" fmla="*/ 397640 h 1204074"/>
                  <a:gd name="connsiteX19" fmla="*/ 1849431 w 2509801"/>
                  <a:gd name="connsiteY19" fmla="*/ 283721 h 1204074"/>
                  <a:gd name="connsiteX20" fmla="*/ 1825209 w 2509801"/>
                  <a:gd name="connsiteY20" fmla="*/ 225333 h 1204074"/>
                  <a:gd name="connsiteX21" fmla="*/ 1849431 w 2509801"/>
                  <a:gd name="connsiteY21" fmla="*/ 167011 h 1204074"/>
                  <a:gd name="connsiteX22" fmla="*/ 1907696 w 2509801"/>
                  <a:gd name="connsiteY22" fmla="*/ 142885 h 1204074"/>
                  <a:gd name="connsiteX23" fmla="*/ 1966055 w 2509801"/>
                  <a:gd name="connsiteY23" fmla="*/ 167021 h 1204074"/>
                  <a:gd name="connsiteX24" fmla="*/ 2342864 w 2509801"/>
                  <a:gd name="connsiteY24" fmla="*/ 543725 h 1204074"/>
                  <a:gd name="connsiteX25" fmla="*/ 2367020 w 2509801"/>
                  <a:gd name="connsiteY25" fmla="*/ 602085 h 1204074"/>
                  <a:gd name="connsiteX26" fmla="*/ 2342874 w 2509801"/>
                  <a:gd name="connsiteY26" fmla="*/ 660435 h 1204074"/>
                  <a:gd name="connsiteX27" fmla="*/ 1966055 w 2509801"/>
                  <a:gd name="connsiteY27" fmla="*/ 1037158 h 1204074"/>
                  <a:gd name="connsiteX28" fmla="*/ 1907743 w 2509801"/>
                  <a:gd name="connsiteY28" fmla="*/ 1061314 h 1204074"/>
                  <a:gd name="connsiteX29" fmla="*/ 1849441 w 2509801"/>
                  <a:gd name="connsiteY29" fmla="*/ 1037168 h 1204074"/>
                  <a:gd name="connsiteX30" fmla="*/ 1825219 w 2509801"/>
                  <a:gd name="connsiteY30" fmla="*/ 978799 h 1204074"/>
                  <a:gd name="connsiteX31" fmla="*/ 1849441 w 2509801"/>
                  <a:gd name="connsiteY31" fmla="*/ 920448 h 1204074"/>
                  <a:gd name="connsiteX32" fmla="*/ 1963360 w 2509801"/>
                  <a:gd name="connsiteY32" fmla="*/ 806529 h 1204074"/>
                  <a:gd name="connsiteX33" fmla="*/ 1978847 w 2509801"/>
                  <a:gd name="connsiteY33" fmla="*/ 728682 h 1204074"/>
                  <a:gd name="connsiteX34" fmla="*/ 1912849 w 2509801"/>
                  <a:gd name="connsiteY34" fmla="*/ 684581 h 1204074"/>
                  <a:gd name="connsiteX35" fmla="*/ 225362 w 2509801"/>
                  <a:gd name="connsiteY35" fmla="*/ 684581 h 1204074"/>
                  <a:gd name="connsiteX36" fmla="*/ 142875 w 2509801"/>
                  <a:gd name="connsiteY36" fmla="*/ 602095 h 1204074"/>
                  <a:gd name="connsiteX37" fmla="*/ 167097 w 2509801"/>
                  <a:gd name="connsiteY37" fmla="*/ 543735 h 1204074"/>
                  <a:gd name="connsiteX38" fmla="*/ 225362 w 2509801"/>
                  <a:gd name="connsiteY38" fmla="*/ 519608 h 1204074"/>
                  <a:gd name="connsiteX39" fmla="*/ 683228 w 2509801"/>
                  <a:gd name="connsiteY39" fmla="*/ 519608 h 1204074"/>
                  <a:gd name="connsiteX40" fmla="*/ 754666 w 2509801"/>
                  <a:gd name="connsiteY40" fmla="*/ 448170 h 1204074"/>
                  <a:gd name="connsiteX41" fmla="*/ 683228 w 2509801"/>
                  <a:gd name="connsiteY41" fmla="*/ 376733 h 1204074"/>
                  <a:gd name="connsiteX42" fmla="*/ 225362 w 2509801"/>
                  <a:gd name="connsiteY42" fmla="*/ 376733 h 1204074"/>
                  <a:gd name="connsiteX43" fmla="*/ 66075 w 2509801"/>
                  <a:gd name="connsiteY43" fmla="*/ 442713 h 1204074"/>
                  <a:gd name="connsiteX44" fmla="*/ 0 w 2509801"/>
                  <a:gd name="connsiteY44" fmla="*/ 602075 h 1204074"/>
                  <a:gd name="connsiteX45" fmla="*/ 225362 w 2509801"/>
                  <a:gd name="connsiteY45" fmla="*/ 827437 h 120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509801" h="1204074">
                    <a:moveTo>
                      <a:pt x="225362" y="827437"/>
                    </a:moveTo>
                    <a:lnTo>
                      <a:pt x="1740732" y="827437"/>
                    </a:lnTo>
                    <a:cubicBezTo>
                      <a:pt x="1702984" y="868995"/>
                      <a:pt x="1682315" y="922325"/>
                      <a:pt x="1682315" y="978789"/>
                    </a:cubicBezTo>
                    <a:cubicBezTo>
                      <a:pt x="1682315" y="1038959"/>
                      <a:pt x="1705775" y="1095566"/>
                      <a:pt x="1748390" y="1138180"/>
                    </a:cubicBezTo>
                    <a:cubicBezTo>
                      <a:pt x="1792319" y="1182119"/>
                      <a:pt x="1850022" y="1204074"/>
                      <a:pt x="1907734" y="1204074"/>
                    </a:cubicBezTo>
                    <a:cubicBezTo>
                      <a:pt x="1965427" y="1204074"/>
                      <a:pt x="2023139" y="1182110"/>
                      <a:pt x="2067068" y="1138190"/>
                    </a:cubicBezTo>
                    <a:lnTo>
                      <a:pt x="2443886" y="761467"/>
                    </a:lnTo>
                    <a:cubicBezTo>
                      <a:pt x="2531774" y="673579"/>
                      <a:pt x="2531774" y="530581"/>
                      <a:pt x="2443886" y="442684"/>
                    </a:cubicBezTo>
                    <a:lnTo>
                      <a:pt x="2067163" y="66056"/>
                    </a:lnTo>
                    <a:cubicBezTo>
                      <a:pt x="2024701" y="23460"/>
                      <a:pt x="1968065" y="0"/>
                      <a:pt x="1907696" y="0"/>
                    </a:cubicBezTo>
                    <a:cubicBezTo>
                      <a:pt x="1847526" y="0"/>
                      <a:pt x="1790957" y="23432"/>
                      <a:pt x="1748447" y="65932"/>
                    </a:cubicBezTo>
                    <a:cubicBezTo>
                      <a:pt x="1705813" y="108499"/>
                      <a:pt x="1682344" y="165106"/>
                      <a:pt x="1682344" y="225323"/>
                    </a:cubicBezTo>
                    <a:cubicBezTo>
                      <a:pt x="1682344" y="281807"/>
                      <a:pt x="1703003" y="335147"/>
                      <a:pt x="1740751" y="376714"/>
                    </a:cubicBezTo>
                    <a:lnTo>
                      <a:pt x="1016632" y="376714"/>
                    </a:lnTo>
                    <a:cubicBezTo>
                      <a:pt x="977179" y="376714"/>
                      <a:pt x="945194" y="408699"/>
                      <a:pt x="945194" y="448151"/>
                    </a:cubicBezTo>
                    <a:cubicBezTo>
                      <a:pt x="945194" y="487604"/>
                      <a:pt x="977179" y="519589"/>
                      <a:pt x="1016632" y="519589"/>
                    </a:cubicBezTo>
                    <a:lnTo>
                      <a:pt x="1912839" y="519589"/>
                    </a:lnTo>
                    <a:cubicBezTo>
                      <a:pt x="1941738" y="519589"/>
                      <a:pt x="1967779" y="502187"/>
                      <a:pt x="1978838" y="475488"/>
                    </a:cubicBezTo>
                    <a:cubicBezTo>
                      <a:pt x="1989896" y="448789"/>
                      <a:pt x="1983781" y="418071"/>
                      <a:pt x="1963350" y="397640"/>
                    </a:cubicBezTo>
                    <a:lnTo>
                      <a:pt x="1849431" y="283721"/>
                    </a:lnTo>
                    <a:cubicBezTo>
                      <a:pt x="1833810" y="268100"/>
                      <a:pt x="1825209" y="247364"/>
                      <a:pt x="1825209" y="225333"/>
                    </a:cubicBezTo>
                    <a:cubicBezTo>
                      <a:pt x="1825209" y="203321"/>
                      <a:pt x="1833801" y="182623"/>
                      <a:pt x="1849431" y="167011"/>
                    </a:cubicBezTo>
                    <a:cubicBezTo>
                      <a:pt x="1864995" y="151448"/>
                      <a:pt x="1885683" y="142885"/>
                      <a:pt x="1907696" y="142885"/>
                    </a:cubicBezTo>
                    <a:cubicBezTo>
                      <a:pt x="1929822" y="142885"/>
                      <a:pt x="1950520" y="151419"/>
                      <a:pt x="1966055" y="167021"/>
                    </a:cubicBezTo>
                    <a:lnTo>
                      <a:pt x="2342864" y="543725"/>
                    </a:lnTo>
                    <a:cubicBezTo>
                      <a:pt x="2358438" y="559299"/>
                      <a:pt x="2367020" y="580025"/>
                      <a:pt x="2367020" y="602085"/>
                    </a:cubicBezTo>
                    <a:cubicBezTo>
                      <a:pt x="2367020" y="624145"/>
                      <a:pt x="2358447" y="644871"/>
                      <a:pt x="2342874" y="660435"/>
                    </a:cubicBezTo>
                    <a:lnTo>
                      <a:pt x="1966055" y="1037158"/>
                    </a:lnTo>
                    <a:cubicBezTo>
                      <a:pt x="1950482" y="1052732"/>
                      <a:pt x="1929765" y="1061314"/>
                      <a:pt x="1907743" y="1061314"/>
                    </a:cubicBezTo>
                    <a:cubicBezTo>
                      <a:pt x="1885721" y="1061314"/>
                      <a:pt x="1865014" y="1052741"/>
                      <a:pt x="1849441" y="1037168"/>
                    </a:cubicBezTo>
                    <a:cubicBezTo>
                      <a:pt x="1833820" y="1021537"/>
                      <a:pt x="1825219" y="1000820"/>
                      <a:pt x="1825219" y="978799"/>
                    </a:cubicBezTo>
                    <a:cubicBezTo>
                      <a:pt x="1825219" y="956786"/>
                      <a:pt x="1833820" y="936069"/>
                      <a:pt x="1849441" y="920448"/>
                    </a:cubicBezTo>
                    <a:lnTo>
                      <a:pt x="1963360" y="806529"/>
                    </a:lnTo>
                    <a:cubicBezTo>
                      <a:pt x="1983791" y="786098"/>
                      <a:pt x="1989906" y="755371"/>
                      <a:pt x="1978847" y="728682"/>
                    </a:cubicBezTo>
                    <a:cubicBezTo>
                      <a:pt x="1967789" y="701983"/>
                      <a:pt x="1941738" y="684581"/>
                      <a:pt x="1912849" y="684581"/>
                    </a:cubicBezTo>
                    <a:lnTo>
                      <a:pt x="225362" y="684581"/>
                    </a:lnTo>
                    <a:cubicBezTo>
                      <a:pt x="179880" y="684581"/>
                      <a:pt x="142875" y="647576"/>
                      <a:pt x="142875" y="602095"/>
                    </a:cubicBezTo>
                    <a:cubicBezTo>
                      <a:pt x="142875" y="580082"/>
                      <a:pt x="151476" y="559356"/>
                      <a:pt x="167097" y="543735"/>
                    </a:cubicBezTo>
                    <a:cubicBezTo>
                      <a:pt x="182661" y="528171"/>
                      <a:pt x="203349" y="519608"/>
                      <a:pt x="225362" y="519608"/>
                    </a:cubicBezTo>
                    <a:lnTo>
                      <a:pt x="683228" y="519608"/>
                    </a:lnTo>
                    <a:cubicBezTo>
                      <a:pt x="722681" y="519608"/>
                      <a:pt x="754666" y="487623"/>
                      <a:pt x="754666" y="448170"/>
                    </a:cubicBezTo>
                    <a:cubicBezTo>
                      <a:pt x="754666" y="408718"/>
                      <a:pt x="722681" y="376733"/>
                      <a:pt x="683228" y="376733"/>
                    </a:cubicBezTo>
                    <a:lnTo>
                      <a:pt x="225362" y="376733"/>
                    </a:lnTo>
                    <a:cubicBezTo>
                      <a:pt x="165192" y="376733"/>
                      <a:pt x="108623" y="400164"/>
                      <a:pt x="66075" y="442713"/>
                    </a:cubicBezTo>
                    <a:cubicBezTo>
                      <a:pt x="23460" y="485299"/>
                      <a:pt x="0" y="541906"/>
                      <a:pt x="0" y="602075"/>
                    </a:cubicBezTo>
                    <a:cubicBezTo>
                      <a:pt x="0" y="726338"/>
                      <a:pt x="101098" y="827437"/>
                      <a:pt x="225362" y="827437"/>
                    </a:cubicBez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6" name="Freeform 26">
                <a:extLst>
                  <a:ext uri="{FF2B5EF4-FFF2-40B4-BE49-F238E27FC236}">
                    <a16:creationId xmlns:a16="http://schemas.microsoft.com/office/drawing/2014/main" id="{7BA68005-DE63-7463-6304-1A5A1307AFD6}"/>
                  </a:ext>
                </a:extLst>
              </p:cNvPr>
              <p:cNvSpPr/>
              <p:nvPr/>
            </p:nvSpPr>
            <p:spPr>
              <a:xfrm>
                <a:off x="3657600" y="1765608"/>
                <a:ext cx="1836324" cy="1204029"/>
              </a:xfrm>
              <a:custGeom>
                <a:avLst/>
                <a:gdLst>
                  <a:gd name="connsiteX0" fmla="*/ 225390 w 1836324"/>
                  <a:gd name="connsiteY0" fmla="*/ 827401 h 1204029"/>
                  <a:gd name="connsiteX1" fmla="*/ 1067181 w 1836324"/>
                  <a:gd name="connsiteY1" fmla="*/ 827401 h 1204029"/>
                  <a:gd name="connsiteX2" fmla="*/ 1074830 w 1836324"/>
                  <a:gd name="connsiteY2" fmla="*/ 1138126 h 1204029"/>
                  <a:gd name="connsiteX3" fmla="*/ 1234202 w 1836324"/>
                  <a:gd name="connsiteY3" fmla="*/ 1204029 h 1204029"/>
                  <a:gd name="connsiteX4" fmla="*/ 1393574 w 1836324"/>
                  <a:gd name="connsiteY4" fmla="*/ 1138126 h 1204029"/>
                  <a:gd name="connsiteX5" fmla="*/ 1770307 w 1836324"/>
                  <a:gd name="connsiteY5" fmla="*/ 761393 h 1204029"/>
                  <a:gd name="connsiteX6" fmla="*/ 1836325 w 1836324"/>
                  <a:gd name="connsiteY6" fmla="*/ 602021 h 1204029"/>
                  <a:gd name="connsiteX7" fmla="*/ 1770307 w 1836324"/>
                  <a:gd name="connsiteY7" fmla="*/ 442648 h 1204029"/>
                  <a:gd name="connsiteX8" fmla="*/ 1393574 w 1836324"/>
                  <a:gd name="connsiteY8" fmla="*/ 65915 h 1204029"/>
                  <a:gd name="connsiteX9" fmla="*/ 1074830 w 1836324"/>
                  <a:gd name="connsiteY9" fmla="*/ 65915 h 1204029"/>
                  <a:gd name="connsiteX10" fmla="*/ 1067181 w 1836324"/>
                  <a:gd name="connsiteY10" fmla="*/ 376640 h 1204029"/>
                  <a:gd name="connsiteX11" fmla="*/ 225390 w 1836324"/>
                  <a:gd name="connsiteY11" fmla="*/ 376640 h 1204029"/>
                  <a:gd name="connsiteX12" fmla="*/ 0 w 1836324"/>
                  <a:gd name="connsiteY12" fmla="*/ 602021 h 1204029"/>
                  <a:gd name="connsiteX13" fmla="*/ 225390 w 1836324"/>
                  <a:gd name="connsiteY13" fmla="*/ 827401 h 1204029"/>
                  <a:gd name="connsiteX14" fmla="*/ 225390 w 1836324"/>
                  <a:gd name="connsiteY14" fmla="*/ 519505 h 1204029"/>
                  <a:gd name="connsiteX15" fmla="*/ 1239269 w 1836324"/>
                  <a:gd name="connsiteY15" fmla="*/ 519505 h 1204029"/>
                  <a:gd name="connsiteX16" fmla="*/ 1305268 w 1836324"/>
                  <a:gd name="connsiteY16" fmla="*/ 475405 h 1204029"/>
                  <a:gd name="connsiteX17" fmla="*/ 1289780 w 1836324"/>
                  <a:gd name="connsiteY17" fmla="*/ 397557 h 1204029"/>
                  <a:gd name="connsiteX18" fmla="*/ 1175852 w 1836324"/>
                  <a:gd name="connsiteY18" fmla="*/ 283628 h 1204029"/>
                  <a:gd name="connsiteX19" fmla="*/ 1175852 w 1836324"/>
                  <a:gd name="connsiteY19" fmla="*/ 166938 h 1204029"/>
                  <a:gd name="connsiteX20" fmla="*/ 1234202 w 1836324"/>
                  <a:gd name="connsiteY20" fmla="*/ 142773 h 1204029"/>
                  <a:gd name="connsiteX21" fmla="*/ 1292552 w 1836324"/>
                  <a:gd name="connsiteY21" fmla="*/ 166938 h 1204029"/>
                  <a:gd name="connsiteX22" fmla="*/ 1669285 w 1836324"/>
                  <a:gd name="connsiteY22" fmla="*/ 543670 h 1204029"/>
                  <a:gd name="connsiteX23" fmla="*/ 1669285 w 1836324"/>
                  <a:gd name="connsiteY23" fmla="*/ 660361 h 1204029"/>
                  <a:gd name="connsiteX24" fmla="*/ 1292543 w 1836324"/>
                  <a:gd name="connsiteY24" fmla="*/ 1037103 h 1204029"/>
                  <a:gd name="connsiteX25" fmla="*/ 1175852 w 1836324"/>
                  <a:gd name="connsiteY25" fmla="*/ 1037103 h 1204029"/>
                  <a:gd name="connsiteX26" fmla="*/ 1175852 w 1836324"/>
                  <a:gd name="connsiteY26" fmla="*/ 920413 h 1204029"/>
                  <a:gd name="connsiteX27" fmla="*/ 1289780 w 1836324"/>
                  <a:gd name="connsiteY27" fmla="*/ 806484 h 1204029"/>
                  <a:gd name="connsiteX28" fmla="*/ 1305268 w 1836324"/>
                  <a:gd name="connsiteY28" fmla="*/ 728636 h 1204029"/>
                  <a:gd name="connsiteX29" fmla="*/ 1239269 w 1836324"/>
                  <a:gd name="connsiteY29" fmla="*/ 684536 h 1204029"/>
                  <a:gd name="connsiteX30" fmla="*/ 225390 w 1836324"/>
                  <a:gd name="connsiteY30" fmla="*/ 684536 h 1204029"/>
                  <a:gd name="connsiteX31" fmla="*/ 142875 w 1836324"/>
                  <a:gd name="connsiteY31" fmla="*/ 602021 h 1204029"/>
                  <a:gd name="connsiteX32" fmla="*/ 225390 w 1836324"/>
                  <a:gd name="connsiteY32" fmla="*/ 519505 h 120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36324" h="1204029">
                    <a:moveTo>
                      <a:pt x="225390" y="827401"/>
                    </a:moveTo>
                    <a:lnTo>
                      <a:pt x="1067181" y="827401"/>
                    </a:lnTo>
                    <a:cubicBezTo>
                      <a:pt x="987028" y="915755"/>
                      <a:pt x="989571" y="1052877"/>
                      <a:pt x="1074830" y="1138126"/>
                    </a:cubicBezTo>
                    <a:cubicBezTo>
                      <a:pt x="1118768" y="1182064"/>
                      <a:pt x="1176480" y="1204029"/>
                      <a:pt x="1234202" y="1204029"/>
                    </a:cubicBezTo>
                    <a:cubicBezTo>
                      <a:pt x="1291923" y="1204029"/>
                      <a:pt x="1349635" y="1182064"/>
                      <a:pt x="1393574" y="1138126"/>
                    </a:cubicBezTo>
                    <a:lnTo>
                      <a:pt x="1770307" y="761393"/>
                    </a:lnTo>
                    <a:cubicBezTo>
                      <a:pt x="1812874" y="718826"/>
                      <a:pt x="1836325" y="662219"/>
                      <a:pt x="1836325" y="602021"/>
                    </a:cubicBezTo>
                    <a:cubicBezTo>
                      <a:pt x="1836325" y="541823"/>
                      <a:pt x="1812884" y="485215"/>
                      <a:pt x="1770307" y="442648"/>
                    </a:cubicBezTo>
                    <a:lnTo>
                      <a:pt x="1393574" y="65915"/>
                    </a:lnTo>
                    <a:cubicBezTo>
                      <a:pt x="1305697" y="-21972"/>
                      <a:pt x="1162707" y="-21972"/>
                      <a:pt x="1074830" y="65915"/>
                    </a:cubicBezTo>
                    <a:cubicBezTo>
                      <a:pt x="989581" y="151164"/>
                      <a:pt x="987038" y="288286"/>
                      <a:pt x="1067181" y="376640"/>
                    </a:cubicBezTo>
                    <a:lnTo>
                      <a:pt x="225390" y="376640"/>
                    </a:lnTo>
                    <a:cubicBezTo>
                      <a:pt x="101108" y="376630"/>
                      <a:pt x="0" y="477738"/>
                      <a:pt x="0" y="602021"/>
                    </a:cubicBezTo>
                    <a:cubicBezTo>
                      <a:pt x="0" y="726303"/>
                      <a:pt x="101108" y="827401"/>
                      <a:pt x="225390" y="827401"/>
                    </a:cubicBezTo>
                    <a:close/>
                    <a:moveTo>
                      <a:pt x="225390" y="519505"/>
                    </a:moveTo>
                    <a:lnTo>
                      <a:pt x="1239269" y="519505"/>
                    </a:lnTo>
                    <a:cubicBezTo>
                      <a:pt x="1268168" y="519505"/>
                      <a:pt x="1294209" y="502103"/>
                      <a:pt x="1305268" y="475405"/>
                    </a:cubicBezTo>
                    <a:cubicBezTo>
                      <a:pt x="1316327" y="448706"/>
                      <a:pt x="1310211" y="417988"/>
                      <a:pt x="1289780" y="397557"/>
                    </a:cubicBezTo>
                    <a:lnTo>
                      <a:pt x="1175852" y="283628"/>
                    </a:lnTo>
                    <a:cubicBezTo>
                      <a:pt x="1143686" y="251462"/>
                      <a:pt x="1143686" y="199103"/>
                      <a:pt x="1175852" y="166938"/>
                    </a:cubicBezTo>
                    <a:cubicBezTo>
                      <a:pt x="1191435" y="151355"/>
                      <a:pt x="1212161" y="142773"/>
                      <a:pt x="1234202" y="142773"/>
                    </a:cubicBezTo>
                    <a:cubicBezTo>
                      <a:pt x="1256243" y="142773"/>
                      <a:pt x="1276960" y="151355"/>
                      <a:pt x="1292552" y="166938"/>
                    </a:cubicBezTo>
                    <a:lnTo>
                      <a:pt x="1669285" y="543670"/>
                    </a:lnTo>
                    <a:cubicBezTo>
                      <a:pt x="1701451" y="575836"/>
                      <a:pt x="1701451" y="628195"/>
                      <a:pt x="1669285" y="660361"/>
                    </a:cubicBezTo>
                    <a:lnTo>
                      <a:pt x="1292543" y="1037103"/>
                    </a:lnTo>
                    <a:cubicBezTo>
                      <a:pt x="1260367" y="1069269"/>
                      <a:pt x="1208027" y="1069269"/>
                      <a:pt x="1175852" y="1037103"/>
                    </a:cubicBezTo>
                    <a:cubicBezTo>
                      <a:pt x="1143686" y="1004938"/>
                      <a:pt x="1143686" y="952579"/>
                      <a:pt x="1175852" y="920413"/>
                    </a:cubicBezTo>
                    <a:lnTo>
                      <a:pt x="1289780" y="806484"/>
                    </a:lnTo>
                    <a:cubicBezTo>
                      <a:pt x="1310211" y="786053"/>
                      <a:pt x="1316327" y="755325"/>
                      <a:pt x="1305268" y="728636"/>
                    </a:cubicBezTo>
                    <a:cubicBezTo>
                      <a:pt x="1294209" y="701938"/>
                      <a:pt x="1268159" y="684536"/>
                      <a:pt x="1239269" y="684536"/>
                    </a:cubicBezTo>
                    <a:lnTo>
                      <a:pt x="225390" y="684536"/>
                    </a:lnTo>
                    <a:cubicBezTo>
                      <a:pt x="179899" y="684536"/>
                      <a:pt x="142875" y="647521"/>
                      <a:pt x="142875" y="602021"/>
                    </a:cubicBezTo>
                    <a:cubicBezTo>
                      <a:pt x="142875" y="556520"/>
                      <a:pt x="179889" y="519505"/>
                      <a:pt x="225390" y="519505"/>
                    </a:cubicBez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7" name="Freeform 27">
                <a:extLst>
                  <a:ext uri="{FF2B5EF4-FFF2-40B4-BE49-F238E27FC236}">
                    <a16:creationId xmlns:a16="http://schemas.microsoft.com/office/drawing/2014/main" id="{CC2F30DC-BBA7-D5EC-CE4C-04DC0E33A902}"/>
                  </a:ext>
                </a:extLst>
              </p:cNvPr>
              <p:cNvSpPr/>
              <p:nvPr/>
            </p:nvSpPr>
            <p:spPr>
              <a:xfrm>
                <a:off x="3657600" y="3888350"/>
                <a:ext cx="1836324" cy="1204038"/>
              </a:xfrm>
              <a:custGeom>
                <a:avLst/>
                <a:gdLst>
                  <a:gd name="connsiteX0" fmla="*/ 1770307 w 1836324"/>
                  <a:gd name="connsiteY0" fmla="*/ 442648 h 1204038"/>
                  <a:gd name="connsiteX1" fmla="*/ 1393574 w 1836324"/>
                  <a:gd name="connsiteY1" fmla="*/ 65915 h 1204038"/>
                  <a:gd name="connsiteX2" fmla="*/ 1074830 w 1836324"/>
                  <a:gd name="connsiteY2" fmla="*/ 65915 h 1204038"/>
                  <a:gd name="connsiteX3" fmla="*/ 1067181 w 1836324"/>
                  <a:gd name="connsiteY3" fmla="*/ 376640 h 1204038"/>
                  <a:gd name="connsiteX4" fmla="*/ 225390 w 1836324"/>
                  <a:gd name="connsiteY4" fmla="*/ 376640 h 1204038"/>
                  <a:gd name="connsiteX5" fmla="*/ 0 w 1836324"/>
                  <a:gd name="connsiteY5" fmla="*/ 602020 h 1204038"/>
                  <a:gd name="connsiteX6" fmla="*/ 225390 w 1836324"/>
                  <a:gd name="connsiteY6" fmla="*/ 827410 h 1204038"/>
                  <a:gd name="connsiteX7" fmla="*/ 1067181 w 1836324"/>
                  <a:gd name="connsiteY7" fmla="*/ 827410 h 1204038"/>
                  <a:gd name="connsiteX8" fmla="*/ 1074830 w 1836324"/>
                  <a:gd name="connsiteY8" fmla="*/ 1138135 h 1204038"/>
                  <a:gd name="connsiteX9" fmla="*/ 1234202 w 1836324"/>
                  <a:gd name="connsiteY9" fmla="*/ 1204039 h 1204038"/>
                  <a:gd name="connsiteX10" fmla="*/ 1393574 w 1836324"/>
                  <a:gd name="connsiteY10" fmla="*/ 1138135 h 1204038"/>
                  <a:gd name="connsiteX11" fmla="*/ 1770307 w 1836324"/>
                  <a:gd name="connsiteY11" fmla="*/ 761402 h 1204038"/>
                  <a:gd name="connsiteX12" fmla="*/ 1836325 w 1836324"/>
                  <a:gd name="connsiteY12" fmla="*/ 602030 h 1204038"/>
                  <a:gd name="connsiteX13" fmla="*/ 1770307 w 1836324"/>
                  <a:gd name="connsiteY13" fmla="*/ 442648 h 1204038"/>
                  <a:gd name="connsiteX14" fmla="*/ 1669275 w 1836324"/>
                  <a:gd name="connsiteY14" fmla="*/ 660371 h 1204038"/>
                  <a:gd name="connsiteX15" fmla="*/ 1292543 w 1836324"/>
                  <a:gd name="connsiteY15" fmla="*/ 1037103 h 1204038"/>
                  <a:gd name="connsiteX16" fmla="*/ 1175852 w 1836324"/>
                  <a:gd name="connsiteY16" fmla="*/ 1037103 h 1204038"/>
                  <a:gd name="connsiteX17" fmla="*/ 1175852 w 1836324"/>
                  <a:gd name="connsiteY17" fmla="*/ 920413 h 1204038"/>
                  <a:gd name="connsiteX18" fmla="*/ 1289780 w 1836324"/>
                  <a:gd name="connsiteY18" fmla="*/ 806484 h 1204038"/>
                  <a:gd name="connsiteX19" fmla="*/ 1305268 w 1836324"/>
                  <a:gd name="connsiteY19" fmla="*/ 728636 h 1204038"/>
                  <a:gd name="connsiteX20" fmla="*/ 1239269 w 1836324"/>
                  <a:gd name="connsiteY20" fmla="*/ 684535 h 1204038"/>
                  <a:gd name="connsiteX21" fmla="*/ 225390 w 1836324"/>
                  <a:gd name="connsiteY21" fmla="*/ 684535 h 1204038"/>
                  <a:gd name="connsiteX22" fmla="*/ 142875 w 1836324"/>
                  <a:gd name="connsiteY22" fmla="*/ 602020 h 1204038"/>
                  <a:gd name="connsiteX23" fmla="*/ 225390 w 1836324"/>
                  <a:gd name="connsiteY23" fmla="*/ 519505 h 1204038"/>
                  <a:gd name="connsiteX24" fmla="*/ 1239269 w 1836324"/>
                  <a:gd name="connsiteY24" fmla="*/ 519505 h 1204038"/>
                  <a:gd name="connsiteX25" fmla="*/ 1305268 w 1836324"/>
                  <a:gd name="connsiteY25" fmla="*/ 475405 h 1204038"/>
                  <a:gd name="connsiteX26" fmla="*/ 1289780 w 1836324"/>
                  <a:gd name="connsiteY26" fmla="*/ 397557 h 1204038"/>
                  <a:gd name="connsiteX27" fmla="*/ 1175852 w 1836324"/>
                  <a:gd name="connsiteY27" fmla="*/ 283628 h 1204038"/>
                  <a:gd name="connsiteX28" fmla="*/ 1175852 w 1836324"/>
                  <a:gd name="connsiteY28" fmla="*/ 166938 h 1204038"/>
                  <a:gd name="connsiteX29" fmla="*/ 1234202 w 1836324"/>
                  <a:gd name="connsiteY29" fmla="*/ 142773 h 1204038"/>
                  <a:gd name="connsiteX30" fmla="*/ 1292552 w 1836324"/>
                  <a:gd name="connsiteY30" fmla="*/ 166938 h 1204038"/>
                  <a:gd name="connsiteX31" fmla="*/ 1669285 w 1836324"/>
                  <a:gd name="connsiteY31" fmla="*/ 543670 h 1204038"/>
                  <a:gd name="connsiteX32" fmla="*/ 1669275 w 1836324"/>
                  <a:gd name="connsiteY32" fmla="*/ 660371 h 120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36324" h="1204038">
                    <a:moveTo>
                      <a:pt x="1770307" y="442648"/>
                    </a:moveTo>
                    <a:lnTo>
                      <a:pt x="1393574" y="65915"/>
                    </a:lnTo>
                    <a:cubicBezTo>
                      <a:pt x="1305697" y="-21972"/>
                      <a:pt x="1162707" y="-21972"/>
                      <a:pt x="1074830" y="65915"/>
                    </a:cubicBezTo>
                    <a:cubicBezTo>
                      <a:pt x="989581" y="151164"/>
                      <a:pt x="987038" y="288286"/>
                      <a:pt x="1067181" y="376640"/>
                    </a:cubicBezTo>
                    <a:lnTo>
                      <a:pt x="225390" y="376640"/>
                    </a:lnTo>
                    <a:cubicBezTo>
                      <a:pt x="101108" y="376640"/>
                      <a:pt x="0" y="477748"/>
                      <a:pt x="0" y="602020"/>
                    </a:cubicBezTo>
                    <a:cubicBezTo>
                      <a:pt x="0" y="726293"/>
                      <a:pt x="101108" y="827410"/>
                      <a:pt x="225390" y="827410"/>
                    </a:cubicBezTo>
                    <a:lnTo>
                      <a:pt x="1067181" y="827410"/>
                    </a:lnTo>
                    <a:cubicBezTo>
                      <a:pt x="987028" y="915764"/>
                      <a:pt x="989571" y="1052887"/>
                      <a:pt x="1074830" y="1138135"/>
                    </a:cubicBezTo>
                    <a:cubicBezTo>
                      <a:pt x="1118768" y="1182074"/>
                      <a:pt x="1176480" y="1204039"/>
                      <a:pt x="1234202" y="1204039"/>
                    </a:cubicBezTo>
                    <a:cubicBezTo>
                      <a:pt x="1291923" y="1204039"/>
                      <a:pt x="1349635" y="1182074"/>
                      <a:pt x="1393574" y="1138135"/>
                    </a:cubicBezTo>
                    <a:lnTo>
                      <a:pt x="1770307" y="761402"/>
                    </a:lnTo>
                    <a:cubicBezTo>
                      <a:pt x="1812874" y="718835"/>
                      <a:pt x="1836325" y="662228"/>
                      <a:pt x="1836325" y="602030"/>
                    </a:cubicBezTo>
                    <a:cubicBezTo>
                      <a:pt x="1836325" y="541832"/>
                      <a:pt x="1812874" y="485225"/>
                      <a:pt x="1770307" y="442648"/>
                    </a:cubicBezTo>
                    <a:close/>
                    <a:moveTo>
                      <a:pt x="1669275" y="660371"/>
                    </a:moveTo>
                    <a:lnTo>
                      <a:pt x="1292543" y="1037103"/>
                    </a:lnTo>
                    <a:cubicBezTo>
                      <a:pt x="1260367" y="1069269"/>
                      <a:pt x="1208027" y="1069269"/>
                      <a:pt x="1175852" y="1037103"/>
                    </a:cubicBezTo>
                    <a:cubicBezTo>
                      <a:pt x="1143686" y="1004937"/>
                      <a:pt x="1143686" y="952579"/>
                      <a:pt x="1175852" y="920413"/>
                    </a:cubicBezTo>
                    <a:lnTo>
                      <a:pt x="1289780" y="806484"/>
                    </a:lnTo>
                    <a:cubicBezTo>
                      <a:pt x="1310211" y="786053"/>
                      <a:pt x="1316327" y="755325"/>
                      <a:pt x="1305268" y="728636"/>
                    </a:cubicBezTo>
                    <a:cubicBezTo>
                      <a:pt x="1294209" y="701938"/>
                      <a:pt x="1268159" y="684535"/>
                      <a:pt x="1239269" y="684535"/>
                    </a:cubicBezTo>
                    <a:lnTo>
                      <a:pt x="225390" y="684535"/>
                    </a:lnTo>
                    <a:cubicBezTo>
                      <a:pt x="179899" y="684535"/>
                      <a:pt x="142875" y="647521"/>
                      <a:pt x="142875" y="602020"/>
                    </a:cubicBezTo>
                    <a:cubicBezTo>
                      <a:pt x="142875" y="556520"/>
                      <a:pt x="179889" y="519505"/>
                      <a:pt x="225390" y="519505"/>
                    </a:cubicBezTo>
                    <a:lnTo>
                      <a:pt x="1239269" y="519505"/>
                    </a:lnTo>
                    <a:cubicBezTo>
                      <a:pt x="1268168" y="519505"/>
                      <a:pt x="1294209" y="502103"/>
                      <a:pt x="1305268" y="475405"/>
                    </a:cubicBezTo>
                    <a:cubicBezTo>
                      <a:pt x="1316327" y="448706"/>
                      <a:pt x="1310211" y="417988"/>
                      <a:pt x="1289780" y="397557"/>
                    </a:cubicBezTo>
                    <a:lnTo>
                      <a:pt x="1175852" y="283628"/>
                    </a:lnTo>
                    <a:cubicBezTo>
                      <a:pt x="1143686" y="251462"/>
                      <a:pt x="1143686" y="199103"/>
                      <a:pt x="1175852" y="166938"/>
                    </a:cubicBezTo>
                    <a:cubicBezTo>
                      <a:pt x="1191435" y="151355"/>
                      <a:pt x="1212161" y="142773"/>
                      <a:pt x="1234202" y="142773"/>
                    </a:cubicBezTo>
                    <a:cubicBezTo>
                      <a:pt x="1256243" y="142773"/>
                      <a:pt x="1276960" y="151355"/>
                      <a:pt x="1292552" y="166938"/>
                    </a:cubicBezTo>
                    <a:lnTo>
                      <a:pt x="1669285" y="543670"/>
                    </a:lnTo>
                    <a:cubicBezTo>
                      <a:pt x="1701451" y="575846"/>
                      <a:pt x="1701451" y="628195"/>
                      <a:pt x="1669275" y="660371"/>
                    </a:cubicBez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sp>
          <p:nvSpPr>
            <p:cNvPr id="18" name="Text Placeholder 3">
              <a:extLst>
                <a:ext uri="{FF2B5EF4-FFF2-40B4-BE49-F238E27FC236}">
                  <a16:creationId xmlns:a16="http://schemas.microsoft.com/office/drawing/2014/main" id="{ED6D4499-EC55-A3DF-6BD0-2196F9F5855D}"/>
                </a:ext>
              </a:extLst>
            </p:cNvPr>
            <p:cNvSpPr txBox="1">
              <a:spLocks/>
            </p:cNvSpPr>
            <p:nvPr/>
          </p:nvSpPr>
          <p:spPr>
            <a:xfrm>
              <a:off x="7896225" y="1902339"/>
              <a:ext cx="4295775" cy="892175"/>
            </a:xfrm>
          </p:spPr>
          <p:txBody>
            <a:bodyPr anchor="ctr">
              <a:no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GB" sz="1800">
                  <a:solidFill>
                    <a:srgbClr val="FFFFFF"/>
                  </a:solidFill>
                </a:rPr>
                <a:t>Simplify reporting with comprehensive call logs​</a:t>
              </a:r>
            </a:p>
          </p:txBody>
        </p:sp>
      </p:grpSp>
      <p:grpSp>
        <p:nvGrpSpPr>
          <p:cNvPr id="21" name="Group 20">
            <a:extLst>
              <a:ext uri="{FF2B5EF4-FFF2-40B4-BE49-F238E27FC236}">
                <a16:creationId xmlns:a16="http://schemas.microsoft.com/office/drawing/2014/main" id="{395BB2C7-1EBA-38ED-8729-C184443DD473}"/>
              </a:ext>
            </a:extLst>
          </p:cNvPr>
          <p:cNvGrpSpPr/>
          <p:nvPr/>
        </p:nvGrpSpPr>
        <p:grpSpPr>
          <a:xfrm>
            <a:off x="6517789" y="3198960"/>
            <a:ext cx="5674211" cy="1220980"/>
            <a:chOff x="6517789" y="3168296"/>
            <a:chExt cx="5674211" cy="1220980"/>
          </a:xfrm>
        </p:grpSpPr>
        <p:sp>
          <p:nvSpPr>
            <p:cNvPr id="10" name="Oval 9">
              <a:extLst>
                <a:ext uri="{FF2B5EF4-FFF2-40B4-BE49-F238E27FC236}">
                  <a16:creationId xmlns:a16="http://schemas.microsoft.com/office/drawing/2014/main" id="{CADF581C-156E-9135-2950-58BFBB5FFC0D}"/>
                </a:ext>
              </a:extLst>
            </p:cNvPr>
            <p:cNvSpPr/>
            <p:nvPr/>
          </p:nvSpPr>
          <p:spPr>
            <a:xfrm>
              <a:off x="6517789" y="3168296"/>
              <a:ext cx="1221662" cy="122098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nvGrpSpPr>
            <p:cNvPr id="36" name="Group 35">
              <a:extLst>
                <a:ext uri="{FF2B5EF4-FFF2-40B4-BE49-F238E27FC236}">
                  <a16:creationId xmlns:a16="http://schemas.microsoft.com/office/drawing/2014/main" id="{191D9932-ABB9-AE89-A4FE-4F344D5AB3D6}"/>
                </a:ext>
              </a:extLst>
            </p:cNvPr>
            <p:cNvGrpSpPr/>
            <p:nvPr/>
          </p:nvGrpSpPr>
          <p:grpSpPr>
            <a:xfrm>
              <a:off x="6870307" y="3520482"/>
              <a:ext cx="516626" cy="516608"/>
              <a:chOff x="3657600" y="990685"/>
              <a:chExt cx="4876800" cy="4876628"/>
            </a:xfrm>
            <a:solidFill>
              <a:schemeClr val="tx1"/>
            </a:solidFill>
          </p:grpSpPr>
          <p:sp>
            <p:nvSpPr>
              <p:cNvPr id="55" name="Freeform 31">
                <a:extLst>
                  <a:ext uri="{FF2B5EF4-FFF2-40B4-BE49-F238E27FC236}">
                    <a16:creationId xmlns:a16="http://schemas.microsoft.com/office/drawing/2014/main" id="{288CC2BF-F926-85DE-C89D-AE5128809C94}"/>
                  </a:ext>
                </a:extLst>
              </p:cNvPr>
              <p:cNvSpPr/>
              <p:nvPr/>
            </p:nvSpPr>
            <p:spPr>
              <a:xfrm>
                <a:off x="3657600" y="2002869"/>
                <a:ext cx="4876800" cy="3864444"/>
              </a:xfrm>
              <a:custGeom>
                <a:avLst/>
                <a:gdLst>
                  <a:gd name="connsiteX0" fmla="*/ 4390397 w 4876800"/>
                  <a:gd name="connsiteY0" fmla="*/ 1545107 h 3864444"/>
                  <a:gd name="connsiteX1" fmla="*/ 4458672 w 4876800"/>
                  <a:gd name="connsiteY1" fmla="*/ 1321594 h 3864444"/>
                  <a:gd name="connsiteX2" fmla="*/ 4458672 w 4876800"/>
                  <a:gd name="connsiteY2" fmla="*/ 1245194 h 3864444"/>
                  <a:gd name="connsiteX3" fmla="*/ 4057850 w 4876800"/>
                  <a:gd name="connsiteY3" fmla="*/ 844372 h 3864444"/>
                  <a:gd name="connsiteX4" fmla="*/ 3775024 w 4876800"/>
                  <a:gd name="connsiteY4" fmla="*/ 961463 h 3864444"/>
                  <a:gd name="connsiteX5" fmla="*/ 2438400 w 4876800"/>
                  <a:gd name="connsiteY5" fmla="*/ 0 h 3864444"/>
                  <a:gd name="connsiteX6" fmla="*/ 1101776 w 4876800"/>
                  <a:gd name="connsiteY6" fmla="*/ 961463 h 3864444"/>
                  <a:gd name="connsiteX7" fmla="*/ 818950 w 4876800"/>
                  <a:gd name="connsiteY7" fmla="*/ 844372 h 3864444"/>
                  <a:gd name="connsiteX8" fmla="*/ 418128 w 4876800"/>
                  <a:gd name="connsiteY8" fmla="*/ 1245194 h 3864444"/>
                  <a:gd name="connsiteX9" fmla="*/ 418128 w 4876800"/>
                  <a:gd name="connsiteY9" fmla="*/ 1321594 h 3864444"/>
                  <a:gd name="connsiteX10" fmla="*/ 486404 w 4876800"/>
                  <a:gd name="connsiteY10" fmla="*/ 1545107 h 3864444"/>
                  <a:gd name="connsiteX11" fmla="*/ 0 w 4876800"/>
                  <a:gd name="connsiteY11" fmla="*/ 2144811 h 3864444"/>
                  <a:gd name="connsiteX12" fmla="*/ 0 w 4876800"/>
                  <a:gd name="connsiteY12" fmla="*/ 2336587 h 3864444"/>
                  <a:gd name="connsiteX13" fmla="*/ 95250 w 4876800"/>
                  <a:gd name="connsiteY13" fmla="*/ 2431837 h 3864444"/>
                  <a:gd name="connsiteX14" fmla="*/ 590550 w 4876800"/>
                  <a:gd name="connsiteY14" fmla="*/ 2431837 h 3864444"/>
                  <a:gd name="connsiteX15" fmla="*/ 685800 w 4876800"/>
                  <a:gd name="connsiteY15" fmla="*/ 2336587 h 3864444"/>
                  <a:gd name="connsiteX16" fmla="*/ 590550 w 4876800"/>
                  <a:gd name="connsiteY16" fmla="*/ 2241337 h 3864444"/>
                  <a:gd name="connsiteX17" fmla="*/ 190500 w 4876800"/>
                  <a:gd name="connsiteY17" fmla="*/ 2241337 h 3864444"/>
                  <a:gd name="connsiteX18" fmla="*/ 190500 w 4876800"/>
                  <a:gd name="connsiteY18" fmla="*/ 2144811 h 3864444"/>
                  <a:gd name="connsiteX19" fmla="*/ 612905 w 4876800"/>
                  <a:gd name="connsiteY19" fmla="*/ 1722406 h 3864444"/>
                  <a:gd name="connsiteX20" fmla="*/ 1063714 w 4876800"/>
                  <a:gd name="connsiteY20" fmla="*/ 1722406 h 3864444"/>
                  <a:gd name="connsiteX21" fmla="*/ 1250795 w 4876800"/>
                  <a:gd name="connsiteY21" fmla="*/ 2168471 h 3864444"/>
                  <a:gd name="connsiteX22" fmla="*/ 164001 w 4876800"/>
                  <a:gd name="connsiteY22" fmla="*/ 3255264 h 3864444"/>
                  <a:gd name="connsiteX23" fmla="*/ 164011 w 4876800"/>
                  <a:gd name="connsiteY23" fmla="*/ 3760070 h 3864444"/>
                  <a:gd name="connsiteX24" fmla="*/ 416404 w 4876800"/>
                  <a:gd name="connsiteY24" fmla="*/ 3864445 h 3864444"/>
                  <a:gd name="connsiteX25" fmla="*/ 668817 w 4876800"/>
                  <a:gd name="connsiteY25" fmla="*/ 3760070 h 3864444"/>
                  <a:gd name="connsiteX26" fmla="*/ 1267968 w 4876800"/>
                  <a:gd name="connsiteY26" fmla="*/ 3160909 h 3864444"/>
                  <a:gd name="connsiteX27" fmla="*/ 1267968 w 4876800"/>
                  <a:gd name="connsiteY27" fmla="*/ 3026197 h 3864444"/>
                  <a:gd name="connsiteX28" fmla="*/ 1133256 w 4876800"/>
                  <a:gd name="connsiteY28" fmla="*/ 3026197 h 3864444"/>
                  <a:gd name="connsiteX29" fmla="*/ 534114 w 4876800"/>
                  <a:gd name="connsiteY29" fmla="*/ 3625358 h 3864444"/>
                  <a:gd name="connsiteX30" fmla="*/ 298704 w 4876800"/>
                  <a:gd name="connsiteY30" fmla="*/ 3625367 h 3864444"/>
                  <a:gd name="connsiteX31" fmla="*/ 298704 w 4876800"/>
                  <a:gd name="connsiteY31" fmla="*/ 3389957 h 3864444"/>
                  <a:gd name="connsiteX32" fmla="*/ 1365571 w 4876800"/>
                  <a:gd name="connsiteY32" fmla="*/ 2323100 h 3864444"/>
                  <a:gd name="connsiteX33" fmla="*/ 2438400 w 4876800"/>
                  <a:gd name="connsiteY33" fmla="*/ 2819400 h 3864444"/>
                  <a:gd name="connsiteX34" fmla="*/ 3813086 w 4876800"/>
                  <a:gd name="connsiteY34" fmla="*/ 1722406 h 3864444"/>
                  <a:gd name="connsiteX35" fmla="*/ 4263895 w 4876800"/>
                  <a:gd name="connsiteY35" fmla="*/ 1722406 h 3864444"/>
                  <a:gd name="connsiteX36" fmla="*/ 4686300 w 4876800"/>
                  <a:gd name="connsiteY36" fmla="*/ 2144811 h 3864444"/>
                  <a:gd name="connsiteX37" fmla="*/ 4686300 w 4876800"/>
                  <a:gd name="connsiteY37" fmla="*/ 2241337 h 3864444"/>
                  <a:gd name="connsiteX38" fmla="*/ 3790950 w 4876800"/>
                  <a:gd name="connsiteY38" fmla="*/ 2241337 h 3864444"/>
                  <a:gd name="connsiteX39" fmla="*/ 3695700 w 4876800"/>
                  <a:gd name="connsiteY39" fmla="*/ 2336587 h 3864444"/>
                  <a:gd name="connsiteX40" fmla="*/ 3790950 w 4876800"/>
                  <a:gd name="connsiteY40" fmla="*/ 2431837 h 3864444"/>
                  <a:gd name="connsiteX41" fmla="*/ 4781550 w 4876800"/>
                  <a:gd name="connsiteY41" fmla="*/ 2431837 h 3864444"/>
                  <a:gd name="connsiteX42" fmla="*/ 4876800 w 4876800"/>
                  <a:gd name="connsiteY42" fmla="*/ 2336587 h 3864444"/>
                  <a:gd name="connsiteX43" fmla="*/ 4876800 w 4876800"/>
                  <a:gd name="connsiteY43" fmla="*/ 2144811 h 3864444"/>
                  <a:gd name="connsiteX44" fmla="*/ 4390397 w 4876800"/>
                  <a:gd name="connsiteY44" fmla="*/ 1545107 h 3864444"/>
                  <a:gd name="connsiteX45" fmla="*/ 1029272 w 4876800"/>
                  <a:gd name="connsiteY45" fmla="*/ 1321603 h 3864444"/>
                  <a:gd name="connsiteX46" fmla="*/ 818950 w 4876800"/>
                  <a:gd name="connsiteY46" fmla="*/ 1531915 h 3864444"/>
                  <a:gd name="connsiteX47" fmla="*/ 608628 w 4876800"/>
                  <a:gd name="connsiteY47" fmla="*/ 1321603 h 3864444"/>
                  <a:gd name="connsiteX48" fmla="*/ 608628 w 4876800"/>
                  <a:gd name="connsiteY48" fmla="*/ 1245203 h 3864444"/>
                  <a:gd name="connsiteX49" fmla="*/ 818950 w 4876800"/>
                  <a:gd name="connsiteY49" fmla="*/ 1034882 h 3864444"/>
                  <a:gd name="connsiteX50" fmla="*/ 1029272 w 4876800"/>
                  <a:gd name="connsiteY50" fmla="*/ 1245203 h 3864444"/>
                  <a:gd name="connsiteX51" fmla="*/ 1029272 w 4876800"/>
                  <a:gd name="connsiteY51" fmla="*/ 1321603 h 3864444"/>
                  <a:gd name="connsiteX52" fmla="*/ 2438400 w 4876800"/>
                  <a:gd name="connsiteY52" fmla="*/ 2628900 h 3864444"/>
                  <a:gd name="connsiteX53" fmla="*/ 1219200 w 4876800"/>
                  <a:gd name="connsiteY53" fmla="*/ 1409700 h 3864444"/>
                  <a:gd name="connsiteX54" fmla="*/ 2438400 w 4876800"/>
                  <a:gd name="connsiteY54" fmla="*/ 190500 h 3864444"/>
                  <a:gd name="connsiteX55" fmla="*/ 3657600 w 4876800"/>
                  <a:gd name="connsiteY55" fmla="*/ 1409700 h 3864444"/>
                  <a:gd name="connsiteX56" fmla="*/ 2438400 w 4876800"/>
                  <a:gd name="connsiteY56" fmla="*/ 2628900 h 3864444"/>
                  <a:gd name="connsiteX57" fmla="*/ 4268162 w 4876800"/>
                  <a:gd name="connsiteY57" fmla="*/ 1321603 h 3864444"/>
                  <a:gd name="connsiteX58" fmla="*/ 4057841 w 4876800"/>
                  <a:gd name="connsiteY58" fmla="*/ 1531915 h 3864444"/>
                  <a:gd name="connsiteX59" fmla="*/ 3847519 w 4876800"/>
                  <a:gd name="connsiteY59" fmla="*/ 1321603 h 3864444"/>
                  <a:gd name="connsiteX60" fmla="*/ 3847519 w 4876800"/>
                  <a:gd name="connsiteY60" fmla="*/ 1245203 h 3864444"/>
                  <a:gd name="connsiteX61" fmla="*/ 4057841 w 4876800"/>
                  <a:gd name="connsiteY61" fmla="*/ 1034882 h 3864444"/>
                  <a:gd name="connsiteX62" fmla="*/ 4268162 w 4876800"/>
                  <a:gd name="connsiteY62" fmla="*/ 1245203 h 3864444"/>
                  <a:gd name="connsiteX63" fmla="*/ 4268162 w 4876800"/>
                  <a:gd name="connsiteY63" fmla="*/ 1321603 h 386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876800" h="3864444">
                    <a:moveTo>
                      <a:pt x="4390397" y="1545107"/>
                    </a:moveTo>
                    <a:cubicBezTo>
                      <a:pt x="4433488" y="1481214"/>
                      <a:pt x="4458672" y="1404290"/>
                      <a:pt x="4458672" y="1321594"/>
                    </a:cubicBezTo>
                    <a:lnTo>
                      <a:pt x="4458672" y="1245194"/>
                    </a:lnTo>
                    <a:cubicBezTo>
                      <a:pt x="4458672" y="1024185"/>
                      <a:pt x="4278859" y="844372"/>
                      <a:pt x="4057850" y="844372"/>
                    </a:cubicBezTo>
                    <a:cubicBezTo>
                      <a:pt x="3947579" y="844372"/>
                      <a:pt x="3847567" y="889149"/>
                      <a:pt x="3775024" y="961463"/>
                    </a:cubicBezTo>
                    <a:cubicBezTo>
                      <a:pt x="3587325" y="403231"/>
                      <a:pt x="3059078" y="0"/>
                      <a:pt x="2438400" y="0"/>
                    </a:cubicBezTo>
                    <a:cubicBezTo>
                      <a:pt x="1817723" y="0"/>
                      <a:pt x="1289476" y="403222"/>
                      <a:pt x="1101776" y="961463"/>
                    </a:cubicBezTo>
                    <a:cubicBezTo>
                      <a:pt x="1029233" y="889149"/>
                      <a:pt x="929230" y="844372"/>
                      <a:pt x="818950" y="844372"/>
                    </a:cubicBezTo>
                    <a:cubicBezTo>
                      <a:pt x="597941" y="844372"/>
                      <a:pt x="418128" y="1024185"/>
                      <a:pt x="418128" y="1245194"/>
                    </a:cubicBezTo>
                    <a:lnTo>
                      <a:pt x="418128" y="1321594"/>
                    </a:lnTo>
                    <a:cubicBezTo>
                      <a:pt x="418128" y="1404290"/>
                      <a:pt x="443313" y="1481214"/>
                      <a:pt x="486404" y="1545107"/>
                    </a:cubicBezTo>
                    <a:cubicBezTo>
                      <a:pt x="208950" y="1603572"/>
                      <a:pt x="0" y="1850222"/>
                      <a:pt x="0" y="2144811"/>
                    </a:cubicBezTo>
                    <a:lnTo>
                      <a:pt x="0" y="2336587"/>
                    </a:lnTo>
                    <a:cubicBezTo>
                      <a:pt x="0" y="2389184"/>
                      <a:pt x="42653" y="2431837"/>
                      <a:pt x="95250" y="2431837"/>
                    </a:cubicBezTo>
                    <a:lnTo>
                      <a:pt x="590550" y="2431837"/>
                    </a:lnTo>
                    <a:cubicBezTo>
                      <a:pt x="643147" y="2431837"/>
                      <a:pt x="685800" y="2389184"/>
                      <a:pt x="685800" y="2336587"/>
                    </a:cubicBezTo>
                    <a:cubicBezTo>
                      <a:pt x="685800" y="2283990"/>
                      <a:pt x="643147" y="2241337"/>
                      <a:pt x="590550" y="2241337"/>
                    </a:cubicBezTo>
                    <a:lnTo>
                      <a:pt x="190500" y="2241337"/>
                    </a:lnTo>
                    <a:lnTo>
                      <a:pt x="190500" y="2144811"/>
                    </a:lnTo>
                    <a:cubicBezTo>
                      <a:pt x="190500" y="1911896"/>
                      <a:pt x="379990" y="1722406"/>
                      <a:pt x="612905" y="1722406"/>
                    </a:cubicBezTo>
                    <a:lnTo>
                      <a:pt x="1063714" y="1722406"/>
                    </a:lnTo>
                    <a:cubicBezTo>
                      <a:pt x="1100271" y="1883197"/>
                      <a:pt x="1164346" y="2033654"/>
                      <a:pt x="1250795" y="2168471"/>
                    </a:cubicBezTo>
                    <a:lnTo>
                      <a:pt x="164001" y="3255264"/>
                    </a:lnTo>
                    <a:cubicBezTo>
                      <a:pt x="24841" y="3394434"/>
                      <a:pt x="24841" y="3620891"/>
                      <a:pt x="164011" y="3760070"/>
                    </a:cubicBezTo>
                    <a:cubicBezTo>
                      <a:pt x="233601" y="3829660"/>
                      <a:pt x="324993" y="3864445"/>
                      <a:pt x="416404" y="3864445"/>
                    </a:cubicBezTo>
                    <a:cubicBezTo>
                      <a:pt x="507816" y="3864445"/>
                      <a:pt x="599227" y="3829650"/>
                      <a:pt x="668817" y="3760070"/>
                    </a:cubicBezTo>
                    <a:lnTo>
                      <a:pt x="1267968" y="3160909"/>
                    </a:lnTo>
                    <a:cubicBezTo>
                      <a:pt x="1305163" y="3123714"/>
                      <a:pt x="1305163" y="3063402"/>
                      <a:pt x="1267968" y="3026197"/>
                    </a:cubicBezTo>
                    <a:cubicBezTo>
                      <a:pt x="1230763" y="2989012"/>
                      <a:pt x="1170470" y="2989012"/>
                      <a:pt x="1133256" y="3026197"/>
                    </a:cubicBezTo>
                    <a:lnTo>
                      <a:pt x="534114" y="3625358"/>
                    </a:lnTo>
                    <a:cubicBezTo>
                      <a:pt x="469201" y="3690261"/>
                      <a:pt x="363607" y="3690252"/>
                      <a:pt x="298704" y="3625367"/>
                    </a:cubicBezTo>
                    <a:cubicBezTo>
                      <a:pt x="233810" y="3560464"/>
                      <a:pt x="233810" y="3454860"/>
                      <a:pt x="298704" y="3389957"/>
                    </a:cubicBezTo>
                    <a:lnTo>
                      <a:pt x="1365571" y="2323100"/>
                    </a:lnTo>
                    <a:cubicBezTo>
                      <a:pt x="1624336" y="2626586"/>
                      <a:pt x="2009251" y="2819400"/>
                      <a:pt x="2438400" y="2819400"/>
                    </a:cubicBezTo>
                    <a:cubicBezTo>
                      <a:pt x="3108274" y="2819400"/>
                      <a:pt x="3670459" y="2349722"/>
                      <a:pt x="3813086" y="1722406"/>
                    </a:cubicBezTo>
                    <a:lnTo>
                      <a:pt x="4263895" y="1722406"/>
                    </a:lnTo>
                    <a:cubicBezTo>
                      <a:pt x="4496810" y="1722406"/>
                      <a:pt x="4686300" y="1911896"/>
                      <a:pt x="4686300" y="2144811"/>
                    </a:cubicBezTo>
                    <a:lnTo>
                      <a:pt x="4686300" y="2241337"/>
                    </a:lnTo>
                    <a:lnTo>
                      <a:pt x="3790950" y="2241337"/>
                    </a:lnTo>
                    <a:cubicBezTo>
                      <a:pt x="3738353" y="2241337"/>
                      <a:pt x="3695700" y="2283990"/>
                      <a:pt x="3695700" y="2336587"/>
                    </a:cubicBezTo>
                    <a:cubicBezTo>
                      <a:pt x="3695700" y="2389184"/>
                      <a:pt x="3738353" y="2431837"/>
                      <a:pt x="3790950" y="2431837"/>
                    </a:cubicBezTo>
                    <a:lnTo>
                      <a:pt x="4781550" y="2431837"/>
                    </a:lnTo>
                    <a:cubicBezTo>
                      <a:pt x="4834147" y="2431837"/>
                      <a:pt x="4876800" y="2389184"/>
                      <a:pt x="4876800" y="2336587"/>
                    </a:cubicBezTo>
                    <a:lnTo>
                      <a:pt x="4876800" y="2144811"/>
                    </a:lnTo>
                    <a:cubicBezTo>
                      <a:pt x="4876800" y="1850222"/>
                      <a:pt x="4667850" y="1603572"/>
                      <a:pt x="4390397" y="1545107"/>
                    </a:cubicBezTo>
                    <a:close/>
                    <a:moveTo>
                      <a:pt x="1029272" y="1321603"/>
                    </a:moveTo>
                    <a:cubicBezTo>
                      <a:pt x="1029272" y="1437570"/>
                      <a:pt x="934926" y="1531915"/>
                      <a:pt x="818950" y="1531915"/>
                    </a:cubicBezTo>
                    <a:cubicBezTo>
                      <a:pt x="702974" y="1531915"/>
                      <a:pt x="608628" y="1437570"/>
                      <a:pt x="608628" y="1321603"/>
                    </a:cubicBezTo>
                    <a:lnTo>
                      <a:pt x="608628" y="1245203"/>
                    </a:lnTo>
                    <a:cubicBezTo>
                      <a:pt x="608628" y="1129227"/>
                      <a:pt x="702974" y="1034882"/>
                      <a:pt x="818950" y="1034882"/>
                    </a:cubicBezTo>
                    <a:cubicBezTo>
                      <a:pt x="934926" y="1034882"/>
                      <a:pt x="1029272" y="1129227"/>
                      <a:pt x="1029272" y="1245203"/>
                    </a:cubicBezTo>
                    <a:lnTo>
                      <a:pt x="1029272" y="1321603"/>
                    </a:lnTo>
                    <a:close/>
                    <a:moveTo>
                      <a:pt x="2438400" y="2628900"/>
                    </a:moveTo>
                    <a:cubicBezTo>
                      <a:pt x="1766135" y="2628900"/>
                      <a:pt x="1219200" y="2081965"/>
                      <a:pt x="1219200" y="1409700"/>
                    </a:cubicBezTo>
                    <a:cubicBezTo>
                      <a:pt x="1219200" y="737435"/>
                      <a:pt x="1766135" y="190500"/>
                      <a:pt x="2438400" y="190500"/>
                    </a:cubicBezTo>
                    <a:cubicBezTo>
                      <a:pt x="3110665" y="190500"/>
                      <a:pt x="3657600" y="737435"/>
                      <a:pt x="3657600" y="1409700"/>
                    </a:cubicBezTo>
                    <a:cubicBezTo>
                      <a:pt x="3657600" y="2081965"/>
                      <a:pt x="3110665" y="2628900"/>
                      <a:pt x="2438400" y="2628900"/>
                    </a:cubicBezTo>
                    <a:close/>
                    <a:moveTo>
                      <a:pt x="4268162" y="1321603"/>
                    </a:moveTo>
                    <a:cubicBezTo>
                      <a:pt x="4268162" y="1437570"/>
                      <a:pt x="4173817" y="1531915"/>
                      <a:pt x="4057841" y="1531915"/>
                    </a:cubicBezTo>
                    <a:cubicBezTo>
                      <a:pt x="3941864" y="1531915"/>
                      <a:pt x="3847519" y="1437570"/>
                      <a:pt x="3847519" y="1321603"/>
                    </a:cubicBezTo>
                    <a:lnTo>
                      <a:pt x="3847519" y="1245203"/>
                    </a:lnTo>
                    <a:cubicBezTo>
                      <a:pt x="3847519" y="1129227"/>
                      <a:pt x="3941864" y="1034882"/>
                      <a:pt x="4057841" y="1034882"/>
                    </a:cubicBezTo>
                    <a:cubicBezTo>
                      <a:pt x="4173817" y="1034882"/>
                      <a:pt x="4268162" y="1129227"/>
                      <a:pt x="4268162" y="1245203"/>
                    </a:cubicBezTo>
                    <a:lnTo>
                      <a:pt x="4268162" y="1321603"/>
                    </a:ln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6" name="Freeform 32">
                <a:extLst>
                  <a:ext uri="{FF2B5EF4-FFF2-40B4-BE49-F238E27FC236}">
                    <a16:creationId xmlns:a16="http://schemas.microsoft.com/office/drawing/2014/main" id="{4035AA74-FFA0-52BD-D128-D2ABA724E30A}"/>
                  </a:ext>
                </a:extLst>
              </p:cNvPr>
              <p:cNvSpPr/>
              <p:nvPr/>
            </p:nvSpPr>
            <p:spPr>
              <a:xfrm>
                <a:off x="5067299" y="2383871"/>
                <a:ext cx="2057401" cy="2057400"/>
              </a:xfrm>
              <a:custGeom>
                <a:avLst/>
                <a:gdLst>
                  <a:gd name="connsiteX0" fmla="*/ 1028700 w 2057400"/>
                  <a:gd name="connsiteY0" fmla="*/ 0 h 2057400"/>
                  <a:gd name="connsiteX1" fmla="*/ 0 w 2057400"/>
                  <a:gd name="connsiteY1" fmla="*/ 1028700 h 2057400"/>
                  <a:gd name="connsiteX2" fmla="*/ 323259 w 2057400"/>
                  <a:gd name="connsiteY2" fmla="*/ 1776698 h 2057400"/>
                  <a:gd name="connsiteX3" fmla="*/ 334309 w 2057400"/>
                  <a:gd name="connsiteY3" fmla="*/ 1786985 h 2057400"/>
                  <a:gd name="connsiteX4" fmla="*/ 1028700 w 2057400"/>
                  <a:gd name="connsiteY4" fmla="*/ 2057400 h 2057400"/>
                  <a:gd name="connsiteX5" fmla="*/ 1723092 w 2057400"/>
                  <a:gd name="connsiteY5" fmla="*/ 1786985 h 2057400"/>
                  <a:gd name="connsiteX6" fmla="*/ 1734141 w 2057400"/>
                  <a:gd name="connsiteY6" fmla="*/ 1776698 h 2057400"/>
                  <a:gd name="connsiteX7" fmla="*/ 2057400 w 2057400"/>
                  <a:gd name="connsiteY7" fmla="*/ 1028700 h 2057400"/>
                  <a:gd name="connsiteX8" fmla="*/ 1028700 w 2057400"/>
                  <a:gd name="connsiteY8" fmla="*/ 0 h 2057400"/>
                  <a:gd name="connsiteX9" fmla="*/ 1028700 w 2057400"/>
                  <a:gd name="connsiteY9" fmla="*/ 1866900 h 2057400"/>
                  <a:gd name="connsiteX10" fmla="*/ 509616 w 2057400"/>
                  <a:gd name="connsiteY10" fmla="*/ 1686363 h 2057400"/>
                  <a:gd name="connsiteX11" fmla="*/ 1028700 w 2057400"/>
                  <a:gd name="connsiteY11" fmla="*/ 1374391 h 2057400"/>
                  <a:gd name="connsiteX12" fmla="*/ 1547784 w 2057400"/>
                  <a:gd name="connsiteY12" fmla="*/ 1686363 h 2057400"/>
                  <a:gd name="connsiteX13" fmla="*/ 1028700 w 2057400"/>
                  <a:gd name="connsiteY13" fmla="*/ 1866900 h 2057400"/>
                  <a:gd name="connsiteX14" fmla="*/ 827980 w 2057400"/>
                  <a:gd name="connsiteY14" fmla="*/ 983171 h 2057400"/>
                  <a:gd name="connsiteX15" fmla="*/ 827980 w 2057400"/>
                  <a:gd name="connsiteY15" fmla="*/ 909171 h 2057400"/>
                  <a:gd name="connsiteX16" fmla="*/ 1028700 w 2057400"/>
                  <a:gd name="connsiteY16" fmla="*/ 708451 h 2057400"/>
                  <a:gd name="connsiteX17" fmla="*/ 1229420 w 2057400"/>
                  <a:gd name="connsiteY17" fmla="*/ 909171 h 2057400"/>
                  <a:gd name="connsiteX18" fmla="*/ 1229420 w 2057400"/>
                  <a:gd name="connsiteY18" fmla="*/ 983171 h 2057400"/>
                  <a:gd name="connsiteX19" fmla="*/ 1028700 w 2057400"/>
                  <a:gd name="connsiteY19" fmla="*/ 1183891 h 2057400"/>
                  <a:gd name="connsiteX20" fmla="*/ 827980 w 2057400"/>
                  <a:gd name="connsiteY20" fmla="*/ 983171 h 2057400"/>
                  <a:gd name="connsiteX21" fmla="*/ 1687116 w 2057400"/>
                  <a:gd name="connsiteY21" fmla="*/ 1546851 h 2057400"/>
                  <a:gd name="connsiteX22" fmla="*/ 1322651 w 2057400"/>
                  <a:gd name="connsiteY22" fmla="*/ 1240907 h 2057400"/>
                  <a:gd name="connsiteX23" fmla="*/ 1419920 w 2057400"/>
                  <a:gd name="connsiteY23" fmla="*/ 983180 h 2057400"/>
                  <a:gd name="connsiteX24" fmla="*/ 1419920 w 2057400"/>
                  <a:gd name="connsiteY24" fmla="*/ 909180 h 2057400"/>
                  <a:gd name="connsiteX25" fmla="*/ 1028700 w 2057400"/>
                  <a:gd name="connsiteY25" fmla="*/ 517960 h 2057400"/>
                  <a:gd name="connsiteX26" fmla="*/ 637480 w 2057400"/>
                  <a:gd name="connsiteY26" fmla="*/ 909180 h 2057400"/>
                  <a:gd name="connsiteX27" fmla="*/ 637480 w 2057400"/>
                  <a:gd name="connsiteY27" fmla="*/ 983180 h 2057400"/>
                  <a:gd name="connsiteX28" fmla="*/ 734749 w 2057400"/>
                  <a:gd name="connsiteY28" fmla="*/ 1240907 h 2057400"/>
                  <a:gd name="connsiteX29" fmla="*/ 370284 w 2057400"/>
                  <a:gd name="connsiteY29" fmla="*/ 1546851 h 2057400"/>
                  <a:gd name="connsiteX30" fmla="*/ 190500 w 2057400"/>
                  <a:gd name="connsiteY30" fmla="*/ 1028700 h 2057400"/>
                  <a:gd name="connsiteX31" fmla="*/ 1028700 w 2057400"/>
                  <a:gd name="connsiteY31" fmla="*/ 190500 h 2057400"/>
                  <a:gd name="connsiteX32" fmla="*/ 1866900 w 2057400"/>
                  <a:gd name="connsiteY32" fmla="*/ 1028700 h 2057400"/>
                  <a:gd name="connsiteX33" fmla="*/ 1687116 w 2057400"/>
                  <a:gd name="connsiteY33" fmla="*/ 1546851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7400" h="2057400">
                    <a:moveTo>
                      <a:pt x="1028700" y="0"/>
                    </a:moveTo>
                    <a:cubicBezTo>
                      <a:pt x="461467" y="0"/>
                      <a:pt x="0" y="461467"/>
                      <a:pt x="0" y="1028700"/>
                    </a:cubicBezTo>
                    <a:cubicBezTo>
                      <a:pt x="0" y="1323118"/>
                      <a:pt x="124358" y="1589008"/>
                      <a:pt x="323259" y="1776698"/>
                    </a:cubicBezTo>
                    <a:cubicBezTo>
                      <a:pt x="326660" y="1780375"/>
                      <a:pt x="330308" y="1783842"/>
                      <a:pt x="334309" y="1786985"/>
                    </a:cubicBezTo>
                    <a:cubicBezTo>
                      <a:pt x="517436" y="1954826"/>
                      <a:pt x="761305" y="2057400"/>
                      <a:pt x="1028700" y="2057400"/>
                    </a:cubicBezTo>
                    <a:cubicBezTo>
                      <a:pt x="1296095" y="2057400"/>
                      <a:pt x="1539964" y="1954816"/>
                      <a:pt x="1723092" y="1786985"/>
                    </a:cubicBezTo>
                    <a:cubicBezTo>
                      <a:pt x="1727092" y="1783852"/>
                      <a:pt x="1730740" y="1780375"/>
                      <a:pt x="1734141" y="1776698"/>
                    </a:cubicBezTo>
                    <a:cubicBezTo>
                      <a:pt x="1933042" y="1589008"/>
                      <a:pt x="2057400" y="1323118"/>
                      <a:pt x="2057400" y="1028700"/>
                    </a:cubicBezTo>
                    <a:cubicBezTo>
                      <a:pt x="2057400" y="461477"/>
                      <a:pt x="1595933" y="0"/>
                      <a:pt x="1028700" y="0"/>
                    </a:cubicBezTo>
                    <a:close/>
                    <a:moveTo>
                      <a:pt x="1028700" y="1866900"/>
                    </a:moveTo>
                    <a:cubicBezTo>
                      <a:pt x="832837" y="1866900"/>
                      <a:pt x="652472" y="1799358"/>
                      <a:pt x="509616" y="1686363"/>
                    </a:cubicBezTo>
                    <a:cubicBezTo>
                      <a:pt x="610819" y="1494873"/>
                      <a:pt x="808044" y="1374391"/>
                      <a:pt x="1028700" y="1374391"/>
                    </a:cubicBezTo>
                    <a:cubicBezTo>
                      <a:pt x="1249356" y="1374391"/>
                      <a:pt x="1446581" y="1494873"/>
                      <a:pt x="1547784" y="1686363"/>
                    </a:cubicBezTo>
                    <a:cubicBezTo>
                      <a:pt x="1404928" y="1799358"/>
                      <a:pt x="1224563" y="1866900"/>
                      <a:pt x="1028700" y="1866900"/>
                    </a:cubicBezTo>
                    <a:close/>
                    <a:moveTo>
                      <a:pt x="827980" y="983171"/>
                    </a:moveTo>
                    <a:lnTo>
                      <a:pt x="827980" y="909171"/>
                    </a:lnTo>
                    <a:cubicBezTo>
                      <a:pt x="827980" y="798490"/>
                      <a:pt x="918020" y="708451"/>
                      <a:pt x="1028700" y="708451"/>
                    </a:cubicBezTo>
                    <a:cubicBezTo>
                      <a:pt x="1139381" y="708451"/>
                      <a:pt x="1229420" y="798490"/>
                      <a:pt x="1229420" y="909171"/>
                    </a:cubicBezTo>
                    <a:lnTo>
                      <a:pt x="1229420" y="983171"/>
                    </a:lnTo>
                    <a:cubicBezTo>
                      <a:pt x="1229420" y="1093851"/>
                      <a:pt x="1139381" y="1183891"/>
                      <a:pt x="1028700" y="1183891"/>
                    </a:cubicBezTo>
                    <a:cubicBezTo>
                      <a:pt x="918020" y="1183891"/>
                      <a:pt x="827980" y="1093851"/>
                      <a:pt x="827980" y="983171"/>
                    </a:cubicBezTo>
                    <a:close/>
                    <a:moveTo>
                      <a:pt x="1687116" y="1546851"/>
                    </a:moveTo>
                    <a:cubicBezTo>
                      <a:pt x="1599857" y="1407624"/>
                      <a:pt x="1472136" y="1301449"/>
                      <a:pt x="1322651" y="1240907"/>
                    </a:cubicBezTo>
                    <a:cubicBezTo>
                      <a:pt x="1383125" y="1172013"/>
                      <a:pt x="1419920" y="1081840"/>
                      <a:pt x="1419920" y="983180"/>
                    </a:cubicBezTo>
                    <a:lnTo>
                      <a:pt x="1419920" y="909180"/>
                    </a:lnTo>
                    <a:cubicBezTo>
                      <a:pt x="1419920" y="693468"/>
                      <a:pt x="1244413" y="517960"/>
                      <a:pt x="1028700" y="517960"/>
                    </a:cubicBezTo>
                    <a:cubicBezTo>
                      <a:pt x="812987" y="517960"/>
                      <a:pt x="637480" y="693468"/>
                      <a:pt x="637480" y="909180"/>
                    </a:cubicBezTo>
                    <a:lnTo>
                      <a:pt x="637480" y="983180"/>
                    </a:lnTo>
                    <a:cubicBezTo>
                      <a:pt x="637480" y="1081840"/>
                      <a:pt x="674265" y="1172013"/>
                      <a:pt x="734749" y="1240907"/>
                    </a:cubicBezTo>
                    <a:cubicBezTo>
                      <a:pt x="585264" y="1301458"/>
                      <a:pt x="457552" y="1407624"/>
                      <a:pt x="370284" y="1546851"/>
                    </a:cubicBezTo>
                    <a:cubicBezTo>
                      <a:pt x="257737" y="1404147"/>
                      <a:pt x="190500" y="1224134"/>
                      <a:pt x="190500" y="1028700"/>
                    </a:cubicBezTo>
                    <a:cubicBezTo>
                      <a:pt x="190500" y="566519"/>
                      <a:pt x="566519" y="190500"/>
                      <a:pt x="1028700" y="190500"/>
                    </a:cubicBezTo>
                    <a:cubicBezTo>
                      <a:pt x="1490882" y="190500"/>
                      <a:pt x="1866900" y="566519"/>
                      <a:pt x="1866900" y="1028700"/>
                    </a:cubicBezTo>
                    <a:cubicBezTo>
                      <a:pt x="1866900" y="1224134"/>
                      <a:pt x="1799663" y="1404147"/>
                      <a:pt x="1687116" y="1546851"/>
                    </a:cubicBez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7" name="Freeform 33">
                <a:extLst>
                  <a:ext uri="{FF2B5EF4-FFF2-40B4-BE49-F238E27FC236}">
                    <a16:creationId xmlns:a16="http://schemas.microsoft.com/office/drawing/2014/main" id="{FE4E540F-B599-6A1C-3C8B-ED886A35024E}"/>
                  </a:ext>
                </a:extLst>
              </p:cNvPr>
              <p:cNvSpPr/>
              <p:nvPr/>
            </p:nvSpPr>
            <p:spPr>
              <a:xfrm>
                <a:off x="5017770" y="4746393"/>
                <a:ext cx="190500" cy="190500"/>
              </a:xfrm>
              <a:custGeom>
                <a:avLst/>
                <a:gdLst>
                  <a:gd name="connsiteX0" fmla="*/ 162592 w 190500"/>
                  <a:gd name="connsiteY0" fmla="*/ 27908 h 190500"/>
                  <a:gd name="connsiteX1" fmla="*/ 95250 w 190500"/>
                  <a:gd name="connsiteY1" fmla="*/ 0 h 190500"/>
                  <a:gd name="connsiteX2" fmla="*/ 27908 w 190500"/>
                  <a:gd name="connsiteY2" fmla="*/ 27908 h 190500"/>
                  <a:gd name="connsiteX3" fmla="*/ 0 w 190500"/>
                  <a:gd name="connsiteY3" fmla="*/ 95250 h 190500"/>
                  <a:gd name="connsiteX4" fmla="*/ 27908 w 190500"/>
                  <a:gd name="connsiteY4" fmla="*/ 162592 h 190500"/>
                  <a:gd name="connsiteX5" fmla="*/ 95250 w 190500"/>
                  <a:gd name="connsiteY5" fmla="*/ 190500 h 190500"/>
                  <a:gd name="connsiteX6" fmla="*/ 162592 w 190500"/>
                  <a:gd name="connsiteY6" fmla="*/ 162592 h 190500"/>
                  <a:gd name="connsiteX7" fmla="*/ 190500 w 190500"/>
                  <a:gd name="connsiteY7" fmla="*/ 95250 h 190500"/>
                  <a:gd name="connsiteX8" fmla="*/ 162592 w 190500"/>
                  <a:gd name="connsiteY8" fmla="*/ 27908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0" h="190500">
                    <a:moveTo>
                      <a:pt x="162592" y="27908"/>
                    </a:moveTo>
                    <a:cubicBezTo>
                      <a:pt x="144875" y="10192"/>
                      <a:pt x="120301" y="0"/>
                      <a:pt x="95250" y="0"/>
                    </a:cubicBezTo>
                    <a:cubicBezTo>
                      <a:pt x="70199" y="0"/>
                      <a:pt x="45625" y="10192"/>
                      <a:pt x="27908" y="27908"/>
                    </a:cubicBezTo>
                    <a:cubicBezTo>
                      <a:pt x="10201" y="45625"/>
                      <a:pt x="0" y="70199"/>
                      <a:pt x="0" y="95250"/>
                    </a:cubicBezTo>
                    <a:cubicBezTo>
                      <a:pt x="0" y="120301"/>
                      <a:pt x="10192" y="144875"/>
                      <a:pt x="27908" y="162592"/>
                    </a:cubicBezTo>
                    <a:cubicBezTo>
                      <a:pt x="45625" y="180299"/>
                      <a:pt x="70199" y="190500"/>
                      <a:pt x="95250" y="190500"/>
                    </a:cubicBezTo>
                    <a:cubicBezTo>
                      <a:pt x="120301" y="190500"/>
                      <a:pt x="144875" y="180308"/>
                      <a:pt x="162592" y="162592"/>
                    </a:cubicBezTo>
                    <a:cubicBezTo>
                      <a:pt x="180299" y="144875"/>
                      <a:pt x="190500" y="120301"/>
                      <a:pt x="190500" y="95250"/>
                    </a:cubicBezTo>
                    <a:cubicBezTo>
                      <a:pt x="190500" y="70199"/>
                      <a:pt x="180308" y="45625"/>
                      <a:pt x="162592" y="27908"/>
                    </a:cubicBez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8" name="Freeform 34">
                <a:extLst>
                  <a:ext uri="{FF2B5EF4-FFF2-40B4-BE49-F238E27FC236}">
                    <a16:creationId xmlns:a16="http://schemas.microsoft.com/office/drawing/2014/main" id="{97E5B126-6587-5C69-9D4B-29383280B624}"/>
                  </a:ext>
                </a:extLst>
              </p:cNvPr>
              <p:cNvSpPr/>
              <p:nvPr/>
            </p:nvSpPr>
            <p:spPr>
              <a:xfrm>
                <a:off x="6002683" y="990685"/>
                <a:ext cx="190500" cy="514578"/>
              </a:xfrm>
              <a:custGeom>
                <a:avLst/>
                <a:gdLst>
                  <a:gd name="connsiteX0" fmla="*/ 95250 w 190500"/>
                  <a:gd name="connsiteY0" fmla="*/ 0 h 514578"/>
                  <a:gd name="connsiteX1" fmla="*/ 0 w 190500"/>
                  <a:gd name="connsiteY1" fmla="*/ 95250 h 514578"/>
                  <a:gd name="connsiteX2" fmla="*/ 0 w 190500"/>
                  <a:gd name="connsiteY2" fmla="*/ 419329 h 514578"/>
                  <a:gd name="connsiteX3" fmla="*/ 95250 w 190500"/>
                  <a:gd name="connsiteY3" fmla="*/ 514579 h 514578"/>
                  <a:gd name="connsiteX4" fmla="*/ 190500 w 190500"/>
                  <a:gd name="connsiteY4" fmla="*/ 419329 h 514578"/>
                  <a:gd name="connsiteX5" fmla="*/ 190500 w 190500"/>
                  <a:gd name="connsiteY5" fmla="*/ 95250 h 514578"/>
                  <a:gd name="connsiteX6" fmla="*/ 95250 w 190500"/>
                  <a:gd name="connsiteY6" fmla="*/ 0 h 51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514578">
                    <a:moveTo>
                      <a:pt x="95250" y="0"/>
                    </a:moveTo>
                    <a:cubicBezTo>
                      <a:pt x="42653" y="0"/>
                      <a:pt x="0" y="42653"/>
                      <a:pt x="0" y="95250"/>
                    </a:cubicBezTo>
                    <a:lnTo>
                      <a:pt x="0" y="419329"/>
                    </a:lnTo>
                    <a:cubicBezTo>
                      <a:pt x="0" y="471935"/>
                      <a:pt x="42653" y="514579"/>
                      <a:pt x="95250" y="514579"/>
                    </a:cubicBezTo>
                    <a:cubicBezTo>
                      <a:pt x="147847" y="514579"/>
                      <a:pt x="190500" y="471926"/>
                      <a:pt x="190500" y="419329"/>
                    </a:cubicBezTo>
                    <a:lnTo>
                      <a:pt x="190500" y="95250"/>
                    </a:lnTo>
                    <a:cubicBezTo>
                      <a:pt x="190500" y="42653"/>
                      <a:pt x="147847" y="0"/>
                      <a:pt x="95250" y="0"/>
                    </a:cubicBez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9" name="Freeform 35">
                <a:extLst>
                  <a:ext uri="{FF2B5EF4-FFF2-40B4-BE49-F238E27FC236}">
                    <a16:creationId xmlns:a16="http://schemas.microsoft.com/office/drawing/2014/main" id="{B9D3B504-E1FF-69E6-70E0-C02805AEE889}"/>
                  </a:ext>
                </a:extLst>
              </p:cNvPr>
              <p:cNvSpPr/>
              <p:nvPr/>
            </p:nvSpPr>
            <p:spPr>
              <a:xfrm>
                <a:off x="6002654" y="1628860"/>
                <a:ext cx="190500" cy="190500"/>
              </a:xfrm>
              <a:custGeom>
                <a:avLst/>
                <a:gdLst>
                  <a:gd name="connsiteX0" fmla="*/ 162582 w 190500"/>
                  <a:gd name="connsiteY0" fmla="*/ 27908 h 190500"/>
                  <a:gd name="connsiteX1" fmla="*/ 95250 w 190500"/>
                  <a:gd name="connsiteY1" fmla="*/ 0 h 190500"/>
                  <a:gd name="connsiteX2" fmla="*/ 27908 w 190500"/>
                  <a:gd name="connsiteY2" fmla="*/ 27908 h 190500"/>
                  <a:gd name="connsiteX3" fmla="*/ 0 w 190500"/>
                  <a:gd name="connsiteY3" fmla="*/ 95250 h 190500"/>
                  <a:gd name="connsiteX4" fmla="*/ 27908 w 190500"/>
                  <a:gd name="connsiteY4" fmla="*/ 162582 h 190500"/>
                  <a:gd name="connsiteX5" fmla="*/ 95250 w 190500"/>
                  <a:gd name="connsiteY5" fmla="*/ 190500 h 190500"/>
                  <a:gd name="connsiteX6" fmla="*/ 162582 w 190500"/>
                  <a:gd name="connsiteY6" fmla="*/ 162582 h 190500"/>
                  <a:gd name="connsiteX7" fmla="*/ 190500 w 190500"/>
                  <a:gd name="connsiteY7" fmla="*/ 95250 h 190500"/>
                  <a:gd name="connsiteX8" fmla="*/ 162582 w 190500"/>
                  <a:gd name="connsiteY8" fmla="*/ 27908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0" h="190500">
                    <a:moveTo>
                      <a:pt x="162582" y="27908"/>
                    </a:moveTo>
                    <a:cubicBezTo>
                      <a:pt x="144875" y="10192"/>
                      <a:pt x="120386" y="0"/>
                      <a:pt x="95250" y="0"/>
                    </a:cubicBezTo>
                    <a:cubicBezTo>
                      <a:pt x="70190" y="0"/>
                      <a:pt x="45625" y="10182"/>
                      <a:pt x="27908" y="27908"/>
                    </a:cubicBezTo>
                    <a:cubicBezTo>
                      <a:pt x="10192" y="45634"/>
                      <a:pt x="0" y="70199"/>
                      <a:pt x="0" y="95250"/>
                    </a:cubicBezTo>
                    <a:cubicBezTo>
                      <a:pt x="0" y="120301"/>
                      <a:pt x="10182" y="144875"/>
                      <a:pt x="27908" y="162582"/>
                    </a:cubicBezTo>
                    <a:cubicBezTo>
                      <a:pt x="45625" y="180299"/>
                      <a:pt x="70190" y="190500"/>
                      <a:pt x="95250" y="190500"/>
                    </a:cubicBezTo>
                    <a:cubicBezTo>
                      <a:pt x="120396" y="190500"/>
                      <a:pt x="144875" y="180308"/>
                      <a:pt x="162582" y="162582"/>
                    </a:cubicBezTo>
                    <a:cubicBezTo>
                      <a:pt x="180299" y="144875"/>
                      <a:pt x="190500" y="120301"/>
                      <a:pt x="190500" y="95250"/>
                    </a:cubicBezTo>
                    <a:cubicBezTo>
                      <a:pt x="190500" y="70199"/>
                      <a:pt x="180308" y="45625"/>
                      <a:pt x="162582" y="27908"/>
                    </a:cubicBez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0" name="Freeform 36">
                <a:extLst>
                  <a:ext uri="{FF2B5EF4-FFF2-40B4-BE49-F238E27FC236}">
                    <a16:creationId xmlns:a16="http://schemas.microsoft.com/office/drawing/2014/main" id="{AD48BE9F-0D62-99C4-77B3-D32C8AD7403B}"/>
                  </a:ext>
                </a:extLst>
              </p:cNvPr>
              <p:cNvSpPr/>
              <p:nvPr/>
            </p:nvSpPr>
            <p:spPr>
              <a:xfrm>
                <a:off x="6575405" y="1336424"/>
                <a:ext cx="357916" cy="357911"/>
              </a:xfrm>
              <a:custGeom>
                <a:avLst/>
                <a:gdLst>
                  <a:gd name="connsiteX0" fmla="*/ 330020 w 357916"/>
                  <a:gd name="connsiteY0" fmla="*/ 27889 h 357911"/>
                  <a:gd name="connsiteX1" fmla="*/ 195308 w 357916"/>
                  <a:gd name="connsiteY1" fmla="*/ 27889 h 357911"/>
                  <a:gd name="connsiteX2" fmla="*/ 27896 w 357916"/>
                  <a:gd name="connsiteY2" fmla="*/ 195301 h 357911"/>
                  <a:gd name="connsiteX3" fmla="*/ 27896 w 357916"/>
                  <a:gd name="connsiteY3" fmla="*/ 330013 h 357911"/>
                  <a:gd name="connsiteX4" fmla="*/ 95257 w 357916"/>
                  <a:gd name="connsiteY4" fmla="*/ 357911 h 357911"/>
                  <a:gd name="connsiteX5" fmla="*/ 162608 w 357916"/>
                  <a:gd name="connsiteY5" fmla="*/ 330013 h 357911"/>
                  <a:gd name="connsiteX6" fmla="*/ 330020 w 357916"/>
                  <a:gd name="connsiteY6" fmla="*/ 162601 h 357911"/>
                  <a:gd name="connsiteX7" fmla="*/ 330020 w 357916"/>
                  <a:gd name="connsiteY7" fmla="*/ 27889 h 35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16" h="357911">
                    <a:moveTo>
                      <a:pt x="330020" y="27889"/>
                    </a:moveTo>
                    <a:cubicBezTo>
                      <a:pt x="292815" y="-9296"/>
                      <a:pt x="232522" y="-9296"/>
                      <a:pt x="195308" y="27889"/>
                    </a:cubicBezTo>
                    <a:lnTo>
                      <a:pt x="27896" y="195301"/>
                    </a:lnTo>
                    <a:cubicBezTo>
                      <a:pt x="-9299" y="232496"/>
                      <a:pt x="-9299" y="292808"/>
                      <a:pt x="27896" y="330013"/>
                    </a:cubicBezTo>
                    <a:cubicBezTo>
                      <a:pt x="46508" y="348605"/>
                      <a:pt x="70873" y="357911"/>
                      <a:pt x="95257" y="357911"/>
                    </a:cubicBezTo>
                    <a:cubicBezTo>
                      <a:pt x="119641" y="357911"/>
                      <a:pt x="144006" y="348605"/>
                      <a:pt x="162608" y="330013"/>
                    </a:cubicBezTo>
                    <a:lnTo>
                      <a:pt x="330020" y="162601"/>
                    </a:lnTo>
                    <a:cubicBezTo>
                      <a:pt x="367215" y="125406"/>
                      <a:pt x="367215" y="65094"/>
                      <a:pt x="330020" y="27889"/>
                    </a:cubicBez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1" name="Freeform 37">
                <a:extLst>
                  <a:ext uri="{FF2B5EF4-FFF2-40B4-BE49-F238E27FC236}">
                    <a16:creationId xmlns:a16="http://schemas.microsoft.com/office/drawing/2014/main" id="{6BB27F04-D440-C0A9-DD35-94289C908039}"/>
                  </a:ext>
                </a:extLst>
              </p:cNvPr>
              <p:cNvSpPr/>
              <p:nvPr/>
            </p:nvSpPr>
            <p:spPr>
              <a:xfrm>
                <a:off x="5258669" y="1335966"/>
                <a:ext cx="359525" cy="359521"/>
              </a:xfrm>
              <a:custGeom>
                <a:avLst/>
                <a:gdLst>
                  <a:gd name="connsiteX0" fmla="*/ 331630 w 359525"/>
                  <a:gd name="connsiteY0" fmla="*/ 196910 h 359521"/>
                  <a:gd name="connsiteX1" fmla="*/ 162608 w 359525"/>
                  <a:gd name="connsiteY1" fmla="*/ 27889 h 359521"/>
                  <a:gd name="connsiteX2" fmla="*/ 27896 w 359525"/>
                  <a:gd name="connsiteY2" fmla="*/ 27889 h 359521"/>
                  <a:gd name="connsiteX3" fmla="*/ 27896 w 359525"/>
                  <a:gd name="connsiteY3" fmla="*/ 162601 h 359521"/>
                  <a:gd name="connsiteX4" fmla="*/ 196927 w 359525"/>
                  <a:gd name="connsiteY4" fmla="*/ 331622 h 359521"/>
                  <a:gd name="connsiteX5" fmla="*/ 264278 w 359525"/>
                  <a:gd name="connsiteY5" fmla="*/ 359521 h 359521"/>
                  <a:gd name="connsiteX6" fmla="*/ 331630 w 359525"/>
                  <a:gd name="connsiteY6" fmla="*/ 331622 h 359521"/>
                  <a:gd name="connsiteX7" fmla="*/ 331630 w 359525"/>
                  <a:gd name="connsiteY7" fmla="*/ 196910 h 359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525" h="359521">
                    <a:moveTo>
                      <a:pt x="331630" y="196910"/>
                    </a:moveTo>
                    <a:lnTo>
                      <a:pt x="162608" y="27889"/>
                    </a:lnTo>
                    <a:cubicBezTo>
                      <a:pt x="125404" y="-9296"/>
                      <a:pt x="65110" y="-9296"/>
                      <a:pt x="27896" y="27889"/>
                    </a:cubicBezTo>
                    <a:cubicBezTo>
                      <a:pt x="-9299" y="65084"/>
                      <a:pt x="-9299" y="125397"/>
                      <a:pt x="27896" y="162601"/>
                    </a:cubicBezTo>
                    <a:lnTo>
                      <a:pt x="196927" y="331622"/>
                    </a:lnTo>
                    <a:cubicBezTo>
                      <a:pt x="215529" y="350215"/>
                      <a:pt x="239904" y="359521"/>
                      <a:pt x="264278" y="359521"/>
                    </a:cubicBezTo>
                    <a:cubicBezTo>
                      <a:pt x="288653" y="359521"/>
                      <a:pt x="313027" y="350215"/>
                      <a:pt x="331630" y="331622"/>
                    </a:cubicBezTo>
                    <a:cubicBezTo>
                      <a:pt x="368825" y="294427"/>
                      <a:pt x="368825" y="234115"/>
                      <a:pt x="331630" y="196910"/>
                    </a:cubicBez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sp>
          <p:nvSpPr>
            <p:cNvPr id="17" name="Text Placeholder 4">
              <a:extLst>
                <a:ext uri="{FF2B5EF4-FFF2-40B4-BE49-F238E27FC236}">
                  <a16:creationId xmlns:a16="http://schemas.microsoft.com/office/drawing/2014/main" id="{A66CF0B5-3DE0-8EBC-54B5-9C0522D1503A}"/>
                </a:ext>
              </a:extLst>
            </p:cNvPr>
            <p:cNvSpPr txBox="1">
              <a:spLocks/>
            </p:cNvSpPr>
            <p:nvPr/>
          </p:nvSpPr>
          <p:spPr>
            <a:xfrm>
              <a:off x="7896225" y="3374767"/>
              <a:ext cx="4295775" cy="808038"/>
            </a:xfrm>
          </p:spPr>
          <p:txBody>
            <a:bodyPr anchor="ctr">
              <a:norm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GB" sz="1800" b="0" i="0" u="none" strike="noStrike">
                  <a:solidFill>
                    <a:srgbClr val="FFFFFF"/>
                  </a:solidFill>
                  <a:effectLst/>
                </a:rPr>
                <a:t>Identify customer pain points, such as long ring time, multiple transfers​</a:t>
              </a:r>
              <a:endParaRPr lang="en-GB" sz="1800">
                <a:solidFill>
                  <a:srgbClr val="FFFFFF"/>
                </a:solidFill>
              </a:endParaRPr>
            </a:p>
          </p:txBody>
        </p:sp>
      </p:grpSp>
      <p:grpSp>
        <p:nvGrpSpPr>
          <p:cNvPr id="22" name="Group 21">
            <a:extLst>
              <a:ext uri="{FF2B5EF4-FFF2-40B4-BE49-F238E27FC236}">
                <a16:creationId xmlns:a16="http://schemas.microsoft.com/office/drawing/2014/main" id="{B43FAE2C-ECFF-5BE2-1BC8-1BB012AED8ED}"/>
              </a:ext>
            </a:extLst>
          </p:cNvPr>
          <p:cNvGrpSpPr/>
          <p:nvPr/>
        </p:nvGrpSpPr>
        <p:grpSpPr>
          <a:xfrm>
            <a:off x="6517789" y="4659984"/>
            <a:ext cx="5674211" cy="1220980"/>
            <a:chOff x="6517789" y="4659984"/>
            <a:chExt cx="5674211" cy="1220980"/>
          </a:xfrm>
        </p:grpSpPr>
        <p:sp>
          <p:nvSpPr>
            <p:cNvPr id="15" name="Oval 14">
              <a:extLst>
                <a:ext uri="{FF2B5EF4-FFF2-40B4-BE49-F238E27FC236}">
                  <a16:creationId xmlns:a16="http://schemas.microsoft.com/office/drawing/2014/main" id="{53ABDD82-1834-DBB5-6D96-012D51C0DFA2}"/>
                </a:ext>
              </a:extLst>
            </p:cNvPr>
            <p:cNvSpPr/>
            <p:nvPr/>
          </p:nvSpPr>
          <p:spPr>
            <a:xfrm>
              <a:off x="6517789" y="4659984"/>
              <a:ext cx="1221662" cy="122098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nvGrpSpPr>
            <p:cNvPr id="37" name="Group 36">
              <a:extLst>
                <a:ext uri="{FF2B5EF4-FFF2-40B4-BE49-F238E27FC236}">
                  <a16:creationId xmlns:a16="http://schemas.microsoft.com/office/drawing/2014/main" id="{FDCD734C-588D-D9D7-1C63-0F070328C4E1}"/>
                </a:ext>
              </a:extLst>
            </p:cNvPr>
            <p:cNvGrpSpPr/>
            <p:nvPr/>
          </p:nvGrpSpPr>
          <p:grpSpPr>
            <a:xfrm>
              <a:off x="6892053" y="5033906"/>
              <a:ext cx="473134" cy="473136"/>
              <a:chOff x="3810000" y="1143000"/>
              <a:chExt cx="4571999" cy="4572000"/>
            </a:xfrm>
            <a:solidFill>
              <a:schemeClr val="tx1"/>
            </a:solidFill>
          </p:grpSpPr>
          <p:sp>
            <p:nvSpPr>
              <p:cNvPr id="38" name="Freeform 42">
                <a:extLst>
                  <a:ext uri="{FF2B5EF4-FFF2-40B4-BE49-F238E27FC236}">
                    <a16:creationId xmlns:a16="http://schemas.microsoft.com/office/drawing/2014/main" id="{1D963DDD-9557-F476-2C77-C37B0769E589}"/>
                  </a:ext>
                </a:extLst>
              </p:cNvPr>
              <p:cNvSpPr/>
              <p:nvPr/>
            </p:nvSpPr>
            <p:spPr>
              <a:xfrm>
                <a:off x="5715000" y="1905000"/>
                <a:ext cx="762000" cy="152400"/>
              </a:xfrm>
              <a:custGeom>
                <a:avLst/>
                <a:gdLst>
                  <a:gd name="connsiteX0" fmla="*/ 0 w 762000"/>
                  <a:gd name="connsiteY0" fmla="*/ 0 h 152400"/>
                  <a:gd name="connsiteX1" fmla="*/ 762000 w 762000"/>
                  <a:gd name="connsiteY1" fmla="*/ 0 h 152400"/>
                  <a:gd name="connsiteX2" fmla="*/ 762000 w 762000"/>
                  <a:gd name="connsiteY2" fmla="*/ 152400 h 152400"/>
                  <a:gd name="connsiteX3" fmla="*/ 0 w 7620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762000" h="152400">
                    <a:moveTo>
                      <a:pt x="0" y="0"/>
                    </a:moveTo>
                    <a:lnTo>
                      <a:pt x="762000" y="0"/>
                    </a:lnTo>
                    <a:lnTo>
                      <a:pt x="762000" y="152400"/>
                    </a:lnTo>
                    <a:lnTo>
                      <a:pt x="0" y="152400"/>
                    </a:lnTo>
                    <a:close/>
                  </a:path>
                </a:pathLst>
              </a:custGeom>
              <a:solidFill>
                <a:schemeClr val="bg1"/>
              </a:solidFill>
              <a:ln w="317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9" name="Freeform 43">
                <a:extLst>
                  <a:ext uri="{FF2B5EF4-FFF2-40B4-BE49-F238E27FC236}">
                    <a16:creationId xmlns:a16="http://schemas.microsoft.com/office/drawing/2014/main" id="{D5F8ECA3-09FB-6291-198A-616C2EC07B7B}"/>
                  </a:ext>
                </a:extLst>
              </p:cNvPr>
              <p:cNvSpPr/>
              <p:nvPr/>
            </p:nvSpPr>
            <p:spPr>
              <a:xfrm>
                <a:off x="5715000" y="2209800"/>
                <a:ext cx="762000" cy="152400"/>
              </a:xfrm>
              <a:custGeom>
                <a:avLst/>
                <a:gdLst>
                  <a:gd name="connsiteX0" fmla="*/ 0 w 762000"/>
                  <a:gd name="connsiteY0" fmla="*/ 0 h 152400"/>
                  <a:gd name="connsiteX1" fmla="*/ 762000 w 762000"/>
                  <a:gd name="connsiteY1" fmla="*/ 0 h 152400"/>
                  <a:gd name="connsiteX2" fmla="*/ 762000 w 762000"/>
                  <a:gd name="connsiteY2" fmla="*/ 152400 h 152400"/>
                  <a:gd name="connsiteX3" fmla="*/ 0 w 7620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762000" h="152400">
                    <a:moveTo>
                      <a:pt x="0" y="0"/>
                    </a:moveTo>
                    <a:lnTo>
                      <a:pt x="762000" y="0"/>
                    </a:lnTo>
                    <a:lnTo>
                      <a:pt x="762000" y="152400"/>
                    </a:lnTo>
                    <a:lnTo>
                      <a:pt x="0" y="152400"/>
                    </a:lnTo>
                    <a:close/>
                  </a:path>
                </a:pathLst>
              </a:custGeom>
              <a:solidFill>
                <a:schemeClr val="bg1"/>
              </a:solidFill>
              <a:ln w="317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0" name="Freeform 44">
                <a:extLst>
                  <a:ext uri="{FF2B5EF4-FFF2-40B4-BE49-F238E27FC236}">
                    <a16:creationId xmlns:a16="http://schemas.microsoft.com/office/drawing/2014/main" id="{1C95B4DA-2026-0964-EB87-5B05AB7DECAA}"/>
                  </a:ext>
                </a:extLst>
              </p:cNvPr>
              <p:cNvSpPr/>
              <p:nvPr/>
            </p:nvSpPr>
            <p:spPr>
              <a:xfrm>
                <a:off x="4191000" y="1143000"/>
                <a:ext cx="3810000" cy="4572000"/>
              </a:xfrm>
              <a:custGeom>
                <a:avLst/>
                <a:gdLst>
                  <a:gd name="connsiteX0" fmla="*/ 3810000 w 3810000"/>
                  <a:gd name="connsiteY0" fmla="*/ 3962400 h 4572000"/>
                  <a:gd name="connsiteX1" fmla="*/ 3810000 w 3810000"/>
                  <a:gd name="connsiteY1" fmla="*/ 3352800 h 4572000"/>
                  <a:gd name="connsiteX2" fmla="*/ 3755136 w 3810000"/>
                  <a:gd name="connsiteY2" fmla="*/ 3279648 h 4572000"/>
                  <a:gd name="connsiteX3" fmla="*/ 1981200 w 3810000"/>
                  <a:gd name="connsiteY3" fmla="*/ 2762250 h 4572000"/>
                  <a:gd name="connsiteX4" fmla="*/ 1981200 w 3810000"/>
                  <a:gd name="connsiteY4" fmla="*/ 1828800 h 4572000"/>
                  <a:gd name="connsiteX5" fmla="*/ 2514600 w 3810000"/>
                  <a:gd name="connsiteY5" fmla="*/ 1828800 h 4572000"/>
                  <a:gd name="connsiteX6" fmla="*/ 2590800 w 3810000"/>
                  <a:gd name="connsiteY6" fmla="*/ 1752600 h 4572000"/>
                  <a:gd name="connsiteX7" fmla="*/ 2590800 w 3810000"/>
                  <a:gd name="connsiteY7" fmla="*/ 533400 h 4572000"/>
                  <a:gd name="connsiteX8" fmla="*/ 2568474 w 3810000"/>
                  <a:gd name="connsiteY8" fmla="*/ 479527 h 4572000"/>
                  <a:gd name="connsiteX9" fmla="*/ 2111274 w 3810000"/>
                  <a:gd name="connsiteY9" fmla="*/ 22327 h 4572000"/>
                  <a:gd name="connsiteX10" fmla="*/ 2057400 w 3810000"/>
                  <a:gd name="connsiteY10" fmla="*/ 0 h 4572000"/>
                  <a:gd name="connsiteX11" fmla="*/ 1295400 w 3810000"/>
                  <a:gd name="connsiteY11" fmla="*/ 0 h 4572000"/>
                  <a:gd name="connsiteX12" fmla="*/ 1219200 w 3810000"/>
                  <a:gd name="connsiteY12" fmla="*/ 76200 h 4572000"/>
                  <a:gd name="connsiteX13" fmla="*/ 1219200 w 3810000"/>
                  <a:gd name="connsiteY13" fmla="*/ 1752600 h 4572000"/>
                  <a:gd name="connsiteX14" fmla="*/ 1295400 w 3810000"/>
                  <a:gd name="connsiteY14" fmla="*/ 1828800 h 4572000"/>
                  <a:gd name="connsiteX15" fmla="*/ 1828800 w 3810000"/>
                  <a:gd name="connsiteY15" fmla="*/ 1828800 h 4572000"/>
                  <a:gd name="connsiteX16" fmla="*/ 1828800 w 3810000"/>
                  <a:gd name="connsiteY16" fmla="*/ 2762250 h 4572000"/>
                  <a:gd name="connsiteX17" fmla="*/ 54864 w 3810000"/>
                  <a:gd name="connsiteY17" fmla="*/ 3279648 h 4572000"/>
                  <a:gd name="connsiteX18" fmla="*/ 0 w 3810000"/>
                  <a:gd name="connsiteY18" fmla="*/ 3352800 h 4572000"/>
                  <a:gd name="connsiteX19" fmla="*/ 0 w 3810000"/>
                  <a:gd name="connsiteY19" fmla="*/ 3962400 h 4572000"/>
                  <a:gd name="connsiteX20" fmla="*/ 54864 w 3810000"/>
                  <a:gd name="connsiteY20" fmla="*/ 4035552 h 4572000"/>
                  <a:gd name="connsiteX21" fmla="*/ 1883664 w 3810000"/>
                  <a:gd name="connsiteY21" fmla="*/ 4568952 h 4572000"/>
                  <a:gd name="connsiteX22" fmla="*/ 1905000 w 3810000"/>
                  <a:gd name="connsiteY22" fmla="*/ 4572000 h 4572000"/>
                  <a:gd name="connsiteX23" fmla="*/ 1926336 w 3810000"/>
                  <a:gd name="connsiteY23" fmla="*/ 4568952 h 4572000"/>
                  <a:gd name="connsiteX24" fmla="*/ 3755136 w 3810000"/>
                  <a:gd name="connsiteY24" fmla="*/ 4035552 h 4572000"/>
                  <a:gd name="connsiteX25" fmla="*/ 3810000 w 3810000"/>
                  <a:gd name="connsiteY25" fmla="*/ 3962400 h 4572000"/>
                  <a:gd name="connsiteX26" fmla="*/ 2133600 w 3810000"/>
                  <a:gd name="connsiteY26" fmla="*/ 260147 h 4572000"/>
                  <a:gd name="connsiteX27" fmla="*/ 2330653 w 3810000"/>
                  <a:gd name="connsiteY27" fmla="*/ 457200 h 4572000"/>
                  <a:gd name="connsiteX28" fmla="*/ 2133600 w 3810000"/>
                  <a:gd name="connsiteY28" fmla="*/ 457200 h 4572000"/>
                  <a:gd name="connsiteX29" fmla="*/ 1371600 w 3810000"/>
                  <a:gd name="connsiteY29" fmla="*/ 152400 h 4572000"/>
                  <a:gd name="connsiteX30" fmla="*/ 1981200 w 3810000"/>
                  <a:gd name="connsiteY30" fmla="*/ 152400 h 4572000"/>
                  <a:gd name="connsiteX31" fmla="*/ 1981200 w 3810000"/>
                  <a:gd name="connsiteY31" fmla="*/ 533400 h 4572000"/>
                  <a:gd name="connsiteX32" fmla="*/ 2057400 w 3810000"/>
                  <a:gd name="connsiteY32" fmla="*/ 609600 h 4572000"/>
                  <a:gd name="connsiteX33" fmla="*/ 2438400 w 3810000"/>
                  <a:gd name="connsiteY33" fmla="*/ 609600 h 4572000"/>
                  <a:gd name="connsiteX34" fmla="*/ 2438400 w 3810000"/>
                  <a:gd name="connsiteY34" fmla="*/ 1676400 h 4572000"/>
                  <a:gd name="connsiteX35" fmla="*/ 1371600 w 3810000"/>
                  <a:gd name="connsiteY35" fmla="*/ 1676400 h 4572000"/>
                  <a:gd name="connsiteX36" fmla="*/ 1828800 w 3810000"/>
                  <a:gd name="connsiteY36" fmla="*/ 2920975 h 4572000"/>
                  <a:gd name="connsiteX37" fmla="*/ 1828800 w 3810000"/>
                  <a:gd name="connsiteY37" fmla="*/ 3321253 h 4572000"/>
                  <a:gd name="connsiteX38" fmla="*/ 1654074 w 3810000"/>
                  <a:gd name="connsiteY38" fmla="*/ 3146527 h 4572000"/>
                  <a:gd name="connsiteX39" fmla="*/ 1546327 w 3810000"/>
                  <a:gd name="connsiteY39" fmla="*/ 3254274 h 4572000"/>
                  <a:gd name="connsiteX40" fmla="*/ 1851127 w 3810000"/>
                  <a:gd name="connsiteY40" fmla="*/ 3559074 h 4572000"/>
                  <a:gd name="connsiteX41" fmla="*/ 1905000 w 3810000"/>
                  <a:gd name="connsiteY41" fmla="*/ 3581400 h 4572000"/>
                  <a:gd name="connsiteX42" fmla="*/ 1958874 w 3810000"/>
                  <a:gd name="connsiteY42" fmla="*/ 3559074 h 4572000"/>
                  <a:gd name="connsiteX43" fmla="*/ 2263674 w 3810000"/>
                  <a:gd name="connsiteY43" fmla="*/ 3254274 h 4572000"/>
                  <a:gd name="connsiteX44" fmla="*/ 2155927 w 3810000"/>
                  <a:gd name="connsiteY44" fmla="*/ 3146527 h 4572000"/>
                  <a:gd name="connsiteX45" fmla="*/ 1981200 w 3810000"/>
                  <a:gd name="connsiteY45" fmla="*/ 3321253 h 4572000"/>
                  <a:gd name="connsiteX46" fmla="*/ 1981200 w 3810000"/>
                  <a:gd name="connsiteY46" fmla="*/ 2920975 h 4572000"/>
                  <a:gd name="connsiteX47" fmla="*/ 3461690 w 3810000"/>
                  <a:gd name="connsiteY47" fmla="*/ 3352800 h 4572000"/>
                  <a:gd name="connsiteX48" fmla="*/ 1905000 w 3810000"/>
                  <a:gd name="connsiteY48" fmla="*/ 3806800 h 4572000"/>
                  <a:gd name="connsiteX49" fmla="*/ 348310 w 3810000"/>
                  <a:gd name="connsiteY49" fmla="*/ 3352800 h 4572000"/>
                  <a:gd name="connsiteX50" fmla="*/ 152400 w 3810000"/>
                  <a:gd name="connsiteY50" fmla="*/ 3454375 h 4572000"/>
                  <a:gd name="connsiteX51" fmla="*/ 1828800 w 3810000"/>
                  <a:gd name="connsiteY51" fmla="*/ 3943350 h 4572000"/>
                  <a:gd name="connsiteX52" fmla="*/ 1828800 w 3810000"/>
                  <a:gd name="connsiteY52" fmla="*/ 4394226 h 4572000"/>
                  <a:gd name="connsiteX53" fmla="*/ 152400 w 3810000"/>
                  <a:gd name="connsiteY53" fmla="*/ 3905250 h 4572000"/>
                  <a:gd name="connsiteX54" fmla="*/ 1981200 w 3810000"/>
                  <a:gd name="connsiteY54" fmla="*/ 4394226 h 4572000"/>
                  <a:gd name="connsiteX55" fmla="*/ 1981200 w 3810000"/>
                  <a:gd name="connsiteY55" fmla="*/ 3943350 h 4572000"/>
                  <a:gd name="connsiteX56" fmla="*/ 3657600 w 3810000"/>
                  <a:gd name="connsiteY56" fmla="*/ 3454375 h 4572000"/>
                  <a:gd name="connsiteX57" fmla="*/ 3657600 w 3810000"/>
                  <a:gd name="connsiteY57" fmla="*/ 390525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810000" h="4572000">
                    <a:moveTo>
                      <a:pt x="3810000" y="3962400"/>
                    </a:moveTo>
                    <a:lnTo>
                      <a:pt x="3810000" y="3352800"/>
                    </a:lnTo>
                    <a:cubicBezTo>
                      <a:pt x="3810000" y="3318967"/>
                      <a:pt x="3787674" y="3289173"/>
                      <a:pt x="3755136" y="3279648"/>
                    </a:cubicBezTo>
                    <a:lnTo>
                      <a:pt x="1981200" y="2762250"/>
                    </a:lnTo>
                    <a:lnTo>
                      <a:pt x="1981200" y="1828800"/>
                    </a:lnTo>
                    <a:lnTo>
                      <a:pt x="2514600" y="1828800"/>
                    </a:lnTo>
                    <a:cubicBezTo>
                      <a:pt x="2556739" y="1828800"/>
                      <a:pt x="2590800" y="1794662"/>
                      <a:pt x="2590800" y="1752600"/>
                    </a:cubicBezTo>
                    <a:lnTo>
                      <a:pt x="2590800" y="533400"/>
                    </a:lnTo>
                    <a:cubicBezTo>
                      <a:pt x="2590800" y="513207"/>
                      <a:pt x="2582799" y="493776"/>
                      <a:pt x="2568474" y="479527"/>
                    </a:cubicBezTo>
                    <a:lnTo>
                      <a:pt x="2111274" y="22327"/>
                    </a:lnTo>
                    <a:cubicBezTo>
                      <a:pt x="2097024" y="8001"/>
                      <a:pt x="2077669" y="0"/>
                      <a:pt x="2057400" y="0"/>
                    </a:cubicBezTo>
                    <a:lnTo>
                      <a:pt x="1295400" y="0"/>
                    </a:lnTo>
                    <a:cubicBezTo>
                      <a:pt x="1253262" y="0"/>
                      <a:pt x="1219200" y="34138"/>
                      <a:pt x="1219200" y="76200"/>
                    </a:cubicBezTo>
                    <a:lnTo>
                      <a:pt x="1219200" y="1752600"/>
                    </a:lnTo>
                    <a:cubicBezTo>
                      <a:pt x="1219200" y="1794662"/>
                      <a:pt x="1253262" y="1828800"/>
                      <a:pt x="1295400" y="1828800"/>
                    </a:cubicBezTo>
                    <a:lnTo>
                      <a:pt x="1828800" y="1828800"/>
                    </a:lnTo>
                    <a:lnTo>
                      <a:pt x="1828800" y="2762250"/>
                    </a:lnTo>
                    <a:lnTo>
                      <a:pt x="54864" y="3279648"/>
                    </a:lnTo>
                    <a:cubicBezTo>
                      <a:pt x="22327" y="3289173"/>
                      <a:pt x="0" y="3318967"/>
                      <a:pt x="0" y="3352800"/>
                    </a:cubicBezTo>
                    <a:lnTo>
                      <a:pt x="0" y="3962400"/>
                    </a:lnTo>
                    <a:cubicBezTo>
                      <a:pt x="0" y="3996233"/>
                      <a:pt x="22327" y="4026027"/>
                      <a:pt x="54864" y="4035552"/>
                    </a:cubicBezTo>
                    <a:lnTo>
                      <a:pt x="1883664" y="4568952"/>
                    </a:lnTo>
                    <a:cubicBezTo>
                      <a:pt x="1890674" y="4571010"/>
                      <a:pt x="1897761" y="4572000"/>
                      <a:pt x="1905000" y="4572000"/>
                    </a:cubicBezTo>
                    <a:cubicBezTo>
                      <a:pt x="1912239" y="4572000"/>
                      <a:pt x="1919326" y="4571010"/>
                      <a:pt x="1926336" y="4568952"/>
                    </a:cubicBezTo>
                    <a:lnTo>
                      <a:pt x="3755136" y="4035552"/>
                    </a:lnTo>
                    <a:cubicBezTo>
                      <a:pt x="3787674" y="4026027"/>
                      <a:pt x="3810000" y="3996233"/>
                      <a:pt x="3810000" y="3962400"/>
                    </a:cubicBezTo>
                    <a:close/>
                    <a:moveTo>
                      <a:pt x="2133600" y="260147"/>
                    </a:moveTo>
                    <a:lnTo>
                      <a:pt x="2330653" y="457200"/>
                    </a:lnTo>
                    <a:lnTo>
                      <a:pt x="2133600" y="457200"/>
                    </a:lnTo>
                    <a:close/>
                    <a:moveTo>
                      <a:pt x="1371600" y="152400"/>
                    </a:moveTo>
                    <a:lnTo>
                      <a:pt x="1981200" y="152400"/>
                    </a:lnTo>
                    <a:lnTo>
                      <a:pt x="1981200" y="533400"/>
                    </a:lnTo>
                    <a:cubicBezTo>
                      <a:pt x="1981200" y="575462"/>
                      <a:pt x="2015261" y="609600"/>
                      <a:pt x="2057400" y="609600"/>
                    </a:cubicBezTo>
                    <a:lnTo>
                      <a:pt x="2438400" y="609600"/>
                    </a:lnTo>
                    <a:lnTo>
                      <a:pt x="2438400" y="1676400"/>
                    </a:lnTo>
                    <a:lnTo>
                      <a:pt x="1371600" y="1676400"/>
                    </a:lnTo>
                    <a:close/>
                    <a:moveTo>
                      <a:pt x="1828800" y="2920975"/>
                    </a:moveTo>
                    <a:lnTo>
                      <a:pt x="1828800" y="3321253"/>
                    </a:lnTo>
                    <a:lnTo>
                      <a:pt x="1654074" y="3146527"/>
                    </a:lnTo>
                    <a:lnTo>
                      <a:pt x="1546327" y="3254274"/>
                    </a:lnTo>
                    <a:lnTo>
                      <a:pt x="1851127" y="3559074"/>
                    </a:lnTo>
                    <a:cubicBezTo>
                      <a:pt x="1865986" y="3573933"/>
                      <a:pt x="1885493" y="3581400"/>
                      <a:pt x="1905000" y="3581400"/>
                    </a:cubicBezTo>
                    <a:cubicBezTo>
                      <a:pt x="1924507" y="3581400"/>
                      <a:pt x="1944015" y="3573933"/>
                      <a:pt x="1958874" y="3559074"/>
                    </a:cubicBezTo>
                    <a:lnTo>
                      <a:pt x="2263674" y="3254274"/>
                    </a:lnTo>
                    <a:lnTo>
                      <a:pt x="2155927" y="3146527"/>
                    </a:lnTo>
                    <a:lnTo>
                      <a:pt x="1981200" y="3321253"/>
                    </a:lnTo>
                    <a:lnTo>
                      <a:pt x="1981200" y="2920975"/>
                    </a:lnTo>
                    <a:lnTo>
                      <a:pt x="3461690" y="3352800"/>
                    </a:lnTo>
                    <a:lnTo>
                      <a:pt x="1905000" y="3806800"/>
                    </a:lnTo>
                    <a:lnTo>
                      <a:pt x="348310" y="3352800"/>
                    </a:lnTo>
                    <a:close/>
                    <a:moveTo>
                      <a:pt x="152400" y="3454375"/>
                    </a:moveTo>
                    <a:lnTo>
                      <a:pt x="1828800" y="3943350"/>
                    </a:lnTo>
                    <a:lnTo>
                      <a:pt x="1828800" y="4394226"/>
                    </a:lnTo>
                    <a:lnTo>
                      <a:pt x="152400" y="3905250"/>
                    </a:lnTo>
                    <a:close/>
                    <a:moveTo>
                      <a:pt x="1981200" y="4394226"/>
                    </a:moveTo>
                    <a:lnTo>
                      <a:pt x="1981200" y="3943350"/>
                    </a:lnTo>
                    <a:lnTo>
                      <a:pt x="3657600" y="3454375"/>
                    </a:lnTo>
                    <a:lnTo>
                      <a:pt x="3657600" y="3905250"/>
                    </a:lnTo>
                    <a:close/>
                  </a:path>
                </a:pathLst>
              </a:custGeom>
              <a:solidFill>
                <a:schemeClr val="bg1"/>
              </a:solidFill>
              <a:ln w="317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1" name="Freeform 45">
                <a:extLst>
                  <a:ext uri="{FF2B5EF4-FFF2-40B4-BE49-F238E27FC236}">
                    <a16:creationId xmlns:a16="http://schemas.microsoft.com/office/drawing/2014/main" id="{C8D17E55-0B1D-AA12-0EB4-7DDE0A4201F8}"/>
                  </a:ext>
                </a:extLst>
              </p:cNvPr>
              <p:cNvSpPr/>
              <p:nvPr/>
            </p:nvSpPr>
            <p:spPr>
              <a:xfrm>
                <a:off x="5715000" y="1600200"/>
                <a:ext cx="304800" cy="152400"/>
              </a:xfrm>
              <a:custGeom>
                <a:avLst/>
                <a:gdLst>
                  <a:gd name="connsiteX0" fmla="*/ 0 w 304800"/>
                  <a:gd name="connsiteY0" fmla="*/ 0 h 152400"/>
                  <a:gd name="connsiteX1" fmla="*/ 304800 w 304800"/>
                  <a:gd name="connsiteY1" fmla="*/ 0 h 152400"/>
                  <a:gd name="connsiteX2" fmla="*/ 304800 w 304800"/>
                  <a:gd name="connsiteY2" fmla="*/ 152400 h 152400"/>
                  <a:gd name="connsiteX3" fmla="*/ 0 w 3048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304800" h="152400">
                    <a:moveTo>
                      <a:pt x="0" y="0"/>
                    </a:moveTo>
                    <a:lnTo>
                      <a:pt x="304800" y="0"/>
                    </a:lnTo>
                    <a:lnTo>
                      <a:pt x="304800" y="152400"/>
                    </a:lnTo>
                    <a:lnTo>
                      <a:pt x="0" y="152400"/>
                    </a:lnTo>
                    <a:close/>
                  </a:path>
                </a:pathLst>
              </a:custGeom>
              <a:solidFill>
                <a:schemeClr val="bg1"/>
              </a:solidFill>
              <a:ln w="317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2" name="Freeform 46">
                <a:extLst>
                  <a:ext uri="{FF2B5EF4-FFF2-40B4-BE49-F238E27FC236}">
                    <a16:creationId xmlns:a16="http://schemas.microsoft.com/office/drawing/2014/main" id="{198D6D47-D358-6608-244A-D212A70C92E4}"/>
                  </a:ext>
                </a:extLst>
              </p:cNvPr>
              <p:cNvSpPr/>
              <p:nvPr/>
            </p:nvSpPr>
            <p:spPr>
              <a:xfrm>
                <a:off x="3810000" y="1143000"/>
                <a:ext cx="1882673" cy="2819400"/>
              </a:xfrm>
              <a:custGeom>
                <a:avLst/>
                <a:gdLst>
                  <a:gd name="connsiteX0" fmla="*/ 76200 w 1882673"/>
                  <a:gd name="connsiteY0" fmla="*/ 1828800 h 2819400"/>
                  <a:gd name="connsiteX1" fmla="*/ 609600 w 1882673"/>
                  <a:gd name="connsiteY1" fmla="*/ 1828800 h 2819400"/>
                  <a:gd name="connsiteX2" fmla="*/ 990600 w 1882673"/>
                  <a:gd name="connsiteY2" fmla="*/ 2209800 h 2819400"/>
                  <a:gd name="connsiteX3" fmla="*/ 1219200 w 1882673"/>
                  <a:gd name="connsiteY3" fmla="*/ 2209800 h 2819400"/>
                  <a:gd name="connsiteX4" fmla="*/ 1447800 w 1882673"/>
                  <a:gd name="connsiteY4" fmla="*/ 2438400 h 2819400"/>
                  <a:gd name="connsiteX5" fmla="*/ 1447800 w 1882673"/>
                  <a:gd name="connsiteY5" fmla="*/ 2559253 h 2819400"/>
                  <a:gd name="connsiteX6" fmla="*/ 1273074 w 1882673"/>
                  <a:gd name="connsiteY6" fmla="*/ 2384527 h 2819400"/>
                  <a:gd name="connsiteX7" fmla="*/ 1165327 w 1882673"/>
                  <a:gd name="connsiteY7" fmla="*/ 2492274 h 2819400"/>
                  <a:gd name="connsiteX8" fmla="*/ 1470127 w 1882673"/>
                  <a:gd name="connsiteY8" fmla="*/ 2797074 h 2819400"/>
                  <a:gd name="connsiteX9" fmla="*/ 1524000 w 1882673"/>
                  <a:gd name="connsiteY9" fmla="*/ 2819400 h 2819400"/>
                  <a:gd name="connsiteX10" fmla="*/ 1577874 w 1882673"/>
                  <a:gd name="connsiteY10" fmla="*/ 2797074 h 2819400"/>
                  <a:gd name="connsiteX11" fmla="*/ 1882674 w 1882673"/>
                  <a:gd name="connsiteY11" fmla="*/ 2492274 h 2819400"/>
                  <a:gd name="connsiteX12" fmla="*/ 1774927 w 1882673"/>
                  <a:gd name="connsiteY12" fmla="*/ 2384527 h 2819400"/>
                  <a:gd name="connsiteX13" fmla="*/ 1600200 w 1882673"/>
                  <a:gd name="connsiteY13" fmla="*/ 2559253 h 2819400"/>
                  <a:gd name="connsiteX14" fmla="*/ 1600200 w 1882673"/>
                  <a:gd name="connsiteY14" fmla="*/ 2438400 h 2819400"/>
                  <a:gd name="connsiteX15" fmla="*/ 1219200 w 1882673"/>
                  <a:gd name="connsiteY15" fmla="*/ 2057400 h 2819400"/>
                  <a:gd name="connsiteX16" fmla="*/ 990600 w 1882673"/>
                  <a:gd name="connsiteY16" fmla="*/ 2057400 h 2819400"/>
                  <a:gd name="connsiteX17" fmla="*/ 762000 w 1882673"/>
                  <a:gd name="connsiteY17" fmla="*/ 1828800 h 2819400"/>
                  <a:gd name="connsiteX18" fmla="*/ 1295400 w 1882673"/>
                  <a:gd name="connsiteY18" fmla="*/ 1828800 h 2819400"/>
                  <a:gd name="connsiteX19" fmla="*/ 1371600 w 1882673"/>
                  <a:gd name="connsiteY19" fmla="*/ 1752600 h 2819400"/>
                  <a:gd name="connsiteX20" fmla="*/ 1371600 w 1882673"/>
                  <a:gd name="connsiteY20" fmla="*/ 533400 h 2819400"/>
                  <a:gd name="connsiteX21" fmla="*/ 1349274 w 1882673"/>
                  <a:gd name="connsiteY21" fmla="*/ 479527 h 2819400"/>
                  <a:gd name="connsiteX22" fmla="*/ 892073 w 1882673"/>
                  <a:gd name="connsiteY22" fmla="*/ 22327 h 2819400"/>
                  <a:gd name="connsiteX23" fmla="*/ 838200 w 1882673"/>
                  <a:gd name="connsiteY23" fmla="*/ 0 h 2819400"/>
                  <a:gd name="connsiteX24" fmla="*/ 76200 w 1882673"/>
                  <a:gd name="connsiteY24" fmla="*/ 0 h 2819400"/>
                  <a:gd name="connsiteX25" fmla="*/ 0 w 1882673"/>
                  <a:gd name="connsiteY25" fmla="*/ 76200 h 2819400"/>
                  <a:gd name="connsiteX26" fmla="*/ 0 w 1882673"/>
                  <a:gd name="connsiteY26" fmla="*/ 1752600 h 2819400"/>
                  <a:gd name="connsiteX27" fmla="*/ 76200 w 1882673"/>
                  <a:gd name="connsiteY27" fmla="*/ 1828800 h 2819400"/>
                  <a:gd name="connsiteX28" fmla="*/ 914400 w 1882673"/>
                  <a:gd name="connsiteY28" fmla="*/ 260147 h 2819400"/>
                  <a:gd name="connsiteX29" fmla="*/ 1111453 w 1882673"/>
                  <a:gd name="connsiteY29" fmla="*/ 457200 h 2819400"/>
                  <a:gd name="connsiteX30" fmla="*/ 914400 w 1882673"/>
                  <a:gd name="connsiteY30" fmla="*/ 457200 h 2819400"/>
                  <a:gd name="connsiteX31" fmla="*/ 152400 w 1882673"/>
                  <a:gd name="connsiteY31" fmla="*/ 152400 h 2819400"/>
                  <a:gd name="connsiteX32" fmla="*/ 762000 w 1882673"/>
                  <a:gd name="connsiteY32" fmla="*/ 152400 h 2819400"/>
                  <a:gd name="connsiteX33" fmla="*/ 762000 w 1882673"/>
                  <a:gd name="connsiteY33" fmla="*/ 533400 h 2819400"/>
                  <a:gd name="connsiteX34" fmla="*/ 838200 w 1882673"/>
                  <a:gd name="connsiteY34" fmla="*/ 609600 h 2819400"/>
                  <a:gd name="connsiteX35" fmla="*/ 1219200 w 1882673"/>
                  <a:gd name="connsiteY35" fmla="*/ 609600 h 2819400"/>
                  <a:gd name="connsiteX36" fmla="*/ 1219200 w 1882673"/>
                  <a:gd name="connsiteY36" fmla="*/ 1676400 h 2819400"/>
                  <a:gd name="connsiteX37" fmla="*/ 152400 w 1882673"/>
                  <a:gd name="connsiteY37" fmla="*/ 1676400 h 281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2673" h="2819400">
                    <a:moveTo>
                      <a:pt x="76200" y="1828800"/>
                    </a:moveTo>
                    <a:lnTo>
                      <a:pt x="609600" y="1828800"/>
                    </a:lnTo>
                    <a:cubicBezTo>
                      <a:pt x="609600" y="2038883"/>
                      <a:pt x="780517" y="2209800"/>
                      <a:pt x="990600" y="2209800"/>
                    </a:cubicBezTo>
                    <a:lnTo>
                      <a:pt x="1219200" y="2209800"/>
                    </a:lnTo>
                    <a:cubicBezTo>
                      <a:pt x="1345235" y="2209800"/>
                      <a:pt x="1447800" y="2312365"/>
                      <a:pt x="1447800" y="2438400"/>
                    </a:cubicBezTo>
                    <a:lnTo>
                      <a:pt x="1447800" y="2559253"/>
                    </a:lnTo>
                    <a:lnTo>
                      <a:pt x="1273074" y="2384527"/>
                    </a:lnTo>
                    <a:lnTo>
                      <a:pt x="1165327" y="2492274"/>
                    </a:lnTo>
                    <a:lnTo>
                      <a:pt x="1470127" y="2797074"/>
                    </a:lnTo>
                    <a:cubicBezTo>
                      <a:pt x="1484986" y="2811933"/>
                      <a:pt x="1504493" y="2819400"/>
                      <a:pt x="1524000" y="2819400"/>
                    </a:cubicBezTo>
                    <a:cubicBezTo>
                      <a:pt x="1543507" y="2819400"/>
                      <a:pt x="1563014" y="2811933"/>
                      <a:pt x="1577874" y="2797074"/>
                    </a:cubicBezTo>
                    <a:lnTo>
                      <a:pt x="1882674" y="2492274"/>
                    </a:lnTo>
                    <a:lnTo>
                      <a:pt x="1774927" y="2384527"/>
                    </a:lnTo>
                    <a:lnTo>
                      <a:pt x="1600200" y="2559253"/>
                    </a:lnTo>
                    <a:lnTo>
                      <a:pt x="1600200" y="2438400"/>
                    </a:lnTo>
                    <a:cubicBezTo>
                      <a:pt x="1600200" y="2228317"/>
                      <a:pt x="1429283" y="2057400"/>
                      <a:pt x="1219200" y="2057400"/>
                    </a:cubicBezTo>
                    <a:lnTo>
                      <a:pt x="990600" y="2057400"/>
                    </a:lnTo>
                    <a:cubicBezTo>
                      <a:pt x="864565" y="2057400"/>
                      <a:pt x="762000" y="1954835"/>
                      <a:pt x="762000" y="1828800"/>
                    </a:cubicBezTo>
                    <a:lnTo>
                      <a:pt x="1295400" y="1828800"/>
                    </a:lnTo>
                    <a:cubicBezTo>
                      <a:pt x="1337539" y="1828800"/>
                      <a:pt x="1371600" y="1794662"/>
                      <a:pt x="1371600" y="1752600"/>
                    </a:cubicBezTo>
                    <a:lnTo>
                      <a:pt x="1371600" y="533400"/>
                    </a:lnTo>
                    <a:cubicBezTo>
                      <a:pt x="1371600" y="513207"/>
                      <a:pt x="1363599" y="493776"/>
                      <a:pt x="1349274" y="479527"/>
                    </a:cubicBezTo>
                    <a:lnTo>
                      <a:pt x="892073" y="22327"/>
                    </a:lnTo>
                    <a:cubicBezTo>
                      <a:pt x="877824" y="8001"/>
                      <a:pt x="858469" y="0"/>
                      <a:pt x="838200" y="0"/>
                    </a:cubicBezTo>
                    <a:lnTo>
                      <a:pt x="76200" y="0"/>
                    </a:lnTo>
                    <a:cubicBezTo>
                      <a:pt x="34061" y="0"/>
                      <a:pt x="0" y="34138"/>
                      <a:pt x="0" y="76200"/>
                    </a:cubicBezTo>
                    <a:lnTo>
                      <a:pt x="0" y="1752600"/>
                    </a:lnTo>
                    <a:cubicBezTo>
                      <a:pt x="0" y="1794662"/>
                      <a:pt x="34061" y="1828800"/>
                      <a:pt x="76200" y="1828800"/>
                    </a:cubicBezTo>
                    <a:close/>
                    <a:moveTo>
                      <a:pt x="914400" y="260147"/>
                    </a:moveTo>
                    <a:lnTo>
                      <a:pt x="1111453" y="457200"/>
                    </a:lnTo>
                    <a:lnTo>
                      <a:pt x="914400" y="457200"/>
                    </a:lnTo>
                    <a:close/>
                    <a:moveTo>
                      <a:pt x="152400" y="152400"/>
                    </a:moveTo>
                    <a:lnTo>
                      <a:pt x="762000" y="152400"/>
                    </a:lnTo>
                    <a:lnTo>
                      <a:pt x="762000" y="533400"/>
                    </a:lnTo>
                    <a:cubicBezTo>
                      <a:pt x="762000" y="575462"/>
                      <a:pt x="796061" y="609600"/>
                      <a:pt x="838200" y="609600"/>
                    </a:cubicBezTo>
                    <a:lnTo>
                      <a:pt x="1219200" y="609600"/>
                    </a:lnTo>
                    <a:lnTo>
                      <a:pt x="1219200" y="1676400"/>
                    </a:lnTo>
                    <a:lnTo>
                      <a:pt x="152400" y="1676400"/>
                    </a:lnTo>
                    <a:close/>
                  </a:path>
                </a:pathLst>
              </a:custGeom>
              <a:solidFill>
                <a:schemeClr val="bg1"/>
              </a:solidFill>
              <a:ln w="317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3" name="Freeform 47">
                <a:extLst>
                  <a:ext uri="{FF2B5EF4-FFF2-40B4-BE49-F238E27FC236}">
                    <a16:creationId xmlns:a16="http://schemas.microsoft.com/office/drawing/2014/main" id="{8C83D3D7-CE4E-3BB7-D9DA-7F9467254422}"/>
                  </a:ext>
                </a:extLst>
              </p:cNvPr>
              <p:cNvSpPr/>
              <p:nvPr/>
            </p:nvSpPr>
            <p:spPr>
              <a:xfrm>
                <a:off x="4114800" y="1905000"/>
                <a:ext cx="762000" cy="152400"/>
              </a:xfrm>
              <a:custGeom>
                <a:avLst/>
                <a:gdLst>
                  <a:gd name="connsiteX0" fmla="*/ 0 w 762000"/>
                  <a:gd name="connsiteY0" fmla="*/ 0 h 152400"/>
                  <a:gd name="connsiteX1" fmla="*/ 762000 w 762000"/>
                  <a:gd name="connsiteY1" fmla="*/ 0 h 152400"/>
                  <a:gd name="connsiteX2" fmla="*/ 762000 w 762000"/>
                  <a:gd name="connsiteY2" fmla="*/ 152400 h 152400"/>
                  <a:gd name="connsiteX3" fmla="*/ 0 w 7620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762000" h="152400">
                    <a:moveTo>
                      <a:pt x="0" y="0"/>
                    </a:moveTo>
                    <a:lnTo>
                      <a:pt x="762000" y="0"/>
                    </a:lnTo>
                    <a:lnTo>
                      <a:pt x="762000" y="152400"/>
                    </a:lnTo>
                    <a:lnTo>
                      <a:pt x="0" y="152400"/>
                    </a:lnTo>
                    <a:close/>
                  </a:path>
                </a:pathLst>
              </a:custGeom>
              <a:solidFill>
                <a:schemeClr val="bg1"/>
              </a:solidFill>
              <a:ln w="317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4" name="Freeform 48">
                <a:extLst>
                  <a:ext uri="{FF2B5EF4-FFF2-40B4-BE49-F238E27FC236}">
                    <a16:creationId xmlns:a16="http://schemas.microsoft.com/office/drawing/2014/main" id="{4C3E4B64-1988-2076-EEFA-ADC97255CDD5}"/>
                  </a:ext>
                </a:extLst>
              </p:cNvPr>
              <p:cNvSpPr/>
              <p:nvPr/>
            </p:nvSpPr>
            <p:spPr>
              <a:xfrm>
                <a:off x="4114800" y="2209800"/>
                <a:ext cx="762000" cy="152400"/>
              </a:xfrm>
              <a:custGeom>
                <a:avLst/>
                <a:gdLst>
                  <a:gd name="connsiteX0" fmla="*/ 0 w 762000"/>
                  <a:gd name="connsiteY0" fmla="*/ 0 h 152400"/>
                  <a:gd name="connsiteX1" fmla="*/ 762000 w 762000"/>
                  <a:gd name="connsiteY1" fmla="*/ 0 h 152400"/>
                  <a:gd name="connsiteX2" fmla="*/ 762000 w 762000"/>
                  <a:gd name="connsiteY2" fmla="*/ 152400 h 152400"/>
                  <a:gd name="connsiteX3" fmla="*/ 0 w 7620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762000" h="152400">
                    <a:moveTo>
                      <a:pt x="0" y="0"/>
                    </a:moveTo>
                    <a:lnTo>
                      <a:pt x="762000" y="0"/>
                    </a:lnTo>
                    <a:lnTo>
                      <a:pt x="762000" y="152400"/>
                    </a:lnTo>
                    <a:lnTo>
                      <a:pt x="0" y="152400"/>
                    </a:lnTo>
                    <a:close/>
                  </a:path>
                </a:pathLst>
              </a:custGeom>
              <a:solidFill>
                <a:schemeClr val="bg1"/>
              </a:solidFill>
              <a:ln w="317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5" name="Freeform 49">
                <a:extLst>
                  <a:ext uri="{FF2B5EF4-FFF2-40B4-BE49-F238E27FC236}">
                    <a16:creationId xmlns:a16="http://schemas.microsoft.com/office/drawing/2014/main" id="{414D6E98-5323-0280-0D93-474519352A7A}"/>
                  </a:ext>
                </a:extLst>
              </p:cNvPr>
              <p:cNvSpPr/>
              <p:nvPr/>
            </p:nvSpPr>
            <p:spPr>
              <a:xfrm>
                <a:off x="4114800" y="2514600"/>
                <a:ext cx="762000" cy="152400"/>
              </a:xfrm>
              <a:custGeom>
                <a:avLst/>
                <a:gdLst>
                  <a:gd name="connsiteX0" fmla="*/ 0 w 762000"/>
                  <a:gd name="connsiteY0" fmla="*/ 0 h 152400"/>
                  <a:gd name="connsiteX1" fmla="*/ 762000 w 762000"/>
                  <a:gd name="connsiteY1" fmla="*/ 0 h 152400"/>
                  <a:gd name="connsiteX2" fmla="*/ 762000 w 762000"/>
                  <a:gd name="connsiteY2" fmla="*/ 152400 h 152400"/>
                  <a:gd name="connsiteX3" fmla="*/ 0 w 7620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762000" h="152400">
                    <a:moveTo>
                      <a:pt x="0" y="0"/>
                    </a:moveTo>
                    <a:lnTo>
                      <a:pt x="762000" y="0"/>
                    </a:lnTo>
                    <a:lnTo>
                      <a:pt x="762000" y="152400"/>
                    </a:lnTo>
                    <a:lnTo>
                      <a:pt x="0" y="152400"/>
                    </a:lnTo>
                    <a:close/>
                  </a:path>
                </a:pathLst>
              </a:custGeom>
              <a:solidFill>
                <a:schemeClr val="bg1"/>
              </a:solidFill>
              <a:ln w="317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6" name="Freeform 50">
                <a:extLst>
                  <a:ext uri="{FF2B5EF4-FFF2-40B4-BE49-F238E27FC236}">
                    <a16:creationId xmlns:a16="http://schemas.microsoft.com/office/drawing/2014/main" id="{FDAA987F-28F2-9BFE-1FA4-5615DF1AB004}"/>
                  </a:ext>
                </a:extLst>
              </p:cNvPr>
              <p:cNvSpPr/>
              <p:nvPr/>
            </p:nvSpPr>
            <p:spPr>
              <a:xfrm>
                <a:off x="4114800" y="1600200"/>
                <a:ext cx="304800" cy="152400"/>
              </a:xfrm>
              <a:custGeom>
                <a:avLst/>
                <a:gdLst>
                  <a:gd name="connsiteX0" fmla="*/ 0 w 304800"/>
                  <a:gd name="connsiteY0" fmla="*/ 0 h 152400"/>
                  <a:gd name="connsiteX1" fmla="*/ 304800 w 304800"/>
                  <a:gd name="connsiteY1" fmla="*/ 0 h 152400"/>
                  <a:gd name="connsiteX2" fmla="*/ 304800 w 304800"/>
                  <a:gd name="connsiteY2" fmla="*/ 152400 h 152400"/>
                  <a:gd name="connsiteX3" fmla="*/ 0 w 3048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304800" h="152400">
                    <a:moveTo>
                      <a:pt x="0" y="0"/>
                    </a:moveTo>
                    <a:lnTo>
                      <a:pt x="304800" y="0"/>
                    </a:lnTo>
                    <a:lnTo>
                      <a:pt x="304800" y="152400"/>
                    </a:lnTo>
                    <a:lnTo>
                      <a:pt x="0" y="152400"/>
                    </a:lnTo>
                    <a:close/>
                  </a:path>
                </a:pathLst>
              </a:custGeom>
              <a:solidFill>
                <a:schemeClr val="bg1"/>
              </a:solidFill>
              <a:ln w="317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7" name="Freeform 51">
                <a:extLst>
                  <a:ext uri="{FF2B5EF4-FFF2-40B4-BE49-F238E27FC236}">
                    <a16:creationId xmlns:a16="http://schemas.microsoft.com/office/drawing/2014/main" id="{C1156E68-5C0C-16DF-415F-47767F3021DB}"/>
                  </a:ext>
                </a:extLst>
              </p:cNvPr>
              <p:cNvSpPr/>
              <p:nvPr/>
            </p:nvSpPr>
            <p:spPr>
              <a:xfrm>
                <a:off x="6499326" y="1143000"/>
                <a:ext cx="1882673" cy="2819400"/>
              </a:xfrm>
              <a:custGeom>
                <a:avLst/>
                <a:gdLst>
                  <a:gd name="connsiteX0" fmla="*/ 1882674 w 1882673"/>
                  <a:gd name="connsiteY0" fmla="*/ 1752600 h 2819400"/>
                  <a:gd name="connsiteX1" fmla="*/ 1882674 w 1882673"/>
                  <a:gd name="connsiteY1" fmla="*/ 533400 h 2819400"/>
                  <a:gd name="connsiteX2" fmla="*/ 1860347 w 1882673"/>
                  <a:gd name="connsiteY2" fmla="*/ 479527 h 2819400"/>
                  <a:gd name="connsiteX3" fmla="*/ 1403147 w 1882673"/>
                  <a:gd name="connsiteY3" fmla="*/ 22327 h 2819400"/>
                  <a:gd name="connsiteX4" fmla="*/ 1349274 w 1882673"/>
                  <a:gd name="connsiteY4" fmla="*/ 0 h 2819400"/>
                  <a:gd name="connsiteX5" fmla="*/ 587273 w 1882673"/>
                  <a:gd name="connsiteY5" fmla="*/ 0 h 2819400"/>
                  <a:gd name="connsiteX6" fmla="*/ 511073 w 1882673"/>
                  <a:gd name="connsiteY6" fmla="*/ 76200 h 2819400"/>
                  <a:gd name="connsiteX7" fmla="*/ 511073 w 1882673"/>
                  <a:gd name="connsiteY7" fmla="*/ 1752600 h 2819400"/>
                  <a:gd name="connsiteX8" fmla="*/ 587273 w 1882673"/>
                  <a:gd name="connsiteY8" fmla="*/ 1828800 h 2819400"/>
                  <a:gd name="connsiteX9" fmla="*/ 1120674 w 1882673"/>
                  <a:gd name="connsiteY9" fmla="*/ 1828800 h 2819400"/>
                  <a:gd name="connsiteX10" fmla="*/ 892073 w 1882673"/>
                  <a:gd name="connsiteY10" fmla="*/ 2057400 h 2819400"/>
                  <a:gd name="connsiteX11" fmla="*/ 663473 w 1882673"/>
                  <a:gd name="connsiteY11" fmla="*/ 2057400 h 2819400"/>
                  <a:gd name="connsiteX12" fmla="*/ 282473 w 1882673"/>
                  <a:gd name="connsiteY12" fmla="*/ 2438400 h 2819400"/>
                  <a:gd name="connsiteX13" fmla="*/ 282473 w 1882673"/>
                  <a:gd name="connsiteY13" fmla="*/ 2559253 h 2819400"/>
                  <a:gd name="connsiteX14" fmla="*/ 107747 w 1882673"/>
                  <a:gd name="connsiteY14" fmla="*/ 2384527 h 2819400"/>
                  <a:gd name="connsiteX15" fmla="*/ 0 w 1882673"/>
                  <a:gd name="connsiteY15" fmla="*/ 2492274 h 2819400"/>
                  <a:gd name="connsiteX16" fmla="*/ 304800 w 1882673"/>
                  <a:gd name="connsiteY16" fmla="*/ 2797074 h 2819400"/>
                  <a:gd name="connsiteX17" fmla="*/ 358673 w 1882673"/>
                  <a:gd name="connsiteY17" fmla="*/ 2819400 h 2819400"/>
                  <a:gd name="connsiteX18" fmla="*/ 412547 w 1882673"/>
                  <a:gd name="connsiteY18" fmla="*/ 2797074 h 2819400"/>
                  <a:gd name="connsiteX19" fmla="*/ 717347 w 1882673"/>
                  <a:gd name="connsiteY19" fmla="*/ 2492274 h 2819400"/>
                  <a:gd name="connsiteX20" fmla="*/ 609600 w 1882673"/>
                  <a:gd name="connsiteY20" fmla="*/ 2384527 h 2819400"/>
                  <a:gd name="connsiteX21" fmla="*/ 434873 w 1882673"/>
                  <a:gd name="connsiteY21" fmla="*/ 2559253 h 2819400"/>
                  <a:gd name="connsiteX22" fmla="*/ 434873 w 1882673"/>
                  <a:gd name="connsiteY22" fmla="*/ 2438400 h 2819400"/>
                  <a:gd name="connsiteX23" fmla="*/ 663473 w 1882673"/>
                  <a:gd name="connsiteY23" fmla="*/ 2209800 h 2819400"/>
                  <a:gd name="connsiteX24" fmla="*/ 892073 w 1882673"/>
                  <a:gd name="connsiteY24" fmla="*/ 2209800 h 2819400"/>
                  <a:gd name="connsiteX25" fmla="*/ 1273074 w 1882673"/>
                  <a:gd name="connsiteY25" fmla="*/ 1828800 h 2819400"/>
                  <a:gd name="connsiteX26" fmla="*/ 1806474 w 1882673"/>
                  <a:gd name="connsiteY26" fmla="*/ 1828800 h 2819400"/>
                  <a:gd name="connsiteX27" fmla="*/ 1882674 w 1882673"/>
                  <a:gd name="connsiteY27" fmla="*/ 1752600 h 2819400"/>
                  <a:gd name="connsiteX28" fmla="*/ 1425474 w 1882673"/>
                  <a:gd name="connsiteY28" fmla="*/ 260147 h 2819400"/>
                  <a:gd name="connsiteX29" fmla="*/ 1622527 w 1882673"/>
                  <a:gd name="connsiteY29" fmla="*/ 457200 h 2819400"/>
                  <a:gd name="connsiteX30" fmla="*/ 1425474 w 1882673"/>
                  <a:gd name="connsiteY30" fmla="*/ 457200 h 2819400"/>
                  <a:gd name="connsiteX31" fmla="*/ 663473 w 1882673"/>
                  <a:gd name="connsiteY31" fmla="*/ 1676400 h 2819400"/>
                  <a:gd name="connsiteX32" fmla="*/ 663473 w 1882673"/>
                  <a:gd name="connsiteY32" fmla="*/ 152400 h 2819400"/>
                  <a:gd name="connsiteX33" fmla="*/ 1273074 w 1882673"/>
                  <a:gd name="connsiteY33" fmla="*/ 152400 h 2819400"/>
                  <a:gd name="connsiteX34" fmla="*/ 1273074 w 1882673"/>
                  <a:gd name="connsiteY34" fmla="*/ 533400 h 2819400"/>
                  <a:gd name="connsiteX35" fmla="*/ 1349274 w 1882673"/>
                  <a:gd name="connsiteY35" fmla="*/ 609600 h 2819400"/>
                  <a:gd name="connsiteX36" fmla="*/ 1730274 w 1882673"/>
                  <a:gd name="connsiteY36" fmla="*/ 609600 h 2819400"/>
                  <a:gd name="connsiteX37" fmla="*/ 1730274 w 1882673"/>
                  <a:gd name="connsiteY37" fmla="*/ 1676400 h 281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82673" h="2819400">
                    <a:moveTo>
                      <a:pt x="1882674" y="1752600"/>
                    </a:moveTo>
                    <a:lnTo>
                      <a:pt x="1882674" y="533400"/>
                    </a:lnTo>
                    <a:cubicBezTo>
                      <a:pt x="1882674" y="513207"/>
                      <a:pt x="1874673" y="493776"/>
                      <a:pt x="1860347" y="479527"/>
                    </a:cubicBezTo>
                    <a:lnTo>
                      <a:pt x="1403147" y="22327"/>
                    </a:lnTo>
                    <a:cubicBezTo>
                      <a:pt x="1388898" y="8001"/>
                      <a:pt x="1369543" y="0"/>
                      <a:pt x="1349274" y="0"/>
                    </a:cubicBezTo>
                    <a:lnTo>
                      <a:pt x="587273" y="0"/>
                    </a:lnTo>
                    <a:cubicBezTo>
                      <a:pt x="545135" y="0"/>
                      <a:pt x="511073" y="34138"/>
                      <a:pt x="511073" y="76200"/>
                    </a:cubicBezTo>
                    <a:lnTo>
                      <a:pt x="511073" y="1752600"/>
                    </a:lnTo>
                    <a:cubicBezTo>
                      <a:pt x="511073" y="1794662"/>
                      <a:pt x="545135" y="1828800"/>
                      <a:pt x="587273" y="1828800"/>
                    </a:cubicBezTo>
                    <a:lnTo>
                      <a:pt x="1120674" y="1828800"/>
                    </a:lnTo>
                    <a:cubicBezTo>
                      <a:pt x="1120674" y="1954835"/>
                      <a:pt x="1018108" y="2057400"/>
                      <a:pt x="892073" y="2057400"/>
                    </a:cubicBezTo>
                    <a:lnTo>
                      <a:pt x="663473" y="2057400"/>
                    </a:lnTo>
                    <a:cubicBezTo>
                      <a:pt x="453390" y="2057400"/>
                      <a:pt x="282473" y="2228317"/>
                      <a:pt x="282473" y="2438400"/>
                    </a:cubicBezTo>
                    <a:lnTo>
                      <a:pt x="282473" y="2559253"/>
                    </a:lnTo>
                    <a:lnTo>
                      <a:pt x="107747" y="2384527"/>
                    </a:lnTo>
                    <a:lnTo>
                      <a:pt x="0" y="2492274"/>
                    </a:lnTo>
                    <a:lnTo>
                      <a:pt x="304800" y="2797074"/>
                    </a:lnTo>
                    <a:cubicBezTo>
                      <a:pt x="319659" y="2811933"/>
                      <a:pt x="339166" y="2819400"/>
                      <a:pt x="358673" y="2819400"/>
                    </a:cubicBezTo>
                    <a:cubicBezTo>
                      <a:pt x="378181" y="2819400"/>
                      <a:pt x="397688" y="2811933"/>
                      <a:pt x="412547" y="2797074"/>
                    </a:cubicBezTo>
                    <a:lnTo>
                      <a:pt x="717347" y="2492274"/>
                    </a:lnTo>
                    <a:lnTo>
                      <a:pt x="609600" y="2384527"/>
                    </a:lnTo>
                    <a:lnTo>
                      <a:pt x="434873" y="2559253"/>
                    </a:lnTo>
                    <a:lnTo>
                      <a:pt x="434873" y="2438400"/>
                    </a:lnTo>
                    <a:cubicBezTo>
                      <a:pt x="434873" y="2312365"/>
                      <a:pt x="537439" y="2209800"/>
                      <a:pt x="663473" y="2209800"/>
                    </a:cubicBezTo>
                    <a:lnTo>
                      <a:pt x="892073" y="2209800"/>
                    </a:lnTo>
                    <a:cubicBezTo>
                      <a:pt x="1102157" y="2209800"/>
                      <a:pt x="1273074" y="2038883"/>
                      <a:pt x="1273074" y="1828800"/>
                    </a:cubicBezTo>
                    <a:lnTo>
                      <a:pt x="1806474" y="1828800"/>
                    </a:lnTo>
                    <a:cubicBezTo>
                      <a:pt x="1848612" y="1828800"/>
                      <a:pt x="1882674" y="1794662"/>
                      <a:pt x="1882674" y="1752600"/>
                    </a:cubicBezTo>
                    <a:close/>
                    <a:moveTo>
                      <a:pt x="1425474" y="260147"/>
                    </a:moveTo>
                    <a:lnTo>
                      <a:pt x="1622527" y="457200"/>
                    </a:lnTo>
                    <a:lnTo>
                      <a:pt x="1425474" y="457200"/>
                    </a:lnTo>
                    <a:close/>
                    <a:moveTo>
                      <a:pt x="663473" y="1676400"/>
                    </a:moveTo>
                    <a:lnTo>
                      <a:pt x="663473" y="152400"/>
                    </a:lnTo>
                    <a:lnTo>
                      <a:pt x="1273074" y="152400"/>
                    </a:lnTo>
                    <a:lnTo>
                      <a:pt x="1273074" y="533400"/>
                    </a:lnTo>
                    <a:cubicBezTo>
                      <a:pt x="1273074" y="575462"/>
                      <a:pt x="1307135" y="609600"/>
                      <a:pt x="1349274" y="609600"/>
                    </a:cubicBezTo>
                    <a:lnTo>
                      <a:pt x="1730274" y="609600"/>
                    </a:lnTo>
                    <a:lnTo>
                      <a:pt x="1730274" y="1676400"/>
                    </a:lnTo>
                    <a:close/>
                  </a:path>
                </a:pathLst>
              </a:custGeom>
              <a:solidFill>
                <a:schemeClr val="bg1"/>
              </a:solidFill>
              <a:ln w="317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8" name="Freeform 52">
                <a:extLst>
                  <a:ext uri="{FF2B5EF4-FFF2-40B4-BE49-F238E27FC236}">
                    <a16:creationId xmlns:a16="http://schemas.microsoft.com/office/drawing/2014/main" id="{90DD58AB-E78A-2B7B-18A2-24B675343E46}"/>
                  </a:ext>
                </a:extLst>
              </p:cNvPr>
              <p:cNvSpPr/>
              <p:nvPr/>
            </p:nvSpPr>
            <p:spPr>
              <a:xfrm>
                <a:off x="7315200" y="1905000"/>
                <a:ext cx="762000" cy="152400"/>
              </a:xfrm>
              <a:custGeom>
                <a:avLst/>
                <a:gdLst>
                  <a:gd name="connsiteX0" fmla="*/ 0 w 762000"/>
                  <a:gd name="connsiteY0" fmla="*/ 0 h 152400"/>
                  <a:gd name="connsiteX1" fmla="*/ 762000 w 762000"/>
                  <a:gd name="connsiteY1" fmla="*/ 0 h 152400"/>
                  <a:gd name="connsiteX2" fmla="*/ 762000 w 762000"/>
                  <a:gd name="connsiteY2" fmla="*/ 152400 h 152400"/>
                  <a:gd name="connsiteX3" fmla="*/ 0 w 7620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762000" h="152400">
                    <a:moveTo>
                      <a:pt x="0" y="0"/>
                    </a:moveTo>
                    <a:lnTo>
                      <a:pt x="762000" y="0"/>
                    </a:lnTo>
                    <a:lnTo>
                      <a:pt x="762000" y="152400"/>
                    </a:lnTo>
                    <a:lnTo>
                      <a:pt x="0" y="152400"/>
                    </a:lnTo>
                    <a:close/>
                  </a:path>
                </a:pathLst>
              </a:custGeom>
              <a:solidFill>
                <a:schemeClr val="bg1"/>
              </a:solidFill>
              <a:ln w="317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9" name="Freeform 53">
                <a:extLst>
                  <a:ext uri="{FF2B5EF4-FFF2-40B4-BE49-F238E27FC236}">
                    <a16:creationId xmlns:a16="http://schemas.microsoft.com/office/drawing/2014/main" id="{0499A58D-8886-EA6F-D5BA-5BF6BDCBC953}"/>
                  </a:ext>
                </a:extLst>
              </p:cNvPr>
              <p:cNvSpPr/>
              <p:nvPr/>
            </p:nvSpPr>
            <p:spPr>
              <a:xfrm>
                <a:off x="7315200" y="2209800"/>
                <a:ext cx="762000" cy="152400"/>
              </a:xfrm>
              <a:custGeom>
                <a:avLst/>
                <a:gdLst>
                  <a:gd name="connsiteX0" fmla="*/ 0 w 762000"/>
                  <a:gd name="connsiteY0" fmla="*/ 0 h 152400"/>
                  <a:gd name="connsiteX1" fmla="*/ 762000 w 762000"/>
                  <a:gd name="connsiteY1" fmla="*/ 0 h 152400"/>
                  <a:gd name="connsiteX2" fmla="*/ 762000 w 762000"/>
                  <a:gd name="connsiteY2" fmla="*/ 152400 h 152400"/>
                  <a:gd name="connsiteX3" fmla="*/ 0 w 7620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762000" h="152400">
                    <a:moveTo>
                      <a:pt x="0" y="0"/>
                    </a:moveTo>
                    <a:lnTo>
                      <a:pt x="762000" y="0"/>
                    </a:lnTo>
                    <a:lnTo>
                      <a:pt x="762000" y="152400"/>
                    </a:lnTo>
                    <a:lnTo>
                      <a:pt x="0" y="152400"/>
                    </a:lnTo>
                    <a:close/>
                  </a:path>
                </a:pathLst>
              </a:custGeom>
              <a:solidFill>
                <a:schemeClr val="bg1"/>
              </a:solidFill>
              <a:ln w="317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0" name="Freeform 54">
                <a:extLst>
                  <a:ext uri="{FF2B5EF4-FFF2-40B4-BE49-F238E27FC236}">
                    <a16:creationId xmlns:a16="http://schemas.microsoft.com/office/drawing/2014/main" id="{9BC6E9B0-1607-DBA8-135B-4C0C894D173F}"/>
                  </a:ext>
                </a:extLst>
              </p:cNvPr>
              <p:cNvSpPr/>
              <p:nvPr/>
            </p:nvSpPr>
            <p:spPr>
              <a:xfrm>
                <a:off x="7315200" y="2514600"/>
                <a:ext cx="762000" cy="152400"/>
              </a:xfrm>
              <a:custGeom>
                <a:avLst/>
                <a:gdLst>
                  <a:gd name="connsiteX0" fmla="*/ 0 w 762000"/>
                  <a:gd name="connsiteY0" fmla="*/ 0 h 152400"/>
                  <a:gd name="connsiteX1" fmla="*/ 762000 w 762000"/>
                  <a:gd name="connsiteY1" fmla="*/ 0 h 152400"/>
                  <a:gd name="connsiteX2" fmla="*/ 762000 w 762000"/>
                  <a:gd name="connsiteY2" fmla="*/ 152400 h 152400"/>
                  <a:gd name="connsiteX3" fmla="*/ 0 w 7620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762000" h="152400">
                    <a:moveTo>
                      <a:pt x="0" y="0"/>
                    </a:moveTo>
                    <a:lnTo>
                      <a:pt x="762000" y="0"/>
                    </a:lnTo>
                    <a:lnTo>
                      <a:pt x="762000" y="152400"/>
                    </a:lnTo>
                    <a:lnTo>
                      <a:pt x="0" y="152400"/>
                    </a:lnTo>
                    <a:close/>
                  </a:path>
                </a:pathLst>
              </a:custGeom>
              <a:solidFill>
                <a:schemeClr val="bg1"/>
              </a:solidFill>
              <a:ln w="317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1" name="Freeform 55">
                <a:extLst>
                  <a:ext uri="{FF2B5EF4-FFF2-40B4-BE49-F238E27FC236}">
                    <a16:creationId xmlns:a16="http://schemas.microsoft.com/office/drawing/2014/main" id="{12BC8CE1-E7E9-5442-C926-A297BF795109}"/>
                  </a:ext>
                </a:extLst>
              </p:cNvPr>
              <p:cNvSpPr/>
              <p:nvPr/>
            </p:nvSpPr>
            <p:spPr>
              <a:xfrm>
                <a:off x="7315200" y="1600200"/>
                <a:ext cx="304800" cy="152400"/>
              </a:xfrm>
              <a:custGeom>
                <a:avLst/>
                <a:gdLst>
                  <a:gd name="connsiteX0" fmla="*/ 0 w 304800"/>
                  <a:gd name="connsiteY0" fmla="*/ 0 h 152400"/>
                  <a:gd name="connsiteX1" fmla="*/ 304800 w 304800"/>
                  <a:gd name="connsiteY1" fmla="*/ 0 h 152400"/>
                  <a:gd name="connsiteX2" fmla="*/ 304800 w 304800"/>
                  <a:gd name="connsiteY2" fmla="*/ 152400 h 152400"/>
                  <a:gd name="connsiteX3" fmla="*/ 0 w 3048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304800" h="152400">
                    <a:moveTo>
                      <a:pt x="0" y="0"/>
                    </a:moveTo>
                    <a:lnTo>
                      <a:pt x="304800" y="0"/>
                    </a:lnTo>
                    <a:lnTo>
                      <a:pt x="304800" y="152400"/>
                    </a:lnTo>
                    <a:lnTo>
                      <a:pt x="0" y="152400"/>
                    </a:lnTo>
                    <a:close/>
                  </a:path>
                </a:pathLst>
              </a:custGeom>
              <a:solidFill>
                <a:schemeClr val="bg1"/>
              </a:solidFill>
              <a:ln w="317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2" name="Freeform 56">
                <a:extLst>
                  <a:ext uri="{FF2B5EF4-FFF2-40B4-BE49-F238E27FC236}">
                    <a16:creationId xmlns:a16="http://schemas.microsoft.com/office/drawing/2014/main" id="{6C187FCA-43A6-1D76-E0D8-7C13083FB301}"/>
                  </a:ext>
                </a:extLst>
              </p:cNvPr>
              <p:cNvSpPr/>
              <p:nvPr/>
            </p:nvSpPr>
            <p:spPr>
              <a:xfrm>
                <a:off x="5715000" y="2514600"/>
                <a:ext cx="152400" cy="152400"/>
              </a:xfrm>
              <a:custGeom>
                <a:avLst/>
                <a:gdLst>
                  <a:gd name="connsiteX0" fmla="*/ 0 w 152400"/>
                  <a:gd name="connsiteY0" fmla="*/ 0 h 152400"/>
                  <a:gd name="connsiteX1" fmla="*/ 152400 w 152400"/>
                  <a:gd name="connsiteY1" fmla="*/ 0 h 152400"/>
                  <a:gd name="connsiteX2" fmla="*/ 152400 w 152400"/>
                  <a:gd name="connsiteY2" fmla="*/ 152400 h 152400"/>
                  <a:gd name="connsiteX3" fmla="*/ 0 w 1524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52400" h="152400">
                    <a:moveTo>
                      <a:pt x="0" y="0"/>
                    </a:moveTo>
                    <a:lnTo>
                      <a:pt x="152400" y="0"/>
                    </a:lnTo>
                    <a:lnTo>
                      <a:pt x="152400" y="152400"/>
                    </a:lnTo>
                    <a:lnTo>
                      <a:pt x="0" y="152400"/>
                    </a:lnTo>
                    <a:close/>
                  </a:path>
                </a:pathLst>
              </a:custGeom>
              <a:solidFill>
                <a:schemeClr val="bg1"/>
              </a:solidFill>
              <a:ln w="317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3" name="Freeform 57">
                <a:extLst>
                  <a:ext uri="{FF2B5EF4-FFF2-40B4-BE49-F238E27FC236}">
                    <a16:creationId xmlns:a16="http://schemas.microsoft.com/office/drawing/2014/main" id="{CECC04F7-2557-BE8A-16B1-78F383037969}"/>
                  </a:ext>
                </a:extLst>
              </p:cNvPr>
              <p:cNvSpPr/>
              <p:nvPr/>
            </p:nvSpPr>
            <p:spPr>
              <a:xfrm>
                <a:off x="6019800" y="2514600"/>
                <a:ext cx="152400" cy="152400"/>
              </a:xfrm>
              <a:custGeom>
                <a:avLst/>
                <a:gdLst>
                  <a:gd name="connsiteX0" fmla="*/ 0 w 152400"/>
                  <a:gd name="connsiteY0" fmla="*/ 0 h 152400"/>
                  <a:gd name="connsiteX1" fmla="*/ 152400 w 152400"/>
                  <a:gd name="connsiteY1" fmla="*/ 0 h 152400"/>
                  <a:gd name="connsiteX2" fmla="*/ 152400 w 152400"/>
                  <a:gd name="connsiteY2" fmla="*/ 152400 h 152400"/>
                  <a:gd name="connsiteX3" fmla="*/ 0 w 1524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52400" h="152400">
                    <a:moveTo>
                      <a:pt x="0" y="0"/>
                    </a:moveTo>
                    <a:lnTo>
                      <a:pt x="152400" y="0"/>
                    </a:lnTo>
                    <a:lnTo>
                      <a:pt x="152400" y="152400"/>
                    </a:lnTo>
                    <a:lnTo>
                      <a:pt x="0" y="152400"/>
                    </a:lnTo>
                    <a:close/>
                  </a:path>
                </a:pathLst>
              </a:custGeom>
              <a:solidFill>
                <a:schemeClr val="bg1"/>
              </a:solidFill>
              <a:ln w="317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4" name="Freeform 58">
                <a:extLst>
                  <a:ext uri="{FF2B5EF4-FFF2-40B4-BE49-F238E27FC236}">
                    <a16:creationId xmlns:a16="http://schemas.microsoft.com/office/drawing/2014/main" id="{DDB4C050-B014-10C1-334F-80A0F2518D5D}"/>
                  </a:ext>
                </a:extLst>
              </p:cNvPr>
              <p:cNvSpPr/>
              <p:nvPr/>
            </p:nvSpPr>
            <p:spPr>
              <a:xfrm>
                <a:off x="6324600" y="2514600"/>
                <a:ext cx="152400" cy="152400"/>
              </a:xfrm>
              <a:custGeom>
                <a:avLst/>
                <a:gdLst>
                  <a:gd name="connsiteX0" fmla="*/ 0 w 152400"/>
                  <a:gd name="connsiteY0" fmla="*/ 0 h 152400"/>
                  <a:gd name="connsiteX1" fmla="*/ 152400 w 152400"/>
                  <a:gd name="connsiteY1" fmla="*/ 0 h 152400"/>
                  <a:gd name="connsiteX2" fmla="*/ 152400 w 152400"/>
                  <a:gd name="connsiteY2" fmla="*/ 152400 h 152400"/>
                  <a:gd name="connsiteX3" fmla="*/ 0 w 1524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152400" h="152400">
                    <a:moveTo>
                      <a:pt x="0" y="0"/>
                    </a:moveTo>
                    <a:lnTo>
                      <a:pt x="152400" y="0"/>
                    </a:lnTo>
                    <a:lnTo>
                      <a:pt x="152400" y="152400"/>
                    </a:lnTo>
                    <a:lnTo>
                      <a:pt x="0" y="152400"/>
                    </a:lnTo>
                    <a:close/>
                  </a:path>
                </a:pathLst>
              </a:custGeom>
              <a:solidFill>
                <a:schemeClr val="bg1"/>
              </a:solidFill>
              <a:ln w="317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sp>
          <p:nvSpPr>
            <p:cNvPr id="20" name="Text Placeholder 4">
              <a:extLst>
                <a:ext uri="{FF2B5EF4-FFF2-40B4-BE49-F238E27FC236}">
                  <a16:creationId xmlns:a16="http://schemas.microsoft.com/office/drawing/2014/main" id="{E995F3B6-D219-2EEC-0A2D-429CAC25D042}"/>
                </a:ext>
              </a:extLst>
            </p:cNvPr>
            <p:cNvSpPr txBox="1">
              <a:spLocks/>
            </p:cNvSpPr>
            <p:nvPr/>
          </p:nvSpPr>
          <p:spPr>
            <a:xfrm>
              <a:off x="7896225" y="4866455"/>
              <a:ext cx="4295775" cy="808038"/>
            </a:xfrm>
          </p:spPr>
          <p:txBody>
            <a:bodyPr anchor="ctr">
              <a:norm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GB" sz="1800">
                  <a:solidFill>
                    <a:srgbClr val="FFFFFF"/>
                  </a:solidFill>
                </a:rPr>
                <a:t>Deep dive into the data to optimize performance​</a:t>
              </a:r>
            </a:p>
          </p:txBody>
        </p:sp>
      </p:grpSp>
    </p:spTree>
    <p:extLst>
      <p:ext uri="{BB962C8B-B14F-4D97-AF65-F5344CB8AC3E}">
        <p14:creationId xmlns:p14="http://schemas.microsoft.com/office/powerpoint/2010/main" val="410413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7DB06-A854-9605-9559-9BD7EBB51CC2}"/>
              </a:ext>
            </a:extLst>
          </p:cNvPr>
          <p:cNvSpPr>
            <a:spLocks noGrp="1"/>
          </p:cNvSpPr>
          <p:nvPr>
            <p:ph type="title"/>
          </p:nvPr>
        </p:nvSpPr>
        <p:spPr/>
        <p:txBody>
          <a:bodyPr vert="horz" lIns="91440" tIns="45720" rIns="91440" bIns="45720" anchor="ctr"/>
          <a:lstStyle/>
          <a:p>
            <a:r>
              <a:rPr lang="en-US"/>
              <a:t>Licensing Matrix</a:t>
            </a:r>
          </a:p>
        </p:txBody>
      </p:sp>
      <p:pic>
        <p:nvPicPr>
          <p:cNvPr id="4" name="Picture 3" descr="A screen shot of a chart&#10;&#10;Description automatically generated" hidden="1">
            <a:extLst>
              <a:ext uri="{FF2B5EF4-FFF2-40B4-BE49-F238E27FC236}">
                <a16:creationId xmlns:a16="http://schemas.microsoft.com/office/drawing/2014/main" id="{1AA2764D-C863-E588-65DD-860347018F37}"/>
              </a:ext>
            </a:extLst>
          </p:cNvPr>
          <p:cNvPicPr>
            <a:picLocks noChangeAspect="1"/>
          </p:cNvPicPr>
          <p:nvPr/>
        </p:nvPicPr>
        <p:blipFill>
          <a:blip r:embed="rId3"/>
          <a:stretch>
            <a:fillRect/>
          </a:stretch>
        </p:blipFill>
        <p:spPr>
          <a:xfrm>
            <a:off x="1952625" y="761368"/>
            <a:ext cx="8953500" cy="5240015"/>
          </a:xfrm>
          <a:prstGeom prst="rect">
            <a:avLst/>
          </a:prstGeom>
        </p:spPr>
      </p:pic>
      <p:graphicFrame>
        <p:nvGraphicFramePr>
          <p:cNvPr id="3" name="Table 2">
            <a:extLst>
              <a:ext uri="{FF2B5EF4-FFF2-40B4-BE49-F238E27FC236}">
                <a16:creationId xmlns:a16="http://schemas.microsoft.com/office/drawing/2014/main" id="{EC98988B-BE15-510E-8120-7CFFFBFB0279}"/>
              </a:ext>
            </a:extLst>
          </p:cNvPr>
          <p:cNvGraphicFramePr>
            <a:graphicFrameLocks noGrp="1"/>
          </p:cNvGraphicFramePr>
          <p:nvPr>
            <p:extLst>
              <p:ext uri="{D42A27DB-BD31-4B8C-83A1-F6EECF244321}">
                <p14:modId xmlns:p14="http://schemas.microsoft.com/office/powerpoint/2010/main" val="2546605918"/>
              </p:ext>
            </p:extLst>
          </p:nvPr>
        </p:nvGraphicFramePr>
        <p:xfrm>
          <a:off x="756921" y="817033"/>
          <a:ext cx="10678158" cy="5223934"/>
        </p:xfrm>
        <a:graphic>
          <a:graphicData uri="http://schemas.openxmlformats.org/drawingml/2006/table">
            <a:tbl>
              <a:tblPr firstRow="1" bandRow="1">
                <a:tableStyleId>{5A111915-BE36-4E01-A7E5-04B1672EAD32}</a:tableStyleId>
              </a:tblPr>
              <a:tblGrid>
                <a:gridCol w="2540000">
                  <a:extLst>
                    <a:ext uri="{9D8B030D-6E8A-4147-A177-3AD203B41FA5}">
                      <a16:colId xmlns:a16="http://schemas.microsoft.com/office/drawing/2014/main" val="460422721"/>
                    </a:ext>
                  </a:extLst>
                </a:gridCol>
                <a:gridCol w="1353312">
                  <a:extLst>
                    <a:ext uri="{9D8B030D-6E8A-4147-A177-3AD203B41FA5}">
                      <a16:colId xmlns:a16="http://schemas.microsoft.com/office/drawing/2014/main" val="3656615603"/>
                    </a:ext>
                  </a:extLst>
                </a:gridCol>
                <a:gridCol w="1445767">
                  <a:extLst>
                    <a:ext uri="{9D8B030D-6E8A-4147-A177-3AD203B41FA5}">
                      <a16:colId xmlns:a16="http://schemas.microsoft.com/office/drawing/2014/main" val="3862375877"/>
                    </a:ext>
                  </a:extLst>
                </a:gridCol>
                <a:gridCol w="1779693">
                  <a:extLst>
                    <a:ext uri="{9D8B030D-6E8A-4147-A177-3AD203B41FA5}">
                      <a16:colId xmlns:a16="http://schemas.microsoft.com/office/drawing/2014/main" val="2057389305"/>
                    </a:ext>
                  </a:extLst>
                </a:gridCol>
                <a:gridCol w="1779693">
                  <a:extLst>
                    <a:ext uri="{9D8B030D-6E8A-4147-A177-3AD203B41FA5}">
                      <a16:colId xmlns:a16="http://schemas.microsoft.com/office/drawing/2014/main" val="3006554935"/>
                    </a:ext>
                  </a:extLst>
                </a:gridCol>
                <a:gridCol w="1779693">
                  <a:extLst>
                    <a:ext uri="{9D8B030D-6E8A-4147-A177-3AD203B41FA5}">
                      <a16:colId xmlns:a16="http://schemas.microsoft.com/office/drawing/2014/main" val="2419191411"/>
                    </a:ext>
                  </a:extLst>
                </a:gridCol>
              </a:tblGrid>
              <a:tr h="370840">
                <a:tc>
                  <a:txBody>
                    <a:bodyPr/>
                    <a:lstStyle/>
                    <a:p>
                      <a:pPr algn="ctr"/>
                      <a:r>
                        <a:rPr lang="en-GB" sz="1100">
                          <a:solidFill>
                            <a:schemeClr val="bg1"/>
                          </a:solidFill>
                        </a:rPr>
                        <a:t>User Subscription</a:t>
                      </a:r>
                      <a:endParaRPr lang="en-GB" sz="1100">
                        <a:solidFill>
                          <a:schemeClr val="bg1"/>
                        </a:solidFill>
                        <a:latin typeface="Calibri" panose="020F0502020204030204" pitchFamily="34" charset="0"/>
                        <a:cs typeface="Calibri" panose="020F0502020204030204" pitchFamily="34" charset="0"/>
                      </a:endParaRPr>
                    </a:p>
                  </a:txBody>
                  <a:tcPr anchor="ctr"/>
                </a:tc>
                <a:tc>
                  <a:txBody>
                    <a:bodyPr/>
                    <a:lstStyle/>
                    <a:p>
                      <a:pPr algn="ctr"/>
                      <a:r>
                        <a:rPr lang="en-GB" sz="1100">
                          <a:solidFill>
                            <a:schemeClr val="bg1"/>
                          </a:solidFill>
                        </a:rPr>
                        <a:t>Enterprise</a:t>
                      </a:r>
                      <a:endParaRPr lang="en-GB" sz="1100">
                        <a:solidFill>
                          <a:schemeClr val="bg1"/>
                        </a:solidFill>
                        <a:latin typeface="Calibri" panose="020F0502020204030204" pitchFamily="34" charset="0"/>
                        <a:cs typeface="Calibri" panose="020F0502020204030204" pitchFamily="34" charset="0"/>
                      </a:endParaRPr>
                    </a:p>
                  </a:txBody>
                  <a:tcPr anchor="ctr"/>
                </a:tc>
                <a:tc>
                  <a:txBody>
                    <a:bodyPr/>
                    <a:lstStyle/>
                    <a:p>
                      <a:pPr algn="ctr"/>
                      <a:r>
                        <a:rPr lang="en-GB" sz="1100">
                          <a:solidFill>
                            <a:schemeClr val="bg1"/>
                          </a:solidFill>
                        </a:rPr>
                        <a:t>Professional</a:t>
                      </a:r>
                      <a:endParaRPr lang="en-GB" sz="1100">
                        <a:solidFill>
                          <a:schemeClr val="bg1"/>
                        </a:solidFill>
                        <a:latin typeface="Calibri" panose="020F0502020204030204" pitchFamily="34" charset="0"/>
                        <a:cs typeface="Calibri" panose="020F0502020204030204" pitchFamily="34" charset="0"/>
                      </a:endParaRPr>
                    </a:p>
                  </a:txBody>
                  <a:tcPr anchor="ctr"/>
                </a:tc>
                <a:tc>
                  <a:txBody>
                    <a:bodyPr/>
                    <a:lstStyle/>
                    <a:p>
                      <a:pPr algn="ctr"/>
                      <a:r>
                        <a:rPr lang="en-GB" sz="1100">
                          <a:solidFill>
                            <a:schemeClr val="bg1"/>
                          </a:solidFill>
                        </a:rPr>
                        <a:t>Essentials</a:t>
                      </a:r>
                      <a:endParaRPr lang="en-GB" sz="1100">
                        <a:solidFill>
                          <a:schemeClr val="bg1"/>
                        </a:solidFill>
                        <a:latin typeface="Calibri" panose="020F0502020204030204" pitchFamily="34" charset="0"/>
                        <a:cs typeface="Calibri" panose="020F0502020204030204" pitchFamily="34" charset="0"/>
                      </a:endParaRPr>
                    </a:p>
                  </a:txBody>
                  <a:tcPr anchor="ctr"/>
                </a:tc>
                <a:tc>
                  <a:txBody>
                    <a:bodyPr/>
                    <a:lstStyle/>
                    <a:p>
                      <a:pPr algn="ctr"/>
                      <a:r>
                        <a:rPr lang="en-GB" sz="1100">
                          <a:solidFill>
                            <a:schemeClr val="bg1"/>
                          </a:solidFill>
                        </a:rPr>
                        <a:t>Supervisor</a:t>
                      </a:r>
                      <a:endParaRPr lang="en-GB" sz="1100">
                        <a:solidFill>
                          <a:schemeClr val="bg1"/>
                        </a:solidFill>
                        <a:latin typeface="Calibri" panose="020F0502020204030204" pitchFamily="34" charset="0"/>
                        <a:cs typeface="Calibri" panose="020F0502020204030204" pitchFamily="34" charset="0"/>
                      </a:endParaRPr>
                    </a:p>
                  </a:txBody>
                  <a:tcPr anchor="ctr"/>
                </a:tc>
                <a:tc>
                  <a:txBody>
                    <a:bodyPr/>
                    <a:lstStyle/>
                    <a:p>
                      <a:pPr algn="ctr"/>
                      <a:r>
                        <a:rPr lang="en-GB" sz="1100">
                          <a:solidFill>
                            <a:schemeClr val="bg1"/>
                          </a:solidFill>
                        </a:rPr>
                        <a:t>Agent</a:t>
                      </a:r>
                      <a:endParaRPr lang="en-GB" sz="1100">
                        <a:solidFill>
                          <a:schemeClr val="bg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713190337"/>
                  </a:ext>
                </a:extLst>
              </a:tr>
              <a:tr h="207942">
                <a:tc>
                  <a:txBody>
                    <a:bodyPr/>
                    <a:lstStyle/>
                    <a:p>
                      <a:pPr algn="ctr"/>
                      <a:r>
                        <a:rPr lang="en-GB" sz="800" b="1">
                          <a:solidFill>
                            <a:schemeClr val="bg1"/>
                          </a:solidFill>
                        </a:rPr>
                        <a:t>Use Cases</a:t>
                      </a:r>
                      <a:endParaRPr lang="en-GB" sz="800" b="1">
                        <a:solidFill>
                          <a:schemeClr val="bg1"/>
                        </a:solidFill>
                        <a:latin typeface="Calibri" panose="020F0502020204030204" pitchFamily="34" charset="0"/>
                        <a:cs typeface="Calibri" panose="020F0502020204030204" pitchFamily="34" charset="0"/>
                      </a:endParaRPr>
                    </a:p>
                  </a:txBody>
                  <a:tcPr anchor="ctr"/>
                </a:tc>
                <a:tc>
                  <a:txBody>
                    <a:bodyPr/>
                    <a:lstStyle/>
                    <a:p>
                      <a:r>
                        <a:rPr lang="en-GB" sz="800">
                          <a:solidFill>
                            <a:schemeClr val="bg1"/>
                          </a:solidFill>
                        </a:rPr>
                        <a:t>• Management</a:t>
                      </a:r>
                    </a:p>
                    <a:p>
                      <a:r>
                        <a:rPr lang="en-GB" sz="800">
                          <a:solidFill>
                            <a:schemeClr val="bg1"/>
                          </a:solidFill>
                        </a:rPr>
                        <a:t>• Team Leaders</a:t>
                      </a:r>
                    </a:p>
                    <a:p>
                      <a:r>
                        <a:rPr lang="en-GB" sz="800">
                          <a:solidFill>
                            <a:schemeClr val="bg1"/>
                          </a:solidFill>
                        </a:rPr>
                        <a:t>• Reporting Users</a:t>
                      </a:r>
                      <a:endParaRPr lang="en-GB" sz="800">
                        <a:solidFill>
                          <a:schemeClr val="bg1"/>
                        </a:solidFill>
                        <a:latin typeface="Calibri" panose="020F0502020204030204" pitchFamily="34" charset="0"/>
                        <a:cs typeface="Calibri" panose="020F0502020204030204" pitchFamily="34" charset="0"/>
                      </a:endParaRPr>
                    </a:p>
                  </a:txBody>
                  <a:tcPr anchor="ctr"/>
                </a:tc>
                <a:tc>
                  <a:txBody>
                    <a:bodyPr/>
                    <a:lstStyle/>
                    <a:p>
                      <a:r>
                        <a:rPr lang="en-GB" sz="800">
                          <a:solidFill>
                            <a:schemeClr val="bg1"/>
                          </a:solidFill>
                        </a:rPr>
                        <a:t>• Hybrid Worker</a:t>
                      </a:r>
                    </a:p>
                    <a:p>
                      <a:r>
                        <a:rPr lang="en-GB" sz="800">
                          <a:solidFill>
                            <a:schemeClr val="bg1"/>
                          </a:solidFill>
                        </a:rPr>
                        <a:t>• Knowledge Worker</a:t>
                      </a:r>
                    </a:p>
                    <a:p>
                      <a:r>
                        <a:rPr lang="en-GB" sz="800">
                          <a:solidFill>
                            <a:schemeClr val="bg1"/>
                          </a:solidFill>
                        </a:rPr>
                        <a:t>• Pro-Services</a:t>
                      </a:r>
                    </a:p>
                    <a:p>
                      <a:r>
                        <a:rPr lang="en-GB" sz="800">
                          <a:solidFill>
                            <a:schemeClr val="bg1"/>
                          </a:solidFill>
                        </a:rPr>
                        <a:t>• Informal CC User</a:t>
                      </a:r>
                      <a:endParaRPr lang="en-GB" sz="800">
                        <a:solidFill>
                          <a:schemeClr val="bg1"/>
                        </a:solidFill>
                        <a:latin typeface="Calibri" panose="020F0502020204030204" pitchFamily="34" charset="0"/>
                        <a:cs typeface="Calibri" panose="020F0502020204030204" pitchFamily="34" charset="0"/>
                      </a:endParaRPr>
                    </a:p>
                  </a:txBody>
                  <a:tcPr anchor="ctr"/>
                </a:tc>
                <a:tc>
                  <a:txBody>
                    <a:bodyPr/>
                    <a:lstStyle/>
                    <a:p>
                      <a:r>
                        <a:rPr lang="en-GB" sz="800">
                          <a:solidFill>
                            <a:schemeClr val="bg1"/>
                          </a:solidFill>
                        </a:rPr>
                        <a:t>• Basic Phone User</a:t>
                      </a:r>
                      <a:endParaRPr lang="en-GB" sz="800">
                        <a:solidFill>
                          <a:schemeClr val="bg1"/>
                        </a:solidFill>
                        <a:latin typeface="Calibri" panose="020F0502020204030204" pitchFamily="34" charset="0"/>
                        <a:cs typeface="Calibri" panose="020F0502020204030204" pitchFamily="34" charset="0"/>
                      </a:endParaRPr>
                    </a:p>
                  </a:txBody>
                  <a:tcPr anchor="ctr"/>
                </a:tc>
                <a:tc>
                  <a:txBody>
                    <a:bodyPr/>
                    <a:lstStyle/>
                    <a:p>
                      <a:r>
                        <a:rPr lang="en-GB" sz="800">
                          <a:solidFill>
                            <a:schemeClr val="bg1"/>
                          </a:solidFill>
                        </a:rPr>
                        <a:t>• Call Centre Supervisors</a:t>
                      </a:r>
                    </a:p>
                    <a:p>
                      <a:r>
                        <a:rPr lang="en-GB" sz="800">
                          <a:solidFill>
                            <a:schemeClr val="bg1"/>
                          </a:solidFill>
                        </a:rPr>
                        <a:t>• Call Centre Team Leaders</a:t>
                      </a:r>
                      <a:endParaRPr lang="en-GB" sz="800">
                        <a:solidFill>
                          <a:schemeClr val="bg1"/>
                        </a:solidFill>
                        <a:latin typeface="Calibri" panose="020F0502020204030204" pitchFamily="34" charset="0"/>
                        <a:cs typeface="Calibri" panose="020F0502020204030204" pitchFamily="34" charset="0"/>
                      </a:endParaRPr>
                    </a:p>
                  </a:txBody>
                  <a:tcPr anchor="ctr"/>
                </a:tc>
                <a:tc>
                  <a:txBody>
                    <a:bodyPr/>
                    <a:lstStyle/>
                    <a:p>
                      <a:r>
                        <a:rPr lang="en-GB" sz="800">
                          <a:solidFill>
                            <a:schemeClr val="bg1"/>
                          </a:solidFill>
                        </a:rPr>
                        <a:t>• Call Centre Agents</a:t>
                      </a:r>
                      <a:endParaRPr lang="en-GB" sz="800">
                        <a:solidFill>
                          <a:schemeClr val="bg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750204103"/>
                  </a:ext>
                </a:extLst>
              </a:tr>
              <a:tr h="223182">
                <a:tc>
                  <a:txBody>
                    <a:bodyPr/>
                    <a:lstStyle/>
                    <a:p>
                      <a:pPr algn="ctr"/>
                      <a:r>
                        <a:rPr lang="en-GB" sz="800" b="1">
                          <a:solidFill>
                            <a:schemeClr val="bg1"/>
                          </a:solidFill>
                        </a:rPr>
                        <a:t>Features</a:t>
                      </a:r>
                      <a:endParaRPr lang="en-GB" sz="800" b="1">
                        <a:solidFill>
                          <a:schemeClr val="bg1"/>
                        </a:solidFill>
                        <a:latin typeface="Calibri" panose="020F0502020204030204" pitchFamily="34" charset="0"/>
                        <a:cs typeface="Calibri" panose="020F0502020204030204" pitchFamily="34" charset="0"/>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lang="en-US" sz="800">
                        <a:solidFill>
                          <a:schemeClr val="accent5"/>
                        </a:solidFill>
                      </a:endParaRPr>
                    </a:p>
                  </a:txBody>
                  <a:tcPr anchor="ctr"/>
                </a:tc>
                <a:tc>
                  <a:txBody>
                    <a:bodyPr/>
                    <a:lstStyle/>
                    <a:p>
                      <a:pPr algn="ctr"/>
                      <a:endParaRPr lang="en-GB" sz="800">
                        <a:solidFill>
                          <a:schemeClr val="bg1"/>
                        </a:solidFill>
                        <a:latin typeface="Calibri" panose="020F0502020204030204" pitchFamily="34" charset="0"/>
                        <a:cs typeface="Calibri" panose="020F0502020204030204" pitchFamily="34" charset="0"/>
                      </a:endParaRPr>
                    </a:p>
                  </a:txBody>
                  <a:tcPr anchor="ctr"/>
                </a:tc>
                <a:tc>
                  <a:txBody>
                    <a:bodyPr/>
                    <a:lstStyle/>
                    <a:p>
                      <a:pPr algn="ctr"/>
                      <a:endParaRPr lang="en-GB" sz="800">
                        <a:solidFill>
                          <a:schemeClr val="bg1"/>
                        </a:solidFill>
                        <a:latin typeface="Calibri" panose="020F0502020204030204" pitchFamily="34" charset="0"/>
                        <a:cs typeface="Calibri" panose="020F0502020204030204" pitchFamily="34" charset="0"/>
                      </a:endParaRPr>
                    </a:p>
                  </a:txBody>
                  <a:tcPr anchor="ctr"/>
                </a:tc>
                <a:tc>
                  <a:txBody>
                    <a:bodyPr/>
                    <a:lstStyle/>
                    <a:p>
                      <a:pPr algn="ctr"/>
                      <a:endParaRPr lang="en-GB" sz="800">
                        <a:solidFill>
                          <a:schemeClr val="bg1"/>
                        </a:solidFill>
                        <a:latin typeface="Calibri" panose="020F0502020204030204" pitchFamily="34" charset="0"/>
                        <a:cs typeface="Calibri" panose="020F0502020204030204" pitchFamily="34" charset="0"/>
                      </a:endParaRPr>
                    </a:p>
                  </a:txBody>
                  <a:tcPr anchor="ctr"/>
                </a:tc>
                <a:tc>
                  <a:txBody>
                    <a:bodyPr/>
                    <a:lstStyle/>
                    <a:p>
                      <a:pPr algn="ctr"/>
                      <a:endParaRPr lang="en-GB" sz="800">
                        <a:solidFill>
                          <a:schemeClr val="bg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778095856"/>
                  </a:ext>
                </a:extLst>
              </a:tr>
              <a:tr h="210312">
                <a:tc>
                  <a:txBody>
                    <a:bodyPr/>
                    <a:lstStyle/>
                    <a:p>
                      <a:r>
                        <a:rPr lang="en-GB" sz="800">
                          <a:solidFill>
                            <a:schemeClr val="bg1"/>
                          </a:solidFill>
                        </a:rPr>
                        <a:t>Monitored call activity</a:t>
                      </a:r>
                      <a:endParaRPr lang="en-GB" sz="800">
                        <a:solidFill>
                          <a:schemeClr val="bg1"/>
                        </a:solidFill>
                        <a:latin typeface="Calibri" panose="020F0502020204030204" pitchFamily="34" charset="0"/>
                        <a:cs typeface="Calibri" panose="020F0502020204030204" pitchFamily="34" charset="0"/>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800" b="0" i="0" u="none" strike="noStrike" kern="1200" cap="none" spc="0" normalizeH="0" baseline="0" noProof="0">
                        <a:ln>
                          <a:noFill/>
                        </a:ln>
                        <a:solidFill>
                          <a:srgbClr val="00FF2D"/>
                        </a:solidFill>
                        <a:effectLst/>
                        <a:uLnTx/>
                        <a:uFillTx/>
                        <a:latin typeface="Calibri"/>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800" b="0" i="0" u="none" strike="noStrike" kern="1200" cap="none" spc="0" normalizeH="0" baseline="0" noProof="0">
                        <a:ln>
                          <a:noFill/>
                        </a:ln>
                        <a:solidFill>
                          <a:srgbClr val="00FF2D"/>
                        </a:solidFill>
                        <a:effectLst/>
                        <a:uLnTx/>
                        <a:uFillTx/>
                        <a:latin typeface="Calibri"/>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800" b="0" i="0" u="none" strike="noStrike" kern="1200" cap="none" spc="0" normalizeH="0" baseline="0" noProof="0">
                        <a:ln>
                          <a:noFill/>
                        </a:ln>
                        <a:solidFill>
                          <a:srgbClr val="00FF2D"/>
                        </a:solidFill>
                        <a:effectLst/>
                        <a:uLnTx/>
                        <a:uFillTx/>
                        <a:latin typeface="Calibri"/>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800" b="0" i="0" u="none" strike="noStrike" kern="1200" cap="none" spc="0" normalizeH="0" baseline="0" noProof="0">
                        <a:ln>
                          <a:noFill/>
                        </a:ln>
                        <a:solidFill>
                          <a:srgbClr val="00FF2D"/>
                        </a:solidFill>
                        <a:effectLst/>
                        <a:uLnTx/>
                        <a:uFillTx/>
                        <a:latin typeface="Calibri"/>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800" b="0" i="0" u="none" strike="noStrike" kern="1200" cap="none" spc="0" normalizeH="0" baseline="0" noProof="0">
                        <a:ln>
                          <a:noFill/>
                        </a:ln>
                        <a:solidFill>
                          <a:srgbClr val="00FF2D"/>
                        </a:solidFill>
                        <a:effectLst/>
                        <a:uLnTx/>
                        <a:uFillTx/>
                        <a:latin typeface="Calibri"/>
                        <a:ea typeface="+mn-ea"/>
                        <a:cs typeface="+mn-cs"/>
                      </a:endParaRPr>
                    </a:p>
                  </a:txBody>
                  <a:tcPr anchor="ctr"/>
                </a:tc>
                <a:extLst>
                  <a:ext uri="{0D108BD9-81ED-4DB2-BD59-A6C34878D82A}">
                    <a16:rowId xmlns:a16="http://schemas.microsoft.com/office/drawing/2014/main" val="786080569"/>
                  </a:ext>
                </a:extLst>
              </a:tr>
              <a:tr h="225552">
                <a:tc>
                  <a:txBody>
                    <a:bodyPr/>
                    <a:lstStyle/>
                    <a:p>
                      <a:r>
                        <a:rPr lang="en-GB" sz="800">
                          <a:solidFill>
                            <a:schemeClr val="bg1"/>
                          </a:solidFill>
                        </a:rPr>
                        <a:t>Access to Web portal</a:t>
                      </a:r>
                      <a:endParaRPr lang="en-GB" sz="800">
                        <a:solidFill>
                          <a:schemeClr val="bg1"/>
                        </a:solidFill>
                        <a:latin typeface="Calibri" panose="020F0502020204030204" pitchFamily="34" charset="0"/>
                        <a:cs typeface="Calibri" panose="020F0502020204030204" pitchFamily="34" charset="0"/>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800" b="0" i="0" u="none" strike="noStrike" kern="1200" cap="none" spc="0" normalizeH="0" baseline="0" noProof="0">
                        <a:ln>
                          <a:noFill/>
                        </a:ln>
                        <a:solidFill>
                          <a:srgbClr val="00FF2D"/>
                        </a:solidFill>
                        <a:effectLst/>
                        <a:uLnTx/>
                        <a:uFillTx/>
                        <a:latin typeface="Calibri"/>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800" b="0" i="0" u="none" strike="noStrike" kern="1200" cap="none" spc="0" normalizeH="0" baseline="0" noProof="0">
                        <a:ln>
                          <a:noFill/>
                        </a:ln>
                        <a:solidFill>
                          <a:srgbClr val="00FF2D"/>
                        </a:solidFill>
                        <a:effectLst/>
                        <a:uLnTx/>
                        <a:uFillTx/>
                        <a:latin typeface="Calibri"/>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800" b="0" i="0" u="none" strike="noStrike" kern="1200" cap="none" spc="0" normalizeH="0" baseline="0" noProof="0">
                        <a:ln>
                          <a:noFill/>
                        </a:ln>
                        <a:solidFill>
                          <a:srgbClr val="00FF2D"/>
                        </a:solidFill>
                        <a:effectLst/>
                        <a:uLnTx/>
                        <a:uFillTx/>
                        <a:latin typeface="Calibri"/>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800" b="0" i="0" u="none" strike="noStrike" kern="1200" cap="none" spc="0" normalizeH="0" baseline="0" noProof="0">
                        <a:ln>
                          <a:noFill/>
                        </a:ln>
                        <a:solidFill>
                          <a:srgbClr val="00FF2D"/>
                        </a:solidFill>
                        <a:effectLst/>
                        <a:uLnTx/>
                        <a:uFillTx/>
                        <a:latin typeface="Calibri"/>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800" b="0" i="0" u="none" strike="noStrike" kern="1200" cap="none" spc="0" normalizeH="0" baseline="0" noProof="0">
                        <a:ln>
                          <a:noFill/>
                        </a:ln>
                        <a:solidFill>
                          <a:srgbClr val="00FF2D"/>
                        </a:solidFill>
                        <a:effectLst/>
                        <a:uLnTx/>
                        <a:uFillTx/>
                        <a:latin typeface="Calibri"/>
                        <a:ea typeface="+mn-ea"/>
                        <a:cs typeface="+mn-cs"/>
                      </a:endParaRPr>
                    </a:p>
                  </a:txBody>
                  <a:tcPr anchor="ctr"/>
                </a:tc>
                <a:extLst>
                  <a:ext uri="{0D108BD9-81ED-4DB2-BD59-A6C34878D82A}">
                    <a16:rowId xmlns:a16="http://schemas.microsoft.com/office/drawing/2014/main" val="1045008343"/>
                  </a:ext>
                </a:extLst>
              </a:tr>
              <a:tr h="228600">
                <a:tc>
                  <a:txBody>
                    <a:bodyPr/>
                    <a:lstStyle/>
                    <a:p>
                      <a:r>
                        <a:rPr lang="en-GB" sz="800">
                          <a:solidFill>
                            <a:schemeClr val="bg1"/>
                          </a:solidFill>
                        </a:rPr>
                        <a:t>Own Call activity visibility</a:t>
                      </a:r>
                      <a:endParaRPr lang="en-GB" sz="800">
                        <a:solidFill>
                          <a:schemeClr val="bg1"/>
                        </a:solidFill>
                        <a:latin typeface="Calibri" panose="020F0502020204030204" pitchFamily="34" charset="0"/>
                        <a:cs typeface="Calibri" panose="020F0502020204030204" pitchFamily="34" charset="0"/>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800" b="0" i="0" u="none" strike="noStrike" kern="1200" cap="none" spc="0" normalizeH="0" baseline="0" noProof="0">
                        <a:ln>
                          <a:noFill/>
                        </a:ln>
                        <a:solidFill>
                          <a:srgbClr val="00FF2D"/>
                        </a:solidFill>
                        <a:effectLst/>
                        <a:uLnTx/>
                        <a:uFillTx/>
                        <a:latin typeface="Calibri"/>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800" b="0" i="0" u="none" strike="noStrike" kern="1200" cap="none" spc="0" normalizeH="0" baseline="0" noProof="0">
                        <a:ln>
                          <a:noFill/>
                        </a:ln>
                        <a:solidFill>
                          <a:srgbClr val="00FF2D"/>
                        </a:solidFill>
                        <a:effectLst/>
                        <a:uLnTx/>
                        <a:uFillTx/>
                        <a:latin typeface="Calibri"/>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800" b="0" i="0" u="none" strike="noStrike" kern="1200" cap="none" spc="0" normalizeH="0" baseline="0" noProof="0">
                        <a:ln>
                          <a:noFill/>
                        </a:ln>
                        <a:solidFill>
                          <a:srgbClr val="00FF2D"/>
                        </a:solidFill>
                        <a:effectLst/>
                        <a:uLnTx/>
                        <a:uFillTx/>
                        <a:latin typeface="Calibri"/>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800" b="0" i="0" u="none" strike="noStrike" kern="1200" cap="none" spc="0" normalizeH="0" baseline="0" noProof="0">
                        <a:ln>
                          <a:noFill/>
                        </a:ln>
                        <a:solidFill>
                          <a:srgbClr val="00FF2D"/>
                        </a:solidFill>
                        <a:effectLst/>
                        <a:uLnTx/>
                        <a:uFillTx/>
                        <a:latin typeface="Calibri"/>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800" b="0" i="0" u="none" strike="noStrike" kern="1200" cap="none" spc="0" normalizeH="0" baseline="0" noProof="0">
                        <a:ln>
                          <a:noFill/>
                        </a:ln>
                        <a:solidFill>
                          <a:srgbClr val="00FF2D"/>
                        </a:solidFill>
                        <a:effectLst/>
                        <a:uLnTx/>
                        <a:uFillTx/>
                        <a:latin typeface="Calibri"/>
                        <a:ea typeface="+mn-ea"/>
                        <a:cs typeface="+mn-cs"/>
                      </a:endParaRPr>
                    </a:p>
                  </a:txBody>
                  <a:tcPr anchor="ctr"/>
                </a:tc>
                <a:extLst>
                  <a:ext uri="{0D108BD9-81ED-4DB2-BD59-A6C34878D82A}">
                    <a16:rowId xmlns:a16="http://schemas.microsoft.com/office/drawing/2014/main" val="2812886906"/>
                  </a:ext>
                </a:extLst>
              </a:tr>
              <a:tr h="228600">
                <a:tc>
                  <a:txBody>
                    <a:bodyPr/>
                    <a:lstStyle/>
                    <a:p>
                      <a:r>
                        <a:rPr lang="en-GB" sz="800">
                          <a:solidFill>
                            <a:schemeClr val="bg1"/>
                          </a:solidFill>
                        </a:rPr>
                        <a:t>Activity can be viewed in Real Time by other users</a:t>
                      </a:r>
                      <a:endParaRPr lang="en-GB" sz="800">
                        <a:solidFill>
                          <a:schemeClr val="bg1"/>
                        </a:solidFill>
                        <a:latin typeface="Calibri" panose="020F0502020204030204" pitchFamily="34" charset="0"/>
                        <a:cs typeface="Calibri" panose="020F0502020204030204" pitchFamily="34" charset="0"/>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800" b="0" i="0" u="none" strike="noStrike" kern="1200" cap="none" spc="0" normalizeH="0" baseline="0" noProof="0">
                        <a:ln>
                          <a:noFill/>
                        </a:ln>
                        <a:solidFill>
                          <a:srgbClr val="00FF2D"/>
                        </a:solidFill>
                        <a:effectLst/>
                        <a:uLnTx/>
                        <a:uFillTx/>
                        <a:latin typeface="Calibri"/>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800" b="0" i="0" u="none" strike="noStrike" kern="1200" cap="none" spc="0" normalizeH="0" baseline="0" noProof="0">
                        <a:ln>
                          <a:noFill/>
                        </a:ln>
                        <a:solidFill>
                          <a:srgbClr val="00FF2D"/>
                        </a:solidFill>
                        <a:effectLst/>
                        <a:uLnTx/>
                        <a:uFillTx/>
                        <a:latin typeface="Calibri"/>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800" b="0" i="0" u="none" strike="noStrike" kern="1200" cap="none" spc="0" normalizeH="0" baseline="0" noProof="0">
                        <a:ln>
                          <a:noFill/>
                        </a:ln>
                        <a:solidFill>
                          <a:srgbClr val="00FF2D"/>
                        </a:solidFill>
                        <a:effectLst/>
                        <a:uLnTx/>
                        <a:uFillTx/>
                        <a:latin typeface="Calibri"/>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800" b="0" i="0" u="none" strike="noStrike" kern="1200" cap="none" spc="0" normalizeH="0" baseline="0" noProof="0">
                        <a:ln>
                          <a:noFill/>
                        </a:ln>
                        <a:solidFill>
                          <a:srgbClr val="00FF2D"/>
                        </a:solidFill>
                        <a:effectLst/>
                        <a:uLnTx/>
                        <a:uFillTx/>
                        <a:latin typeface="Calibri"/>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800" b="0" i="0" u="none" strike="noStrike" kern="1200" cap="none" spc="0" normalizeH="0" baseline="0" noProof="0">
                        <a:ln>
                          <a:noFill/>
                        </a:ln>
                        <a:solidFill>
                          <a:srgbClr val="00FF2D"/>
                        </a:solidFill>
                        <a:effectLst/>
                        <a:uLnTx/>
                        <a:uFillTx/>
                        <a:latin typeface="Calibri"/>
                        <a:ea typeface="+mn-ea"/>
                        <a:cs typeface="+mn-cs"/>
                      </a:endParaRPr>
                    </a:p>
                  </a:txBody>
                  <a:tcPr anchor="ctr"/>
                </a:tc>
                <a:extLst>
                  <a:ext uri="{0D108BD9-81ED-4DB2-BD59-A6C34878D82A}">
                    <a16:rowId xmlns:a16="http://schemas.microsoft.com/office/drawing/2014/main" val="3625101310"/>
                  </a:ext>
                </a:extLst>
              </a:tr>
              <a:tr h="237744">
                <a:tc>
                  <a:txBody>
                    <a:bodyPr/>
                    <a:lstStyle/>
                    <a:p>
                      <a:r>
                        <a:rPr lang="en-GB" sz="800">
                          <a:solidFill>
                            <a:schemeClr val="bg1"/>
                          </a:solidFill>
                        </a:rPr>
                        <a:t>Can see other users in Real Time</a:t>
                      </a:r>
                      <a:endParaRPr lang="en-GB" sz="800">
                        <a:solidFill>
                          <a:schemeClr val="bg1"/>
                        </a:solidFill>
                        <a:latin typeface="Calibri" panose="020F0502020204030204" pitchFamily="34" charset="0"/>
                        <a:cs typeface="Calibri" panose="020F0502020204030204" pitchFamily="34" charset="0"/>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800" b="0" i="0" u="none" strike="noStrike" kern="1200" cap="none" spc="0" normalizeH="0" baseline="0" noProof="0">
                        <a:ln>
                          <a:noFill/>
                        </a:ln>
                        <a:solidFill>
                          <a:srgbClr val="00FF2D"/>
                        </a:solidFill>
                        <a:effectLst/>
                        <a:uLnTx/>
                        <a:uFillTx/>
                        <a:latin typeface="Calibri"/>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800" b="0" i="0" u="none" strike="noStrike" kern="1200" cap="none" spc="0" normalizeH="0" baseline="0" noProof="0">
                        <a:ln>
                          <a:noFill/>
                        </a:ln>
                        <a:solidFill>
                          <a:srgbClr val="00FF2D"/>
                        </a:solidFill>
                        <a:effectLst/>
                        <a:uLnTx/>
                        <a:uFillTx/>
                        <a:latin typeface="Calibri"/>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0000"/>
                          </a:solidFill>
                          <a:effectLst/>
                          <a:uLnTx/>
                          <a:uFillTx/>
                          <a:latin typeface="Helvetica" pitchFamily="2" charset="0"/>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800" b="0" i="0" u="none" strike="noStrike" kern="1200" cap="none" spc="0" normalizeH="0" baseline="0" noProof="0">
                        <a:ln>
                          <a:noFill/>
                        </a:ln>
                        <a:solidFill>
                          <a:srgbClr val="00FF2D"/>
                        </a:solidFill>
                        <a:effectLst/>
                        <a:uLnTx/>
                        <a:uFillTx/>
                        <a:latin typeface="Calibri"/>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800" b="0" i="0" u="none" strike="noStrike" kern="1200" cap="none" spc="0" normalizeH="0" baseline="0" noProof="0">
                        <a:ln>
                          <a:noFill/>
                        </a:ln>
                        <a:solidFill>
                          <a:srgbClr val="00FF2D"/>
                        </a:solidFill>
                        <a:effectLst/>
                        <a:uLnTx/>
                        <a:uFillTx/>
                        <a:latin typeface="Calibri"/>
                        <a:ea typeface="+mn-ea"/>
                        <a:cs typeface="+mn-cs"/>
                      </a:endParaRPr>
                    </a:p>
                  </a:txBody>
                  <a:tcPr anchor="ctr"/>
                </a:tc>
                <a:extLst>
                  <a:ext uri="{0D108BD9-81ED-4DB2-BD59-A6C34878D82A}">
                    <a16:rowId xmlns:a16="http://schemas.microsoft.com/office/drawing/2014/main" val="2028785589"/>
                  </a:ext>
                </a:extLst>
              </a:tr>
              <a:tr h="219456">
                <a:tc>
                  <a:txBody>
                    <a:bodyPr/>
                    <a:lstStyle/>
                    <a:p>
                      <a:r>
                        <a:rPr lang="en-GB" sz="800">
                          <a:solidFill>
                            <a:schemeClr val="bg1"/>
                          </a:solidFill>
                        </a:rPr>
                        <a:t>Personal Call Control</a:t>
                      </a:r>
                      <a:endParaRPr lang="en-GB" sz="800">
                        <a:solidFill>
                          <a:schemeClr val="bg1"/>
                        </a:solidFill>
                        <a:latin typeface="Calibri" panose="020F0502020204030204" pitchFamily="34" charset="0"/>
                        <a:cs typeface="Calibri" panose="020F0502020204030204" pitchFamily="34" charset="0"/>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800" b="0" i="0" u="none" strike="noStrike" kern="1200" cap="none" spc="0" normalizeH="0" baseline="0" noProof="0">
                        <a:ln>
                          <a:noFill/>
                        </a:ln>
                        <a:solidFill>
                          <a:srgbClr val="00FF2D"/>
                        </a:solidFill>
                        <a:effectLst/>
                        <a:uLnTx/>
                        <a:uFillTx/>
                        <a:latin typeface="Calibri"/>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800" b="0" i="0" u="none" strike="noStrike" kern="1200" cap="none" spc="0" normalizeH="0" baseline="0" noProof="0">
                        <a:ln>
                          <a:noFill/>
                        </a:ln>
                        <a:solidFill>
                          <a:srgbClr val="00FF2D"/>
                        </a:solidFill>
                        <a:effectLst/>
                        <a:uLnTx/>
                        <a:uFillTx/>
                        <a:latin typeface="Calibri"/>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0000"/>
                          </a:solidFill>
                          <a:effectLst/>
                          <a:uLnTx/>
                          <a:uFillTx/>
                          <a:latin typeface="Helvetica" pitchFamily="2" charset="0"/>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800" b="0" i="0" u="none" strike="noStrike" kern="1200" cap="none" spc="0" normalizeH="0" baseline="0" noProof="0">
                        <a:ln>
                          <a:noFill/>
                        </a:ln>
                        <a:solidFill>
                          <a:srgbClr val="00FF2D"/>
                        </a:solidFill>
                        <a:effectLst/>
                        <a:uLnTx/>
                        <a:uFillTx/>
                        <a:latin typeface="Calibri"/>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800" b="0" i="0" u="none" strike="noStrike" kern="1200" cap="none" spc="0" normalizeH="0" baseline="0" noProof="0">
                        <a:ln>
                          <a:noFill/>
                        </a:ln>
                        <a:solidFill>
                          <a:srgbClr val="00FF2D"/>
                        </a:solidFill>
                        <a:effectLst/>
                        <a:uLnTx/>
                        <a:uFillTx/>
                        <a:latin typeface="Calibri"/>
                        <a:ea typeface="+mn-ea"/>
                        <a:cs typeface="+mn-cs"/>
                      </a:endParaRPr>
                    </a:p>
                  </a:txBody>
                  <a:tcPr anchor="ctr"/>
                </a:tc>
                <a:extLst>
                  <a:ext uri="{0D108BD9-81ED-4DB2-BD59-A6C34878D82A}">
                    <a16:rowId xmlns:a16="http://schemas.microsoft.com/office/drawing/2014/main" val="3641679033"/>
                  </a:ext>
                </a:extLst>
              </a:tr>
              <a:tr h="228600">
                <a:tc>
                  <a:txBody>
                    <a:bodyPr/>
                    <a:lstStyle/>
                    <a:p>
                      <a:r>
                        <a:rPr lang="en-GB" sz="800">
                          <a:solidFill>
                            <a:schemeClr val="bg1"/>
                          </a:solidFill>
                        </a:rPr>
                        <a:t>Create Additional/Unlimited Reports</a:t>
                      </a:r>
                      <a:endParaRPr lang="en-GB" sz="800">
                        <a:solidFill>
                          <a:schemeClr val="bg1"/>
                        </a:solidFill>
                        <a:latin typeface="Calibri" panose="020F0502020204030204" pitchFamily="34" charset="0"/>
                        <a:cs typeface="Calibri" panose="020F0502020204030204" pitchFamily="34" charset="0"/>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800" b="0" i="0" u="none" strike="noStrike" kern="1200" cap="none" spc="0" normalizeH="0" baseline="0" noProof="0">
                        <a:ln>
                          <a:noFill/>
                        </a:ln>
                        <a:solidFill>
                          <a:srgbClr val="00FF2D"/>
                        </a:solidFill>
                        <a:effectLst/>
                        <a:uLnTx/>
                        <a:uFillTx/>
                        <a:latin typeface="Calibri"/>
                        <a:ea typeface="+mn-ea"/>
                        <a:cs typeface="+mn-cs"/>
                      </a:endParaRPr>
                    </a:p>
                  </a:txBody>
                  <a:tcPr anchor="ctr"/>
                </a:tc>
                <a:tc>
                  <a:txBody>
                    <a:bodyPr/>
                    <a:lstStyle/>
                    <a:p>
                      <a:pPr algn="ctr"/>
                      <a:r>
                        <a:rPr lang="en-GB" sz="800" b="1">
                          <a:solidFill>
                            <a:srgbClr val="FF0000"/>
                          </a:solidFill>
                          <a:latin typeface="Helvetica" pitchFamily="2" charset="0"/>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0000"/>
                          </a:solidFill>
                          <a:effectLst/>
                          <a:uLnTx/>
                          <a:uFillTx/>
                          <a:latin typeface="Helvetica" pitchFamily="2" charset="0"/>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800" b="0" i="0" u="none" strike="noStrike" kern="1200" cap="none" spc="0" normalizeH="0" baseline="0" noProof="0">
                        <a:ln>
                          <a:noFill/>
                        </a:ln>
                        <a:solidFill>
                          <a:srgbClr val="00FF2D"/>
                        </a:solidFill>
                        <a:effectLst/>
                        <a:uLnTx/>
                        <a:uFillTx/>
                        <a:latin typeface="Calibri"/>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0000"/>
                          </a:solidFill>
                          <a:effectLst/>
                          <a:uLnTx/>
                          <a:uFillTx/>
                          <a:latin typeface="Helvetica" pitchFamily="2" charset="0"/>
                          <a:ea typeface="+mn-ea"/>
                          <a:cs typeface="Calibri" panose="020F0502020204030204" pitchFamily="34" charset="0"/>
                        </a:rPr>
                        <a:t>X</a:t>
                      </a:r>
                    </a:p>
                  </a:txBody>
                  <a:tcPr anchor="ctr"/>
                </a:tc>
                <a:extLst>
                  <a:ext uri="{0D108BD9-81ED-4DB2-BD59-A6C34878D82A}">
                    <a16:rowId xmlns:a16="http://schemas.microsoft.com/office/drawing/2014/main" val="2642687376"/>
                  </a:ext>
                </a:extLst>
              </a:tr>
              <a:tr h="228600">
                <a:tc>
                  <a:txBody>
                    <a:bodyPr/>
                    <a:lstStyle/>
                    <a:p>
                      <a:r>
                        <a:rPr lang="en-GB" sz="800">
                          <a:solidFill>
                            <a:schemeClr val="bg1"/>
                          </a:solidFill>
                        </a:rPr>
                        <a:t>Configurable Reports</a:t>
                      </a:r>
                      <a:endParaRPr lang="en-GB" sz="800">
                        <a:solidFill>
                          <a:schemeClr val="bg1"/>
                        </a:solidFill>
                        <a:latin typeface="Calibri" panose="020F0502020204030204" pitchFamily="34" charset="0"/>
                        <a:cs typeface="Calibri" panose="020F0502020204030204" pitchFamily="34" charset="0"/>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800" b="0" i="0" u="none" strike="noStrike" kern="1200" cap="none" spc="0" normalizeH="0" baseline="0" noProof="0">
                        <a:ln>
                          <a:noFill/>
                        </a:ln>
                        <a:solidFill>
                          <a:srgbClr val="00FF2D"/>
                        </a:solidFill>
                        <a:effectLst/>
                        <a:uLnTx/>
                        <a:uFillTx/>
                        <a:latin typeface="Calibri"/>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0000"/>
                          </a:solidFill>
                          <a:effectLst/>
                          <a:uLnTx/>
                          <a:uFillTx/>
                          <a:latin typeface="Helvetica" pitchFamily="2" charset="0"/>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0000"/>
                          </a:solidFill>
                          <a:effectLst/>
                          <a:uLnTx/>
                          <a:uFillTx/>
                          <a:latin typeface="Helvetica" pitchFamily="2" charset="0"/>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800" b="0" i="0" u="none" strike="noStrike" kern="1200" cap="none" spc="0" normalizeH="0" baseline="0" noProof="0">
                        <a:ln>
                          <a:noFill/>
                        </a:ln>
                        <a:solidFill>
                          <a:srgbClr val="00FF2D"/>
                        </a:solidFill>
                        <a:effectLst/>
                        <a:uLnTx/>
                        <a:uFillTx/>
                        <a:latin typeface="Calibri"/>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0000"/>
                          </a:solidFill>
                          <a:effectLst/>
                          <a:uLnTx/>
                          <a:uFillTx/>
                          <a:latin typeface="Helvetica" pitchFamily="2" charset="0"/>
                          <a:ea typeface="+mn-ea"/>
                          <a:cs typeface="Calibri" panose="020F0502020204030204" pitchFamily="34" charset="0"/>
                        </a:rPr>
                        <a:t>X</a:t>
                      </a:r>
                    </a:p>
                  </a:txBody>
                  <a:tcPr anchor="ctr"/>
                </a:tc>
                <a:extLst>
                  <a:ext uri="{0D108BD9-81ED-4DB2-BD59-A6C34878D82A}">
                    <a16:rowId xmlns:a16="http://schemas.microsoft.com/office/drawing/2014/main" val="4035309052"/>
                  </a:ext>
                </a:extLst>
              </a:tr>
              <a:tr h="237744">
                <a:tc>
                  <a:txBody>
                    <a:bodyPr/>
                    <a:lstStyle/>
                    <a:p>
                      <a:r>
                        <a:rPr lang="en-GB" sz="800">
                          <a:solidFill>
                            <a:schemeClr val="bg1"/>
                          </a:solidFill>
                        </a:rPr>
                        <a:t> Enterprise-Wide Visibility</a:t>
                      </a:r>
                      <a:endParaRPr lang="en-GB" sz="800">
                        <a:solidFill>
                          <a:schemeClr val="bg1"/>
                        </a:solidFill>
                        <a:latin typeface="Calibri" panose="020F0502020204030204" pitchFamily="34" charset="0"/>
                        <a:cs typeface="Calibri" panose="020F0502020204030204" pitchFamily="34" charset="0"/>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800" b="0" i="0" u="none" strike="noStrike" kern="1200" cap="none" spc="0" normalizeH="0" baseline="0" noProof="0">
                        <a:ln>
                          <a:noFill/>
                        </a:ln>
                        <a:solidFill>
                          <a:srgbClr val="00FF2D"/>
                        </a:solidFill>
                        <a:effectLst/>
                        <a:uLnTx/>
                        <a:uFillTx/>
                        <a:latin typeface="Calibri"/>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0000"/>
                          </a:solidFill>
                          <a:effectLst/>
                          <a:uLnTx/>
                          <a:uFillTx/>
                          <a:latin typeface="Helvetica" pitchFamily="2" charset="0"/>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0000"/>
                          </a:solidFill>
                          <a:effectLst/>
                          <a:uLnTx/>
                          <a:uFillTx/>
                          <a:latin typeface="Helvetica" pitchFamily="2" charset="0"/>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800" b="0" i="0" u="none" strike="noStrike" kern="1200" cap="none" spc="0" normalizeH="0" baseline="0" noProof="0">
                        <a:ln>
                          <a:noFill/>
                        </a:ln>
                        <a:solidFill>
                          <a:srgbClr val="00FF2D"/>
                        </a:solidFill>
                        <a:effectLst/>
                        <a:uLnTx/>
                        <a:uFillTx/>
                        <a:latin typeface="Calibri"/>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0000"/>
                          </a:solidFill>
                          <a:effectLst/>
                          <a:uLnTx/>
                          <a:uFillTx/>
                          <a:latin typeface="Helvetica" pitchFamily="2" charset="0"/>
                          <a:ea typeface="+mn-ea"/>
                          <a:cs typeface="Calibri" panose="020F0502020204030204" pitchFamily="34" charset="0"/>
                        </a:rPr>
                        <a:t>X</a:t>
                      </a:r>
                    </a:p>
                  </a:txBody>
                  <a:tcPr anchor="ctr"/>
                </a:tc>
                <a:extLst>
                  <a:ext uri="{0D108BD9-81ED-4DB2-BD59-A6C34878D82A}">
                    <a16:rowId xmlns:a16="http://schemas.microsoft.com/office/drawing/2014/main" val="2385219838"/>
                  </a:ext>
                </a:extLst>
              </a:tr>
              <a:tr h="210312">
                <a:tc>
                  <a:txBody>
                    <a:bodyPr/>
                    <a:lstStyle/>
                    <a:p>
                      <a:r>
                        <a:rPr lang="en-GB" sz="800">
                          <a:solidFill>
                            <a:schemeClr val="bg1"/>
                          </a:solidFill>
                        </a:rPr>
                        <a:t>Scheduled Reports by Email</a:t>
                      </a:r>
                      <a:endParaRPr lang="en-GB" sz="800">
                        <a:solidFill>
                          <a:schemeClr val="bg1"/>
                        </a:solidFill>
                        <a:latin typeface="Calibri" panose="020F0502020204030204" pitchFamily="34" charset="0"/>
                        <a:cs typeface="Calibri" panose="020F0502020204030204" pitchFamily="34" charset="0"/>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800" b="0" i="0" u="none" strike="noStrike" kern="1200" cap="none" spc="0" normalizeH="0" baseline="0" noProof="0">
                        <a:ln>
                          <a:noFill/>
                        </a:ln>
                        <a:solidFill>
                          <a:srgbClr val="00FF2D"/>
                        </a:solidFill>
                        <a:effectLst/>
                        <a:uLnTx/>
                        <a:uFillTx/>
                        <a:latin typeface="Calibri"/>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0000"/>
                          </a:solidFill>
                          <a:effectLst/>
                          <a:uLnTx/>
                          <a:uFillTx/>
                          <a:latin typeface="Helvetica" pitchFamily="2" charset="0"/>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0000"/>
                          </a:solidFill>
                          <a:effectLst/>
                          <a:uLnTx/>
                          <a:uFillTx/>
                          <a:latin typeface="Helvetica" pitchFamily="2" charset="0"/>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800" b="0" i="0" u="none" strike="noStrike" kern="1200" cap="none" spc="0" normalizeH="0" baseline="0" noProof="0">
                        <a:ln>
                          <a:noFill/>
                        </a:ln>
                        <a:solidFill>
                          <a:srgbClr val="00FF2D"/>
                        </a:solidFill>
                        <a:effectLst/>
                        <a:uLnTx/>
                        <a:uFillTx/>
                        <a:latin typeface="Calibri"/>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0000"/>
                          </a:solidFill>
                          <a:effectLst/>
                          <a:uLnTx/>
                          <a:uFillTx/>
                          <a:latin typeface="Helvetica" pitchFamily="2" charset="0"/>
                          <a:ea typeface="+mn-ea"/>
                          <a:cs typeface="Calibri" panose="020F0502020204030204" pitchFamily="34" charset="0"/>
                        </a:rPr>
                        <a:t>X</a:t>
                      </a:r>
                    </a:p>
                  </a:txBody>
                  <a:tcPr anchor="ctr"/>
                </a:tc>
                <a:extLst>
                  <a:ext uri="{0D108BD9-81ED-4DB2-BD59-A6C34878D82A}">
                    <a16:rowId xmlns:a16="http://schemas.microsoft.com/office/drawing/2014/main" val="3546924230"/>
                  </a:ext>
                </a:extLst>
              </a:tr>
              <a:tr h="198120">
                <a:tc>
                  <a:txBody>
                    <a:bodyPr/>
                    <a:lstStyle/>
                    <a:p>
                      <a:r>
                        <a:rPr lang="en-GB" sz="800">
                          <a:solidFill>
                            <a:schemeClr val="bg1"/>
                          </a:solidFill>
                        </a:rPr>
                        <a:t>Download Reports by API</a:t>
                      </a:r>
                      <a:endParaRPr lang="en-GB" sz="800">
                        <a:solidFill>
                          <a:schemeClr val="bg1"/>
                        </a:solidFill>
                        <a:latin typeface="Calibri" panose="020F0502020204030204" pitchFamily="34" charset="0"/>
                        <a:cs typeface="Calibri" panose="020F0502020204030204" pitchFamily="34" charset="0"/>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800" b="0" i="0" u="none" strike="noStrike" kern="1200" cap="none" spc="0" normalizeH="0" baseline="0" noProof="0">
                        <a:ln>
                          <a:noFill/>
                        </a:ln>
                        <a:solidFill>
                          <a:srgbClr val="00FF2D"/>
                        </a:solidFill>
                        <a:effectLst/>
                        <a:uLnTx/>
                        <a:uFillTx/>
                        <a:latin typeface="Calibri"/>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0000"/>
                          </a:solidFill>
                          <a:effectLst/>
                          <a:uLnTx/>
                          <a:uFillTx/>
                          <a:latin typeface="Helvetica" pitchFamily="2" charset="0"/>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0000"/>
                          </a:solidFill>
                          <a:effectLst/>
                          <a:uLnTx/>
                          <a:uFillTx/>
                          <a:latin typeface="Helvetica" pitchFamily="2" charset="0"/>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800" b="0" i="0" u="none" strike="noStrike" kern="1200" cap="none" spc="0" normalizeH="0" baseline="0" noProof="0">
                        <a:ln>
                          <a:noFill/>
                        </a:ln>
                        <a:solidFill>
                          <a:srgbClr val="00FF2D"/>
                        </a:solidFill>
                        <a:effectLst/>
                        <a:uLnTx/>
                        <a:uFillTx/>
                        <a:latin typeface="Calibri"/>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0000"/>
                          </a:solidFill>
                          <a:effectLst/>
                          <a:uLnTx/>
                          <a:uFillTx/>
                          <a:latin typeface="Helvetica" pitchFamily="2" charset="0"/>
                          <a:ea typeface="+mn-ea"/>
                          <a:cs typeface="Calibri" panose="020F0502020204030204" pitchFamily="34" charset="0"/>
                        </a:rPr>
                        <a:t>X</a:t>
                      </a:r>
                    </a:p>
                  </a:txBody>
                  <a:tcPr anchor="ctr"/>
                </a:tc>
                <a:extLst>
                  <a:ext uri="{0D108BD9-81ED-4DB2-BD59-A6C34878D82A}">
                    <a16:rowId xmlns:a16="http://schemas.microsoft.com/office/drawing/2014/main" val="3243768492"/>
                  </a:ext>
                </a:extLst>
              </a:tr>
              <a:tr h="204216">
                <a:tc>
                  <a:txBody>
                    <a:bodyPr/>
                    <a:lstStyle/>
                    <a:p>
                      <a:r>
                        <a:rPr lang="en-GB" sz="800">
                          <a:solidFill>
                            <a:schemeClr val="bg1"/>
                          </a:solidFill>
                        </a:rPr>
                        <a:t>Insights Dashboard</a:t>
                      </a:r>
                      <a:endParaRPr lang="en-GB" sz="800">
                        <a:solidFill>
                          <a:schemeClr val="bg1"/>
                        </a:solidFill>
                        <a:latin typeface="Calibri" panose="020F0502020204030204" pitchFamily="34" charset="0"/>
                        <a:cs typeface="Calibri" panose="020F0502020204030204" pitchFamily="34" charset="0"/>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800" b="0" i="0" u="none" strike="noStrike" kern="1200" cap="none" spc="0" normalizeH="0" baseline="0" noProof="0">
                        <a:ln>
                          <a:noFill/>
                        </a:ln>
                        <a:solidFill>
                          <a:srgbClr val="00FF2D"/>
                        </a:solidFill>
                        <a:effectLst/>
                        <a:uLnTx/>
                        <a:uFillTx/>
                        <a:latin typeface="Calibri"/>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0000"/>
                          </a:solidFill>
                          <a:effectLst/>
                          <a:uLnTx/>
                          <a:uFillTx/>
                          <a:latin typeface="Helvetica" pitchFamily="2" charset="0"/>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0000"/>
                          </a:solidFill>
                          <a:effectLst/>
                          <a:uLnTx/>
                          <a:uFillTx/>
                          <a:latin typeface="Helvetica" pitchFamily="2" charset="0"/>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800" b="0" i="0" u="none" strike="noStrike" kern="1200" cap="none" spc="0" normalizeH="0" baseline="0" noProof="0">
                        <a:ln>
                          <a:noFill/>
                        </a:ln>
                        <a:solidFill>
                          <a:srgbClr val="00FF2D"/>
                        </a:solidFill>
                        <a:effectLst/>
                        <a:uLnTx/>
                        <a:uFillTx/>
                        <a:latin typeface="Calibri"/>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0000"/>
                          </a:solidFill>
                          <a:effectLst/>
                          <a:uLnTx/>
                          <a:uFillTx/>
                          <a:latin typeface="Helvetica" pitchFamily="2" charset="0"/>
                          <a:ea typeface="+mn-ea"/>
                          <a:cs typeface="Calibri" panose="020F0502020204030204" pitchFamily="34" charset="0"/>
                        </a:rPr>
                        <a:t>X</a:t>
                      </a:r>
                    </a:p>
                  </a:txBody>
                  <a:tcPr anchor="ctr"/>
                </a:tc>
                <a:extLst>
                  <a:ext uri="{0D108BD9-81ED-4DB2-BD59-A6C34878D82A}">
                    <a16:rowId xmlns:a16="http://schemas.microsoft.com/office/drawing/2014/main" val="1655707247"/>
                  </a:ext>
                </a:extLst>
              </a:tr>
              <a:tr h="219456">
                <a:tc>
                  <a:txBody>
                    <a:bodyPr/>
                    <a:lstStyle/>
                    <a:p>
                      <a:r>
                        <a:rPr lang="en-GB" sz="800">
                          <a:solidFill>
                            <a:schemeClr val="bg1"/>
                          </a:solidFill>
                        </a:rPr>
                        <a:t>Self-Queue &amp; N/A control*</a:t>
                      </a:r>
                      <a:endParaRPr lang="en-GB" sz="800">
                        <a:solidFill>
                          <a:schemeClr val="bg1"/>
                        </a:solidFill>
                        <a:latin typeface="Calibri" panose="020F0502020204030204" pitchFamily="34" charset="0"/>
                        <a:cs typeface="Calibri" panose="020F0502020204030204" pitchFamily="34" charset="0"/>
                      </a:endParaRPr>
                    </a:p>
                  </a:txBody>
                  <a:tcPr anchor="ctr"/>
                </a:tc>
                <a:tc>
                  <a:txBody>
                    <a:bodyPr/>
                    <a:lstStyle/>
                    <a:p>
                      <a:pPr algn="ctr"/>
                      <a:endParaRPr lang="en-GB" sz="800">
                        <a:solidFill>
                          <a:schemeClr val="bg1"/>
                        </a:solidFill>
                        <a:latin typeface="Calibri" panose="020F0502020204030204" pitchFamily="34" charset="0"/>
                        <a:cs typeface="Calibri" panose="020F0502020204030204" pitchFamily="34" charset="0"/>
                      </a:endParaRPr>
                    </a:p>
                  </a:txBody>
                  <a:tcPr anchor="ctr"/>
                </a:tc>
                <a:tc>
                  <a:txBody>
                    <a:bodyPr/>
                    <a:lstStyle/>
                    <a:p>
                      <a:pPr algn="ctr"/>
                      <a:endParaRPr lang="en-GB" sz="800">
                        <a:solidFill>
                          <a:schemeClr val="bg1"/>
                        </a:solidFill>
                        <a:latin typeface="Calibri" panose="020F0502020204030204" pitchFamily="34" charset="0"/>
                        <a:cs typeface="Calibri" panose="020F0502020204030204" pitchFamily="34" charset="0"/>
                      </a:endParaRPr>
                    </a:p>
                  </a:txBody>
                  <a:tcPr anchor="ctr"/>
                </a:tc>
                <a:tc>
                  <a:txBody>
                    <a:bodyPr/>
                    <a:lstStyle/>
                    <a:p>
                      <a:pPr algn="ctr"/>
                      <a:endParaRPr lang="en-GB" sz="800">
                        <a:solidFill>
                          <a:schemeClr val="bg1"/>
                        </a:solidFill>
                        <a:latin typeface="Calibri" panose="020F0502020204030204" pitchFamily="34" charset="0"/>
                        <a:cs typeface="Calibri" panose="020F0502020204030204" pitchFamily="34" charset="0"/>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800" b="0" i="0" u="none" strike="noStrike" kern="1200" cap="none" spc="0" normalizeH="0" baseline="0" noProof="0">
                        <a:ln>
                          <a:noFill/>
                        </a:ln>
                        <a:solidFill>
                          <a:srgbClr val="00FF2D"/>
                        </a:solidFill>
                        <a:effectLst/>
                        <a:uLnTx/>
                        <a:uFillTx/>
                        <a:latin typeface="Calibri"/>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0000"/>
                          </a:solidFill>
                          <a:effectLst/>
                          <a:uLnTx/>
                          <a:uFillTx/>
                          <a:latin typeface="Helvetica" pitchFamily="2" charset="0"/>
                          <a:ea typeface="+mn-ea"/>
                          <a:cs typeface="Calibri" panose="020F0502020204030204" pitchFamily="34" charset="0"/>
                        </a:rPr>
                        <a:t>X</a:t>
                      </a:r>
                    </a:p>
                  </a:txBody>
                  <a:tcPr anchor="ctr"/>
                </a:tc>
                <a:extLst>
                  <a:ext uri="{0D108BD9-81ED-4DB2-BD59-A6C34878D82A}">
                    <a16:rowId xmlns:a16="http://schemas.microsoft.com/office/drawing/2014/main" val="1146411709"/>
                  </a:ext>
                </a:extLst>
              </a:tr>
              <a:tr h="228600">
                <a:tc>
                  <a:txBody>
                    <a:bodyPr/>
                    <a:lstStyle/>
                    <a:p>
                      <a:r>
                        <a:rPr lang="en-GB" sz="800">
                          <a:solidFill>
                            <a:schemeClr val="bg1"/>
                          </a:solidFill>
                        </a:rPr>
                        <a:t>Live Visibility of other Agent Status</a:t>
                      </a:r>
                      <a:endParaRPr lang="en-GB" sz="800">
                        <a:solidFill>
                          <a:schemeClr val="bg1"/>
                        </a:solidFill>
                        <a:latin typeface="Calibri" panose="020F0502020204030204" pitchFamily="34" charset="0"/>
                        <a:cs typeface="Calibri" panose="020F0502020204030204" pitchFamily="34" charset="0"/>
                      </a:endParaRPr>
                    </a:p>
                  </a:txBody>
                  <a:tcPr anchor="ctr"/>
                </a:tc>
                <a:tc>
                  <a:txBody>
                    <a:bodyPr/>
                    <a:lstStyle/>
                    <a:p>
                      <a:pPr algn="ctr"/>
                      <a:endParaRPr lang="en-GB" sz="800">
                        <a:solidFill>
                          <a:schemeClr val="bg1"/>
                        </a:solidFill>
                        <a:latin typeface="Calibri" panose="020F0502020204030204" pitchFamily="34" charset="0"/>
                        <a:cs typeface="Calibri" panose="020F0502020204030204" pitchFamily="34" charset="0"/>
                      </a:endParaRPr>
                    </a:p>
                  </a:txBody>
                  <a:tcPr anchor="ctr"/>
                </a:tc>
                <a:tc>
                  <a:txBody>
                    <a:bodyPr/>
                    <a:lstStyle/>
                    <a:p>
                      <a:pPr algn="ctr"/>
                      <a:endParaRPr lang="en-GB" sz="800">
                        <a:solidFill>
                          <a:schemeClr val="bg1"/>
                        </a:solidFill>
                        <a:latin typeface="Calibri" panose="020F0502020204030204" pitchFamily="34" charset="0"/>
                        <a:cs typeface="Calibri" panose="020F0502020204030204" pitchFamily="34" charset="0"/>
                      </a:endParaRPr>
                    </a:p>
                  </a:txBody>
                  <a:tcPr anchor="ctr"/>
                </a:tc>
                <a:tc>
                  <a:txBody>
                    <a:bodyPr/>
                    <a:lstStyle/>
                    <a:p>
                      <a:pPr algn="ctr"/>
                      <a:endParaRPr lang="en-GB" sz="800">
                        <a:solidFill>
                          <a:schemeClr val="bg1"/>
                        </a:solidFill>
                        <a:latin typeface="Calibri" panose="020F0502020204030204" pitchFamily="34" charset="0"/>
                        <a:cs typeface="Calibri" panose="020F0502020204030204" pitchFamily="34" charset="0"/>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800" b="0" i="0" u="none" strike="noStrike" kern="1200" cap="none" spc="0" normalizeH="0" baseline="0" noProof="0">
                        <a:ln>
                          <a:noFill/>
                        </a:ln>
                        <a:solidFill>
                          <a:srgbClr val="00FF2D"/>
                        </a:solidFill>
                        <a:effectLst/>
                        <a:uLnTx/>
                        <a:uFillTx/>
                        <a:latin typeface="Calibri"/>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GB" sz="800" b="1" i="0" u="none" strike="noStrike" kern="1200" noProof="0">
                          <a:solidFill>
                            <a:schemeClr val="accent5"/>
                          </a:solidFill>
                          <a:effectLst/>
                          <a:latin typeface="Wingdings"/>
                          <a:sym typeface="Wingdings"/>
                        </a:rPr>
                        <a:t>ü</a:t>
                      </a:r>
                      <a:endParaRPr lang="en-US" sz="800">
                        <a:solidFill>
                          <a:schemeClr val="accent5"/>
                        </a:solidFill>
                      </a:endParaRPr>
                    </a:p>
                  </a:txBody>
                  <a:tcPr anchor="ctr"/>
                </a:tc>
                <a:extLst>
                  <a:ext uri="{0D108BD9-81ED-4DB2-BD59-A6C34878D82A}">
                    <a16:rowId xmlns:a16="http://schemas.microsoft.com/office/drawing/2014/main" val="612497050"/>
                  </a:ext>
                </a:extLst>
              </a:tr>
              <a:tr h="228600">
                <a:tc>
                  <a:txBody>
                    <a:bodyPr/>
                    <a:lstStyle/>
                    <a:p>
                      <a:r>
                        <a:rPr lang="pt-BR" sz="800">
                          <a:solidFill>
                            <a:schemeClr val="bg1"/>
                          </a:solidFill>
                        </a:rPr>
                        <a:t>Other Agent Queue &amp; N/A control*</a:t>
                      </a:r>
                      <a:endParaRPr lang="en-GB" sz="800">
                        <a:solidFill>
                          <a:schemeClr val="bg1"/>
                        </a:solidFill>
                        <a:latin typeface="Calibri" panose="020F0502020204030204" pitchFamily="34" charset="0"/>
                        <a:cs typeface="Calibri" panose="020F0502020204030204" pitchFamily="34" charset="0"/>
                      </a:endParaRPr>
                    </a:p>
                  </a:txBody>
                  <a:tcPr anchor="ctr"/>
                </a:tc>
                <a:tc>
                  <a:txBody>
                    <a:bodyPr/>
                    <a:lstStyle/>
                    <a:p>
                      <a:pPr algn="ctr"/>
                      <a:endParaRPr lang="en-GB" sz="800">
                        <a:solidFill>
                          <a:schemeClr val="bg1"/>
                        </a:solidFill>
                        <a:latin typeface="Calibri" panose="020F0502020204030204" pitchFamily="34" charset="0"/>
                        <a:cs typeface="Calibri" panose="020F0502020204030204" pitchFamily="34" charset="0"/>
                      </a:endParaRPr>
                    </a:p>
                  </a:txBody>
                  <a:tcPr anchor="ctr"/>
                </a:tc>
                <a:tc>
                  <a:txBody>
                    <a:bodyPr/>
                    <a:lstStyle/>
                    <a:p>
                      <a:pPr algn="ctr"/>
                      <a:endParaRPr lang="en-GB" sz="800">
                        <a:solidFill>
                          <a:schemeClr val="bg1"/>
                        </a:solidFill>
                        <a:latin typeface="Calibri" panose="020F0502020204030204" pitchFamily="34" charset="0"/>
                        <a:cs typeface="Calibri" panose="020F0502020204030204" pitchFamily="34" charset="0"/>
                      </a:endParaRPr>
                    </a:p>
                  </a:txBody>
                  <a:tcPr anchor="ctr"/>
                </a:tc>
                <a:tc>
                  <a:txBody>
                    <a:bodyPr/>
                    <a:lstStyle/>
                    <a:p>
                      <a:pPr algn="ctr"/>
                      <a:endParaRPr lang="en-GB" sz="800">
                        <a:solidFill>
                          <a:schemeClr val="bg1"/>
                        </a:solidFill>
                        <a:latin typeface="Calibri" panose="020F0502020204030204" pitchFamily="34" charset="0"/>
                        <a:cs typeface="Calibri" panose="020F0502020204030204" pitchFamily="34" charset="0"/>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800" b="0" i="0" u="none" strike="noStrike" kern="1200" cap="none" spc="0" normalizeH="0" baseline="0" noProof="0">
                        <a:ln>
                          <a:noFill/>
                        </a:ln>
                        <a:solidFill>
                          <a:srgbClr val="00FF2D"/>
                        </a:solidFill>
                        <a:effectLst/>
                        <a:uLnTx/>
                        <a:uFillTx/>
                        <a:latin typeface="Calibri"/>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0000"/>
                          </a:solidFill>
                          <a:effectLst/>
                          <a:uLnTx/>
                          <a:uFillTx/>
                          <a:latin typeface="Helvetica" pitchFamily="2" charset="0"/>
                          <a:ea typeface="+mn-ea"/>
                          <a:cs typeface="Calibri" panose="020F0502020204030204" pitchFamily="34" charset="0"/>
                        </a:rPr>
                        <a:t>X</a:t>
                      </a:r>
                    </a:p>
                  </a:txBody>
                  <a:tcPr anchor="ctr"/>
                </a:tc>
                <a:extLst>
                  <a:ext uri="{0D108BD9-81ED-4DB2-BD59-A6C34878D82A}">
                    <a16:rowId xmlns:a16="http://schemas.microsoft.com/office/drawing/2014/main" val="3316255899"/>
                  </a:ext>
                </a:extLst>
              </a:tr>
              <a:tr h="228600">
                <a:tc>
                  <a:txBody>
                    <a:bodyPr/>
                    <a:lstStyle/>
                    <a:p>
                      <a:r>
                        <a:rPr lang="en-GB" sz="800">
                          <a:solidFill>
                            <a:schemeClr val="bg1"/>
                          </a:solidFill>
                        </a:rPr>
                        <a:t>Agent Queue &amp; N/A activity reporting</a:t>
                      </a:r>
                      <a:endParaRPr lang="en-GB" sz="800">
                        <a:solidFill>
                          <a:schemeClr val="bg1"/>
                        </a:solidFill>
                        <a:latin typeface="Calibri" panose="020F0502020204030204" pitchFamily="34" charset="0"/>
                        <a:cs typeface="Calibri" panose="020F0502020204030204" pitchFamily="34" charset="0"/>
                      </a:endParaRPr>
                    </a:p>
                  </a:txBody>
                  <a:tcPr anchor="ctr"/>
                </a:tc>
                <a:tc>
                  <a:txBody>
                    <a:bodyPr/>
                    <a:lstStyle/>
                    <a:p>
                      <a:pPr algn="ctr"/>
                      <a:endParaRPr lang="en-GB" sz="800">
                        <a:solidFill>
                          <a:schemeClr val="bg1"/>
                        </a:solidFill>
                        <a:latin typeface="Calibri" panose="020F0502020204030204" pitchFamily="34" charset="0"/>
                        <a:cs typeface="Calibri" panose="020F0502020204030204" pitchFamily="34" charset="0"/>
                      </a:endParaRPr>
                    </a:p>
                  </a:txBody>
                  <a:tcPr anchor="ctr"/>
                </a:tc>
                <a:tc>
                  <a:txBody>
                    <a:bodyPr/>
                    <a:lstStyle/>
                    <a:p>
                      <a:pPr algn="ctr"/>
                      <a:endParaRPr lang="en-GB" sz="800">
                        <a:solidFill>
                          <a:schemeClr val="bg1"/>
                        </a:solidFill>
                        <a:latin typeface="Calibri" panose="020F0502020204030204" pitchFamily="34" charset="0"/>
                        <a:cs typeface="Calibri" panose="020F0502020204030204" pitchFamily="34" charset="0"/>
                      </a:endParaRPr>
                    </a:p>
                  </a:txBody>
                  <a:tcPr anchor="ctr"/>
                </a:tc>
                <a:tc>
                  <a:txBody>
                    <a:bodyPr/>
                    <a:lstStyle/>
                    <a:p>
                      <a:pPr algn="ctr"/>
                      <a:endParaRPr lang="en-GB" sz="800">
                        <a:solidFill>
                          <a:schemeClr val="bg1"/>
                        </a:solidFill>
                        <a:latin typeface="Calibri" panose="020F0502020204030204" pitchFamily="34" charset="0"/>
                        <a:cs typeface="Calibri" panose="020F0502020204030204" pitchFamily="34" charset="0"/>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800" b="0" i="0" u="none" strike="noStrike" kern="1200" cap="none" spc="0" normalizeH="0" baseline="0" noProof="0">
                        <a:ln>
                          <a:noFill/>
                        </a:ln>
                        <a:solidFill>
                          <a:srgbClr val="00FF2D"/>
                        </a:solidFill>
                        <a:effectLst/>
                        <a:uLnTx/>
                        <a:uFillTx/>
                        <a:latin typeface="Calibri"/>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0000"/>
                          </a:solidFill>
                          <a:effectLst/>
                          <a:uLnTx/>
                          <a:uFillTx/>
                          <a:latin typeface="Helvetica" pitchFamily="2" charset="0"/>
                          <a:ea typeface="+mn-ea"/>
                          <a:cs typeface="Calibri" panose="020F0502020204030204" pitchFamily="34" charset="0"/>
                        </a:rPr>
                        <a:t>X</a:t>
                      </a:r>
                    </a:p>
                  </a:txBody>
                  <a:tcPr anchor="ctr"/>
                </a:tc>
                <a:extLst>
                  <a:ext uri="{0D108BD9-81ED-4DB2-BD59-A6C34878D82A}">
                    <a16:rowId xmlns:a16="http://schemas.microsoft.com/office/drawing/2014/main" val="1732804442"/>
                  </a:ext>
                </a:extLst>
              </a:tr>
              <a:tr h="228600">
                <a:tc>
                  <a:txBody>
                    <a:bodyPr/>
                    <a:lstStyle/>
                    <a:p>
                      <a:r>
                        <a:rPr lang="en-GB" sz="800">
                          <a:solidFill>
                            <a:schemeClr val="bg1"/>
                          </a:solidFill>
                        </a:rPr>
                        <a:t>Agent Queue &amp; N/A activity reporting</a:t>
                      </a:r>
                      <a:endParaRPr lang="en-GB" sz="800">
                        <a:solidFill>
                          <a:schemeClr val="bg1"/>
                        </a:solidFill>
                        <a:latin typeface="Calibri" panose="020F0502020204030204" pitchFamily="34" charset="0"/>
                        <a:cs typeface="Calibri" panose="020F0502020204030204" pitchFamily="34" charset="0"/>
                      </a:endParaRPr>
                    </a:p>
                  </a:txBody>
                  <a:tcPr anchor="ctr"/>
                </a:tc>
                <a:tc>
                  <a:txBody>
                    <a:bodyPr/>
                    <a:lstStyle/>
                    <a:p>
                      <a:pPr algn="ctr"/>
                      <a:endParaRPr lang="en-GB" sz="800">
                        <a:solidFill>
                          <a:schemeClr val="bg1"/>
                        </a:solidFill>
                        <a:latin typeface="Calibri" panose="020F0502020204030204" pitchFamily="34" charset="0"/>
                        <a:cs typeface="Calibri" panose="020F0502020204030204" pitchFamily="34" charset="0"/>
                      </a:endParaRPr>
                    </a:p>
                  </a:txBody>
                  <a:tcPr anchor="ctr"/>
                </a:tc>
                <a:tc>
                  <a:txBody>
                    <a:bodyPr/>
                    <a:lstStyle/>
                    <a:p>
                      <a:pPr algn="ctr"/>
                      <a:endParaRPr lang="en-GB" sz="800">
                        <a:solidFill>
                          <a:schemeClr val="bg1"/>
                        </a:solidFill>
                        <a:latin typeface="Calibri" panose="020F0502020204030204" pitchFamily="34" charset="0"/>
                        <a:cs typeface="Calibri" panose="020F0502020204030204" pitchFamily="34" charset="0"/>
                      </a:endParaRPr>
                    </a:p>
                  </a:txBody>
                  <a:tcPr anchor="ctr"/>
                </a:tc>
                <a:tc>
                  <a:txBody>
                    <a:bodyPr/>
                    <a:lstStyle/>
                    <a:p>
                      <a:pPr algn="ctr"/>
                      <a:endParaRPr lang="en-GB" sz="800">
                        <a:solidFill>
                          <a:schemeClr val="bg1"/>
                        </a:solidFill>
                        <a:latin typeface="Calibri" panose="020F0502020204030204" pitchFamily="34" charset="0"/>
                        <a:cs typeface="Calibri" panose="020F0502020204030204" pitchFamily="34" charset="0"/>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800" b="0" i="0" u="none" strike="noStrike" kern="1200" cap="none" spc="0" normalizeH="0" baseline="0" noProof="0">
                        <a:ln>
                          <a:noFill/>
                        </a:ln>
                        <a:solidFill>
                          <a:srgbClr val="00FF2D"/>
                        </a:solidFill>
                        <a:effectLst/>
                        <a:uLnTx/>
                        <a:uFillTx/>
                        <a:latin typeface="Calibri"/>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GB" sz="800" b="1" i="0" u="none" strike="noStrike" kern="1200" noProof="0">
                          <a:solidFill>
                            <a:schemeClr val="accent5"/>
                          </a:solidFill>
                          <a:effectLst/>
                          <a:latin typeface="Wingdings"/>
                          <a:sym typeface="Wingdings"/>
                        </a:rPr>
                        <a:t>ü</a:t>
                      </a:r>
                      <a:endParaRPr lang="en-US" sz="800">
                        <a:solidFill>
                          <a:schemeClr val="accent5"/>
                        </a:solidFill>
                      </a:endParaRPr>
                    </a:p>
                  </a:txBody>
                  <a:tcPr anchor="ctr"/>
                </a:tc>
                <a:extLst>
                  <a:ext uri="{0D108BD9-81ED-4DB2-BD59-A6C34878D82A}">
                    <a16:rowId xmlns:a16="http://schemas.microsoft.com/office/drawing/2014/main" val="2929337732"/>
                  </a:ext>
                </a:extLst>
              </a:tr>
              <a:tr h="228600">
                <a:tc>
                  <a:txBody>
                    <a:bodyPr/>
                    <a:lstStyle/>
                    <a:p>
                      <a:r>
                        <a:rPr lang="en-GB" sz="800">
                          <a:solidFill>
                            <a:schemeClr val="bg1"/>
                          </a:solidFill>
                        </a:rPr>
                        <a:t>Historical Data Visibility</a:t>
                      </a:r>
                      <a:endParaRPr lang="en-GB" sz="800">
                        <a:solidFill>
                          <a:schemeClr val="bg1"/>
                        </a:solidFill>
                        <a:latin typeface="Calibri" panose="020F0502020204030204" pitchFamily="34" charset="0"/>
                        <a:cs typeface="Calibri" panose="020F0502020204030204" pitchFamily="34" charset="0"/>
                      </a:endParaRPr>
                    </a:p>
                  </a:txBody>
                  <a:tcPr anchor="ctr"/>
                </a:tc>
                <a:tc>
                  <a:txBody>
                    <a:bodyPr/>
                    <a:lstStyle/>
                    <a:p>
                      <a:pPr algn="ctr"/>
                      <a:r>
                        <a:rPr lang="en-GB" sz="800">
                          <a:solidFill>
                            <a:schemeClr val="bg1"/>
                          </a:solidFill>
                        </a:rPr>
                        <a:t>12 months of all users</a:t>
                      </a:r>
                      <a:endParaRPr lang="en-GB" sz="800">
                        <a:solidFill>
                          <a:schemeClr val="bg1"/>
                        </a:solidFill>
                        <a:latin typeface="Calibri" panose="020F0502020204030204" pitchFamily="34" charset="0"/>
                        <a:cs typeface="Calibri" panose="020F0502020204030204" pitchFamily="34" charset="0"/>
                      </a:endParaRPr>
                    </a:p>
                  </a:txBody>
                  <a:tcPr anchor="ctr"/>
                </a:tc>
                <a:tc>
                  <a:txBody>
                    <a:bodyPr/>
                    <a:lstStyle/>
                    <a:p>
                      <a:pPr algn="ctr"/>
                      <a:r>
                        <a:rPr lang="en-GB" sz="800">
                          <a:solidFill>
                            <a:schemeClr val="bg1"/>
                          </a:solidFill>
                        </a:rPr>
                        <a:t>90 Days of own</a:t>
                      </a:r>
                      <a:endParaRPr lang="en-GB" sz="800">
                        <a:solidFill>
                          <a:schemeClr val="bg1"/>
                        </a:solidFill>
                        <a:latin typeface="Calibri" panose="020F0502020204030204" pitchFamily="34" charset="0"/>
                        <a:cs typeface="Calibri" panose="020F0502020204030204" pitchFamily="34" charset="0"/>
                      </a:endParaRPr>
                    </a:p>
                  </a:txBody>
                  <a:tcPr anchor="ctr"/>
                </a:tc>
                <a:tc>
                  <a:txBody>
                    <a:bodyPr/>
                    <a:lstStyle/>
                    <a:p>
                      <a:pPr algn="ctr"/>
                      <a:r>
                        <a:rPr lang="en-GB" sz="800">
                          <a:solidFill>
                            <a:schemeClr val="bg1"/>
                          </a:solidFill>
                        </a:rPr>
                        <a:t>30 Days own</a:t>
                      </a:r>
                      <a:endParaRPr lang="en-GB" sz="800">
                        <a:solidFill>
                          <a:schemeClr val="bg1"/>
                        </a:solidFill>
                        <a:latin typeface="Calibri" panose="020F0502020204030204" pitchFamily="34" charset="0"/>
                        <a:cs typeface="Calibri" panose="020F0502020204030204" pitchFamily="34" charset="0"/>
                      </a:endParaRPr>
                    </a:p>
                  </a:txBody>
                  <a:tcPr anchor="ctr"/>
                </a:tc>
                <a:tc>
                  <a:txBody>
                    <a:bodyPr/>
                    <a:lstStyle/>
                    <a:p>
                      <a:pPr algn="ctr"/>
                      <a:r>
                        <a:rPr lang="en-GB" sz="800">
                          <a:solidFill>
                            <a:schemeClr val="bg1"/>
                          </a:solidFill>
                        </a:rPr>
                        <a:t> 12 Months of all users</a:t>
                      </a:r>
                      <a:endParaRPr lang="en-GB" sz="800">
                        <a:solidFill>
                          <a:schemeClr val="bg1"/>
                        </a:solidFill>
                        <a:latin typeface="Calibri" panose="020F0502020204030204" pitchFamily="34" charset="0"/>
                        <a:cs typeface="Calibri" panose="020F0502020204030204" pitchFamily="34" charset="0"/>
                      </a:endParaRPr>
                    </a:p>
                  </a:txBody>
                  <a:tcPr anchor="ctr"/>
                </a:tc>
                <a:tc>
                  <a:txBody>
                    <a:bodyPr/>
                    <a:lstStyle/>
                    <a:p>
                      <a:pPr algn="ctr"/>
                      <a:r>
                        <a:rPr lang="en-GB" sz="800">
                          <a:solidFill>
                            <a:schemeClr val="bg1"/>
                          </a:solidFill>
                        </a:rPr>
                        <a:t> 90 Days of own</a:t>
                      </a:r>
                      <a:endParaRPr lang="en-GB" sz="800">
                        <a:solidFill>
                          <a:schemeClr val="bg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799893956"/>
                  </a:ext>
                </a:extLst>
              </a:tr>
            </a:tbl>
          </a:graphicData>
        </a:graphic>
      </p:graphicFrame>
    </p:spTree>
    <p:extLst>
      <p:ext uri="{BB962C8B-B14F-4D97-AF65-F5344CB8AC3E}">
        <p14:creationId xmlns:p14="http://schemas.microsoft.com/office/powerpoint/2010/main" val="365474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7DB06-A854-9605-9559-9BD7EBB51CC2}"/>
              </a:ext>
            </a:extLst>
          </p:cNvPr>
          <p:cNvSpPr>
            <a:spLocks noGrp="1"/>
          </p:cNvSpPr>
          <p:nvPr>
            <p:ph type="title"/>
          </p:nvPr>
        </p:nvSpPr>
        <p:spPr/>
        <p:txBody>
          <a:bodyPr vert="horz" lIns="91440" tIns="45720" rIns="91440" bIns="45720" anchor="ctr"/>
          <a:lstStyle/>
          <a:p>
            <a:r>
              <a:rPr lang="en-US">
                <a:latin typeface="Helvetica" pitchFamily="2" charset="0"/>
              </a:rPr>
              <a:t>Licensing Matrix</a:t>
            </a:r>
          </a:p>
        </p:txBody>
      </p:sp>
      <p:sp>
        <p:nvSpPr>
          <p:cNvPr id="5" name="Rectangle: Rounded Corners 4">
            <a:extLst>
              <a:ext uri="{FF2B5EF4-FFF2-40B4-BE49-F238E27FC236}">
                <a16:creationId xmlns:a16="http://schemas.microsoft.com/office/drawing/2014/main" id="{0806DC66-453C-AAFB-3AB9-FAD08DAE1F37}"/>
              </a:ext>
            </a:extLst>
          </p:cNvPr>
          <p:cNvSpPr/>
          <p:nvPr/>
        </p:nvSpPr>
        <p:spPr>
          <a:xfrm>
            <a:off x="173690" y="1436916"/>
            <a:ext cx="7022111" cy="432524"/>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b="1">
                <a:solidFill>
                  <a:srgbClr val="FFFFFF"/>
                </a:solidFill>
                <a:latin typeface="Helvetica" pitchFamily="2" charset="0"/>
              </a:rPr>
              <a:t>Business Insights</a:t>
            </a:r>
          </a:p>
        </p:txBody>
      </p:sp>
      <p:sp>
        <p:nvSpPr>
          <p:cNvPr id="37" name="Rectangle: Rounded Corners 36">
            <a:extLst>
              <a:ext uri="{FF2B5EF4-FFF2-40B4-BE49-F238E27FC236}">
                <a16:creationId xmlns:a16="http://schemas.microsoft.com/office/drawing/2014/main" id="{1E579A88-A1A5-DAC1-4279-3594D33BBFEC}"/>
              </a:ext>
            </a:extLst>
          </p:cNvPr>
          <p:cNvSpPr/>
          <p:nvPr/>
        </p:nvSpPr>
        <p:spPr>
          <a:xfrm>
            <a:off x="7407458" y="1436916"/>
            <a:ext cx="4530184" cy="432524"/>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b="1">
                <a:solidFill>
                  <a:srgbClr val="FFFFFF"/>
                </a:solidFill>
                <a:latin typeface="Helvetica" pitchFamily="2" charset="0"/>
              </a:rPr>
              <a:t>Call Centre Reporting</a:t>
            </a:r>
          </a:p>
        </p:txBody>
      </p:sp>
      <p:grpSp>
        <p:nvGrpSpPr>
          <p:cNvPr id="16" name="Group 15">
            <a:extLst>
              <a:ext uri="{FF2B5EF4-FFF2-40B4-BE49-F238E27FC236}">
                <a16:creationId xmlns:a16="http://schemas.microsoft.com/office/drawing/2014/main" id="{45FDB6F0-42F3-BF66-5F32-10FB0400720C}"/>
              </a:ext>
            </a:extLst>
          </p:cNvPr>
          <p:cNvGrpSpPr/>
          <p:nvPr/>
        </p:nvGrpSpPr>
        <p:grpSpPr>
          <a:xfrm>
            <a:off x="2625279" y="2101378"/>
            <a:ext cx="2199602" cy="3174710"/>
            <a:chOff x="2922536" y="2101378"/>
            <a:chExt cx="2199602" cy="3174710"/>
          </a:xfrm>
        </p:grpSpPr>
        <p:sp>
          <p:nvSpPr>
            <p:cNvPr id="13" name="Rectangle 12">
              <a:extLst>
                <a:ext uri="{FF2B5EF4-FFF2-40B4-BE49-F238E27FC236}">
                  <a16:creationId xmlns:a16="http://schemas.microsoft.com/office/drawing/2014/main" id="{9180B79B-AF6C-9831-044F-E559B19679D0}"/>
                </a:ext>
              </a:extLst>
            </p:cNvPr>
            <p:cNvSpPr/>
            <p:nvPr/>
          </p:nvSpPr>
          <p:spPr>
            <a:xfrm>
              <a:off x="2922537" y="2101378"/>
              <a:ext cx="2199600" cy="365760"/>
            </a:xfrm>
            <a:prstGeom prst="rect">
              <a:avLst/>
            </a:prstGeom>
            <a:solidFill>
              <a:schemeClr val="accent5"/>
            </a:solidFill>
            <a:ln w="28575">
              <a:solidFill>
                <a:schemeClr val="accent5"/>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GB" b="1">
                  <a:solidFill>
                    <a:srgbClr val="FFFFFF"/>
                  </a:solidFill>
                  <a:latin typeface="Helvetica" pitchFamily="2" charset="0"/>
                </a:rPr>
                <a:t>Professional</a:t>
              </a:r>
            </a:p>
          </p:txBody>
        </p:sp>
        <p:sp>
          <p:nvSpPr>
            <p:cNvPr id="23" name="TextBox 22">
              <a:extLst>
                <a:ext uri="{FF2B5EF4-FFF2-40B4-BE49-F238E27FC236}">
                  <a16:creationId xmlns:a16="http://schemas.microsoft.com/office/drawing/2014/main" id="{A1B451A4-3FFD-3785-E4AA-0AFAA71AB6C0}"/>
                </a:ext>
              </a:extLst>
            </p:cNvPr>
            <p:cNvSpPr txBox="1"/>
            <p:nvPr/>
          </p:nvSpPr>
          <p:spPr>
            <a:xfrm>
              <a:off x="2922536" y="2663572"/>
              <a:ext cx="2199602" cy="1754326"/>
            </a:xfrm>
            <a:prstGeom prst="rect">
              <a:avLst/>
            </a:prstGeom>
            <a:noFill/>
          </p:spPr>
          <p:txBody>
            <a:bodyPr wrap="square">
              <a:spAutoFit/>
            </a:bodyPr>
            <a:lstStyle/>
            <a:p>
              <a:pPr marL="171450" indent="-171450">
                <a:buFont typeface="Arial" panose="020B0604020202020204" pitchFamily="34" charset="0"/>
                <a:buChar char="•"/>
              </a:pPr>
              <a:r>
                <a:rPr lang="en-GB" sz="900">
                  <a:solidFill>
                    <a:srgbClr val="FFFFFF"/>
                  </a:solidFill>
                  <a:latin typeface="Helvetica" pitchFamily="2" charset="0"/>
                  <a:cs typeface="Calibri" panose="020F0502020204030204" pitchFamily="34" charset="0"/>
                </a:rPr>
                <a:t>Real-time visibility of users call environment through 6 reports</a:t>
              </a:r>
            </a:p>
            <a:p>
              <a:pPr marL="171450" indent="-171450">
                <a:buFont typeface="Arial" panose="020B0604020202020204" pitchFamily="34" charset="0"/>
                <a:buChar char="•"/>
              </a:pPr>
              <a:r>
                <a:rPr lang="en-GB" sz="900">
                  <a:solidFill>
                    <a:srgbClr val="FFFFFF"/>
                  </a:solidFill>
                  <a:latin typeface="Helvetica" pitchFamily="2" charset="0"/>
                  <a:cs typeface="Calibri" panose="020F0502020204030204" pitchFamily="34" charset="0"/>
                </a:rPr>
                <a:t>Self-Management</a:t>
              </a:r>
            </a:p>
            <a:p>
              <a:pPr marL="171450" indent="-171450">
                <a:buFont typeface="Arial" panose="020B0604020202020204" pitchFamily="34" charset="0"/>
                <a:buChar char="•"/>
              </a:pPr>
              <a:r>
                <a:rPr lang="en-GB" sz="900">
                  <a:solidFill>
                    <a:srgbClr val="FFFFFF"/>
                  </a:solidFill>
                  <a:latin typeface="Helvetica" pitchFamily="2" charset="0"/>
                  <a:cs typeface="Calibri" panose="020F0502020204030204" pitchFamily="34" charset="0"/>
                </a:rPr>
                <a:t>Call recapture</a:t>
              </a:r>
            </a:p>
            <a:p>
              <a:pPr marL="171450" indent="-171450">
                <a:buFont typeface="Arial" panose="020B0604020202020204" pitchFamily="34" charset="0"/>
                <a:buChar char="•"/>
              </a:pPr>
              <a:r>
                <a:rPr lang="en-GB" sz="900">
                  <a:solidFill>
                    <a:srgbClr val="FFFFFF"/>
                  </a:solidFill>
                  <a:latin typeface="Helvetica" pitchFamily="2" charset="0"/>
                  <a:cs typeface="Calibri" panose="020F0502020204030204" pitchFamily="34" charset="0"/>
                </a:rPr>
                <a:t>Call Activity is reported on by Enterprise Users &amp; Supervisors</a:t>
              </a:r>
            </a:p>
            <a:p>
              <a:pPr marL="171450" indent="-171450">
                <a:buFont typeface="Arial" panose="020B0604020202020204" pitchFamily="34" charset="0"/>
                <a:buChar char="•"/>
              </a:pPr>
              <a:r>
                <a:rPr lang="en-GB" sz="900">
                  <a:solidFill>
                    <a:srgbClr val="FFFFFF"/>
                  </a:solidFill>
                  <a:latin typeface="Helvetica" pitchFamily="2" charset="0"/>
                  <a:cs typeface="Calibri" panose="020F0502020204030204" pitchFamily="34" charset="0"/>
                </a:rPr>
                <a:t>Status is visible to all subscribed users</a:t>
              </a:r>
            </a:p>
            <a:p>
              <a:pPr marL="171450" indent="-171450">
                <a:buFont typeface="Arial" panose="020B0604020202020204" pitchFamily="34" charset="0"/>
                <a:buChar char="•"/>
              </a:pPr>
              <a:r>
                <a:rPr lang="en-GB" sz="900">
                  <a:solidFill>
                    <a:srgbClr val="FFFFFF"/>
                  </a:solidFill>
                  <a:latin typeface="Helvetica" pitchFamily="2" charset="0"/>
                  <a:cs typeface="Calibri" panose="020F0502020204030204" pitchFamily="34" charset="0"/>
                </a:rPr>
                <a:t>Use Cases:</a:t>
              </a:r>
            </a:p>
            <a:p>
              <a:pPr marL="628650" lvl="1" indent="-171450">
                <a:buFont typeface="Courier New" panose="02070309020205020404" pitchFamily="49" charset="0"/>
                <a:buChar char="o"/>
              </a:pPr>
              <a:r>
                <a:rPr lang="en-GB" sz="900">
                  <a:solidFill>
                    <a:srgbClr val="FFFFFF"/>
                  </a:solidFill>
                  <a:latin typeface="Helvetica" pitchFamily="2" charset="0"/>
                  <a:cs typeface="Calibri" panose="020F0502020204030204" pitchFamily="34" charset="0"/>
                </a:rPr>
                <a:t>Knowledge Workers</a:t>
              </a:r>
            </a:p>
            <a:p>
              <a:pPr marL="628650" lvl="1" indent="-171450">
                <a:buFont typeface="Courier New" panose="02070309020205020404" pitchFamily="49" charset="0"/>
                <a:buChar char="o"/>
              </a:pPr>
              <a:r>
                <a:rPr lang="en-GB" sz="900">
                  <a:solidFill>
                    <a:srgbClr val="FFFFFF"/>
                  </a:solidFill>
                  <a:latin typeface="Helvetica" pitchFamily="2" charset="0"/>
                  <a:cs typeface="Calibri" panose="020F0502020204030204" pitchFamily="34" charset="0"/>
                </a:rPr>
                <a:t>Hybrid Workers</a:t>
              </a:r>
            </a:p>
            <a:p>
              <a:pPr marL="628650" lvl="1" indent="-171450">
                <a:buFont typeface="Courier New" panose="02070309020205020404" pitchFamily="49" charset="0"/>
                <a:buChar char="o"/>
              </a:pPr>
              <a:r>
                <a:rPr lang="en-GB" sz="900">
                  <a:solidFill>
                    <a:srgbClr val="FFFFFF"/>
                  </a:solidFill>
                  <a:latin typeface="Helvetica" pitchFamily="2" charset="0"/>
                  <a:cs typeface="Calibri" panose="020F0502020204030204" pitchFamily="34" charset="0"/>
                </a:rPr>
                <a:t>Informal Call Centre Users</a:t>
              </a:r>
            </a:p>
          </p:txBody>
        </p:sp>
        <p:sp>
          <p:nvSpPr>
            <p:cNvPr id="3" name="Rectangle: Rounded Corners 2">
              <a:extLst>
                <a:ext uri="{FF2B5EF4-FFF2-40B4-BE49-F238E27FC236}">
                  <a16:creationId xmlns:a16="http://schemas.microsoft.com/office/drawing/2014/main" id="{7FB78B15-8F4D-9F03-78AC-83238CB5A781}"/>
                </a:ext>
              </a:extLst>
            </p:cNvPr>
            <p:cNvSpPr/>
            <p:nvPr/>
          </p:nvSpPr>
          <p:spPr>
            <a:xfrm>
              <a:off x="2922537" y="2101378"/>
              <a:ext cx="2199600" cy="3174710"/>
            </a:xfrm>
            <a:prstGeom prst="roundRect">
              <a:avLst>
                <a:gd name="adj" fmla="val 4392"/>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GB" sz="1000">
                <a:solidFill>
                  <a:srgbClr val="FFFFFF"/>
                </a:solidFill>
                <a:latin typeface="Helvetica" pitchFamily="2" charset="0"/>
              </a:endParaRPr>
            </a:p>
          </p:txBody>
        </p:sp>
      </p:grpSp>
      <p:grpSp>
        <p:nvGrpSpPr>
          <p:cNvPr id="14" name="Group 13">
            <a:extLst>
              <a:ext uri="{FF2B5EF4-FFF2-40B4-BE49-F238E27FC236}">
                <a16:creationId xmlns:a16="http://schemas.microsoft.com/office/drawing/2014/main" id="{1A8B4B53-2EC2-5F50-256D-08C6A2CA7A7B}"/>
              </a:ext>
            </a:extLst>
          </p:cNvPr>
          <p:cNvGrpSpPr/>
          <p:nvPr/>
        </p:nvGrpSpPr>
        <p:grpSpPr>
          <a:xfrm>
            <a:off x="4996201" y="2101378"/>
            <a:ext cx="2199601" cy="3174710"/>
            <a:chOff x="5412340" y="2101378"/>
            <a:chExt cx="2199601" cy="3174710"/>
          </a:xfrm>
        </p:grpSpPr>
        <p:sp>
          <p:nvSpPr>
            <p:cNvPr id="15" name="Rectangle 14">
              <a:extLst>
                <a:ext uri="{FF2B5EF4-FFF2-40B4-BE49-F238E27FC236}">
                  <a16:creationId xmlns:a16="http://schemas.microsoft.com/office/drawing/2014/main" id="{E6ABEF8C-8FEF-6572-4249-2A0198D304E9}"/>
                </a:ext>
              </a:extLst>
            </p:cNvPr>
            <p:cNvSpPr/>
            <p:nvPr/>
          </p:nvSpPr>
          <p:spPr>
            <a:xfrm>
              <a:off x="5412340" y="2101378"/>
              <a:ext cx="2199600" cy="365759"/>
            </a:xfrm>
            <a:prstGeom prst="rect">
              <a:avLst/>
            </a:prstGeom>
            <a:solidFill>
              <a:schemeClr val="accent5"/>
            </a:solidFill>
            <a:ln w="28575">
              <a:solidFill>
                <a:schemeClr val="accent5"/>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GB" b="1">
                  <a:solidFill>
                    <a:srgbClr val="FFFFFF"/>
                  </a:solidFill>
                  <a:latin typeface="Helvetica" pitchFamily="2" charset="0"/>
                </a:rPr>
                <a:t>Essentials</a:t>
              </a:r>
            </a:p>
          </p:txBody>
        </p:sp>
        <p:sp>
          <p:nvSpPr>
            <p:cNvPr id="21" name="TextBox 20">
              <a:extLst>
                <a:ext uri="{FF2B5EF4-FFF2-40B4-BE49-F238E27FC236}">
                  <a16:creationId xmlns:a16="http://schemas.microsoft.com/office/drawing/2014/main" id="{9C041078-EA7A-E290-FE58-7BA79D735C6A}"/>
                </a:ext>
              </a:extLst>
            </p:cNvPr>
            <p:cNvSpPr txBox="1"/>
            <p:nvPr/>
          </p:nvSpPr>
          <p:spPr>
            <a:xfrm>
              <a:off x="5412341" y="2663572"/>
              <a:ext cx="2199600" cy="1200329"/>
            </a:xfrm>
            <a:prstGeom prst="rect">
              <a:avLst/>
            </a:prstGeom>
            <a:noFill/>
          </p:spPr>
          <p:txBody>
            <a:bodyPr wrap="square">
              <a:spAutoFit/>
            </a:bodyPr>
            <a:lstStyle/>
            <a:p>
              <a:pPr marL="171450" indent="-171450">
                <a:buFont typeface="Arial" panose="020B0604020202020204" pitchFamily="34" charset="0"/>
                <a:buChar char="•"/>
              </a:pPr>
              <a:r>
                <a:rPr lang="en-GB" sz="900">
                  <a:solidFill>
                    <a:srgbClr val="FFFFFF"/>
                  </a:solidFill>
                  <a:latin typeface="Helvetica" pitchFamily="2" charset="0"/>
                </a:rPr>
                <a:t>Users have visibility of own 30 day call history</a:t>
              </a:r>
            </a:p>
            <a:p>
              <a:pPr marL="171450" indent="-171450">
                <a:buFont typeface="Arial" panose="020B0604020202020204" pitchFamily="34" charset="0"/>
                <a:buChar char="•"/>
              </a:pPr>
              <a:r>
                <a:rPr lang="en-GB" sz="900">
                  <a:solidFill>
                    <a:srgbClr val="FFFFFF"/>
                  </a:solidFill>
                  <a:latin typeface="Helvetica" pitchFamily="2" charset="0"/>
                </a:rPr>
                <a:t>Call activity is reported on by Enterprise Users</a:t>
              </a:r>
            </a:p>
            <a:p>
              <a:pPr marL="171450" indent="-171450">
                <a:buFont typeface="Arial" panose="020B0604020202020204" pitchFamily="34" charset="0"/>
                <a:buChar char="•"/>
              </a:pPr>
              <a:r>
                <a:rPr lang="en-GB" sz="900">
                  <a:solidFill>
                    <a:srgbClr val="FFFFFF"/>
                  </a:solidFill>
                  <a:latin typeface="Helvetica" pitchFamily="2" charset="0"/>
                </a:rPr>
                <a:t>Status is visible to all subscribed users</a:t>
              </a:r>
            </a:p>
            <a:p>
              <a:pPr marL="171450" indent="-171450">
                <a:buFont typeface="Arial" panose="020B0604020202020204" pitchFamily="34" charset="0"/>
                <a:buChar char="•"/>
              </a:pPr>
              <a:r>
                <a:rPr lang="en-GB" sz="900">
                  <a:solidFill>
                    <a:srgbClr val="FFFFFF"/>
                  </a:solidFill>
                  <a:latin typeface="Helvetica" pitchFamily="2" charset="0"/>
                </a:rPr>
                <a:t>Use Cases:</a:t>
              </a:r>
            </a:p>
            <a:p>
              <a:pPr marL="628650" lvl="1" indent="-171450">
                <a:buFont typeface="Courier New" panose="02070309020205020404" pitchFamily="49" charset="0"/>
                <a:buChar char="o"/>
              </a:pPr>
              <a:r>
                <a:rPr lang="en-GB" sz="900">
                  <a:solidFill>
                    <a:srgbClr val="FFFFFF"/>
                  </a:solidFill>
                  <a:latin typeface="Helvetica" pitchFamily="2" charset="0"/>
                </a:rPr>
                <a:t>Standard phone users</a:t>
              </a:r>
              <a:endParaRPr lang="en-GB" sz="900">
                <a:solidFill>
                  <a:srgbClr val="FFFFFF"/>
                </a:solidFill>
                <a:latin typeface="Helvetica" pitchFamily="2"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F1EC0A23-6805-BE82-3340-FAD34D714FD7}"/>
                </a:ext>
              </a:extLst>
            </p:cNvPr>
            <p:cNvSpPr/>
            <p:nvPr/>
          </p:nvSpPr>
          <p:spPr>
            <a:xfrm>
              <a:off x="5412340" y="2101378"/>
              <a:ext cx="2199600" cy="3174710"/>
            </a:xfrm>
            <a:prstGeom prst="roundRect">
              <a:avLst>
                <a:gd name="adj" fmla="val 4392"/>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GB" sz="1000">
                <a:solidFill>
                  <a:srgbClr val="FFFFFF"/>
                </a:solidFill>
                <a:latin typeface="Helvetica" pitchFamily="2" charset="0"/>
              </a:endParaRPr>
            </a:p>
          </p:txBody>
        </p:sp>
      </p:grpSp>
      <p:grpSp>
        <p:nvGrpSpPr>
          <p:cNvPr id="12" name="Group 11">
            <a:extLst>
              <a:ext uri="{FF2B5EF4-FFF2-40B4-BE49-F238E27FC236}">
                <a16:creationId xmlns:a16="http://schemas.microsoft.com/office/drawing/2014/main" id="{4FC184D6-4084-A48E-81BD-C1488EB8675E}"/>
              </a:ext>
            </a:extLst>
          </p:cNvPr>
          <p:cNvGrpSpPr/>
          <p:nvPr/>
        </p:nvGrpSpPr>
        <p:grpSpPr>
          <a:xfrm>
            <a:off x="7407457" y="2101378"/>
            <a:ext cx="2199600" cy="3174710"/>
            <a:chOff x="7767734" y="2101378"/>
            <a:chExt cx="2199600" cy="3174710"/>
          </a:xfrm>
        </p:grpSpPr>
        <p:sp>
          <p:nvSpPr>
            <p:cNvPr id="19" name="TextBox 18">
              <a:extLst>
                <a:ext uri="{FF2B5EF4-FFF2-40B4-BE49-F238E27FC236}">
                  <a16:creationId xmlns:a16="http://schemas.microsoft.com/office/drawing/2014/main" id="{161F2E77-7130-6C4C-7E13-5A8655DFD3FA}"/>
                </a:ext>
              </a:extLst>
            </p:cNvPr>
            <p:cNvSpPr txBox="1"/>
            <p:nvPr/>
          </p:nvSpPr>
          <p:spPr>
            <a:xfrm>
              <a:off x="7800544" y="2663572"/>
              <a:ext cx="2133981" cy="2169825"/>
            </a:xfrm>
            <a:prstGeom prst="rect">
              <a:avLst/>
            </a:prstGeom>
            <a:noFill/>
          </p:spPr>
          <p:txBody>
            <a:bodyPr wrap="square">
              <a:spAutoFit/>
            </a:bodyPr>
            <a:lstStyle/>
            <a:p>
              <a:pPr marL="171450" indent="-171450">
                <a:buFont typeface="Arial" panose="020B0604020202020204" pitchFamily="34" charset="0"/>
                <a:buChar char="•"/>
              </a:pPr>
              <a:r>
                <a:rPr lang="en-GB" sz="900">
                  <a:solidFill>
                    <a:srgbClr val="FFFFFF"/>
                  </a:solidFill>
                  <a:latin typeface="Helvetica" pitchFamily="2" charset="0"/>
                  <a:cs typeface="Calibri" panose="020F0502020204030204" pitchFamily="34" charset="0"/>
                </a:rPr>
                <a:t>Reporting call and agent activity across a call centre or call centre group in real-time and historical</a:t>
              </a:r>
            </a:p>
            <a:p>
              <a:pPr marL="171450" indent="-171450">
                <a:buFont typeface="Arial" panose="020B0604020202020204" pitchFamily="34" charset="0"/>
                <a:buChar char="•"/>
              </a:pPr>
              <a:r>
                <a:rPr lang="en-GB" sz="900">
                  <a:solidFill>
                    <a:srgbClr val="FFFFFF"/>
                  </a:solidFill>
                  <a:latin typeface="Helvetica" pitchFamily="2" charset="0"/>
                  <a:cs typeface="Calibri" panose="020F0502020204030204" pitchFamily="34" charset="0"/>
                </a:rPr>
                <a:t>Can also be Call Centre Agent</a:t>
              </a:r>
            </a:p>
            <a:p>
              <a:pPr marL="171450" indent="-171450">
                <a:buFont typeface="Arial" panose="020B0604020202020204" pitchFamily="34" charset="0"/>
                <a:buChar char="•"/>
              </a:pPr>
              <a:r>
                <a:rPr lang="en-GB" sz="900">
                  <a:solidFill>
                    <a:srgbClr val="FFFFFF"/>
                  </a:solidFill>
                  <a:latin typeface="Helvetica" pitchFamily="2" charset="0"/>
                  <a:cs typeface="Calibri" panose="020F0502020204030204" pitchFamily="34" charset="0"/>
                </a:rPr>
                <a:t>Call &amp; Agent activity can be reported on</a:t>
              </a:r>
            </a:p>
            <a:p>
              <a:pPr marL="171450" indent="-171450">
                <a:buFont typeface="Arial" panose="020B0604020202020204" pitchFamily="34" charset="0"/>
                <a:buChar char="•"/>
              </a:pPr>
              <a:r>
                <a:rPr lang="en-GB" sz="900">
                  <a:solidFill>
                    <a:srgbClr val="FFFFFF"/>
                  </a:solidFill>
                  <a:latin typeface="Helvetica" pitchFamily="2" charset="0"/>
                  <a:cs typeface="Calibri" panose="020F0502020204030204" pitchFamily="34" charset="0"/>
                </a:rPr>
                <a:t>Call Control</a:t>
              </a:r>
            </a:p>
            <a:p>
              <a:pPr marL="171450" indent="-171450">
                <a:buFont typeface="Arial" panose="020B0604020202020204" pitchFamily="34" charset="0"/>
                <a:buChar char="•"/>
              </a:pPr>
              <a:r>
                <a:rPr lang="en-GB" sz="900">
                  <a:solidFill>
                    <a:srgbClr val="FFFFFF"/>
                  </a:solidFill>
                  <a:latin typeface="Helvetica" pitchFamily="2" charset="0"/>
                  <a:cs typeface="Calibri" panose="020F0502020204030204" pitchFamily="34" charset="0"/>
                </a:rPr>
                <a:t>Agent and self-queue and availability Control</a:t>
              </a:r>
            </a:p>
            <a:p>
              <a:pPr marL="171450" indent="-171450">
                <a:buFont typeface="Arial" panose="020B0604020202020204" pitchFamily="34" charset="0"/>
                <a:buChar char="•"/>
              </a:pPr>
              <a:r>
                <a:rPr lang="en-GB" sz="900">
                  <a:solidFill>
                    <a:srgbClr val="FFFFFF"/>
                  </a:solidFill>
                  <a:latin typeface="Helvetica" pitchFamily="2" charset="0"/>
                  <a:cs typeface="Calibri" panose="020F0502020204030204" pitchFamily="34" charset="0"/>
                </a:rPr>
                <a:t>Status is visible to all subscribed users</a:t>
              </a:r>
            </a:p>
            <a:p>
              <a:pPr marL="171450" indent="-171450">
                <a:buFont typeface="Arial" panose="020B0604020202020204" pitchFamily="34" charset="0"/>
                <a:buChar char="•"/>
              </a:pPr>
              <a:r>
                <a:rPr lang="en-GB" sz="900">
                  <a:solidFill>
                    <a:srgbClr val="FFFFFF"/>
                  </a:solidFill>
                  <a:latin typeface="Helvetica" pitchFamily="2" charset="0"/>
                  <a:cs typeface="Calibri" panose="020F0502020204030204" pitchFamily="34" charset="0"/>
                </a:rPr>
                <a:t>Use Cases:</a:t>
              </a:r>
            </a:p>
            <a:p>
              <a:pPr marL="628650" lvl="1" indent="-171450">
                <a:buFont typeface="Courier New" panose="02070309020205020404" pitchFamily="49" charset="0"/>
                <a:buChar char="o"/>
              </a:pPr>
              <a:r>
                <a:rPr lang="en-GB" sz="900">
                  <a:solidFill>
                    <a:srgbClr val="FFFFFF"/>
                  </a:solidFill>
                  <a:latin typeface="Helvetica" pitchFamily="2" charset="0"/>
                  <a:cs typeface="Calibri" panose="020F0502020204030204" pitchFamily="34" charset="0"/>
                </a:rPr>
                <a:t>Call Centre Management</a:t>
              </a:r>
            </a:p>
            <a:p>
              <a:pPr marL="628650" lvl="1" indent="-171450">
                <a:buFont typeface="Courier New" panose="02070309020205020404" pitchFamily="49" charset="0"/>
                <a:buChar char="o"/>
              </a:pPr>
              <a:r>
                <a:rPr lang="en-GB" sz="900">
                  <a:solidFill>
                    <a:srgbClr val="FFFFFF"/>
                  </a:solidFill>
                  <a:latin typeface="Helvetica" pitchFamily="2" charset="0"/>
                  <a:cs typeface="Calibri" panose="020F0502020204030204" pitchFamily="34" charset="0"/>
                </a:rPr>
                <a:t>Call Centre Team Leaders</a:t>
              </a:r>
            </a:p>
          </p:txBody>
        </p:sp>
        <p:sp>
          <p:nvSpPr>
            <p:cNvPr id="33" name="Rectangle 32">
              <a:extLst>
                <a:ext uri="{FF2B5EF4-FFF2-40B4-BE49-F238E27FC236}">
                  <a16:creationId xmlns:a16="http://schemas.microsoft.com/office/drawing/2014/main" id="{643BDD2D-4720-97CE-FA39-B1A64E956D84}"/>
                </a:ext>
              </a:extLst>
            </p:cNvPr>
            <p:cNvSpPr/>
            <p:nvPr/>
          </p:nvSpPr>
          <p:spPr>
            <a:xfrm>
              <a:off x="7767734" y="2101378"/>
              <a:ext cx="2199600" cy="365759"/>
            </a:xfrm>
            <a:prstGeom prst="rect">
              <a:avLst/>
            </a:prstGeom>
            <a:solidFill>
              <a:schemeClr val="accent5"/>
            </a:solidFill>
            <a:ln w="28575">
              <a:solidFill>
                <a:schemeClr val="accent5"/>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GB" b="1">
                  <a:solidFill>
                    <a:srgbClr val="FFFFFF"/>
                  </a:solidFill>
                  <a:latin typeface="Helvetica" pitchFamily="2" charset="0"/>
                </a:rPr>
                <a:t>Supervisor</a:t>
              </a:r>
            </a:p>
          </p:txBody>
        </p:sp>
        <p:sp>
          <p:nvSpPr>
            <p:cNvPr id="6" name="Rectangle: Rounded Corners 5">
              <a:extLst>
                <a:ext uri="{FF2B5EF4-FFF2-40B4-BE49-F238E27FC236}">
                  <a16:creationId xmlns:a16="http://schemas.microsoft.com/office/drawing/2014/main" id="{F75EFC32-54A3-DB3E-39E2-AF2F8D4D7834}"/>
                </a:ext>
              </a:extLst>
            </p:cNvPr>
            <p:cNvSpPr/>
            <p:nvPr/>
          </p:nvSpPr>
          <p:spPr>
            <a:xfrm>
              <a:off x="7767734" y="2101378"/>
              <a:ext cx="2199600" cy="3174710"/>
            </a:xfrm>
            <a:prstGeom prst="roundRect">
              <a:avLst>
                <a:gd name="adj" fmla="val 4392"/>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GB" sz="1000">
                <a:solidFill>
                  <a:srgbClr val="FFFFFF"/>
                </a:solidFill>
                <a:latin typeface="Helvetica" pitchFamily="2" charset="0"/>
              </a:endParaRPr>
            </a:p>
          </p:txBody>
        </p:sp>
      </p:grpSp>
      <p:grpSp>
        <p:nvGrpSpPr>
          <p:cNvPr id="18" name="Group 17">
            <a:extLst>
              <a:ext uri="{FF2B5EF4-FFF2-40B4-BE49-F238E27FC236}">
                <a16:creationId xmlns:a16="http://schemas.microsoft.com/office/drawing/2014/main" id="{57D01BD9-0BA2-4690-BB8C-3E795514E006}"/>
              </a:ext>
            </a:extLst>
          </p:cNvPr>
          <p:cNvGrpSpPr/>
          <p:nvPr/>
        </p:nvGrpSpPr>
        <p:grpSpPr>
          <a:xfrm>
            <a:off x="254358" y="2101378"/>
            <a:ext cx="2199602" cy="3174710"/>
            <a:chOff x="287881" y="2101378"/>
            <a:chExt cx="2199602" cy="3174710"/>
          </a:xfrm>
        </p:grpSpPr>
        <p:sp>
          <p:nvSpPr>
            <p:cNvPr id="7" name="Rectangle: Rounded Corners 6">
              <a:extLst>
                <a:ext uri="{FF2B5EF4-FFF2-40B4-BE49-F238E27FC236}">
                  <a16:creationId xmlns:a16="http://schemas.microsoft.com/office/drawing/2014/main" id="{097B3DDA-7FC5-293F-3704-7E82D6E1E283}"/>
                </a:ext>
              </a:extLst>
            </p:cNvPr>
            <p:cNvSpPr/>
            <p:nvPr/>
          </p:nvSpPr>
          <p:spPr>
            <a:xfrm>
              <a:off x="287881" y="2101378"/>
              <a:ext cx="2199600" cy="3174710"/>
            </a:xfrm>
            <a:prstGeom prst="roundRect">
              <a:avLst>
                <a:gd name="adj" fmla="val 4392"/>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GB" sz="1000">
                <a:solidFill>
                  <a:srgbClr val="FFFFFF"/>
                </a:solidFill>
                <a:latin typeface="Helvetica" pitchFamily="2" charset="0"/>
              </a:endParaRPr>
            </a:p>
          </p:txBody>
        </p:sp>
        <p:sp>
          <p:nvSpPr>
            <p:cNvPr id="25" name="TextBox 24">
              <a:extLst>
                <a:ext uri="{FF2B5EF4-FFF2-40B4-BE49-F238E27FC236}">
                  <a16:creationId xmlns:a16="http://schemas.microsoft.com/office/drawing/2014/main" id="{41530D6D-A25C-5537-4B71-03BBD7AD20A5}"/>
                </a:ext>
              </a:extLst>
            </p:cNvPr>
            <p:cNvSpPr txBox="1"/>
            <p:nvPr/>
          </p:nvSpPr>
          <p:spPr>
            <a:xfrm>
              <a:off x="287881" y="2663572"/>
              <a:ext cx="2199602" cy="2446824"/>
            </a:xfrm>
            <a:prstGeom prst="rect">
              <a:avLst/>
            </a:prstGeom>
            <a:noFill/>
          </p:spPr>
          <p:txBody>
            <a:bodyPr wrap="square">
              <a:spAutoFit/>
            </a:bodyPr>
            <a:lstStyle/>
            <a:p>
              <a:pPr marL="171450" indent="-171450">
                <a:buFont typeface="Arial" panose="020B0604020202020204" pitchFamily="34" charset="0"/>
                <a:buChar char="•"/>
              </a:pPr>
              <a:r>
                <a:rPr lang="en-GB" sz="900">
                  <a:solidFill>
                    <a:srgbClr val="FFFFFF"/>
                  </a:solidFill>
                  <a:latin typeface="Helvetica" pitchFamily="2" charset="0"/>
                  <a:cs typeface="Calibri" panose="020F0502020204030204" pitchFamily="34" charset="0"/>
                </a:rPr>
                <a:t>Real-time and historical reporting on call activity across an entire Enterprise or group</a:t>
              </a:r>
            </a:p>
            <a:p>
              <a:pPr marL="171450" indent="-171450">
                <a:buFont typeface="Arial" panose="020B0604020202020204" pitchFamily="34" charset="0"/>
                <a:buChar char="•"/>
              </a:pPr>
              <a:r>
                <a:rPr lang="en-GB" sz="900">
                  <a:solidFill>
                    <a:srgbClr val="FFFFFF"/>
                  </a:solidFill>
                  <a:latin typeface="Helvetica" pitchFamily="2" charset="0"/>
                  <a:cs typeface="Calibri" panose="020F0502020204030204" pitchFamily="34" charset="0"/>
                </a:rPr>
                <a:t>Call activity can be reported on by other Enterprise Users &amp; Supervisors</a:t>
              </a:r>
            </a:p>
            <a:p>
              <a:pPr marL="171450" indent="-171450">
                <a:buFont typeface="Arial" panose="020B0604020202020204" pitchFamily="34" charset="0"/>
                <a:buChar char="•"/>
              </a:pPr>
              <a:r>
                <a:rPr lang="en-GB" sz="900">
                  <a:solidFill>
                    <a:srgbClr val="FFFFFF"/>
                  </a:solidFill>
                  <a:latin typeface="Helvetica" pitchFamily="2" charset="0"/>
                  <a:cs typeface="Calibri" panose="020F0502020204030204" pitchFamily="34" charset="0"/>
                </a:rPr>
                <a:t>Status is visible to all user types with Call Control</a:t>
              </a:r>
            </a:p>
            <a:p>
              <a:pPr marL="171450" indent="-171450">
                <a:buFont typeface="Arial" panose="020B0604020202020204" pitchFamily="34" charset="0"/>
                <a:buChar char="•"/>
              </a:pPr>
              <a:r>
                <a:rPr lang="en-GB" sz="900">
                  <a:solidFill>
                    <a:srgbClr val="FFFFFF"/>
                  </a:solidFill>
                  <a:latin typeface="Helvetica" pitchFamily="2" charset="0"/>
                  <a:cs typeface="Calibri" panose="020F0502020204030204" pitchFamily="34" charset="0"/>
                </a:rPr>
                <a:t>Use Cases:</a:t>
              </a:r>
            </a:p>
            <a:p>
              <a:pPr marL="628650" lvl="1" indent="-171450">
                <a:buFont typeface="Courier New" panose="02070309020205020404" pitchFamily="49" charset="0"/>
                <a:buChar char="o"/>
              </a:pPr>
              <a:r>
                <a:rPr lang="en-GB" sz="900">
                  <a:solidFill>
                    <a:srgbClr val="FFFFFF"/>
                  </a:solidFill>
                  <a:latin typeface="Helvetica" pitchFamily="2" charset="0"/>
                  <a:cs typeface="Calibri" panose="020F0502020204030204" pitchFamily="34" charset="0"/>
                </a:rPr>
                <a:t>With real time</a:t>
              </a:r>
            </a:p>
            <a:p>
              <a:pPr marL="628650" lvl="1" indent="-171450">
                <a:buFont typeface="Courier New" panose="02070309020205020404" pitchFamily="49" charset="0"/>
                <a:buChar char="o"/>
              </a:pPr>
              <a:r>
                <a:rPr lang="en-GB" sz="900">
                  <a:solidFill>
                    <a:srgbClr val="FFFFFF"/>
                  </a:solidFill>
                  <a:latin typeface="Helvetica" pitchFamily="2" charset="0"/>
                  <a:cs typeface="Calibri" panose="020F0502020204030204" pitchFamily="34" charset="0"/>
                </a:rPr>
                <a:t>Management Reporting</a:t>
              </a:r>
            </a:p>
            <a:p>
              <a:pPr marL="628650" lvl="1" indent="-171450">
                <a:buFont typeface="Courier New" panose="02070309020205020404" pitchFamily="49" charset="0"/>
                <a:buChar char="o"/>
              </a:pPr>
              <a:r>
                <a:rPr lang="en-GB" sz="900">
                  <a:solidFill>
                    <a:srgbClr val="FFFFFF"/>
                  </a:solidFill>
                  <a:latin typeface="Helvetica" pitchFamily="2" charset="0"/>
                  <a:cs typeface="Calibri" panose="020F0502020204030204" pitchFamily="34" charset="0"/>
                </a:rPr>
                <a:t>Company management</a:t>
              </a:r>
            </a:p>
            <a:p>
              <a:pPr marL="628650" lvl="1" indent="-171450">
                <a:buFont typeface="Courier New" panose="02070309020205020404" pitchFamily="49" charset="0"/>
                <a:buChar char="o"/>
              </a:pPr>
              <a:r>
                <a:rPr lang="en-GB" sz="900">
                  <a:solidFill>
                    <a:srgbClr val="FFFFFF"/>
                  </a:solidFill>
                  <a:latin typeface="Helvetica" pitchFamily="2" charset="0"/>
                  <a:cs typeface="Calibri" panose="020F0502020204030204" pitchFamily="34" charset="0"/>
                </a:rPr>
                <a:t>Team leaders</a:t>
              </a:r>
            </a:p>
            <a:p>
              <a:pPr marL="628650" lvl="1" indent="-171450">
                <a:buFont typeface="Courier New" panose="02070309020205020404" pitchFamily="49" charset="0"/>
                <a:buChar char="o"/>
              </a:pPr>
              <a:r>
                <a:rPr lang="en-GB" sz="900">
                  <a:solidFill>
                    <a:srgbClr val="FFFFFF"/>
                  </a:solidFill>
                  <a:latin typeface="Helvetica" pitchFamily="2" charset="0"/>
                  <a:cs typeface="Calibri" panose="020F0502020204030204" pitchFamily="34" charset="0"/>
                </a:rPr>
                <a:t>Informal call centre reporting</a:t>
              </a:r>
            </a:p>
            <a:p>
              <a:pPr marL="628650" lvl="1" indent="-171450">
                <a:buFont typeface="Courier New" panose="02070309020205020404" pitchFamily="49" charset="0"/>
                <a:buChar char="o"/>
              </a:pPr>
              <a:r>
                <a:rPr lang="en-GB" sz="900">
                  <a:solidFill>
                    <a:srgbClr val="FFFFFF"/>
                  </a:solidFill>
                  <a:latin typeface="Helvetica" pitchFamily="2" charset="0"/>
                  <a:cs typeface="Calibri" panose="020F0502020204030204" pitchFamily="34" charset="0"/>
                </a:rPr>
                <a:t>Professional Services Fee Earners</a:t>
              </a:r>
            </a:p>
          </p:txBody>
        </p:sp>
        <p:sp>
          <p:nvSpPr>
            <p:cNvPr id="27" name="Rectangle 26">
              <a:extLst>
                <a:ext uri="{FF2B5EF4-FFF2-40B4-BE49-F238E27FC236}">
                  <a16:creationId xmlns:a16="http://schemas.microsoft.com/office/drawing/2014/main" id="{FEF8B7DE-060C-1232-E978-77E25D734A10}"/>
                </a:ext>
              </a:extLst>
            </p:cNvPr>
            <p:cNvSpPr/>
            <p:nvPr/>
          </p:nvSpPr>
          <p:spPr>
            <a:xfrm>
              <a:off x="287881" y="2101378"/>
              <a:ext cx="2199600" cy="365760"/>
            </a:xfrm>
            <a:prstGeom prst="rect">
              <a:avLst/>
            </a:prstGeom>
            <a:solidFill>
              <a:schemeClr val="accent5"/>
            </a:solidFill>
            <a:ln w="28575">
              <a:solidFill>
                <a:schemeClr val="accent5"/>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GB" b="1">
                  <a:solidFill>
                    <a:srgbClr val="FFFFFF"/>
                  </a:solidFill>
                  <a:latin typeface="Helvetica" pitchFamily="2" charset="0"/>
                </a:rPr>
                <a:t>Enterprise</a:t>
              </a:r>
            </a:p>
          </p:txBody>
        </p:sp>
      </p:grpSp>
      <p:grpSp>
        <p:nvGrpSpPr>
          <p:cNvPr id="10" name="Group 9">
            <a:extLst>
              <a:ext uri="{FF2B5EF4-FFF2-40B4-BE49-F238E27FC236}">
                <a16:creationId xmlns:a16="http://schemas.microsoft.com/office/drawing/2014/main" id="{65884B18-075F-809C-95B1-FC900501AE4F}"/>
              </a:ext>
            </a:extLst>
          </p:cNvPr>
          <p:cNvGrpSpPr/>
          <p:nvPr/>
        </p:nvGrpSpPr>
        <p:grpSpPr>
          <a:xfrm>
            <a:off x="9738042" y="2101378"/>
            <a:ext cx="2199600" cy="3174710"/>
            <a:chOff x="10044527" y="2101378"/>
            <a:chExt cx="2199600" cy="3174710"/>
          </a:xfrm>
        </p:grpSpPr>
        <p:sp>
          <p:nvSpPr>
            <p:cNvPr id="29" name="TextBox 28">
              <a:extLst>
                <a:ext uri="{FF2B5EF4-FFF2-40B4-BE49-F238E27FC236}">
                  <a16:creationId xmlns:a16="http://schemas.microsoft.com/office/drawing/2014/main" id="{0C6AB936-BE28-502D-B7F7-DDF51E58B3C2}"/>
                </a:ext>
              </a:extLst>
            </p:cNvPr>
            <p:cNvSpPr txBox="1"/>
            <p:nvPr/>
          </p:nvSpPr>
          <p:spPr>
            <a:xfrm>
              <a:off x="10044527" y="2663572"/>
              <a:ext cx="2199600" cy="1892826"/>
            </a:xfrm>
            <a:prstGeom prst="rect">
              <a:avLst/>
            </a:prstGeom>
            <a:noFill/>
          </p:spPr>
          <p:txBody>
            <a:bodyPr wrap="square">
              <a:spAutoFit/>
            </a:bodyPr>
            <a:lstStyle/>
            <a:p>
              <a:pPr marL="171450" indent="-171450">
                <a:buFont typeface="Arial" panose="020B0604020202020204" pitchFamily="34" charset="0"/>
                <a:buChar char="•"/>
              </a:pPr>
              <a:r>
                <a:rPr lang="en-GB" sz="900">
                  <a:solidFill>
                    <a:srgbClr val="FFFFFF"/>
                  </a:solidFill>
                  <a:latin typeface="Helvetica" pitchFamily="2" charset="0"/>
                  <a:cs typeface="Calibri" panose="020F0502020204030204" pitchFamily="34" charset="0"/>
                </a:rPr>
                <a:t>Real-time visibility of agents call and queue environment</a:t>
              </a:r>
            </a:p>
            <a:p>
              <a:pPr marL="171450" indent="-171450">
                <a:buFont typeface="Arial" panose="020B0604020202020204" pitchFamily="34" charset="0"/>
                <a:buChar char="•"/>
              </a:pPr>
              <a:r>
                <a:rPr lang="en-GB" sz="900">
                  <a:solidFill>
                    <a:srgbClr val="FFFFFF"/>
                  </a:solidFill>
                  <a:latin typeface="Helvetica" pitchFamily="2" charset="0"/>
                  <a:cs typeface="Calibri" panose="020F0502020204030204" pitchFamily="34" charset="0"/>
                </a:rPr>
                <a:t>Self -- Management</a:t>
              </a:r>
            </a:p>
            <a:p>
              <a:pPr marL="171450" indent="-171450">
                <a:buFont typeface="Arial" panose="020B0604020202020204" pitchFamily="34" charset="0"/>
                <a:buChar char="•"/>
              </a:pPr>
              <a:r>
                <a:rPr lang="en-GB" sz="900">
                  <a:solidFill>
                    <a:srgbClr val="FFFFFF"/>
                  </a:solidFill>
                  <a:latin typeface="Helvetica" pitchFamily="2" charset="0"/>
                  <a:cs typeface="Calibri" panose="020F0502020204030204" pitchFamily="34" charset="0"/>
                </a:rPr>
                <a:t>Call recapture</a:t>
              </a:r>
            </a:p>
            <a:p>
              <a:pPr marL="171450" indent="-171450">
                <a:buFont typeface="Arial" panose="020B0604020202020204" pitchFamily="34" charset="0"/>
                <a:buChar char="•"/>
              </a:pPr>
              <a:r>
                <a:rPr lang="en-GB" sz="900">
                  <a:solidFill>
                    <a:srgbClr val="FFFFFF"/>
                  </a:solidFill>
                  <a:latin typeface="Helvetica" pitchFamily="2" charset="0"/>
                  <a:cs typeface="Calibri" panose="020F0502020204030204" pitchFamily="34" charset="0"/>
                </a:rPr>
                <a:t>Self-queue &amp; availability management</a:t>
              </a:r>
            </a:p>
            <a:p>
              <a:pPr marL="171450" indent="-171450">
                <a:buFont typeface="Arial" panose="020B0604020202020204" pitchFamily="34" charset="0"/>
                <a:buChar char="•"/>
              </a:pPr>
              <a:r>
                <a:rPr lang="en-GB" sz="900">
                  <a:solidFill>
                    <a:srgbClr val="FFFFFF"/>
                  </a:solidFill>
                  <a:latin typeface="Helvetica" pitchFamily="2" charset="0"/>
                  <a:cs typeface="Calibri" panose="020F0502020204030204" pitchFamily="34" charset="0"/>
                </a:rPr>
                <a:t>Call &amp; agent Activity is reported on by Supervisors</a:t>
              </a:r>
            </a:p>
            <a:p>
              <a:pPr marL="171450" indent="-171450">
                <a:buFont typeface="Arial" panose="020B0604020202020204" pitchFamily="34" charset="0"/>
                <a:buChar char="•"/>
              </a:pPr>
              <a:r>
                <a:rPr lang="en-GB" sz="900">
                  <a:solidFill>
                    <a:srgbClr val="FFFFFF"/>
                  </a:solidFill>
                  <a:latin typeface="Helvetica" pitchFamily="2" charset="0"/>
                  <a:cs typeface="Calibri" panose="020F0502020204030204" pitchFamily="34" charset="0"/>
                </a:rPr>
                <a:t>Status is visible to all subscribed users</a:t>
              </a:r>
            </a:p>
            <a:p>
              <a:pPr marL="171450" indent="-171450">
                <a:buFont typeface="Arial" panose="020B0604020202020204" pitchFamily="34" charset="0"/>
                <a:buChar char="•"/>
              </a:pPr>
              <a:r>
                <a:rPr lang="en-GB" sz="900">
                  <a:solidFill>
                    <a:srgbClr val="FFFFFF"/>
                  </a:solidFill>
                  <a:latin typeface="Helvetica" pitchFamily="2" charset="0"/>
                  <a:cs typeface="Calibri" panose="020F0502020204030204" pitchFamily="34" charset="0"/>
                </a:rPr>
                <a:t>Use Cases:</a:t>
              </a:r>
            </a:p>
            <a:p>
              <a:pPr marL="628650" lvl="1" indent="-171450">
                <a:buFont typeface="Courier New" panose="02070309020205020404" pitchFamily="49" charset="0"/>
                <a:buChar char="o"/>
              </a:pPr>
              <a:r>
                <a:rPr lang="en-GB" sz="900">
                  <a:solidFill>
                    <a:srgbClr val="FFFFFF"/>
                  </a:solidFill>
                  <a:latin typeface="Helvetica" pitchFamily="2" charset="0"/>
                  <a:cs typeface="Calibri" panose="020F0502020204030204" pitchFamily="34" charset="0"/>
                </a:rPr>
                <a:t>Call Centre Agents</a:t>
              </a:r>
            </a:p>
            <a:p>
              <a:pPr marL="628650" lvl="1" indent="-171450">
                <a:buFont typeface="Courier New" panose="02070309020205020404" pitchFamily="49" charset="0"/>
                <a:buChar char="o"/>
              </a:pPr>
              <a:r>
                <a:rPr lang="en-GB" sz="900">
                  <a:solidFill>
                    <a:srgbClr val="FFFFFF"/>
                  </a:solidFill>
                  <a:latin typeface="Helvetica" pitchFamily="2" charset="0"/>
                  <a:cs typeface="Calibri" panose="020F0502020204030204" pitchFamily="34" charset="0"/>
                </a:rPr>
                <a:t>Hybrid Agents</a:t>
              </a:r>
            </a:p>
          </p:txBody>
        </p:sp>
        <p:sp>
          <p:nvSpPr>
            <p:cNvPr id="35" name="Rectangle 34">
              <a:extLst>
                <a:ext uri="{FF2B5EF4-FFF2-40B4-BE49-F238E27FC236}">
                  <a16:creationId xmlns:a16="http://schemas.microsoft.com/office/drawing/2014/main" id="{16871D68-412E-DF9D-A807-F32341FAAA85}"/>
                </a:ext>
              </a:extLst>
            </p:cNvPr>
            <p:cNvSpPr/>
            <p:nvPr/>
          </p:nvSpPr>
          <p:spPr>
            <a:xfrm>
              <a:off x="10044527" y="2101378"/>
              <a:ext cx="2199600" cy="365759"/>
            </a:xfrm>
            <a:prstGeom prst="rect">
              <a:avLst/>
            </a:prstGeom>
            <a:solidFill>
              <a:schemeClr val="accent5"/>
            </a:solidFill>
            <a:ln w="28575">
              <a:solidFill>
                <a:schemeClr val="accent5"/>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GB" b="1">
                  <a:solidFill>
                    <a:srgbClr val="FFFFFF"/>
                  </a:solidFill>
                  <a:latin typeface="Helvetica" pitchFamily="2" charset="0"/>
                </a:rPr>
                <a:t>Agent</a:t>
              </a:r>
            </a:p>
          </p:txBody>
        </p:sp>
        <p:sp>
          <p:nvSpPr>
            <p:cNvPr id="8" name="Rectangle: Rounded Corners 7">
              <a:extLst>
                <a:ext uri="{FF2B5EF4-FFF2-40B4-BE49-F238E27FC236}">
                  <a16:creationId xmlns:a16="http://schemas.microsoft.com/office/drawing/2014/main" id="{1535C83D-2083-8E3C-DDD7-659F39C43F35}"/>
                </a:ext>
              </a:extLst>
            </p:cNvPr>
            <p:cNvSpPr/>
            <p:nvPr/>
          </p:nvSpPr>
          <p:spPr>
            <a:xfrm>
              <a:off x="10044527" y="2101378"/>
              <a:ext cx="2199600" cy="3174710"/>
            </a:xfrm>
            <a:prstGeom prst="roundRect">
              <a:avLst>
                <a:gd name="adj" fmla="val 4392"/>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GB" sz="1000">
                <a:solidFill>
                  <a:srgbClr val="FFFFFF"/>
                </a:solidFill>
                <a:latin typeface="Helvetica" pitchFamily="2" charset="0"/>
              </a:endParaRPr>
            </a:p>
          </p:txBody>
        </p:sp>
      </p:grpSp>
    </p:spTree>
    <p:extLst>
      <p:ext uri="{BB962C8B-B14F-4D97-AF65-F5344CB8AC3E}">
        <p14:creationId xmlns:p14="http://schemas.microsoft.com/office/powerpoint/2010/main" val="228558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25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750"/>
                                        <p:tgtEl>
                                          <p:spTgt spid="37"/>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25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222A777-B85C-A00F-B48A-72B8E809C02E}"/>
              </a:ext>
            </a:extLst>
          </p:cNvPr>
          <p:cNvSpPr>
            <a:spLocks noGrp="1"/>
          </p:cNvSpPr>
          <p:nvPr>
            <p:ph type="subTitle" idx="1"/>
          </p:nvPr>
        </p:nvSpPr>
        <p:spPr>
          <a:xfrm>
            <a:off x="0" y="4267200"/>
            <a:ext cx="7747462" cy="914401"/>
          </a:xfrm>
        </p:spPr>
        <p:txBody>
          <a:bodyPr/>
          <a:lstStyle/>
          <a:p>
            <a:r>
              <a:rPr lang="en-GB" b="0" i="0">
                <a:solidFill>
                  <a:srgbClr val="000000"/>
                </a:solidFill>
                <a:effectLst/>
                <a:latin typeface="Helvetica" panose="020B0604020202020204" pitchFamily="34" charset="0"/>
                <a:cs typeface="Helvetica" panose="020B0604020202020204" pitchFamily="34" charset="0"/>
              </a:rPr>
              <a:t>Increase revenue and margin by providing these additional services to strengthen your solution</a:t>
            </a:r>
          </a:p>
        </p:txBody>
      </p:sp>
      <p:sp>
        <p:nvSpPr>
          <p:cNvPr id="3" name="Title 2">
            <a:extLst>
              <a:ext uri="{FF2B5EF4-FFF2-40B4-BE49-F238E27FC236}">
                <a16:creationId xmlns:a16="http://schemas.microsoft.com/office/drawing/2014/main" id="{8B770296-11C9-C9D4-ED1C-B28204B33F8E}"/>
              </a:ext>
            </a:extLst>
          </p:cNvPr>
          <p:cNvSpPr>
            <a:spLocks noGrp="1"/>
          </p:cNvSpPr>
          <p:nvPr>
            <p:ph type="ctrTitle"/>
          </p:nvPr>
        </p:nvSpPr>
        <p:spPr/>
        <p:txBody>
          <a:bodyPr/>
          <a:lstStyle/>
          <a:p>
            <a:r>
              <a:rPr lang="en-GB"/>
              <a:t>Don’t leave revenue on the table</a:t>
            </a:r>
          </a:p>
        </p:txBody>
      </p:sp>
    </p:spTree>
    <p:extLst>
      <p:ext uri="{BB962C8B-B14F-4D97-AF65-F5344CB8AC3E}">
        <p14:creationId xmlns:p14="http://schemas.microsoft.com/office/powerpoint/2010/main" val="109053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itle 12"/>
          <p:cNvSpPr txBox="1">
            <a:spLocks/>
          </p:cNvSpPr>
          <p:nvPr/>
        </p:nvSpPr>
        <p:spPr>
          <a:xfrm>
            <a:off x="1160928" y="178325"/>
            <a:ext cx="10402422" cy="730250"/>
          </a:xfrm>
          <a:prstGeom prst="rect">
            <a:avLst/>
          </a:prstGeom>
          <a:ln>
            <a:noFill/>
          </a:ln>
        </p:spPr>
        <p:txBody>
          <a:bodyPr vert="horz" lIns="91440" tIns="45720" rIns="91440" bIns="45720" rtlCol="0" anchor="ctr" anchorCtr="0">
            <a:normAutofit/>
          </a:bodyPr>
          <a:lstStyle>
            <a:lvl1pPr marL="0" algn="r" defTabSz="609585" rtl="0" eaLnBrk="1" latinLnBrk="0" hangingPunct="1">
              <a:spcBef>
                <a:spcPct val="0"/>
              </a:spcBef>
              <a:buNone/>
              <a:defRPr lang="en-US" sz="2400" b="0" i="0" kern="0" spc="0" dirty="0">
                <a:solidFill>
                  <a:srgbClr val="174A73"/>
                </a:solidFill>
                <a:latin typeface="Helvetica" pitchFamily="2" charset="0"/>
                <a:ea typeface="+mj-ea"/>
                <a:cs typeface="+mj-cs"/>
              </a:defRPr>
            </a:lvl1pPr>
          </a:lstStyle>
          <a:p>
            <a:pPr defTabSz="457189"/>
            <a:r>
              <a:rPr lang="en-GB">
                <a:solidFill>
                  <a:schemeClr val="bg1"/>
                </a:solidFill>
                <a:latin typeface="Helvetica" panose="020B0604020202020204" pitchFamily="34" charset="0"/>
                <a:cs typeface="Helvetica" panose="020B0604020202020204" pitchFamily="34" charset="0"/>
              </a:rPr>
              <a:t>CRM Integration</a:t>
            </a:r>
          </a:p>
        </p:txBody>
      </p:sp>
      <p:grpSp>
        <p:nvGrpSpPr>
          <p:cNvPr id="15" name="Group 14"/>
          <p:cNvGrpSpPr/>
          <p:nvPr/>
        </p:nvGrpSpPr>
        <p:grpSpPr>
          <a:xfrm>
            <a:off x="408651" y="1220249"/>
            <a:ext cx="2019767" cy="2052543"/>
            <a:chOff x="561203" y="312364"/>
            <a:chExt cx="2019767" cy="2052543"/>
          </a:xfrm>
        </p:grpSpPr>
        <p:sp>
          <p:nvSpPr>
            <p:cNvPr id="204" name="TextBox 203"/>
            <p:cNvSpPr txBox="1"/>
            <p:nvPr/>
          </p:nvSpPr>
          <p:spPr>
            <a:xfrm>
              <a:off x="561203" y="1872464"/>
              <a:ext cx="1757436" cy="492443"/>
            </a:xfrm>
            <a:prstGeom prst="rect">
              <a:avLst/>
            </a:prstGeom>
            <a:noFill/>
            <a:ln>
              <a:noFill/>
            </a:ln>
          </p:spPr>
          <p:txBody>
            <a:bodyPr wrap="square" rtlCol="0">
              <a:spAutoFit/>
            </a:bodyPr>
            <a:lstStyle>
              <a:defPPr>
                <a:defRPr lang="en-US"/>
              </a:defPPr>
              <a:lvl1pPr algn="ctr">
                <a:defRPr sz="900" b="0">
                  <a:solidFill>
                    <a:schemeClr val="bg1">
                      <a:lumMod val="50000"/>
                    </a:schemeClr>
                  </a:solidFill>
                </a:defRPr>
              </a:lvl1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chemeClr val="tx1"/>
                  </a:solidFill>
                  <a:effectLst/>
                  <a:uLnTx/>
                  <a:uFillTx/>
                  <a:latin typeface="Helvetica" pitchFamily="2" charset="0"/>
                </a:rPr>
                <a:t>Contact Popping </a:t>
              </a:r>
            </a:p>
            <a:p>
              <a:pPr marL="0" marR="0" lvl="0" indent="0" algn="ctr" defTabSz="609585" rtl="0" eaLnBrk="1" fontAlgn="auto" latinLnBrk="0" hangingPunct="1">
                <a:lnSpc>
                  <a:spcPct val="100000"/>
                </a:lnSpc>
                <a:spcBef>
                  <a:spcPts val="0"/>
                </a:spcBef>
                <a:spcAft>
                  <a:spcPts val="0"/>
                </a:spcAft>
                <a:buClrTx/>
                <a:buSzTx/>
                <a:buFontTx/>
                <a:buNone/>
                <a:tabLst/>
                <a:defRPr/>
              </a:pPr>
              <a:r>
                <a:rPr lang="en-GB" sz="1300" b="1">
                  <a:solidFill>
                    <a:schemeClr val="tx1"/>
                  </a:solidFill>
                  <a:latin typeface="Helvetica" pitchFamily="2" charset="0"/>
                </a:rPr>
                <a:t>Auto / Manual</a:t>
              </a:r>
              <a:endParaRPr kumimoji="0" lang="en-GB" sz="1300" b="1" i="0" u="none" strike="noStrike" kern="1200" cap="none" spc="0" normalizeH="0" baseline="0" noProof="0">
                <a:ln>
                  <a:noFill/>
                </a:ln>
                <a:solidFill>
                  <a:schemeClr val="tx1"/>
                </a:solidFill>
                <a:effectLst/>
                <a:uLnTx/>
                <a:uFillTx/>
                <a:latin typeface="Helvetica" pitchFamily="2" charset="0"/>
              </a:endParaRPr>
            </a:p>
          </p:txBody>
        </p:sp>
        <p:sp>
          <p:nvSpPr>
            <p:cNvPr id="10" name="Oval 9"/>
            <p:cNvSpPr/>
            <p:nvPr/>
          </p:nvSpPr>
          <p:spPr>
            <a:xfrm>
              <a:off x="788588" y="312364"/>
              <a:ext cx="1394905" cy="13949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75961" t="12851" r="10089" b="62525"/>
            <a:stretch/>
          </p:blipFill>
          <p:spPr>
            <a:xfrm>
              <a:off x="876783" y="411868"/>
              <a:ext cx="1704187" cy="1694787"/>
            </a:xfrm>
            <a:prstGeom prst="rect">
              <a:avLst/>
            </a:prstGeom>
            <a:ln>
              <a:noFill/>
            </a:ln>
          </p:spPr>
        </p:pic>
        <p:pic>
          <p:nvPicPr>
            <p:cNvPr id="47" name="Picture 46"/>
            <p:cNvPicPr>
              <a:picLocks noChangeAspect="1"/>
            </p:cNvPicPr>
            <p:nvPr/>
          </p:nvPicPr>
          <p:blipFill rotWithShape="1">
            <a:blip r:embed="rId3">
              <a:extLst>
                <a:ext uri="{28A0092B-C50C-407E-A947-70E740481C1C}">
                  <a14:useLocalDpi xmlns:a14="http://schemas.microsoft.com/office/drawing/2010/main" val="0"/>
                </a:ext>
              </a:extLst>
            </a:blip>
            <a:srcRect l="7554" t="14735" r="85989" b="72908"/>
            <a:stretch/>
          </p:blipFill>
          <p:spPr>
            <a:xfrm>
              <a:off x="1160928" y="615219"/>
              <a:ext cx="689162" cy="743037"/>
            </a:xfrm>
            <a:prstGeom prst="rect">
              <a:avLst/>
            </a:prstGeom>
            <a:ln>
              <a:noFill/>
            </a:ln>
          </p:spPr>
        </p:pic>
      </p:grpSp>
      <p:grpSp>
        <p:nvGrpSpPr>
          <p:cNvPr id="17" name="Group 16"/>
          <p:cNvGrpSpPr/>
          <p:nvPr/>
        </p:nvGrpSpPr>
        <p:grpSpPr>
          <a:xfrm>
            <a:off x="2362746" y="1220249"/>
            <a:ext cx="1962365" cy="1852488"/>
            <a:chOff x="2515298" y="312364"/>
            <a:chExt cx="1962365" cy="1852488"/>
          </a:xfrm>
        </p:grpSpPr>
        <p:sp>
          <p:nvSpPr>
            <p:cNvPr id="182" name="TextBox 181"/>
            <p:cNvSpPr txBox="1"/>
            <p:nvPr/>
          </p:nvSpPr>
          <p:spPr>
            <a:xfrm>
              <a:off x="2515298" y="1872464"/>
              <a:ext cx="1628664" cy="292388"/>
            </a:xfrm>
            <a:prstGeom prst="rect">
              <a:avLst/>
            </a:prstGeom>
            <a:noFill/>
            <a:ln>
              <a:noFill/>
            </a:ln>
          </p:spPr>
          <p:txBody>
            <a:bodyPr wrap="square" rtlCol="0">
              <a:spAutoFit/>
            </a:bodyPr>
            <a:lstStyle>
              <a:defPPr>
                <a:defRPr lang="en-US"/>
              </a:defPPr>
              <a:lvl1pPr algn="ctr">
                <a:defRPr sz="900" b="0">
                  <a:solidFill>
                    <a:schemeClr val="bg1">
                      <a:lumMod val="50000"/>
                    </a:schemeClr>
                  </a:solidFill>
                </a:defRPr>
              </a:lvl1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chemeClr val="tx1"/>
                  </a:solidFill>
                  <a:effectLst/>
                  <a:uLnTx/>
                  <a:uFillTx/>
                  <a:latin typeface="Helvetica" pitchFamily="2" charset="0"/>
                </a:rPr>
                <a:t>Activity Logging</a:t>
              </a:r>
            </a:p>
          </p:txBody>
        </p:sp>
        <p:sp>
          <p:nvSpPr>
            <p:cNvPr id="50" name="Oval 49"/>
            <p:cNvSpPr/>
            <p:nvPr/>
          </p:nvSpPr>
          <p:spPr>
            <a:xfrm>
              <a:off x="2673707" y="312364"/>
              <a:ext cx="1394905" cy="1394905"/>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51" name="Picture 50"/>
            <p:cNvPicPr>
              <a:picLocks noChangeAspect="1"/>
            </p:cNvPicPr>
            <p:nvPr/>
          </p:nvPicPr>
          <p:blipFill rotWithShape="1">
            <a:blip r:embed="rId3">
              <a:extLst>
                <a:ext uri="{28A0092B-C50C-407E-A947-70E740481C1C}">
                  <a14:useLocalDpi xmlns:a14="http://schemas.microsoft.com/office/drawing/2010/main" val="0"/>
                </a:ext>
              </a:extLst>
            </a:blip>
            <a:srcRect l="75961" t="12851" r="10089" b="62525"/>
            <a:stretch/>
          </p:blipFill>
          <p:spPr>
            <a:xfrm>
              <a:off x="2773476" y="411868"/>
              <a:ext cx="1704187" cy="1694787"/>
            </a:xfrm>
            <a:prstGeom prst="rect">
              <a:avLst/>
            </a:prstGeom>
            <a:ln>
              <a:noFill/>
            </a:ln>
          </p:spPr>
        </p:pic>
        <p:pic>
          <p:nvPicPr>
            <p:cNvPr id="52" name="Picture 51"/>
            <p:cNvPicPr>
              <a:picLocks noChangeAspect="1"/>
            </p:cNvPicPr>
            <p:nvPr/>
          </p:nvPicPr>
          <p:blipFill rotWithShape="1">
            <a:blip r:embed="rId4">
              <a:extLst>
                <a:ext uri="{28A0092B-C50C-407E-A947-70E740481C1C}">
                  <a14:useLocalDpi xmlns:a14="http://schemas.microsoft.com/office/drawing/2010/main" val="0"/>
                </a:ext>
              </a:extLst>
            </a:blip>
            <a:srcRect l="176" r="176"/>
            <a:stretch/>
          </p:blipFill>
          <p:spPr>
            <a:xfrm>
              <a:off x="3034473" y="615219"/>
              <a:ext cx="689162" cy="743037"/>
            </a:xfrm>
            <a:prstGeom prst="rect">
              <a:avLst/>
            </a:prstGeom>
            <a:ln>
              <a:noFill/>
            </a:ln>
          </p:spPr>
        </p:pic>
      </p:grpSp>
      <p:grpSp>
        <p:nvGrpSpPr>
          <p:cNvPr id="19" name="Group 18"/>
          <p:cNvGrpSpPr/>
          <p:nvPr/>
        </p:nvGrpSpPr>
        <p:grpSpPr>
          <a:xfrm>
            <a:off x="4183382" y="1220249"/>
            <a:ext cx="1876345" cy="2252597"/>
            <a:chOff x="4335934" y="312364"/>
            <a:chExt cx="1876345" cy="2252597"/>
          </a:xfrm>
        </p:grpSpPr>
        <p:sp>
          <p:nvSpPr>
            <p:cNvPr id="120" name="TextBox 119"/>
            <p:cNvSpPr txBox="1"/>
            <p:nvPr/>
          </p:nvSpPr>
          <p:spPr>
            <a:xfrm>
              <a:off x="4335934" y="1872464"/>
              <a:ext cx="1666782" cy="692497"/>
            </a:xfrm>
            <a:prstGeom prst="rect">
              <a:avLst/>
            </a:prstGeom>
            <a:noFill/>
            <a:ln>
              <a:noFill/>
            </a:ln>
          </p:spPr>
          <p:txBody>
            <a:bodyPr wrap="square" rtlCol="0">
              <a:spAutoFit/>
            </a:bodyPr>
            <a:lstStyle>
              <a:defPPr>
                <a:defRPr lang="en-US"/>
              </a:defPPr>
              <a:lvl1pPr algn="ctr">
                <a:defRPr sz="900" b="0">
                  <a:solidFill>
                    <a:schemeClr val="bg1">
                      <a:lumMod val="50000"/>
                    </a:schemeClr>
                  </a:solidFill>
                </a:defRPr>
              </a:lvl1p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GB" sz="1300" b="1">
                  <a:solidFill>
                    <a:schemeClr val="tx1"/>
                  </a:solidFill>
                  <a:latin typeface="Helvetica" pitchFamily="2" charset="0"/>
                </a:rPr>
                <a:t>Address Book Searching across multiple sources</a:t>
              </a:r>
              <a:endParaRPr kumimoji="0" lang="en-GB" sz="1300" b="1" i="0" u="none" strike="noStrike" kern="1200" cap="none" spc="0" normalizeH="0" baseline="0" noProof="0">
                <a:ln>
                  <a:noFill/>
                </a:ln>
                <a:solidFill>
                  <a:schemeClr val="tx1"/>
                </a:solidFill>
                <a:effectLst/>
                <a:uLnTx/>
                <a:uFillTx/>
                <a:latin typeface="Helvetica" pitchFamily="2" charset="0"/>
              </a:endParaRPr>
            </a:p>
          </p:txBody>
        </p:sp>
        <p:sp>
          <p:nvSpPr>
            <p:cNvPr id="53" name="Oval 52"/>
            <p:cNvSpPr/>
            <p:nvPr/>
          </p:nvSpPr>
          <p:spPr>
            <a:xfrm>
              <a:off x="4408323" y="312364"/>
              <a:ext cx="1394905" cy="1394905"/>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54" name="Picture 53"/>
            <p:cNvPicPr>
              <a:picLocks noChangeAspect="1"/>
            </p:cNvPicPr>
            <p:nvPr/>
          </p:nvPicPr>
          <p:blipFill rotWithShape="1">
            <a:blip r:embed="rId3">
              <a:extLst>
                <a:ext uri="{28A0092B-C50C-407E-A947-70E740481C1C}">
                  <a14:useLocalDpi xmlns:a14="http://schemas.microsoft.com/office/drawing/2010/main" val="0"/>
                </a:ext>
              </a:extLst>
            </a:blip>
            <a:srcRect l="75961" t="12851" r="10089" b="62525"/>
            <a:stretch/>
          </p:blipFill>
          <p:spPr>
            <a:xfrm>
              <a:off x="4508092" y="411868"/>
              <a:ext cx="1704187" cy="1694787"/>
            </a:xfrm>
            <a:prstGeom prst="rect">
              <a:avLst/>
            </a:prstGeom>
            <a:ln>
              <a:noFill/>
            </a:ln>
          </p:spPr>
        </p:pic>
        <p:pic>
          <p:nvPicPr>
            <p:cNvPr id="55" name="Picture 54"/>
            <p:cNvPicPr>
              <a:picLocks noChangeAspect="1"/>
            </p:cNvPicPr>
            <p:nvPr/>
          </p:nvPicPr>
          <p:blipFill rotWithShape="1">
            <a:blip r:embed="rId3">
              <a:extLst>
                <a:ext uri="{28A0092B-C50C-407E-A947-70E740481C1C}">
                  <a14:useLocalDpi xmlns:a14="http://schemas.microsoft.com/office/drawing/2010/main" val="0"/>
                </a:ext>
              </a:extLst>
            </a:blip>
            <a:srcRect l="37106" t="14735" r="56437" b="72908"/>
            <a:stretch/>
          </p:blipFill>
          <p:spPr>
            <a:xfrm>
              <a:off x="4747821" y="598778"/>
              <a:ext cx="786580" cy="848071"/>
            </a:xfrm>
            <a:prstGeom prst="rect">
              <a:avLst/>
            </a:prstGeom>
            <a:ln>
              <a:noFill/>
            </a:ln>
          </p:spPr>
        </p:pic>
      </p:grpSp>
      <p:grpSp>
        <p:nvGrpSpPr>
          <p:cNvPr id="20" name="Group 19"/>
          <p:cNvGrpSpPr/>
          <p:nvPr/>
        </p:nvGrpSpPr>
        <p:grpSpPr>
          <a:xfrm>
            <a:off x="5949632" y="1220249"/>
            <a:ext cx="1929698" cy="2262434"/>
            <a:chOff x="6102184" y="312364"/>
            <a:chExt cx="1929698" cy="2262434"/>
          </a:xfrm>
        </p:grpSpPr>
        <p:sp>
          <p:nvSpPr>
            <p:cNvPr id="136" name="TextBox 135"/>
            <p:cNvSpPr txBox="1"/>
            <p:nvPr/>
          </p:nvSpPr>
          <p:spPr>
            <a:xfrm>
              <a:off x="6102184" y="1882301"/>
              <a:ext cx="1666782" cy="692497"/>
            </a:xfrm>
            <a:prstGeom prst="rect">
              <a:avLst/>
            </a:prstGeom>
            <a:noFill/>
            <a:ln>
              <a:noFill/>
            </a:ln>
          </p:spPr>
          <p:txBody>
            <a:bodyPr wrap="square" rtlCol="0">
              <a:spAutoFit/>
            </a:bodyPr>
            <a:lstStyle>
              <a:defPPr>
                <a:defRPr lang="en-US"/>
              </a:defPPr>
              <a:lvl1pPr algn="ctr">
                <a:defRPr sz="900" b="0">
                  <a:solidFill>
                    <a:schemeClr val="bg1">
                      <a:lumMod val="50000"/>
                    </a:schemeClr>
                  </a:solidFill>
                </a:defRPr>
              </a:lvl1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chemeClr val="tx1"/>
                  </a:solidFill>
                  <a:effectLst/>
                  <a:uLnTx/>
                  <a:uFillTx/>
                  <a:latin typeface="Helvetica" pitchFamily="2" charset="0"/>
                </a:rPr>
                <a:t>Integrate with over 100 of the leading CRM’s</a:t>
              </a:r>
            </a:p>
          </p:txBody>
        </p:sp>
        <p:sp>
          <p:nvSpPr>
            <p:cNvPr id="56" name="Oval 55"/>
            <p:cNvSpPr/>
            <p:nvPr/>
          </p:nvSpPr>
          <p:spPr>
            <a:xfrm>
              <a:off x="6224260" y="312364"/>
              <a:ext cx="1394905" cy="1394905"/>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57" name="Picture 56"/>
            <p:cNvPicPr>
              <a:picLocks noChangeAspect="1"/>
            </p:cNvPicPr>
            <p:nvPr/>
          </p:nvPicPr>
          <p:blipFill rotWithShape="1">
            <a:blip r:embed="rId3">
              <a:extLst>
                <a:ext uri="{28A0092B-C50C-407E-A947-70E740481C1C}">
                  <a14:useLocalDpi xmlns:a14="http://schemas.microsoft.com/office/drawing/2010/main" val="0"/>
                </a:ext>
              </a:extLst>
            </a:blip>
            <a:srcRect l="75961" t="12851" r="10089" b="62525"/>
            <a:stretch/>
          </p:blipFill>
          <p:spPr>
            <a:xfrm>
              <a:off x="6327695" y="411868"/>
              <a:ext cx="1704187" cy="1694787"/>
            </a:xfrm>
            <a:prstGeom prst="rect">
              <a:avLst/>
            </a:prstGeom>
            <a:ln>
              <a:noFill/>
            </a:ln>
          </p:spPr>
        </p:pic>
        <p:pic>
          <p:nvPicPr>
            <p:cNvPr id="58" name="Picture 57"/>
            <p:cNvPicPr>
              <a:picLocks noChangeAspect="1"/>
            </p:cNvPicPr>
            <p:nvPr/>
          </p:nvPicPr>
          <p:blipFill rotWithShape="1">
            <a:blip r:embed="rId5">
              <a:extLst>
                <a:ext uri="{28A0092B-C50C-407E-A947-70E740481C1C}">
                  <a14:useLocalDpi xmlns:a14="http://schemas.microsoft.com/office/drawing/2010/main" val="0"/>
                </a:ext>
              </a:extLst>
            </a:blip>
            <a:srcRect l="11059" r="11059"/>
            <a:stretch/>
          </p:blipFill>
          <p:spPr>
            <a:xfrm>
              <a:off x="6596600" y="615219"/>
              <a:ext cx="735962" cy="793496"/>
            </a:xfrm>
            <a:prstGeom prst="rect">
              <a:avLst/>
            </a:prstGeom>
            <a:ln>
              <a:noFill/>
            </a:ln>
          </p:spPr>
        </p:pic>
      </p:grpSp>
      <p:grpSp>
        <p:nvGrpSpPr>
          <p:cNvPr id="23" name="Group 22"/>
          <p:cNvGrpSpPr/>
          <p:nvPr/>
        </p:nvGrpSpPr>
        <p:grpSpPr>
          <a:xfrm>
            <a:off x="404414" y="3762571"/>
            <a:ext cx="2024004" cy="1794291"/>
            <a:chOff x="556966" y="4752311"/>
            <a:chExt cx="2024004" cy="1794291"/>
          </a:xfrm>
        </p:grpSpPr>
        <p:sp>
          <p:nvSpPr>
            <p:cNvPr id="198" name="TextBox 197"/>
            <p:cNvSpPr txBox="1"/>
            <p:nvPr/>
          </p:nvSpPr>
          <p:spPr>
            <a:xfrm>
              <a:off x="556966" y="6246720"/>
              <a:ext cx="1795074" cy="292388"/>
            </a:xfrm>
            <a:prstGeom prst="rect">
              <a:avLst/>
            </a:prstGeom>
            <a:noFill/>
            <a:ln>
              <a:noFill/>
            </a:ln>
          </p:spPr>
          <p:txBody>
            <a:bodyPr wrap="square" rtlCol="0">
              <a:spAutoFit/>
            </a:bodyPr>
            <a:lstStyle>
              <a:defPPr>
                <a:defRPr lang="en-US"/>
              </a:defPPr>
              <a:lvl1pPr algn="ctr">
                <a:defRPr sz="900" b="0">
                  <a:solidFill>
                    <a:schemeClr val="bg1">
                      <a:lumMod val="50000"/>
                    </a:schemeClr>
                  </a:solidFill>
                </a:defRPr>
              </a:lvl1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chemeClr val="tx1"/>
                  </a:solidFill>
                  <a:effectLst/>
                  <a:uLnTx/>
                  <a:uFillTx/>
                  <a:latin typeface="Helvetica" pitchFamily="2" charset="0"/>
                </a:rPr>
                <a:t>Click to Dial</a:t>
              </a:r>
            </a:p>
          </p:txBody>
        </p:sp>
        <p:sp>
          <p:nvSpPr>
            <p:cNvPr id="72" name="Oval 71"/>
            <p:cNvSpPr/>
            <p:nvPr/>
          </p:nvSpPr>
          <p:spPr>
            <a:xfrm>
              <a:off x="788588" y="4752311"/>
              <a:ext cx="1394905" cy="1394905"/>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73" name="Picture 72"/>
            <p:cNvPicPr>
              <a:picLocks noChangeAspect="1"/>
            </p:cNvPicPr>
            <p:nvPr/>
          </p:nvPicPr>
          <p:blipFill rotWithShape="1">
            <a:blip r:embed="rId3">
              <a:extLst>
                <a:ext uri="{28A0092B-C50C-407E-A947-70E740481C1C}">
                  <a14:useLocalDpi xmlns:a14="http://schemas.microsoft.com/office/drawing/2010/main" val="0"/>
                </a:ext>
              </a:extLst>
            </a:blip>
            <a:srcRect l="75961" t="12851" r="10089" b="62525"/>
            <a:stretch/>
          </p:blipFill>
          <p:spPr>
            <a:xfrm>
              <a:off x="876783" y="4851815"/>
              <a:ext cx="1704187" cy="1694787"/>
            </a:xfrm>
            <a:prstGeom prst="rect">
              <a:avLst/>
            </a:prstGeom>
            <a:ln>
              <a:noFill/>
            </a:ln>
          </p:spPr>
        </p:pic>
        <p:pic>
          <p:nvPicPr>
            <p:cNvPr id="74" name="Picture 73"/>
            <p:cNvPicPr>
              <a:picLocks noChangeAspect="1"/>
            </p:cNvPicPr>
            <p:nvPr/>
          </p:nvPicPr>
          <p:blipFill rotWithShape="1">
            <a:blip r:embed="rId3">
              <a:extLst>
                <a:ext uri="{28A0092B-C50C-407E-A947-70E740481C1C}">
                  <a14:useLocalDpi xmlns:a14="http://schemas.microsoft.com/office/drawing/2010/main" val="0"/>
                </a:ext>
              </a:extLst>
            </a:blip>
            <a:srcRect l="7554" t="75274" r="85989" b="12369"/>
            <a:stretch/>
          </p:blipFill>
          <p:spPr>
            <a:xfrm>
              <a:off x="1160928" y="5055166"/>
              <a:ext cx="689162" cy="743037"/>
            </a:xfrm>
            <a:prstGeom prst="rect">
              <a:avLst/>
            </a:prstGeom>
            <a:ln>
              <a:noFill/>
            </a:ln>
          </p:spPr>
        </p:pic>
      </p:grpSp>
      <p:grpSp>
        <p:nvGrpSpPr>
          <p:cNvPr id="24" name="Group 23"/>
          <p:cNvGrpSpPr/>
          <p:nvPr/>
        </p:nvGrpSpPr>
        <p:grpSpPr>
          <a:xfrm>
            <a:off x="2385680" y="3762571"/>
            <a:ext cx="1939431" cy="2386961"/>
            <a:chOff x="2538232" y="4752311"/>
            <a:chExt cx="1939431" cy="2386961"/>
          </a:xfrm>
        </p:grpSpPr>
        <p:sp>
          <p:nvSpPr>
            <p:cNvPr id="218" name="TextBox 217"/>
            <p:cNvSpPr txBox="1"/>
            <p:nvPr/>
          </p:nvSpPr>
          <p:spPr>
            <a:xfrm>
              <a:off x="2538232" y="6246720"/>
              <a:ext cx="1751012" cy="892552"/>
            </a:xfrm>
            <a:prstGeom prst="rect">
              <a:avLst/>
            </a:prstGeom>
            <a:noFill/>
            <a:ln>
              <a:noFill/>
            </a:ln>
          </p:spPr>
          <p:txBody>
            <a:bodyPr wrap="square" rtlCol="0">
              <a:spAutoFit/>
            </a:bodyPr>
            <a:lstStyle>
              <a:defPPr>
                <a:defRPr lang="en-US"/>
              </a:defPPr>
              <a:lvl1pPr algn="ctr">
                <a:defRPr sz="900" b="0">
                  <a:solidFill>
                    <a:schemeClr val="bg1">
                      <a:lumMod val="50000"/>
                    </a:schemeClr>
                  </a:solidFill>
                </a:defRPr>
              </a:lvl1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chemeClr val="tx1"/>
                  </a:solidFill>
                  <a:effectLst/>
                  <a:uLnTx/>
                  <a:uFillTx/>
                  <a:latin typeface="Helvetica" pitchFamily="2" charset="0"/>
                </a:rPr>
                <a:t>Call Control and Presence for deskphone users</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chemeClr val="tx1"/>
                  </a:solidFill>
                  <a:effectLst/>
                  <a:uLnTx/>
                  <a:uFillTx/>
                  <a:latin typeface="Helvetica" pitchFamily="2" charset="0"/>
                </a:rPr>
                <a:t> </a:t>
              </a:r>
            </a:p>
          </p:txBody>
        </p:sp>
        <p:sp>
          <p:nvSpPr>
            <p:cNvPr id="75" name="Oval 74"/>
            <p:cNvSpPr/>
            <p:nvPr/>
          </p:nvSpPr>
          <p:spPr>
            <a:xfrm>
              <a:off x="2673707" y="4752311"/>
              <a:ext cx="1394905" cy="1394905"/>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76" name="Picture 75"/>
            <p:cNvPicPr>
              <a:picLocks noChangeAspect="1"/>
            </p:cNvPicPr>
            <p:nvPr/>
          </p:nvPicPr>
          <p:blipFill rotWithShape="1">
            <a:blip r:embed="rId3">
              <a:extLst>
                <a:ext uri="{28A0092B-C50C-407E-A947-70E740481C1C}">
                  <a14:useLocalDpi xmlns:a14="http://schemas.microsoft.com/office/drawing/2010/main" val="0"/>
                </a:ext>
              </a:extLst>
            </a:blip>
            <a:srcRect l="75961" t="12851" r="10089" b="62525"/>
            <a:stretch/>
          </p:blipFill>
          <p:spPr>
            <a:xfrm>
              <a:off x="2773476" y="4851815"/>
              <a:ext cx="1704187" cy="1694787"/>
            </a:xfrm>
            <a:prstGeom prst="rect">
              <a:avLst/>
            </a:prstGeom>
            <a:ln>
              <a:noFill/>
            </a:ln>
          </p:spPr>
        </p:pic>
        <p:pic>
          <p:nvPicPr>
            <p:cNvPr id="77" name="Picture 76"/>
            <p:cNvPicPr>
              <a:picLocks noChangeAspect="1"/>
            </p:cNvPicPr>
            <p:nvPr/>
          </p:nvPicPr>
          <p:blipFill rotWithShape="1">
            <a:blip r:embed="rId3">
              <a:extLst>
                <a:ext uri="{28A0092B-C50C-407E-A947-70E740481C1C}">
                  <a14:useLocalDpi xmlns:a14="http://schemas.microsoft.com/office/drawing/2010/main" val="0"/>
                </a:ext>
              </a:extLst>
            </a:blip>
            <a:srcRect l="22303" t="75177" r="71240" b="12466"/>
            <a:stretch/>
          </p:blipFill>
          <p:spPr>
            <a:xfrm>
              <a:off x="3034473" y="5055166"/>
              <a:ext cx="689162" cy="743037"/>
            </a:xfrm>
            <a:prstGeom prst="rect">
              <a:avLst/>
            </a:prstGeom>
            <a:ln>
              <a:noFill/>
            </a:ln>
          </p:spPr>
        </p:pic>
      </p:grpSp>
      <p:grpSp>
        <p:nvGrpSpPr>
          <p:cNvPr id="25" name="Group 24"/>
          <p:cNvGrpSpPr/>
          <p:nvPr/>
        </p:nvGrpSpPr>
        <p:grpSpPr>
          <a:xfrm>
            <a:off x="3930820" y="3762571"/>
            <a:ext cx="2128907" cy="2086878"/>
            <a:chOff x="4083372" y="4752311"/>
            <a:chExt cx="2128907" cy="2086878"/>
          </a:xfrm>
        </p:grpSpPr>
        <p:sp>
          <p:nvSpPr>
            <p:cNvPr id="169" name="TextBox 168"/>
            <p:cNvSpPr txBox="1"/>
            <p:nvPr/>
          </p:nvSpPr>
          <p:spPr>
            <a:xfrm>
              <a:off x="4083372" y="6346746"/>
              <a:ext cx="2012628" cy="492443"/>
            </a:xfrm>
            <a:prstGeom prst="rect">
              <a:avLst/>
            </a:prstGeom>
            <a:noFill/>
            <a:ln>
              <a:noFill/>
            </a:ln>
          </p:spPr>
          <p:txBody>
            <a:bodyPr wrap="square" rtlCol="0">
              <a:spAutoFit/>
            </a:bodyPr>
            <a:lstStyle>
              <a:defPPr>
                <a:defRPr lang="en-US"/>
              </a:defPPr>
              <a:lvl1pPr algn="ctr">
                <a:defRPr sz="900" b="0">
                  <a:solidFill>
                    <a:schemeClr val="bg1">
                      <a:lumMod val="50000"/>
                    </a:schemeClr>
                  </a:solidFill>
                </a:defRPr>
              </a:lvl1p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GB" sz="1300" b="1">
                  <a:solidFill>
                    <a:schemeClr val="tx1"/>
                  </a:solidFill>
                  <a:latin typeface="Helvetica" pitchFamily="2" charset="0"/>
                </a:rPr>
                <a:t>MS Teams Presence integration</a:t>
              </a:r>
              <a:endParaRPr kumimoji="0" lang="en-GB" sz="1300" b="1" i="0" u="none" strike="noStrike" kern="1200" cap="none" spc="0" normalizeH="0" baseline="0" noProof="0">
                <a:ln>
                  <a:noFill/>
                </a:ln>
                <a:solidFill>
                  <a:schemeClr val="tx1"/>
                </a:solidFill>
                <a:effectLst/>
                <a:uLnTx/>
                <a:uFillTx/>
                <a:latin typeface="Helvetica" pitchFamily="2" charset="0"/>
              </a:endParaRPr>
            </a:p>
          </p:txBody>
        </p:sp>
        <p:sp>
          <p:nvSpPr>
            <p:cNvPr id="78" name="Oval 77"/>
            <p:cNvSpPr/>
            <p:nvPr/>
          </p:nvSpPr>
          <p:spPr>
            <a:xfrm>
              <a:off x="4408323" y="4752311"/>
              <a:ext cx="1394905" cy="1394905"/>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79" name="Picture 78"/>
            <p:cNvPicPr>
              <a:picLocks noChangeAspect="1"/>
            </p:cNvPicPr>
            <p:nvPr/>
          </p:nvPicPr>
          <p:blipFill rotWithShape="1">
            <a:blip r:embed="rId3">
              <a:extLst>
                <a:ext uri="{28A0092B-C50C-407E-A947-70E740481C1C}">
                  <a14:useLocalDpi xmlns:a14="http://schemas.microsoft.com/office/drawing/2010/main" val="0"/>
                </a:ext>
              </a:extLst>
            </a:blip>
            <a:srcRect l="75961" t="12851" r="10089" b="62525"/>
            <a:stretch/>
          </p:blipFill>
          <p:spPr>
            <a:xfrm>
              <a:off x="4508092" y="4851815"/>
              <a:ext cx="1704187" cy="1694787"/>
            </a:xfrm>
            <a:prstGeom prst="rect">
              <a:avLst/>
            </a:prstGeom>
            <a:ln>
              <a:noFill/>
            </a:ln>
          </p:spPr>
        </p:pic>
        <p:pic>
          <p:nvPicPr>
            <p:cNvPr id="80" name="Picture 79"/>
            <p:cNvPicPr>
              <a:picLocks noChangeAspect="1"/>
            </p:cNvPicPr>
            <p:nvPr/>
          </p:nvPicPr>
          <p:blipFill rotWithShape="1">
            <a:blip r:embed="rId3">
              <a:extLst>
                <a:ext uri="{28A0092B-C50C-407E-A947-70E740481C1C}">
                  <a14:useLocalDpi xmlns:a14="http://schemas.microsoft.com/office/drawing/2010/main" val="0"/>
                </a:ext>
              </a:extLst>
            </a:blip>
            <a:srcRect l="37106" t="75871" r="56437" b="11772"/>
            <a:stretch/>
          </p:blipFill>
          <p:spPr>
            <a:xfrm>
              <a:off x="4747821" y="5038725"/>
              <a:ext cx="786580" cy="848071"/>
            </a:xfrm>
            <a:prstGeom prst="rect">
              <a:avLst/>
            </a:prstGeom>
            <a:ln>
              <a:noFill/>
            </a:ln>
          </p:spPr>
        </p:pic>
      </p:grpSp>
      <p:grpSp>
        <p:nvGrpSpPr>
          <p:cNvPr id="27" name="Group 26"/>
          <p:cNvGrpSpPr/>
          <p:nvPr/>
        </p:nvGrpSpPr>
        <p:grpSpPr>
          <a:xfrm>
            <a:off x="5948152" y="3762571"/>
            <a:ext cx="1923035" cy="2294221"/>
            <a:chOff x="6100704" y="4752311"/>
            <a:chExt cx="1923035" cy="2294221"/>
          </a:xfrm>
        </p:grpSpPr>
        <p:sp>
          <p:nvSpPr>
            <p:cNvPr id="81" name="Oval 80"/>
            <p:cNvSpPr/>
            <p:nvPr/>
          </p:nvSpPr>
          <p:spPr>
            <a:xfrm>
              <a:off x="6224260" y="4752311"/>
              <a:ext cx="1394905" cy="1394905"/>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pic>
          <p:nvPicPr>
            <p:cNvPr id="82" name="Picture 81"/>
            <p:cNvPicPr>
              <a:picLocks noChangeAspect="1"/>
            </p:cNvPicPr>
            <p:nvPr/>
          </p:nvPicPr>
          <p:blipFill rotWithShape="1">
            <a:blip r:embed="rId3">
              <a:extLst>
                <a:ext uri="{28A0092B-C50C-407E-A947-70E740481C1C}">
                  <a14:useLocalDpi xmlns:a14="http://schemas.microsoft.com/office/drawing/2010/main" val="0"/>
                </a:ext>
              </a:extLst>
            </a:blip>
            <a:srcRect l="75961" t="12851" r="10089" b="62525"/>
            <a:stretch/>
          </p:blipFill>
          <p:spPr>
            <a:xfrm>
              <a:off x="6319552" y="4856219"/>
              <a:ext cx="1704187" cy="1694787"/>
            </a:xfrm>
            <a:prstGeom prst="rect">
              <a:avLst/>
            </a:prstGeom>
            <a:ln>
              <a:noFill/>
            </a:ln>
          </p:spPr>
        </p:pic>
        <p:sp>
          <p:nvSpPr>
            <p:cNvPr id="177" name="TextBox 176"/>
            <p:cNvSpPr txBox="1"/>
            <p:nvPr/>
          </p:nvSpPr>
          <p:spPr>
            <a:xfrm>
              <a:off x="6100704" y="6354035"/>
              <a:ext cx="1704187" cy="692497"/>
            </a:xfrm>
            <a:prstGeom prst="rect">
              <a:avLst/>
            </a:prstGeom>
            <a:noFill/>
            <a:ln>
              <a:noFill/>
            </a:ln>
          </p:spPr>
          <p:txBody>
            <a:bodyPr wrap="square" rtlCol="0">
              <a:spAutoFit/>
            </a:bodyPr>
            <a:lstStyle>
              <a:defPPr>
                <a:defRPr lang="en-US"/>
              </a:defPPr>
              <a:lvl1pPr algn="ctr">
                <a:defRPr sz="900" b="0">
                  <a:solidFill>
                    <a:schemeClr val="bg1">
                      <a:lumMod val="50000"/>
                    </a:schemeClr>
                  </a:solidFill>
                </a:defRPr>
              </a:lvl1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chemeClr val="tx1"/>
                  </a:solidFill>
                  <a:effectLst/>
                  <a:uLnTx/>
                  <a:uFillTx/>
                  <a:latin typeface="Helvetica" pitchFamily="2" charset="0"/>
                </a:rPr>
                <a:t>Add Contacts to CRM from the call window</a:t>
              </a:r>
            </a:p>
          </p:txBody>
        </p:sp>
        <p:pic>
          <p:nvPicPr>
            <p:cNvPr id="83" name="Picture 82"/>
            <p:cNvPicPr>
              <a:picLocks noChangeAspect="1"/>
            </p:cNvPicPr>
            <p:nvPr/>
          </p:nvPicPr>
          <p:blipFill rotWithShape="1">
            <a:blip r:embed="rId6">
              <a:extLst>
                <a:ext uri="{28A0092B-C50C-407E-A947-70E740481C1C}">
                  <a14:useLocalDpi xmlns:a14="http://schemas.microsoft.com/office/drawing/2010/main" val="0"/>
                </a:ext>
              </a:extLst>
            </a:blip>
            <a:srcRect l="10674" r="10674"/>
            <a:stretch/>
          </p:blipFill>
          <p:spPr>
            <a:xfrm>
              <a:off x="6596600" y="5147766"/>
              <a:ext cx="735962" cy="793496"/>
            </a:xfrm>
            <a:prstGeom prst="rect">
              <a:avLst/>
            </a:prstGeom>
            <a:ln>
              <a:noFill/>
            </a:ln>
          </p:spPr>
        </p:pic>
      </p:grpSp>
      <p:grpSp>
        <p:nvGrpSpPr>
          <p:cNvPr id="14" name="Group 13">
            <a:extLst>
              <a:ext uri="{FF2B5EF4-FFF2-40B4-BE49-F238E27FC236}">
                <a16:creationId xmlns:a16="http://schemas.microsoft.com/office/drawing/2014/main" id="{8E586FDD-4558-EC74-5807-8B7EBD1A2E1E}"/>
              </a:ext>
            </a:extLst>
          </p:cNvPr>
          <p:cNvGrpSpPr/>
          <p:nvPr/>
        </p:nvGrpSpPr>
        <p:grpSpPr>
          <a:xfrm>
            <a:off x="8007162" y="-152399"/>
            <a:ext cx="4337586" cy="7172960"/>
            <a:chOff x="8007162" y="-152399"/>
            <a:chExt cx="4337586" cy="7172960"/>
          </a:xfrm>
        </p:grpSpPr>
        <p:sp>
          <p:nvSpPr>
            <p:cNvPr id="133" name="Freeform 132"/>
            <p:cNvSpPr/>
            <p:nvPr/>
          </p:nvSpPr>
          <p:spPr>
            <a:xfrm>
              <a:off x="8007162" y="-152399"/>
              <a:ext cx="4337586" cy="7172960"/>
            </a:xfrm>
            <a:custGeom>
              <a:avLst/>
              <a:gdLst>
                <a:gd name="connsiteX0" fmla="*/ 0 w 4028412"/>
                <a:gd name="connsiteY0" fmla="*/ 0 h 5219779"/>
                <a:gd name="connsiteX1" fmla="*/ 4028412 w 4028412"/>
                <a:gd name="connsiteY1" fmla="*/ 0 h 5219779"/>
                <a:gd name="connsiteX2" fmla="*/ 4028412 w 4028412"/>
                <a:gd name="connsiteY2" fmla="*/ 5137156 h 5219779"/>
                <a:gd name="connsiteX3" fmla="*/ 3945789 w 4028412"/>
                <a:gd name="connsiteY3" fmla="*/ 5219779 h 5219779"/>
                <a:gd name="connsiteX4" fmla="*/ 82623 w 4028412"/>
                <a:gd name="connsiteY4" fmla="*/ 5219779 h 5219779"/>
                <a:gd name="connsiteX5" fmla="*/ 0 w 4028412"/>
                <a:gd name="connsiteY5" fmla="*/ 5137156 h 5219779"/>
                <a:gd name="connsiteX6" fmla="*/ 0 w 4028412"/>
                <a:gd name="connsiteY6" fmla="*/ 0 h 521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8412" h="5219779">
                  <a:moveTo>
                    <a:pt x="0" y="0"/>
                  </a:moveTo>
                  <a:lnTo>
                    <a:pt x="4028412" y="0"/>
                  </a:lnTo>
                  <a:lnTo>
                    <a:pt x="4028412" y="5137156"/>
                  </a:lnTo>
                  <a:cubicBezTo>
                    <a:pt x="4028412" y="5182787"/>
                    <a:pt x="3991420" y="5219779"/>
                    <a:pt x="3945789" y="5219779"/>
                  </a:cubicBezTo>
                  <a:lnTo>
                    <a:pt x="82623" y="5219779"/>
                  </a:lnTo>
                  <a:cubicBezTo>
                    <a:pt x="36992" y="5219779"/>
                    <a:pt x="0" y="5182787"/>
                    <a:pt x="0" y="5137156"/>
                  </a:cubicBezTo>
                  <a:lnTo>
                    <a:pt x="0" y="0"/>
                  </a:lnTo>
                  <a:close/>
                </a:path>
              </a:pathLst>
            </a:custGeom>
            <a:solidFill>
              <a:srgbClr val="1A1C2B"/>
            </a:solidFill>
            <a:ln>
              <a:noFill/>
            </a:ln>
          </p:spPr>
          <p:style>
            <a:lnRef idx="2">
              <a:schemeClr val="accent3">
                <a:shade val="50000"/>
              </a:schemeClr>
            </a:lnRef>
            <a:fillRef idx="1">
              <a:schemeClr val="accent3"/>
            </a:fillRef>
            <a:effectRef idx="0">
              <a:schemeClr val="accent3"/>
            </a:effectRef>
            <a:fontRef idx="minor">
              <a:schemeClr val="lt1"/>
            </a:fontRef>
          </p:style>
          <p:txBody>
            <a:bodyPr lIns="180000" tIns="180000" rIns="180000" bIns="180000" rtlCol="0" anchor="ctr"/>
            <a:lstStyle/>
            <a:p>
              <a:pPr algn="ctr"/>
              <a:r>
                <a:rPr lang="en-GB"/>
                <a:t>Bridge the gap between your telephony and CRM with </a:t>
              </a:r>
              <a:r>
                <a:rPr lang="en-GB" err="1"/>
                <a:t>GoIntegrator</a:t>
              </a:r>
              <a:r>
                <a:rPr lang="en-GB"/>
                <a:t>. </a:t>
              </a:r>
            </a:p>
          </p:txBody>
        </p:sp>
        <p:sp>
          <p:nvSpPr>
            <p:cNvPr id="4" name="Rectangle: Rounded Corners 3">
              <a:extLst>
                <a:ext uri="{FF2B5EF4-FFF2-40B4-BE49-F238E27FC236}">
                  <a16:creationId xmlns:a16="http://schemas.microsoft.com/office/drawing/2014/main" id="{FF6E820C-24FB-34FD-A610-C8FECCFF233A}"/>
                </a:ext>
              </a:extLst>
            </p:cNvPr>
            <p:cNvSpPr/>
            <p:nvPr/>
          </p:nvSpPr>
          <p:spPr>
            <a:xfrm>
              <a:off x="8718526" y="4178822"/>
              <a:ext cx="2837438" cy="1436468"/>
            </a:xfrm>
            <a:prstGeom prst="roundRect">
              <a:avLst>
                <a:gd name="adj" fmla="val 11716"/>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n-GB"/>
                <a:t>Boost employee productivity and improve the customer experience! </a:t>
              </a:r>
              <a:endParaRPr lang="en-GB" sz="1600"/>
            </a:p>
          </p:txBody>
        </p:sp>
        <p:grpSp>
          <p:nvGrpSpPr>
            <p:cNvPr id="8" name="Group 7">
              <a:extLst>
                <a:ext uri="{FF2B5EF4-FFF2-40B4-BE49-F238E27FC236}">
                  <a16:creationId xmlns:a16="http://schemas.microsoft.com/office/drawing/2014/main" id="{2891BF49-DAE7-9BE9-9E74-8A5922FB0FD5}"/>
                </a:ext>
              </a:extLst>
            </p:cNvPr>
            <p:cNvGrpSpPr/>
            <p:nvPr/>
          </p:nvGrpSpPr>
          <p:grpSpPr>
            <a:xfrm>
              <a:off x="8845143" y="1117338"/>
              <a:ext cx="2988990" cy="1817239"/>
              <a:chOff x="8845143" y="1117338"/>
              <a:chExt cx="2988990" cy="1817239"/>
            </a:xfrm>
          </p:grpSpPr>
          <p:pic>
            <p:nvPicPr>
              <p:cNvPr id="4098" name="Picture 2" descr="Microsoft Azure Marketplace">
                <a:extLst>
                  <a:ext uri="{FF2B5EF4-FFF2-40B4-BE49-F238E27FC236}">
                    <a16:creationId xmlns:a16="http://schemas.microsoft.com/office/drawing/2014/main" id="{5CD9B879-B5A0-3360-82B2-8EB7F962576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2798"/>
              <a:stretch/>
            </p:blipFill>
            <p:spPr bwMode="auto">
              <a:xfrm>
                <a:off x="9136809" y="1437855"/>
                <a:ext cx="2419155" cy="118663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68642815-C0B6-154E-E129-B8B8F7B85E3B}"/>
                  </a:ext>
                </a:extLst>
              </p:cNvPr>
              <p:cNvGrpSpPr/>
              <p:nvPr/>
            </p:nvGrpSpPr>
            <p:grpSpPr>
              <a:xfrm>
                <a:off x="8845143" y="1117338"/>
                <a:ext cx="2988990" cy="1817239"/>
                <a:chOff x="8845143" y="1117338"/>
                <a:chExt cx="2988990" cy="1817239"/>
              </a:xfrm>
            </p:grpSpPr>
            <p:pic>
              <p:nvPicPr>
                <p:cNvPr id="6" name="Picture 2" descr="Akixi - Netcomms">
                  <a:extLst>
                    <a:ext uri="{FF2B5EF4-FFF2-40B4-BE49-F238E27FC236}">
                      <a16:creationId xmlns:a16="http://schemas.microsoft.com/office/drawing/2014/main" id="{DB2BBC28-05A3-47E9-F8F9-64DD44C57B2B}"/>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9807" b="91382" l="8937" r="90467">
                              <a14:foregroundMark x1="9037" y1="13224" x2="9037" y2="13224"/>
                              <a14:foregroundMark x1="90566" y1="13670" x2="90566" y2="13670"/>
                              <a14:foregroundMark x1="50149" y1="86181" x2="50149" y2="86181"/>
                              <a14:foregroundMark x1="46475" y1="89747" x2="51738" y2="89450"/>
                              <a14:foregroundMark x1="51738" y1="89450" x2="52036" y2="89450"/>
                              <a14:foregroundMark x1="45084" y1="83061" x2="44886" y2="90639"/>
                              <a14:foregroundMark x1="44886" y1="90639" x2="44886" y2="90639"/>
                              <a14:foregroundMark x1="54419" y1="90936" x2="67229" y2="91382"/>
                              <a14:foregroundMark x1="32075" y1="90639" x2="39821" y2="90490"/>
                              <a14:foregroundMark x1="39821" y1="90490" x2="46177" y2="90490"/>
                              <a14:foregroundMark x1="10328" y1="36850" x2="10725" y2="55423"/>
                              <a14:foregroundMark x1="10725" y1="55423" x2="27011" y2="53789"/>
                              <a14:foregroundMark x1="27011" y1="53789" x2="30189" y2="39970"/>
                              <a14:foregroundMark x1="30189" y1="39970" x2="16187" y2="38484"/>
                              <a14:foregroundMark x1="16187" y1="38484" x2="8937" y2="48440"/>
                              <a14:foregroundMark x1="8937" y1="48440" x2="9930" y2="44874"/>
                              <a14:foregroundMark x1="55313" y1="47697" x2="53625" y2="53938"/>
                            </a14:backgroundRemoval>
                          </a14:imgEffect>
                        </a14:imgLayer>
                      </a14:imgProps>
                    </a:ext>
                    <a:ext uri="{28A0092B-C50C-407E-A947-70E740481C1C}">
                      <a14:useLocalDpi xmlns:a14="http://schemas.microsoft.com/office/drawing/2010/main" val="0"/>
                    </a:ext>
                  </a:extLst>
                </a:blip>
                <a:srcRect b="9030"/>
                <a:stretch/>
              </p:blipFill>
              <p:spPr bwMode="auto">
                <a:xfrm>
                  <a:off x="8845143" y="1117338"/>
                  <a:ext cx="2988990" cy="18172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resence | Go Integrator Cara | Help">
                  <a:extLst>
                    <a:ext uri="{FF2B5EF4-FFF2-40B4-BE49-F238E27FC236}">
                      <a16:creationId xmlns:a16="http://schemas.microsoft.com/office/drawing/2014/main" id="{6FCEF50F-C23C-D9FF-80E1-BDA161E29037}"/>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10412"/>
                <a:stretch/>
              </p:blipFill>
              <p:spPr bwMode="auto">
                <a:xfrm>
                  <a:off x="9131729" y="1437793"/>
                  <a:ext cx="1080491" cy="12060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456479F-7B48-40F6-DDC4-AA817031C963}"/>
                    </a:ext>
                  </a:extLst>
                </p:cNvPr>
                <p:cNvSpPr/>
                <p:nvPr/>
              </p:nvSpPr>
              <p:spPr>
                <a:xfrm>
                  <a:off x="10209680" y="1437793"/>
                  <a:ext cx="1343744" cy="120607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28" name="Picture 4" descr="Salesforce - Wikipedia">
                  <a:extLst>
                    <a:ext uri="{FF2B5EF4-FFF2-40B4-BE49-F238E27FC236}">
                      <a16:creationId xmlns:a16="http://schemas.microsoft.com/office/drawing/2014/main" id="{A2B931C6-5A2A-53BF-7C7B-F6C4FCC02A2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01332" y="2230537"/>
                  <a:ext cx="521739" cy="3659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Zoho Recruit - Strategy Insights | Home">
                  <a:extLst>
                    <a:ext uri="{FF2B5EF4-FFF2-40B4-BE49-F238E27FC236}">
                      <a16:creationId xmlns:a16="http://schemas.microsoft.com/office/drawing/2014/main" id="{174A43FF-7309-26B4-7AFE-8540331EB62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71235" y="1205323"/>
                  <a:ext cx="820634" cy="8206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rketing Software for Businesses of Every Size | HubSpot">
                  <a:extLst>
                    <a:ext uri="{FF2B5EF4-FFF2-40B4-BE49-F238E27FC236}">
                      <a16:creationId xmlns:a16="http://schemas.microsoft.com/office/drawing/2014/main" id="{F3CEFC59-8BE2-F647-44E9-ABE35D713DF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339638" y="1824755"/>
                  <a:ext cx="1004503" cy="28631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pplication Modernization with Dynamics 365 — CRM Cloud Upgrade - Dynamics  365 Consultants">
                  <a:extLst>
                    <a:ext uri="{FF2B5EF4-FFF2-40B4-BE49-F238E27FC236}">
                      <a16:creationId xmlns:a16="http://schemas.microsoft.com/office/drawing/2014/main" id="{8EF8FC83-FE18-2290-C0BC-FCA2F21DE7D3}"/>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7134" t="10135" r="10114" b="11683"/>
                <a:stretch/>
              </p:blipFill>
              <p:spPr bwMode="auto">
                <a:xfrm>
                  <a:off x="10959046" y="2137067"/>
                  <a:ext cx="508723" cy="478087"/>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5" name="Title 4">
            <a:extLst>
              <a:ext uri="{FF2B5EF4-FFF2-40B4-BE49-F238E27FC236}">
                <a16:creationId xmlns:a16="http://schemas.microsoft.com/office/drawing/2014/main" id="{74977450-4F28-3258-8A18-8425370609BB}"/>
              </a:ext>
            </a:extLst>
          </p:cNvPr>
          <p:cNvSpPr>
            <a:spLocks noGrp="1"/>
          </p:cNvSpPr>
          <p:nvPr>
            <p:ph type="title"/>
          </p:nvPr>
        </p:nvSpPr>
        <p:spPr/>
        <p:txBody>
          <a:bodyPr/>
          <a:lstStyle/>
          <a:p>
            <a:endParaRPr lang="en-GB"/>
          </a:p>
        </p:txBody>
      </p:sp>
      <p:pic>
        <p:nvPicPr>
          <p:cNvPr id="7" name="Picture 6" descr="A white letters on a black background&#10;&#10;Description automatically generated">
            <a:extLst>
              <a:ext uri="{FF2B5EF4-FFF2-40B4-BE49-F238E27FC236}">
                <a16:creationId xmlns:a16="http://schemas.microsoft.com/office/drawing/2014/main" id="{AD016F0F-9EF6-8ED3-BB00-B8A5F481E7C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738303" y="5892650"/>
            <a:ext cx="1294880" cy="353934"/>
          </a:xfrm>
          <a:prstGeom prst="rect">
            <a:avLst/>
          </a:prstGeom>
        </p:spPr>
      </p:pic>
      <p:grpSp>
        <p:nvGrpSpPr>
          <p:cNvPr id="11" name="Group 10">
            <a:extLst>
              <a:ext uri="{FF2B5EF4-FFF2-40B4-BE49-F238E27FC236}">
                <a16:creationId xmlns:a16="http://schemas.microsoft.com/office/drawing/2014/main" id="{8E6B88F2-BC09-2491-2031-62B0827BE695}"/>
              </a:ext>
            </a:extLst>
          </p:cNvPr>
          <p:cNvGrpSpPr/>
          <p:nvPr/>
        </p:nvGrpSpPr>
        <p:grpSpPr>
          <a:xfrm>
            <a:off x="8816741" y="5772242"/>
            <a:ext cx="1651287" cy="594750"/>
            <a:chOff x="2364185" y="5313167"/>
            <a:chExt cx="1651287" cy="594750"/>
          </a:xfrm>
        </p:grpSpPr>
        <p:sp>
          <p:nvSpPr>
            <p:cNvPr id="12" name="Rectangle: Rounded Corners 11">
              <a:extLst>
                <a:ext uri="{FF2B5EF4-FFF2-40B4-BE49-F238E27FC236}">
                  <a16:creationId xmlns:a16="http://schemas.microsoft.com/office/drawing/2014/main" id="{233E2449-BF5C-42FF-A295-B8B7DE8D5E72}"/>
                </a:ext>
              </a:extLst>
            </p:cNvPr>
            <p:cNvSpPr/>
            <p:nvPr/>
          </p:nvSpPr>
          <p:spPr>
            <a:xfrm>
              <a:off x="2364185" y="5313167"/>
              <a:ext cx="1651287" cy="594750"/>
            </a:xfrm>
            <a:prstGeom prst="roundRect">
              <a:avLst>
                <a:gd name="adj" fmla="val 9168"/>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t"/>
            <a:lstStyle/>
            <a:p>
              <a:pPr algn="ctr"/>
              <a:endParaRPr lang="en-GB" sz="1600" b="1">
                <a:solidFill>
                  <a:schemeClr val="tx1"/>
                </a:solidFill>
                <a:latin typeface="Helvetica" pitchFamily="2" charset="0"/>
              </a:endParaRPr>
            </a:p>
          </p:txBody>
        </p:sp>
        <p:pic>
          <p:nvPicPr>
            <p:cNvPr id="13" name="Picture 12" descr="A green and black text&#10;&#10;Description automatically generated">
              <a:extLst>
                <a:ext uri="{FF2B5EF4-FFF2-40B4-BE49-F238E27FC236}">
                  <a16:creationId xmlns:a16="http://schemas.microsoft.com/office/drawing/2014/main" id="{5B48CB32-1220-81FF-EA16-EE366170703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24669" y="5390068"/>
              <a:ext cx="1330318" cy="440948"/>
            </a:xfrm>
            <a:prstGeom prst="rect">
              <a:avLst/>
            </a:prstGeom>
          </p:spPr>
        </p:pic>
      </p:grpSp>
    </p:spTree>
    <p:extLst>
      <p:ext uri="{BB962C8B-B14F-4D97-AF65-F5344CB8AC3E}">
        <p14:creationId xmlns:p14="http://schemas.microsoft.com/office/powerpoint/2010/main" val="220726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animEffect transition="in" filter="fade">
                                      <p:cBhvr>
                                        <p:cTn id="7" dur="500"/>
                                        <p:tgtEl>
                                          <p:spTgt spid="140">
                                            <p:txEl>
                                              <p:pRg st="0" end="0"/>
                                            </p:txEl>
                                          </p:spTgt>
                                        </p:tgtEl>
                                      </p:cBhvr>
                                    </p:animEffect>
                                  </p:childTnLst>
                                </p:cTn>
                              </p:par>
                              <p:par>
                                <p:cTn id="8" presetID="10" presetClass="entr" presetSubtype="0" fill="hold" nodeType="withEffect">
                                  <p:stCondLst>
                                    <p:cond delay="25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5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75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10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225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25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275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300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2" presetClass="entr" presetSubtype="2" fill="hold" nodeType="withEffect">
                                  <p:stCondLst>
                                    <p:cond delay="300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1+#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par>
                                <p:cTn id="36" presetID="10" presetClass="entr" presetSubtype="0" fill="hold" nodeType="withEffect">
                                  <p:stCondLst>
                                    <p:cond delay="300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10" presetClass="entr" presetSubtype="0" fill="hold" nodeType="withEffect">
                                  <p:stCondLst>
                                    <p:cond delay="300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FE143-074C-3E9C-E19E-A76CF98844CE}"/>
              </a:ext>
            </a:extLst>
          </p:cNvPr>
          <p:cNvSpPr>
            <a:spLocks noGrp="1"/>
          </p:cNvSpPr>
          <p:nvPr>
            <p:ph type="title"/>
          </p:nvPr>
        </p:nvSpPr>
        <p:spPr/>
        <p:txBody>
          <a:bodyPr vert="horz" lIns="91440" tIns="45720" rIns="91440" bIns="45720" anchor="ctr"/>
          <a:lstStyle/>
          <a:p>
            <a:r>
              <a:rPr lang="en-US">
                <a:solidFill>
                  <a:srgbClr val="FFFFFF"/>
                </a:solidFill>
              </a:rPr>
              <a:t>Cara Key Enhancements versus Go Integrator V3</a:t>
            </a:r>
          </a:p>
        </p:txBody>
      </p:sp>
      <p:sp>
        <p:nvSpPr>
          <p:cNvPr id="5" name="TextBox 4">
            <a:extLst>
              <a:ext uri="{FF2B5EF4-FFF2-40B4-BE49-F238E27FC236}">
                <a16:creationId xmlns:a16="http://schemas.microsoft.com/office/drawing/2014/main" id="{E803396D-4F3E-C017-8914-1A79DEA43AED}"/>
              </a:ext>
            </a:extLst>
          </p:cNvPr>
          <p:cNvSpPr txBox="1"/>
          <p:nvPr/>
        </p:nvSpPr>
        <p:spPr>
          <a:xfrm>
            <a:off x="446103" y="1072324"/>
            <a:ext cx="11299794" cy="646331"/>
          </a:xfrm>
          <a:prstGeom prst="rect">
            <a:avLst/>
          </a:prstGeom>
          <a:noFill/>
        </p:spPr>
        <p:txBody>
          <a:bodyPr wrap="square">
            <a:spAutoFit/>
          </a:bodyPr>
          <a:lstStyle/>
          <a:p>
            <a:pPr marL="0" indent="0" algn="ctr">
              <a:buNone/>
            </a:pPr>
            <a:r>
              <a:rPr lang="en-US">
                <a:solidFill>
                  <a:srgbClr val="FFFFFF"/>
                </a:solidFill>
              </a:rPr>
              <a:t>Although Cara and Go Integrator V3 share many features, Cara is not a simple update to GI V3 but is written from the ground up, retaining core features.</a:t>
            </a:r>
          </a:p>
        </p:txBody>
      </p:sp>
      <p:grpSp>
        <p:nvGrpSpPr>
          <p:cNvPr id="4" name="Group 3">
            <a:extLst>
              <a:ext uri="{FF2B5EF4-FFF2-40B4-BE49-F238E27FC236}">
                <a16:creationId xmlns:a16="http://schemas.microsoft.com/office/drawing/2014/main" id="{FC0CE177-6B92-23FB-BBB8-B83912A5591F}"/>
              </a:ext>
            </a:extLst>
          </p:cNvPr>
          <p:cNvGrpSpPr/>
          <p:nvPr/>
        </p:nvGrpSpPr>
        <p:grpSpPr>
          <a:xfrm>
            <a:off x="1102508" y="1870624"/>
            <a:ext cx="4785064" cy="3915052"/>
            <a:chOff x="721656" y="1890944"/>
            <a:chExt cx="4785064" cy="3915052"/>
          </a:xfrm>
        </p:grpSpPr>
        <p:sp>
          <p:nvSpPr>
            <p:cNvPr id="6" name="Rectangle: Rounded Corners 5">
              <a:extLst>
                <a:ext uri="{FF2B5EF4-FFF2-40B4-BE49-F238E27FC236}">
                  <a16:creationId xmlns:a16="http://schemas.microsoft.com/office/drawing/2014/main" id="{0170ECF3-8506-AF5F-882D-970E8927C5EF}"/>
                </a:ext>
              </a:extLst>
            </p:cNvPr>
            <p:cNvSpPr/>
            <p:nvPr/>
          </p:nvSpPr>
          <p:spPr>
            <a:xfrm>
              <a:off x="721656" y="1890944"/>
              <a:ext cx="4785064" cy="3915052"/>
            </a:xfrm>
            <a:prstGeom prst="roundRect">
              <a:avLst>
                <a:gd name="adj" fmla="val 4470"/>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 name="Content Placeholder 7">
              <a:extLst>
                <a:ext uri="{FF2B5EF4-FFF2-40B4-BE49-F238E27FC236}">
                  <a16:creationId xmlns:a16="http://schemas.microsoft.com/office/drawing/2014/main" id="{E04C9F5E-5E1B-AB3B-F4CD-B42CB8B51328}"/>
                </a:ext>
              </a:extLst>
            </p:cNvPr>
            <p:cNvSpPr txBox="1">
              <a:spLocks/>
            </p:cNvSpPr>
            <p:nvPr/>
          </p:nvSpPr>
          <p:spPr>
            <a:xfrm>
              <a:off x="878776" y="2080342"/>
              <a:ext cx="4470825" cy="3300032"/>
            </a:xfrm>
            <a:prstGeom prst="rect">
              <a:avLst/>
            </a:prstGeom>
          </p:spPr>
          <p:txBody>
            <a:bodyPr>
              <a:noAutofit/>
            </a:bodyPr>
            <a:lst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marL="685800" indent="-228600" algn="l" defTabSz="914400" rtl="0" eaLnBrk="1" latinLnBrk="0" hangingPunct="1">
                <a:lnSpc>
                  <a:spcPct val="90000"/>
                </a:lnSpc>
                <a:spcBef>
                  <a:spcPts val="600"/>
                </a:spcBef>
                <a:spcAft>
                  <a:spcPts val="600"/>
                </a:spcAft>
                <a:buFont typeface="Arial" panose="020B0604020202020204" pitchFamily="34" charset="0"/>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mn-lt"/>
                </a:rPr>
                <a:t>Access code based dynamic branding</a:t>
              </a:r>
            </a:p>
            <a:p>
              <a:r>
                <a:rPr lang="en-GB">
                  <a:latin typeface="+mn-lt"/>
                </a:rPr>
                <a:t>Microsoft Teams Integration including User Availability in Presence</a:t>
              </a:r>
            </a:p>
            <a:p>
              <a:r>
                <a:rPr lang="en-US">
                  <a:latin typeface="+mn-lt"/>
                </a:rPr>
                <a:t>Extension (BLF) Presence default limits extended from 50 to 250 users</a:t>
              </a:r>
            </a:p>
            <a:p>
              <a:r>
                <a:rPr lang="en-US">
                  <a:latin typeface="+mn-lt"/>
                </a:rPr>
                <a:t>Cloud Contacts directory option</a:t>
              </a:r>
            </a:p>
            <a:p>
              <a:r>
                <a:rPr lang="en-GB">
                  <a:latin typeface="+mn-lt"/>
                </a:rPr>
                <a:t>Preferred Device control</a:t>
              </a:r>
            </a:p>
            <a:p>
              <a:r>
                <a:rPr lang="en-GB" err="1">
                  <a:latin typeface="+mn-lt"/>
                </a:rPr>
                <a:t>SmartBusy</a:t>
              </a:r>
              <a:r>
                <a:rPr lang="en-GB">
                  <a:latin typeface="+mn-lt"/>
                </a:rPr>
                <a:t> - </a:t>
              </a:r>
              <a:r>
                <a:rPr lang="en-GB" err="1">
                  <a:latin typeface="+mn-lt"/>
                </a:rPr>
                <a:t>BroadWorks</a:t>
              </a:r>
              <a:r>
                <a:rPr lang="en-GB">
                  <a:latin typeface="+mn-lt"/>
                </a:rPr>
                <a:t> forwarding based on user availability</a:t>
              </a:r>
            </a:p>
            <a:p>
              <a:r>
                <a:rPr lang="en-US">
                  <a:latin typeface="+mn-lt"/>
                </a:rPr>
                <a:t>Add / Edit contact feature</a:t>
              </a:r>
            </a:p>
            <a:p>
              <a:r>
                <a:rPr lang="en-US">
                  <a:latin typeface="+mn-lt"/>
                </a:rPr>
                <a:t>Missed call notification</a:t>
              </a:r>
            </a:p>
          </p:txBody>
        </p:sp>
      </p:grpSp>
      <p:grpSp>
        <p:nvGrpSpPr>
          <p:cNvPr id="8" name="Group 7">
            <a:extLst>
              <a:ext uri="{FF2B5EF4-FFF2-40B4-BE49-F238E27FC236}">
                <a16:creationId xmlns:a16="http://schemas.microsoft.com/office/drawing/2014/main" id="{648BFE5F-0169-9C9C-6DD0-2F1209C26E5D}"/>
              </a:ext>
            </a:extLst>
          </p:cNvPr>
          <p:cNvGrpSpPr/>
          <p:nvPr/>
        </p:nvGrpSpPr>
        <p:grpSpPr>
          <a:xfrm>
            <a:off x="6304428" y="1870624"/>
            <a:ext cx="4785064" cy="3915052"/>
            <a:chOff x="6279176" y="1890944"/>
            <a:chExt cx="4785064" cy="3915052"/>
          </a:xfrm>
        </p:grpSpPr>
        <p:sp>
          <p:nvSpPr>
            <p:cNvPr id="3" name="Rectangle: Rounded Corners 2">
              <a:extLst>
                <a:ext uri="{FF2B5EF4-FFF2-40B4-BE49-F238E27FC236}">
                  <a16:creationId xmlns:a16="http://schemas.microsoft.com/office/drawing/2014/main" id="{338833B7-475F-CB00-7D6D-84FC804A46A9}"/>
                </a:ext>
              </a:extLst>
            </p:cNvPr>
            <p:cNvSpPr/>
            <p:nvPr/>
          </p:nvSpPr>
          <p:spPr>
            <a:xfrm>
              <a:off x="6279176" y="1890944"/>
              <a:ext cx="4785064" cy="3915052"/>
            </a:xfrm>
            <a:prstGeom prst="roundRect">
              <a:avLst>
                <a:gd name="adj" fmla="val 4470"/>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9" name="Content Placeholder 3">
              <a:extLst>
                <a:ext uri="{FF2B5EF4-FFF2-40B4-BE49-F238E27FC236}">
                  <a16:creationId xmlns:a16="http://schemas.microsoft.com/office/drawing/2014/main" id="{9747D0E7-6D0B-CCF3-E606-02C9C75E9026}"/>
                </a:ext>
              </a:extLst>
            </p:cNvPr>
            <p:cNvSpPr txBox="1">
              <a:spLocks/>
            </p:cNvSpPr>
            <p:nvPr/>
          </p:nvSpPr>
          <p:spPr>
            <a:xfrm>
              <a:off x="6609166" y="2080342"/>
              <a:ext cx="4125085" cy="33000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a:t>For Windows clients only:</a:t>
              </a:r>
            </a:p>
            <a:p>
              <a:r>
                <a:rPr lang="en-GB" sz="1600"/>
                <a:t>Integrated Softphone</a:t>
              </a:r>
            </a:p>
            <a:p>
              <a:r>
                <a:rPr lang="en-GB" sz="1600"/>
                <a:t>“</a:t>
              </a:r>
              <a:r>
                <a:rPr lang="en-GB" sz="1600" err="1"/>
                <a:t>AppBar</a:t>
              </a:r>
              <a:r>
                <a:rPr lang="en-GB" sz="1600"/>
                <a:t>” interface option, in addition to V3 style Tray menu interface</a:t>
              </a:r>
            </a:p>
            <a:p>
              <a:r>
                <a:rPr lang="en-US" sz="1600"/>
                <a:t>Improved and updated Call Toolbar</a:t>
              </a:r>
            </a:p>
            <a:p>
              <a:r>
                <a:rPr lang="en-US" sz="1600"/>
                <a:t>Send Callback Email feature</a:t>
              </a:r>
            </a:p>
            <a:p>
              <a:r>
                <a:rPr lang="en-US" sz="1600"/>
                <a:t>CRM Related Data</a:t>
              </a:r>
            </a:p>
            <a:p>
              <a:r>
                <a:rPr lang="en-US" sz="1600"/>
                <a:t>Combined Context buttons</a:t>
              </a:r>
            </a:p>
          </p:txBody>
        </p:sp>
      </p:grpSp>
    </p:spTree>
    <p:extLst>
      <p:ext uri="{BB962C8B-B14F-4D97-AF65-F5344CB8AC3E}">
        <p14:creationId xmlns:p14="http://schemas.microsoft.com/office/powerpoint/2010/main" val="2987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7AE52B5-0680-45CF-2C82-F202ADE682C5}"/>
              </a:ext>
            </a:extLst>
          </p:cNvPr>
          <p:cNvGraphicFramePr>
            <a:graphicFrameLocks noGrp="1"/>
          </p:cNvGraphicFramePr>
          <p:nvPr>
            <p:extLst>
              <p:ext uri="{D42A27DB-BD31-4B8C-83A1-F6EECF244321}">
                <p14:modId xmlns:p14="http://schemas.microsoft.com/office/powerpoint/2010/main" val="2514909382"/>
              </p:ext>
            </p:extLst>
          </p:nvPr>
        </p:nvGraphicFramePr>
        <p:xfrm>
          <a:off x="4664952" y="734767"/>
          <a:ext cx="7243865" cy="6123233"/>
        </p:xfrm>
        <a:graphic>
          <a:graphicData uri="http://schemas.openxmlformats.org/drawingml/2006/table">
            <a:tbl>
              <a:tblPr firstRow="1" bandRow="1">
                <a:tableStyleId>{5A111915-BE36-4E01-A7E5-04B1672EAD32}</a:tableStyleId>
              </a:tblPr>
              <a:tblGrid>
                <a:gridCol w="3453320">
                  <a:extLst>
                    <a:ext uri="{9D8B030D-6E8A-4147-A177-3AD203B41FA5}">
                      <a16:colId xmlns:a16="http://schemas.microsoft.com/office/drawing/2014/main" val="460422721"/>
                    </a:ext>
                  </a:extLst>
                </a:gridCol>
                <a:gridCol w="690663">
                  <a:extLst>
                    <a:ext uri="{9D8B030D-6E8A-4147-A177-3AD203B41FA5}">
                      <a16:colId xmlns:a16="http://schemas.microsoft.com/office/drawing/2014/main" val="3656615603"/>
                    </a:ext>
                  </a:extLst>
                </a:gridCol>
                <a:gridCol w="564205">
                  <a:extLst>
                    <a:ext uri="{9D8B030D-6E8A-4147-A177-3AD203B41FA5}">
                      <a16:colId xmlns:a16="http://schemas.microsoft.com/office/drawing/2014/main" val="3862375877"/>
                    </a:ext>
                  </a:extLst>
                </a:gridCol>
                <a:gridCol w="710119">
                  <a:extLst>
                    <a:ext uri="{9D8B030D-6E8A-4147-A177-3AD203B41FA5}">
                      <a16:colId xmlns:a16="http://schemas.microsoft.com/office/drawing/2014/main" val="2057389305"/>
                    </a:ext>
                  </a:extLst>
                </a:gridCol>
                <a:gridCol w="710119">
                  <a:extLst>
                    <a:ext uri="{9D8B030D-6E8A-4147-A177-3AD203B41FA5}">
                      <a16:colId xmlns:a16="http://schemas.microsoft.com/office/drawing/2014/main" val="3006554935"/>
                    </a:ext>
                  </a:extLst>
                </a:gridCol>
                <a:gridCol w="603115">
                  <a:extLst>
                    <a:ext uri="{9D8B030D-6E8A-4147-A177-3AD203B41FA5}">
                      <a16:colId xmlns:a16="http://schemas.microsoft.com/office/drawing/2014/main" val="2829001024"/>
                    </a:ext>
                  </a:extLst>
                </a:gridCol>
                <a:gridCol w="512324">
                  <a:extLst>
                    <a:ext uri="{9D8B030D-6E8A-4147-A177-3AD203B41FA5}">
                      <a16:colId xmlns:a16="http://schemas.microsoft.com/office/drawing/2014/main" val="2419191411"/>
                    </a:ext>
                  </a:extLst>
                </a:gridCol>
              </a:tblGrid>
              <a:tr h="231063">
                <a:tc>
                  <a:txBody>
                    <a:bodyPr/>
                    <a:lstStyle/>
                    <a:p>
                      <a:pPr algn="ctr"/>
                      <a:r>
                        <a:rPr lang="en-GB" sz="900">
                          <a:solidFill>
                            <a:schemeClr val="tx1"/>
                          </a:solidFill>
                          <a:latin typeface="+mj-lt"/>
                          <a:cs typeface="Calibri" panose="020F0502020204030204" pitchFamily="34" charset="0"/>
                        </a:rPr>
                        <a:t>Platform</a:t>
                      </a:r>
                    </a:p>
                  </a:txBody>
                  <a:tcPr anchor="ctr"/>
                </a:tc>
                <a:tc>
                  <a:txBody>
                    <a:bodyPr/>
                    <a:lstStyle/>
                    <a:p>
                      <a:pPr algn="ctr"/>
                      <a:r>
                        <a:rPr lang="en-GB" sz="900">
                          <a:solidFill>
                            <a:schemeClr val="tx1"/>
                          </a:solidFill>
                          <a:latin typeface="+mj-lt"/>
                          <a:cs typeface="Calibri" panose="020F0502020204030204" pitchFamily="34" charset="0"/>
                        </a:rPr>
                        <a:t>Windows</a:t>
                      </a:r>
                    </a:p>
                  </a:txBody>
                  <a:tcPr anchor="ctr"/>
                </a:tc>
                <a:tc>
                  <a:txBody>
                    <a:bodyPr/>
                    <a:lstStyle/>
                    <a:p>
                      <a:pPr algn="ctr"/>
                      <a:endParaRPr lang="en-GB" sz="900">
                        <a:solidFill>
                          <a:schemeClr val="tx1"/>
                        </a:solidFill>
                        <a:latin typeface="+mj-lt"/>
                        <a:cs typeface="Calibri" panose="020F0502020204030204" pitchFamily="34" charset="0"/>
                      </a:endParaRPr>
                    </a:p>
                  </a:txBody>
                  <a:tcPr anchor="ctr"/>
                </a:tc>
                <a:tc>
                  <a:txBody>
                    <a:bodyPr/>
                    <a:lstStyle/>
                    <a:p>
                      <a:pPr algn="ctr"/>
                      <a:endParaRPr lang="en-GB" sz="900">
                        <a:solidFill>
                          <a:schemeClr val="tx1"/>
                        </a:solidFill>
                        <a:latin typeface="+mj-lt"/>
                        <a:cs typeface="Calibri" panose="020F0502020204030204" pitchFamily="34" charset="0"/>
                      </a:endParaRPr>
                    </a:p>
                  </a:txBody>
                  <a:tcPr anchor="ctr"/>
                </a:tc>
                <a:tc>
                  <a:txBody>
                    <a:bodyPr/>
                    <a:lstStyle/>
                    <a:p>
                      <a:pPr algn="ctr"/>
                      <a:r>
                        <a:rPr lang="en-GB" sz="900">
                          <a:solidFill>
                            <a:schemeClr val="tx1"/>
                          </a:solidFill>
                          <a:latin typeface="+mj-lt"/>
                          <a:cs typeface="Calibri" panose="020F0502020204030204" pitchFamily="34" charset="0"/>
                        </a:rPr>
                        <a:t>Mac OS</a:t>
                      </a:r>
                    </a:p>
                  </a:txBody>
                  <a:tcPr anchor="ctr"/>
                </a:tc>
                <a:tc>
                  <a:txBody>
                    <a:bodyPr/>
                    <a:lstStyle/>
                    <a:p>
                      <a:pPr algn="ctr"/>
                      <a:endParaRPr lang="en-GB" sz="900">
                        <a:solidFill>
                          <a:schemeClr val="tx1"/>
                        </a:solidFill>
                        <a:latin typeface="+mj-lt"/>
                        <a:cs typeface="Calibri" panose="020F0502020204030204" pitchFamily="34" charset="0"/>
                      </a:endParaRPr>
                    </a:p>
                  </a:txBody>
                  <a:tcPr anchor="ctr"/>
                </a:tc>
                <a:tc>
                  <a:txBody>
                    <a:bodyPr/>
                    <a:lstStyle/>
                    <a:p>
                      <a:pPr algn="ctr"/>
                      <a:endParaRPr lang="en-GB" sz="900">
                        <a:solidFill>
                          <a:schemeClr val="tx1"/>
                        </a:solidFill>
                        <a:latin typeface="+mj-lt"/>
                        <a:cs typeface="Calibri" panose="020F0502020204030204" pitchFamily="34" charset="0"/>
                      </a:endParaRPr>
                    </a:p>
                  </a:txBody>
                  <a:tcPr anchor="ctr"/>
                </a:tc>
                <a:extLst>
                  <a:ext uri="{0D108BD9-81ED-4DB2-BD59-A6C34878D82A}">
                    <a16:rowId xmlns:a16="http://schemas.microsoft.com/office/drawing/2014/main" val="713190337"/>
                  </a:ext>
                </a:extLst>
              </a:tr>
              <a:tr h="199047">
                <a:tc>
                  <a:txBody>
                    <a:bodyPr/>
                    <a:lstStyle/>
                    <a:p>
                      <a:pPr algn="ctr"/>
                      <a:r>
                        <a:rPr lang="en-GB" sz="700" b="1">
                          <a:solidFill>
                            <a:schemeClr val="bg1"/>
                          </a:solidFill>
                          <a:latin typeface="+mj-lt"/>
                        </a:rPr>
                        <a:t>Features</a:t>
                      </a:r>
                      <a:endParaRPr lang="en-GB" sz="700" b="1">
                        <a:solidFill>
                          <a:schemeClr val="bg1"/>
                        </a:solidFill>
                        <a:latin typeface="+mj-lt"/>
                        <a:cs typeface="Calibri" panose="020F0502020204030204" pitchFamily="34" charset="0"/>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700">
                          <a:solidFill>
                            <a:schemeClr val="accent5"/>
                          </a:solidFill>
                          <a:latin typeface="+mj-lt"/>
                        </a:rPr>
                        <a:t>Solo</a:t>
                      </a:r>
                    </a:p>
                  </a:txBody>
                  <a:tcPr anchor="ctr"/>
                </a:tc>
                <a:tc>
                  <a:txBody>
                    <a:bodyPr/>
                    <a:lstStyle/>
                    <a:p>
                      <a:pPr algn="ctr"/>
                      <a:r>
                        <a:rPr lang="en-GB" sz="700">
                          <a:solidFill>
                            <a:schemeClr val="accent1">
                              <a:lumMod val="75000"/>
                            </a:schemeClr>
                          </a:solidFill>
                          <a:latin typeface="+mj-lt"/>
                          <a:cs typeface="Calibri" panose="020F0502020204030204" pitchFamily="34" charset="0"/>
                        </a:rPr>
                        <a:t>Team</a:t>
                      </a:r>
                    </a:p>
                  </a:txBody>
                  <a:tcPr anchor="ctr"/>
                </a:tc>
                <a:tc>
                  <a:txBody>
                    <a:bodyPr/>
                    <a:lstStyle/>
                    <a:p>
                      <a:pPr algn="ctr"/>
                      <a:r>
                        <a:rPr lang="en-GB" sz="700">
                          <a:solidFill>
                            <a:schemeClr val="accent1">
                              <a:lumMod val="75000"/>
                            </a:schemeClr>
                          </a:solidFill>
                          <a:latin typeface="+mj-lt"/>
                          <a:cs typeface="Calibri" panose="020F0502020204030204" pitchFamily="34" charset="0"/>
                        </a:rPr>
                        <a:t>Unite</a:t>
                      </a:r>
                    </a:p>
                  </a:txBody>
                  <a:tcPr anchor="ctr"/>
                </a:tc>
                <a:tc>
                  <a:txBody>
                    <a:bodyPr/>
                    <a:lstStyle/>
                    <a:p>
                      <a:pPr algn="ctr"/>
                      <a:r>
                        <a:rPr lang="en-GB" sz="700">
                          <a:solidFill>
                            <a:schemeClr val="accent1">
                              <a:lumMod val="75000"/>
                            </a:schemeClr>
                          </a:solidFill>
                          <a:latin typeface="+mj-lt"/>
                          <a:cs typeface="Calibri" panose="020F0502020204030204" pitchFamily="34" charset="0"/>
                        </a:rPr>
                        <a:t>Solo</a:t>
                      </a:r>
                    </a:p>
                  </a:txBody>
                  <a:tcPr anchor="ctr"/>
                </a:tc>
                <a:tc>
                  <a:txBody>
                    <a:bodyPr/>
                    <a:lstStyle/>
                    <a:p>
                      <a:pPr algn="ctr"/>
                      <a:r>
                        <a:rPr lang="en-GB" sz="700">
                          <a:solidFill>
                            <a:schemeClr val="accent1">
                              <a:lumMod val="75000"/>
                            </a:schemeClr>
                          </a:solidFill>
                          <a:latin typeface="+mj-lt"/>
                          <a:cs typeface="Calibri" panose="020F0502020204030204" pitchFamily="34" charset="0"/>
                        </a:rPr>
                        <a:t>Team</a:t>
                      </a:r>
                    </a:p>
                  </a:txBody>
                  <a:tcPr anchor="ctr"/>
                </a:tc>
                <a:tc>
                  <a:txBody>
                    <a:bodyPr/>
                    <a:lstStyle/>
                    <a:p>
                      <a:pPr algn="ctr"/>
                      <a:r>
                        <a:rPr lang="en-GB" sz="700">
                          <a:solidFill>
                            <a:schemeClr val="accent1">
                              <a:lumMod val="75000"/>
                            </a:schemeClr>
                          </a:solidFill>
                          <a:latin typeface="+mj-lt"/>
                          <a:cs typeface="Calibri" panose="020F0502020204030204" pitchFamily="34" charset="0"/>
                        </a:rPr>
                        <a:t>Unite</a:t>
                      </a:r>
                    </a:p>
                  </a:txBody>
                  <a:tcPr anchor="ctr"/>
                </a:tc>
                <a:extLst>
                  <a:ext uri="{0D108BD9-81ED-4DB2-BD59-A6C34878D82A}">
                    <a16:rowId xmlns:a16="http://schemas.microsoft.com/office/drawing/2014/main" val="778095856"/>
                  </a:ext>
                </a:extLst>
              </a:tr>
              <a:tr h="190287">
                <a:tc>
                  <a:txBody>
                    <a:bodyPr/>
                    <a:lstStyle/>
                    <a:p>
                      <a:r>
                        <a:rPr lang="en-GB" sz="700">
                          <a:solidFill>
                            <a:schemeClr val="bg1"/>
                          </a:solidFill>
                          <a:latin typeface="+mj-lt"/>
                          <a:cs typeface="Calibri" panose="020F0502020204030204" pitchFamily="34" charset="0"/>
                        </a:rPr>
                        <a:t>Click to Dial</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extLst>
                  <a:ext uri="{0D108BD9-81ED-4DB2-BD59-A6C34878D82A}">
                    <a16:rowId xmlns:a16="http://schemas.microsoft.com/office/drawing/2014/main" val="786080569"/>
                  </a:ext>
                </a:extLst>
              </a:tr>
              <a:tr h="201161">
                <a:tc>
                  <a:txBody>
                    <a:bodyPr/>
                    <a:lstStyle/>
                    <a:p>
                      <a:r>
                        <a:rPr lang="en-GB" sz="700">
                          <a:solidFill>
                            <a:schemeClr val="bg1"/>
                          </a:solidFill>
                          <a:latin typeface="+mj-lt"/>
                        </a:rPr>
                        <a:t>Presence /BLF</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extLst>
                  <a:ext uri="{0D108BD9-81ED-4DB2-BD59-A6C34878D82A}">
                    <a16:rowId xmlns:a16="http://schemas.microsoft.com/office/drawing/2014/main" val="1045008343"/>
                  </a:ext>
                </a:extLst>
              </a:tr>
              <a:tr h="203879">
                <a:tc>
                  <a:txBody>
                    <a:bodyPr/>
                    <a:lstStyle/>
                    <a:p>
                      <a:r>
                        <a:rPr lang="en-GB" sz="700">
                          <a:solidFill>
                            <a:schemeClr val="bg1"/>
                          </a:solidFill>
                          <a:latin typeface="+mj-lt"/>
                        </a:rPr>
                        <a:t>Address Book</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extLst>
                  <a:ext uri="{0D108BD9-81ED-4DB2-BD59-A6C34878D82A}">
                    <a16:rowId xmlns:a16="http://schemas.microsoft.com/office/drawing/2014/main" val="2812886906"/>
                  </a:ext>
                </a:extLst>
              </a:tr>
              <a:tr h="203879">
                <a:tc>
                  <a:txBody>
                    <a:bodyPr/>
                    <a:lstStyle/>
                    <a:p>
                      <a:r>
                        <a:rPr lang="en-GB" sz="700">
                          <a:solidFill>
                            <a:schemeClr val="bg1"/>
                          </a:solidFill>
                          <a:latin typeface="+mj-lt"/>
                        </a:rPr>
                        <a:t>Call history and Recent Calls</a:t>
                      </a:r>
                      <a:endParaRPr lang="en-GB" sz="700">
                        <a:solidFill>
                          <a:schemeClr val="bg1"/>
                        </a:solidFill>
                        <a:latin typeface="+mj-lt"/>
                        <a:cs typeface="Calibri" panose="020F0502020204030204" pitchFamily="34" charset="0"/>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extLst>
                  <a:ext uri="{0D108BD9-81ED-4DB2-BD59-A6C34878D82A}">
                    <a16:rowId xmlns:a16="http://schemas.microsoft.com/office/drawing/2014/main" val="3625101310"/>
                  </a:ext>
                </a:extLst>
              </a:tr>
              <a:tr h="212034">
                <a:tc>
                  <a:txBody>
                    <a:bodyPr/>
                    <a:lstStyle/>
                    <a:p>
                      <a:r>
                        <a:rPr lang="en-GB" sz="700">
                          <a:solidFill>
                            <a:schemeClr val="bg1"/>
                          </a:solidFill>
                          <a:latin typeface="+mj-lt"/>
                        </a:rPr>
                        <a:t>Preview window and missed call notification</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extLst>
                  <a:ext uri="{0D108BD9-81ED-4DB2-BD59-A6C34878D82A}">
                    <a16:rowId xmlns:a16="http://schemas.microsoft.com/office/drawing/2014/main" val="2028785589"/>
                  </a:ext>
                </a:extLst>
              </a:tr>
              <a:tr h="195724">
                <a:tc>
                  <a:txBody>
                    <a:bodyPr/>
                    <a:lstStyle/>
                    <a:p>
                      <a:r>
                        <a:rPr lang="en-GB" sz="700">
                          <a:solidFill>
                            <a:schemeClr val="bg1"/>
                          </a:solidFill>
                          <a:latin typeface="+mj-lt"/>
                        </a:rPr>
                        <a:t>Preferred device (Multi-device support)</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extLst>
                  <a:ext uri="{0D108BD9-81ED-4DB2-BD59-A6C34878D82A}">
                    <a16:rowId xmlns:a16="http://schemas.microsoft.com/office/drawing/2014/main" val="3641679033"/>
                  </a:ext>
                </a:extLst>
              </a:tr>
              <a:tr h="203879">
                <a:tc>
                  <a:txBody>
                    <a:bodyPr/>
                    <a:lstStyle/>
                    <a:p>
                      <a:r>
                        <a:rPr lang="en-GB" sz="700">
                          <a:solidFill>
                            <a:schemeClr val="bg1"/>
                          </a:solidFill>
                          <a:latin typeface="+mj-lt"/>
                        </a:rPr>
                        <a:t>Call Control</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extLst>
                  <a:ext uri="{0D108BD9-81ED-4DB2-BD59-A6C34878D82A}">
                    <a16:rowId xmlns:a16="http://schemas.microsoft.com/office/drawing/2014/main" val="2642687376"/>
                  </a:ext>
                </a:extLst>
              </a:tr>
              <a:tr h="203879">
                <a:tc>
                  <a:txBody>
                    <a:bodyPr/>
                    <a:lstStyle/>
                    <a:p>
                      <a:r>
                        <a:rPr lang="en-GB" sz="700">
                          <a:solidFill>
                            <a:schemeClr val="bg1"/>
                          </a:solidFill>
                          <a:latin typeface="+mj-lt"/>
                        </a:rPr>
                        <a:t>CRM integration (Outlook / Google Contacts / Apple Contacts)</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extLst>
                  <a:ext uri="{0D108BD9-81ED-4DB2-BD59-A6C34878D82A}">
                    <a16:rowId xmlns:a16="http://schemas.microsoft.com/office/drawing/2014/main" val="4035309052"/>
                  </a:ext>
                </a:extLst>
              </a:tr>
              <a:tr h="212034">
                <a:tc>
                  <a:txBody>
                    <a:bodyPr/>
                    <a:lstStyle/>
                    <a:p>
                      <a:r>
                        <a:rPr lang="en-GB" sz="700">
                          <a:solidFill>
                            <a:schemeClr val="bg1"/>
                          </a:solidFill>
                          <a:latin typeface="+mj-lt"/>
                        </a:rPr>
                        <a:t> Add Contact / Duplicate Contact</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extLst>
                  <a:ext uri="{0D108BD9-81ED-4DB2-BD59-A6C34878D82A}">
                    <a16:rowId xmlns:a16="http://schemas.microsoft.com/office/drawing/2014/main" val="2385219838"/>
                  </a:ext>
                </a:extLst>
              </a:tr>
              <a:tr h="190287">
                <a:tc>
                  <a:txBody>
                    <a:bodyPr/>
                    <a:lstStyle/>
                    <a:p>
                      <a:r>
                        <a:rPr lang="en-GB" sz="700">
                          <a:solidFill>
                            <a:schemeClr val="bg1"/>
                          </a:solidFill>
                          <a:latin typeface="+mj-lt"/>
                        </a:rPr>
                        <a:t>Show contact in edit mode</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extLst>
                  <a:ext uri="{0D108BD9-81ED-4DB2-BD59-A6C34878D82A}">
                    <a16:rowId xmlns:a16="http://schemas.microsoft.com/office/drawing/2014/main" val="3546924230"/>
                  </a:ext>
                </a:extLst>
              </a:tr>
              <a:tr h="190287">
                <a:tc>
                  <a:txBody>
                    <a:bodyPr/>
                    <a:lstStyle/>
                    <a:p>
                      <a:r>
                        <a:rPr lang="en-GB" sz="700">
                          <a:solidFill>
                            <a:schemeClr val="bg1"/>
                          </a:solidFill>
                          <a:latin typeface="+mj-lt"/>
                        </a:rPr>
                        <a:t>Call Toolbar and </a:t>
                      </a:r>
                      <a:r>
                        <a:rPr lang="en-GB" sz="700" err="1">
                          <a:solidFill>
                            <a:schemeClr val="bg1"/>
                          </a:solidFill>
                          <a:latin typeface="+mj-lt"/>
                        </a:rPr>
                        <a:t>AppBar</a:t>
                      </a:r>
                      <a:r>
                        <a:rPr lang="en-GB" sz="700">
                          <a:solidFill>
                            <a:schemeClr val="bg1"/>
                          </a:solidFill>
                          <a:latin typeface="+mj-lt"/>
                        </a:rPr>
                        <a:t> Mode</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extLst>
                  <a:ext uri="{0D108BD9-81ED-4DB2-BD59-A6C34878D82A}">
                    <a16:rowId xmlns:a16="http://schemas.microsoft.com/office/drawing/2014/main" val="3243768492"/>
                  </a:ext>
                </a:extLst>
              </a:tr>
              <a:tr h="203593">
                <a:tc>
                  <a:txBody>
                    <a:bodyPr/>
                    <a:lstStyle/>
                    <a:p>
                      <a:r>
                        <a:rPr lang="en-GB" sz="700" err="1">
                          <a:solidFill>
                            <a:schemeClr val="bg1"/>
                          </a:solidFill>
                          <a:latin typeface="+mj-lt"/>
                        </a:rPr>
                        <a:t>Busylight</a:t>
                      </a:r>
                      <a:r>
                        <a:rPr lang="en-GB" sz="700">
                          <a:solidFill>
                            <a:schemeClr val="bg1"/>
                          </a:solidFill>
                          <a:latin typeface="+mj-lt"/>
                        </a:rPr>
                        <a:t> support</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extLst>
                  <a:ext uri="{0D108BD9-81ED-4DB2-BD59-A6C34878D82A}">
                    <a16:rowId xmlns:a16="http://schemas.microsoft.com/office/drawing/2014/main" val="1655707247"/>
                  </a:ext>
                </a:extLst>
              </a:tr>
              <a:tr h="195724">
                <a:tc>
                  <a:txBody>
                    <a:bodyPr/>
                    <a:lstStyle/>
                    <a:p>
                      <a:r>
                        <a:rPr lang="en-GB" sz="700">
                          <a:solidFill>
                            <a:schemeClr val="bg1"/>
                          </a:solidFill>
                          <a:latin typeface="+mj-lt"/>
                          <a:cs typeface="Calibri" panose="020F0502020204030204" pitchFamily="34" charset="0"/>
                        </a:rPr>
                        <a:t>Call Settings</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extLst>
                  <a:ext uri="{0D108BD9-81ED-4DB2-BD59-A6C34878D82A}">
                    <a16:rowId xmlns:a16="http://schemas.microsoft.com/office/drawing/2014/main" val="1146411709"/>
                  </a:ext>
                </a:extLst>
              </a:tr>
              <a:tr h="203879">
                <a:tc>
                  <a:txBody>
                    <a:bodyPr/>
                    <a:lstStyle/>
                    <a:p>
                      <a:r>
                        <a:rPr lang="en-GB" sz="700">
                          <a:solidFill>
                            <a:schemeClr val="bg1"/>
                          </a:solidFill>
                          <a:latin typeface="+mj-lt"/>
                          <a:cs typeface="Calibri" panose="020F0502020204030204" pitchFamily="34" charset="0"/>
                        </a:rPr>
                        <a:t>First Login wizard</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extLst>
                  <a:ext uri="{0D108BD9-81ED-4DB2-BD59-A6C34878D82A}">
                    <a16:rowId xmlns:a16="http://schemas.microsoft.com/office/drawing/2014/main" val="612497050"/>
                  </a:ext>
                </a:extLst>
              </a:tr>
              <a:tr h="203879">
                <a:tc>
                  <a:txBody>
                    <a:bodyPr/>
                    <a:lstStyle/>
                    <a:p>
                      <a:r>
                        <a:rPr lang="pt-BR" sz="700">
                          <a:solidFill>
                            <a:schemeClr val="bg1"/>
                          </a:solidFill>
                          <a:latin typeface="+mj-lt"/>
                        </a:rPr>
                        <a:t>Import v3 Client settings</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extLst>
                  <a:ext uri="{0D108BD9-81ED-4DB2-BD59-A6C34878D82A}">
                    <a16:rowId xmlns:a16="http://schemas.microsoft.com/office/drawing/2014/main" val="3316255899"/>
                  </a:ext>
                </a:extLst>
              </a:tr>
              <a:tr h="203879">
                <a:tc>
                  <a:txBody>
                    <a:bodyPr/>
                    <a:lstStyle/>
                    <a:p>
                      <a:r>
                        <a:rPr lang="en-GB" sz="700">
                          <a:solidFill>
                            <a:schemeClr val="bg1"/>
                          </a:solidFill>
                          <a:latin typeface="+mj-lt"/>
                        </a:rPr>
                        <a:t>Combined Text buttons</a:t>
                      </a:r>
                      <a:endParaRPr lang="en-GB" sz="700">
                        <a:solidFill>
                          <a:schemeClr val="bg1"/>
                        </a:solidFill>
                        <a:latin typeface="+mj-lt"/>
                        <a:cs typeface="Calibri" panose="020F0502020204030204" pitchFamily="34" charset="0"/>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extLst>
                  <a:ext uri="{0D108BD9-81ED-4DB2-BD59-A6C34878D82A}">
                    <a16:rowId xmlns:a16="http://schemas.microsoft.com/office/drawing/2014/main" val="1732804442"/>
                  </a:ext>
                </a:extLst>
              </a:tr>
              <a:tr h="203879">
                <a:tc>
                  <a:txBody>
                    <a:bodyPr/>
                    <a:lstStyle/>
                    <a:p>
                      <a:r>
                        <a:rPr lang="en-GB" sz="700">
                          <a:solidFill>
                            <a:schemeClr val="bg1"/>
                          </a:solidFill>
                          <a:latin typeface="+mj-lt"/>
                        </a:rPr>
                        <a:t>Search and Call App for MS Teams Client</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a:ln>
                          <a:noFill/>
                        </a:ln>
                        <a:solidFill>
                          <a:srgbClr val="00FF2D"/>
                        </a:solidFill>
                        <a:effectLst/>
                        <a:uLnTx/>
                        <a:uFillTx/>
                        <a:latin typeface="Wingdings"/>
                        <a:ea typeface="+mn-ea"/>
                        <a:cs typeface="+mn-cs"/>
                      </a:endParaRPr>
                    </a:p>
                  </a:txBody>
                  <a:tcPr anchor="ctr"/>
                </a:tc>
                <a:extLst>
                  <a:ext uri="{0D108BD9-81ED-4DB2-BD59-A6C34878D82A}">
                    <a16:rowId xmlns:a16="http://schemas.microsoft.com/office/drawing/2014/main" val="2929337732"/>
                  </a:ext>
                </a:extLst>
              </a:tr>
              <a:tr h="203879">
                <a:tc>
                  <a:txBody>
                    <a:bodyPr/>
                    <a:lstStyle/>
                    <a:p>
                      <a:r>
                        <a:rPr lang="en-GB" sz="700">
                          <a:solidFill>
                            <a:schemeClr val="bg1"/>
                          </a:solidFill>
                          <a:latin typeface="+mj-lt"/>
                        </a:rPr>
                        <a:t>Show, Add, Pop, CRM contact for call ringing / answered using MS Teams Client</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extLst>
                  <a:ext uri="{0D108BD9-81ED-4DB2-BD59-A6C34878D82A}">
                    <a16:rowId xmlns:a16="http://schemas.microsoft.com/office/drawing/2014/main" val="2799893956"/>
                  </a:ext>
                </a:extLst>
              </a:tr>
              <a:tr h="203879">
                <a:tc>
                  <a:txBody>
                    <a:bodyPr/>
                    <a:lstStyle/>
                    <a:p>
                      <a:r>
                        <a:rPr lang="en-GB" sz="700">
                          <a:solidFill>
                            <a:schemeClr val="bg1"/>
                          </a:solidFill>
                          <a:latin typeface="+mj-lt"/>
                        </a:rPr>
                        <a:t>Select MS Teams chat form Cara Presence</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extLst>
                  <a:ext uri="{0D108BD9-81ED-4DB2-BD59-A6C34878D82A}">
                    <a16:rowId xmlns:a16="http://schemas.microsoft.com/office/drawing/2014/main" val="668588434"/>
                  </a:ext>
                </a:extLst>
              </a:tr>
              <a:tr h="203879">
                <a:tc>
                  <a:txBody>
                    <a:bodyPr/>
                    <a:lstStyle/>
                    <a:p>
                      <a:r>
                        <a:rPr lang="en-GB" sz="700">
                          <a:solidFill>
                            <a:schemeClr val="bg1"/>
                          </a:solidFill>
                          <a:latin typeface="+mj-lt"/>
                        </a:rPr>
                        <a:t>Show peers MS Teams availability</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extLst>
                  <a:ext uri="{0D108BD9-81ED-4DB2-BD59-A6C34878D82A}">
                    <a16:rowId xmlns:a16="http://schemas.microsoft.com/office/drawing/2014/main" val="18513761"/>
                  </a:ext>
                </a:extLst>
              </a:tr>
              <a:tr h="203879">
                <a:tc>
                  <a:txBody>
                    <a:bodyPr/>
                    <a:lstStyle/>
                    <a:p>
                      <a:r>
                        <a:rPr lang="en-GB" sz="700">
                          <a:solidFill>
                            <a:schemeClr val="bg1"/>
                          </a:solidFill>
                          <a:latin typeface="+mj-lt"/>
                        </a:rPr>
                        <a:t>Smart Busy for MS Teams</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extLst>
                  <a:ext uri="{0D108BD9-81ED-4DB2-BD59-A6C34878D82A}">
                    <a16:rowId xmlns:a16="http://schemas.microsoft.com/office/drawing/2014/main" val="2760555219"/>
                  </a:ext>
                </a:extLst>
              </a:tr>
              <a:tr h="203879">
                <a:tc>
                  <a:txBody>
                    <a:bodyPr/>
                    <a:lstStyle/>
                    <a:p>
                      <a:r>
                        <a:rPr lang="en-GB" sz="700">
                          <a:solidFill>
                            <a:schemeClr val="bg1"/>
                          </a:solidFill>
                          <a:latin typeface="+mj-lt"/>
                        </a:rPr>
                        <a:t>Smart Busy for Zoom</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extLst>
                  <a:ext uri="{0D108BD9-81ED-4DB2-BD59-A6C34878D82A}">
                    <a16:rowId xmlns:a16="http://schemas.microsoft.com/office/drawing/2014/main" val="3169070505"/>
                  </a:ext>
                </a:extLst>
              </a:tr>
              <a:tr h="203879">
                <a:tc>
                  <a:txBody>
                    <a:bodyPr/>
                    <a:lstStyle/>
                    <a:p>
                      <a:r>
                        <a:rPr lang="en-GB" sz="700">
                          <a:solidFill>
                            <a:schemeClr val="bg1"/>
                          </a:solidFill>
                          <a:latin typeface="+mj-lt"/>
                        </a:rPr>
                        <a:t>Softphone</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extLst>
                  <a:ext uri="{0D108BD9-81ED-4DB2-BD59-A6C34878D82A}">
                    <a16:rowId xmlns:a16="http://schemas.microsoft.com/office/drawing/2014/main" val="1398965529"/>
                  </a:ext>
                </a:extLst>
              </a:tr>
              <a:tr h="203879">
                <a:tc>
                  <a:txBody>
                    <a:bodyPr/>
                    <a:lstStyle/>
                    <a:p>
                      <a:r>
                        <a:rPr lang="en-GB" sz="700">
                          <a:solidFill>
                            <a:schemeClr val="bg1"/>
                          </a:solidFill>
                          <a:latin typeface="+mj-lt"/>
                        </a:rPr>
                        <a:t>Custom Events</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extLst>
                  <a:ext uri="{0D108BD9-81ED-4DB2-BD59-A6C34878D82A}">
                    <a16:rowId xmlns:a16="http://schemas.microsoft.com/office/drawing/2014/main" val="2461374675"/>
                  </a:ext>
                </a:extLst>
              </a:tr>
              <a:tr h="203879">
                <a:tc>
                  <a:txBody>
                    <a:bodyPr/>
                    <a:lstStyle/>
                    <a:p>
                      <a:r>
                        <a:rPr lang="en-GB" sz="700">
                          <a:solidFill>
                            <a:schemeClr val="bg1"/>
                          </a:solidFill>
                          <a:latin typeface="+mj-lt"/>
                        </a:rPr>
                        <a:t>Client API</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extLst>
                  <a:ext uri="{0D108BD9-81ED-4DB2-BD59-A6C34878D82A}">
                    <a16:rowId xmlns:a16="http://schemas.microsoft.com/office/drawing/2014/main" val="2289176260"/>
                  </a:ext>
                </a:extLst>
              </a:tr>
              <a:tr h="203879">
                <a:tc>
                  <a:txBody>
                    <a:bodyPr/>
                    <a:lstStyle/>
                    <a:p>
                      <a:r>
                        <a:rPr lang="en-GB" sz="700">
                          <a:solidFill>
                            <a:schemeClr val="bg1"/>
                          </a:solidFill>
                          <a:latin typeface="+mj-lt"/>
                        </a:rPr>
                        <a:t>Agent Features</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extLst>
                  <a:ext uri="{0D108BD9-81ED-4DB2-BD59-A6C34878D82A}">
                    <a16:rowId xmlns:a16="http://schemas.microsoft.com/office/drawing/2014/main" val="1604591150"/>
                  </a:ext>
                </a:extLst>
              </a:tr>
              <a:tr h="203879">
                <a:tc>
                  <a:txBody>
                    <a:bodyPr/>
                    <a:lstStyle/>
                    <a:p>
                      <a:r>
                        <a:rPr lang="en-GB" sz="700">
                          <a:solidFill>
                            <a:schemeClr val="bg1"/>
                          </a:solidFill>
                          <a:latin typeface="+mj-lt"/>
                        </a:rPr>
                        <a:t>CRM Related Data</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extLst>
                  <a:ext uri="{0D108BD9-81ED-4DB2-BD59-A6C34878D82A}">
                    <a16:rowId xmlns:a16="http://schemas.microsoft.com/office/drawing/2014/main" val="315409439"/>
                  </a:ext>
                </a:extLst>
              </a:tr>
              <a:tr h="203879">
                <a:tc>
                  <a:txBody>
                    <a:bodyPr/>
                    <a:lstStyle/>
                    <a:p>
                      <a:r>
                        <a:rPr lang="en-GB" sz="700">
                          <a:solidFill>
                            <a:schemeClr val="bg1"/>
                          </a:solidFill>
                          <a:latin typeface="+mj-lt"/>
                        </a:rPr>
                        <a:t>CRM Integrations for all other applications</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a:ln>
                          <a:noFill/>
                        </a:ln>
                        <a:solidFill>
                          <a:srgbClr val="00FF2D"/>
                        </a:solidFill>
                        <a:effectLst/>
                        <a:uLnTx/>
                        <a:uFillTx/>
                        <a:latin typeface="Wingdings"/>
                        <a:ea typeface="+mn-ea"/>
                        <a:cs typeface="+mn-cs"/>
                      </a:endParaRP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0000"/>
                          </a:solidFill>
                          <a:effectLst/>
                          <a:uLnTx/>
                          <a:uFillTx/>
                          <a:latin typeface="+mj-lt"/>
                          <a:ea typeface="+mn-ea"/>
                          <a:cs typeface="Calibri" panose="020F0502020204030204" pitchFamily="34" charset="0"/>
                        </a:rPr>
                        <a:t>X</a:t>
                      </a:r>
                    </a:p>
                  </a:txBody>
                  <a:tcPr anchor="ct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00FF2D"/>
                          </a:solidFill>
                          <a:effectLst/>
                          <a:uLnTx/>
                          <a:uFillTx/>
                          <a:latin typeface="Wingdings"/>
                          <a:ea typeface="+mn-ea"/>
                          <a:cs typeface="+mn-cs"/>
                          <a:sym typeface="Wingdings"/>
                        </a:rPr>
                        <a:t>ü</a:t>
                      </a:r>
                      <a:endParaRPr kumimoji="0" lang="en-US" sz="700" b="1" i="0" u="none" strike="noStrike" kern="1200" cap="none" spc="0" normalizeH="0" baseline="0" noProof="0" dirty="0">
                        <a:ln>
                          <a:noFill/>
                        </a:ln>
                        <a:solidFill>
                          <a:srgbClr val="00FF2D"/>
                        </a:solidFill>
                        <a:effectLst/>
                        <a:uLnTx/>
                        <a:uFillTx/>
                        <a:latin typeface="Wingdings"/>
                        <a:ea typeface="+mn-ea"/>
                        <a:cs typeface="+mn-cs"/>
                      </a:endParaRPr>
                    </a:p>
                  </a:txBody>
                  <a:tcPr anchor="ctr"/>
                </a:tc>
                <a:extLst>
                  <a:ext uri="{0D108BD9-81ED-4DB2-BD59-A6C34878D82A}">
                    <a16:rowId xmlns:a16="http://schemas.microsoft.com/office/drawing/2014/main" val="1771259638"/>
                  </a:ext>
                </a:extLst>
              </a:tr>
            </a:tbl>
          </a:graphicData>
        </a:graphic>
      </p:graphicFrame>
      <p:sp>
        <p:nvSpPr>
          <p:cNvPr id="17" name="Title 16">
            <a:extLst>
              <a:ext uri="{FF2B5EF4-FFF2-40B4-BE49-F238E27FC236}">
                <a16:creationId xmlns:a16="http://schemas.microsoft.com/office/drawing/2014/main" id="{13B721A4-8758-60D9-92FC-F565C754AB8E}"/>
              </a:ext>
            </a:extLst>
          </p:cNvPr>
          <p:cNvSpPr>
            <a:spLocks noGrp="1"/>
          </p:cNvSpPr>
          <p:nvPr>
            <p:ph type="title"/>
          </p:nvPr>
        </p:nvSpPr>
        <p:spPr/>
        <p:txBody>
          <a:bodyPr/>
          <a:lstStyle/>
          <a:p>
            <a:r>
              <a:rPr lang="en-GB"/>
              <a:t>Licensing</a:t>
            </a:r>
          </a:p>
        </p:txBody>
      </p:sp>
      <p:grpSp>
        <p:nvGrpSpPr>
          <p:cNvPr id="18" name="Expo.e Logo">
            <a:extLst>
              <a:ext uri="{FF2B5EF4-FFF2-40B4-BE49-F238E27FC236}">
                <a16:creationId xmlns:a16="http://schemas.microsoft.com/office/drawing/2014/main" id="{505FDEDA-CF78-662B-38B9-18DF602EA373}"/>
              </a:ext>
            </a:extLst>
          </p:cNvPr>
          <p:cNvGrpSpPr/>
          <p:nvPr/>
        </p:nvGrpSpPr>
        <p:grpSpPr>
          <a:xfrm>
            <a:off x="368300" y="241303"/>
            <a:ext cx="2057353" cy="324928"/>
            <a:chOff x="368300" y="241303"/>
            <a:chExt cx="2057353" cy="324928"/>
          </a:xfrm>
          <a:solidFill>
            <a:schemeClr val="bg2"/>
          </a:solidFill>
        </p:grpSpPr>
        <p:sp>
          <p:nvSpPr>
            <p:cNvPr id="19" name="Free-form: Shape 18">
              <a:extLst>
                <a:ext uri="{FF2B5EF4-FFF2-40B4-BE49-F238E27FC236}">
                  <a16:creationId xmlns:a16="http://schemas.microsoft.com/office/drawing/2014/main" id="{A7611CBD-F743-E67B-E4B3-B01C2F6739D6}"/>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07781902-6E20-D4EB-EF82-A8E0719B949B}"/>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57344534-2833-20F6-EB9C-41CFA2E2A067}"/>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A7D569BC-43DA-3CFA-4C17-6CEABBE05463}"/>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7BE78EBE-AB65-C018-1D73-DC87150E2749}"/>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86369E16-0CE2-DC63-4F39-BE4A05EDAB59}"/>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a:p>
          </p:txBody>
        </p:sp>
      </p:grpSp>
      <p:grpSp>
        <p:nvGrpSpPr>
          <p:cNvPr id="2" name="Group 1">
            <a:extLst>
              <a:ext uri="{FF2B5EF4-FFF2-40B4-BE49-F238E27FC236}">
                <a16:creationId xmlns:a16="http://schemas.microsoft.com/office/drawing/2014/main" id="{BE112E93-4D19-2F02-5CF2-28CA3BFDFA78}"/>
              </a:ext>
            </a:extLst>
          </p:cNvPr>
          <p:cNvGrpSpPr/>
          <p:nvPr/>
        </p:nvGrpSpPr>
        <p:grpSpPr>
          <a:xfrm>
            <a:off x="247076" y="1968827"/>
            <a:ext cx="4342806" cy="656544"/>
            <a:chOff x="247076" y="1968827"/>
            <a:chExt cx="4342806" cy="656544"/>
          </a:xfrm>
        </p:grpSpPr>
        <p:sp>
          <p:nvSpPr>
            <p:cNvPr id="25" name="Content Placeholder 11">
              <a:extLst>
                <a:ext uri="{FF2B5EF4-FFF2-40B4-BE49-F238E27FC236}">
                  <a16:creationId xmlns:a16="http://schemas.microsoft.com/office/drawing/2014/main" id="{78637726-F88C-17A8-7B34-D5A9D891DACD}"/>
                </a:ext>
              </a:extLst>
            </p:cNvPr>
            <p:cNvSpPr txBox="1">
              <a:spLocks/>
            </p:cNvSpPr>
            <p:nvPr/>
          </p:nvSpPr>
          <p:spPr>
            <a:xfrm>
              <a:off x="1553207" y="2009941"/>
              <a:ext cx="3036675" cy="595440"/>
            </a:xfrm>
            <a:prstGeom prst="rect">
              <a:avLst/>
            </a:prstGeom>
          </p:spPr>
          <p:txBody>
            <a:bodyPr>
              <a:noAutofit/>
            </a:bodyPr>
            <a:lst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marL="685800" indent="-228600" algn="l" defTabSz="914400" rtl="0" eaLnBrk="1" latinLnBrk="0" hangingPunct="1">
                <a:lnSpc>
                  <a:spcPct val="90000"/>
                </a:lnSpc>
                <a:spcBef>
                  <a:spcPts val="600"/>
                </a:spcBef>
                <a:spcAft>
                  <a:spcPts val="600"/>
                </a:spcAft>
                <a:buFont typeface="Arial" panose="020B0604020202020204" pitchFamily="34" charset="0"/>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0"/>
                </a:spcAft>
                <a:buFont typeface="Arial" panose="020B0604020202020204" pitchFamily="34" charset="0"/>
                <a:buNone/>
              </a:pPr>
              <a:r>
                <a:rPr lang="en-US" sz="1100" dirty="0">
                  <a:solidFill>
                    <a:srgbClr val="FFFFFF"/>
                  </a:solidFill>
                  <a:latin typeface="+mj-lt"/>
                </a:rPr>
                <a:t>For users needing Click-to-dial, Microsoft Outlook or Google Contact integration or quick access to </a:t>
              </a:r>
              <a:r>
                <a:rPr lang="en-US" sz="1100" dirty="0" err="1">
                  <a:solidFill>
                    <a:srgbClr val="FFFFFF"/>
                  </a:solidFill>
                  <a:latin typeface="+mj-lt"/>
                </a:rPr>
                <a:t>BroadWorks</a:t>
              </a:r>
              <a:r>
                <a:rPr lang="en-US" sz="1100" dirty="0">
                  <a:solidFill>
                    <a:srgbClr val="FFFFFF"/>
                  </a:solidFill>
                  <a:latin typeface="+mj-lt"/>
                </a:rPr>
                <a:t> directories</a:t>
              </a:r>
              <a:endParaRPr lang="en-GB" sz="1100" dirty="0">
                <a:solidFill>
                  <a:srgbClr val="FFFFFF"/>
                </a:solidFill>
                <a:latin typeface="+mj-lt"/>
              </a:endParaRPr>
            </a:p>
          </p:txBody>
        </p:sp>
        <p:sp>
          <p:nvSpPr>
            <p:cNvPr id="29" name="Rectangle: Rounded Corners 28">
              <a:extLst>
                <a:ext uri="{FF2B5EF4-FFF2-40B4-BE49-F238E27FC236}">
                  <a16:creationId xmlns:a16="http://schemas.microsoft.com/office/drawing/2014/main" id="{C503242D-D4DC-0D69-98D7-42214C995046}"/>
                </a:ext>
              </a:extLst>
            </p:cNvPr>
            <p:cNvSpPr/>
            <p:nvPr/>
          </p:nvSpPr>
          <p:spPr>
            <a:xfrm>
              <a:off x="247076" y="1968827"/>
              <a:ext cx="1298728" cy="656544"/>
            </a:xfrm>
            <a:prstGeom prst="roundRect">
              <a:avLst>
                <a:gd name="adj" fmla="val 7777"/>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a:solidFill>
                    <a:srgbClr val="FFFFFF"/>
                  </a:solidFill>
                  <a:latin typeface="+mj-lt"/>
                </a:rPr>
                <a:t>Solo</a:t>
              </a:r>
            </a:p>
          </p:txBody>
        </p:sp>
      </p:grpSp>
      <p:grpSp>
        <p:nvGrpSpPr>
          <p:cNvPr id="4" name="Group 3">
            <a:extLst>
              <a:ext uri="{FF2B5EF4-FFF2-40B4-BE49-F238E27FC236}">
                <a16:creationId xmlns:a16="http://schemas.microsoft.com/office/drawing/2014/main" id="{0DC60811-8E72-1CE3-61BB-5F6C04041A7A}"/>
              </a:ext>
            </a:extLst>
          </p:cNvPr>
          <p:cNvGrpSpPr/>
          <p:nvPr/>
        </p:nvGrpSpPr>
        <p:grpSpPr>
          <a:xfrm>
            <a:off x="247075" y="2899926"/>
            <a:ext cx="4342806" cy="656544"/>
            <a:chOff x="247075" y="2899926"/>
            <a:chExt cx="4342806" cy="656544"/>
          </a:xfrm>
        </p:grpSpPr>
        <p:sp>
          <p:nvSpPr>
            <p:cNvPr id="27" name="Content Placeholder 11">
              <a:extLst>
                <a:ext uri="{FF2B5EF4-FFF2-40B4-BE49-F238E27FC236}">
                  <a16:creationId xmlns:a16="http://schemas.microsoft.com/office/drawing/2014/main" id="{943FBF59-35C3-2EFF-55B5-C7BD55D18A68}"/>
                </a:ext>
              </a:extLst>
            </p:cNvPr>
            <p:cNvSpPr txBox="1">
              <a:spLocks/>
            </p:cNvSpPr>
            <p:nvPr/>
          </p:nvSpPr>
          <p:spPr>
            <a:xfrm>
              <a:off x="1553207" y="2899926"/>
              <a:ext cx="3036674" cy="6565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100">
                  <a:solidFill>
                    <a:srgbClr val="FFFFFF"/>
                  </a:solidFill>
                  <a:latin typeface="+mj-lt"/>
                </a:rPr>
                <a:t>Includes Microsoft Teams integration, Custom Call Events and Softphone options. Ideal for users needing enhanced presence and unified communication.</a:t>
              </a:r>
            </a:p>
          </p:txBody>
        </p:sp>
        <p:sp>
          <p:nvSpPr>
            <p:cNvPr id="30" name="Rectangle: Rounded Corners 29">
              <a:extLst>
                <a:ext uri="{FF2B5EF4-FFF2-40B4-BE49-F238E27FC236}">
                  <a16:creationId xmlns:a16="http://schemas.microsoft.com/office/drawing/2014/main" id="{72586E09-5AAE-4389-3436-64BCE5734985}"/>
                </a:ext>
              </a:extLst>
            </p:cNvPr>
            <p:cNvSpPr/>
            <p:nvPr/>
          </p:nvSpPr>
          <p:spPr>
            <a:xfrm>
              <a:off x="247075" y="2899926"/>
              <a:ext cx="1298728" cy="656544"/>
            </a:xfrm>
            <a:prstGeom prst="roundRect">
              <a:avLst>
                <a:gd name="adj" fmla="val 7777"/>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solidFill>
                    <a:srgbClr val="FFFFFF"/>
                  </a:solidFill>
                  <a:latin typeface="+mj-lt"/>
                </a:rPr>
                <a:t>Team</a:t>
              </a:r>
            </a:p>
          </p:txBody>
        </p:sp>
      </p:grpSp>
      <p:grpSp>
        <p:nvGrpSpPr>
          <p:cNvPr id="5" name="Group 4">
            <a:extLst>
              <a:ext uri="{FF2B5EF4-FFF2-40B4-BE49-F238E27FC236}">
                <a16:creationId xmlns:a16="http://schemas.microsoft.com/office/drawing/2014/main" id="{B3D903F2-7CDF-DC10-CB4A-35C18F0926C3}"/>
              </a:ext>
            </a:extLst>
          </p:cNvPr>
          <p:cNvGrpSpPr/>
          <p:nvPr/>
        </p:nvGrpSpPr>
        <p:grpSpPr>
          <a:xfrm>
            <a:off x="247075" y="3830304"/>
            <a:ext cx="4342806" cy="656544"/>
            <a:chOff x="247075" y="3830304"/>
            <a:chExt cx="4342806" cy="656544"/>
          </a:xfrm>
        </p:grpSpPr>
        <p:sp>
          <p:nvSpPr>
            <p:cNvPr id="26" name="Content Placeholder 15">
              <a:extLst>
                <a:ext uri="{FF2B5EF4-FFF2-40B4-BE49-F238E27FC236}">
                  <a16:creationId xmlns:a16="http://schemas.microsoft.com/office/drawing/2014/main" id="{CC9581D6-2899-4373-89A4-4803EF270BDB}"/>
                </a:ext>
              </a:extLst>
            </p:cNvPr>
            <p:cNvSpPr txBox="1">
              <a:spLocks/>
            </p:cNvSpPr>
            <p:nvPr/>
          </p:nvSpPr>
          <p:spPr>
            <a:xfrm>
              <a:off x="1553207" y="3830304"/>
              <a:ext cx="3036674" cy="6565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100">
                  <a:solidFill>
                    <a:srgbClr val="FFFFFF"/>
                  </a:solidFill>
                  <a:latin typeface="+mj-lt"/>
                </a:rPr>
                <a:t>The complete license - includes all features and all available standard CRM integrations plus client API and Call Center features</a:t>
              </a:r>
            </a:p>
          </p:txBody>
        </p:sp>
        <p:sp>
          <p:nvSpPr>
            <p:cNvPr id="31" name="Rectangle: Rounded Corners 30">
              <a:extLst>
                <a:ext uri="{FF2B5EF4-FFF2-40B4-BE49-F238E27FC236}">
                  <a16:creationId xmlns:a16="http://schemas.microsoft.com/office/drawing/2014/main" id="{A51D91FF-EE39-87CD-4F00-D44E960C6538}"/>
                </a:ext>
              </a:extLst>
            </p:cNvPr>
            <p:cNvSpPr/>
            <p:nvPr/>
          </p:nvSpPr>
          <p:spPr>
            <a:xfrm>
              <a:off x="247075" y="3830304"/>
              <a:ext cx="1298728" cy="656544"/>
            </a:xfrm>
            <a:prstGeom prst="roundRect">
              <a:avLst>
                <a:gd name="adj" fmla="val 5555"/>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a:solidFill>
                    <a:srgbClr val="FFFFFF"/>
                  </a:solidFill>
                  <a:latin typeface="+mj-lt"/>
                </a:rPr>
                <a:t>Unite</a:t>
              </a:r>
            </a:p>
          </p:txBody>
        </p:sp>
      </p:grpSp>
      <p:sp>
        <p:nvSpPr>
          <p:cNvPr id="32" name="Content Placeholder 2">
            <a:extLst>
              <a:ext uri="{FF2B5EF4-FFF2-40B4-BE49-F238E27FC236}">
                <a16:creationId xmlns:a16="http://schemas.microsoft.com/office/drawing/2014/main" id="{9E1E0400-78B2-9A3B-542F-DD0C6710015E}"/>
              </a:ext>
            </a:extLst>
          </p:cNvPr>
          <p:cNvSpPr txBox="1">
            <a:spLocks/>
          </p:cNvSpPr>
          <p:nvPr/>
        </p:nvSpPr>
        <p:spPr>
          <a:xfrm>
            <a:off x="247076" y="912004"/>
            <a:ext cx="4372259" cy="10185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rgbClr val="FFFFFF"/>
                </a:solidFill>
                <a:latin typeface="+mj-lt"/>
              </a:rPr>
              <a:t>The licenses are a superset of each other - users only ever require one license</a:t>
            </a:r>
          </a:p>
        </p:txBody>
      </p:sp>
      <p:sp>
        <p:nvSpPr>
          <p:cNvPr id="33" name="TextBox 32">
            <a:extLst>
              <a:ext uri="{FF2B5EF4-FFF2-40B4-BE49-F238E27FC236}">
                <a16:creationId xmlns:a16="http://schemas.microsoft.com/office/drawing/2014/main" id="{6F2FBEB8-6920-217A-FB7E-03DDC059DB78}"/>
              </a:ext>
            </a:extLst>
          </p:cNvPr>
          <p:cNvSpPr txBox="1"/>
          <p:nvPr/>
        </p:nvSpPr>
        <p:spPr>
          <a:xfrm>
            <a:off x="474376" y="4856816"/>
            <a:ext cx="4372259" cy="1631216"/>
          </a:xfrm>
          <a:prstGeom prst="rect">
            <a:avLst/>
          </a:prstGeom>
          <a:noFill/>
        </p:spPr>
        <p:txBody>
          <a:bodyPr wrap="square">
            <a:spAutoFit/>
          </a:bodyPr>
          <a:lstStyle/>
          <a:p>
            <a:pPr marL="228600" indent="-228600" algn="l" fontAlgn="b">
              <a:spcAft>
                <a:spcPts val="600"/>
              </a:spcAft>
              <a:buFont typeface="+mj-lt"/>
              <a:buAutoNum type="arabicPeriod"/>
            </a:pPr>
            <a:r>
              <a:rPr lang="en-US" sz="1000" b="1" u="none" strike="noStrike">
                <a:solidFill>
                  <a:schemeClr val="bg1"/>
                </a:solidFill>
                <a:effectLst/>
                <a:latin typeface="+mj-lt"/>
              </a:rPr>
              <a:t>Click to Dial options differ between Windows and macOS versions</a:t>
            </a:r>
          </a:p>
          <a:p>
            <a:pPr marL="228600" indent="-228600" fontAlgn="b">
              <a:spcAft>
                <a:spcPts val="600"/>
              </a:spcAft>
              <a:buFont typeface="+mj-lt"/>
              <a:buAutoNum type="arabicPeriod"/>
            </a:pPr>
            <a:r>
              <a:rPr lang="en-US" sz="1000" b="1" u="none" strike="noStrike">
                <a:solidFill>
                  <a:schemeClr val="bg1"/>
                </a:solidFill>
                <a:effectLst/>
                <a:latin typeface="+mj-lt"/>
              </a:rPr>
              <a:t>Call control will vary by device type</a:t>
            </a:r>
            <a:endParaRPr lang="en-US" sz="1000" b="1" i="0" u="none" strike="noStrike">
              <a:solidFill>
                <a:schemeClr val="bg1"/>
              </a:solidFill>
              <a:effectLst/>
              <a:latin typeface="+mj-lt"/>
            </a:endParaRPr>
          </a:p>
          <a:p>
            <a:pPr marL="228600" indent="-228600" algn="l" fontAlgn="b">
              <a:spcAft>
                <a:spcPts val="600"/>
              </a:spcAft>
              <a:buFont typeface="+mj-lt"/>
              <a:buAutoNum type="arabicPeriod"/>
            </a:pPr>
            <a:r>
              <a:rPr lang="en-GB" sz="1000" b="1" i="0" u="none" strike="noStrike">
                <a:solidFill>
                  <a:schemeClr val="bg1"/>
                </a:solidFill>
                <a:effectLst/>
                <a:latin typeface="+mj-lt"/>
              </a:rPr>
              <a:t>Outlook Web Access only on macOS</a:t>
            </a:r>
          </a:p>
          <a:p>
            <a:pPr marL="228600" indent="-228600" algn="l" fontAlgn="b">
              <a:spcAft>
                <a:spcPts val="600"/>
              </a:spcAft>
              <a:buFont typeface="+mj-lt"/>
              <a:buAutoNum type="arabicPeriod"/>
            </a:pPr>
            <a:r>
              <a:rPr lang="en-GB" sz="1000" b="1" i="0" u="none" strike="noStrike">
                <a:solidFill>
                  <a:schemeClr val="bg1"/>
                </a:solidFill>
                <a:effectLst/>
                <a:latin typeface="+mj-lt"/>
              </a:rPr>
              <a:t>Requires Microsoft Teams direct routing </a:t>
            </a:r>
            <a:br>
              <a:rPr lang="en-GB" sz="1000" b="1" i="0" u="none" strike="noStrike">
                <a:solidFill>
                  <a:schemeClr val="bg1"/>
                </a:solidFill>
                <a:effectLst/>
                <a:latin typeface="+mj-lt"/>
              </a:rPr>
            </a:br>
            <a:r>
              <a:rPr lang="en-GB" sz="1000" b="1" i="0" u="none" strike="noStrike">
                <a:solidFill>
                  <a:schemeClr val="bg1"/>
                </a:solidFill>
                <a:effectLst/>
                <a:latin typeface="+mj-lt"/>
              </a:rPr>
              <a:t>(or similar)</a:t>
            </a:r>
          </a:p>
          <a:p>
            <a:pPr marL="228600" indent="-228600" algn="l" fontAlgn="b">
              <a:spcAft>
                <a:spcPts val="600"/>
              </a:spcAft>
              <a:buFont typeface="+mj-lt"/>
              <a:buAutoNum type="arabicPeriod"/>
            </a:pPr>
            <a:r>
              <a:rPr lang="en-GB" sz="1000" b="1" i="0" u="none" strike="noStrike">
                <a:solidFill>
                  <a:schemeClr val="bg1"/>
                </a:solidFill>
                <a:effectLst/>
                <a:latin typeface="+mj-lt"/>
              </a:rPr>
              <a:t>List of Integrations will vary between Windows and macOS versions</a:t>
            </a:r>
          </a:p>
        </p:txBody>
      </p:sp>
    </p:spTree>
    <p:extLst>
      <p:ext uri="{BB962C8B-B14F-4D97-AF65-F5344CB8AC3E}">
        <p14:creationId xmlns:p14="http://schemas.microsoft.com/office/powerpoint/2010/main" val="181320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nodeType="withEffect">
                                  <p:stCondLst>
                                    <p:cond delay="5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75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100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a:extLst>
              <a:ext uri="{FF2B5EF4-FFF2-40B4-BE49-F238E27FC236}">
                <a16:creationId xmlns:a16="http://schemas.microsoft.com/office/drawing/2014/main" id="{C91872F9-6212-4C53-B441-BB1AD926266A}"/>
              </a:ext>
            </a:extLst>
          </p:cNvPr>
          <p:cNvGrpSpPr/>
          <p:nvPr/>
        </p:nvGrpSpPr>
        <p:grpSpPr>
          <a:xfrm>
            <a:off x="5920527" y="1846205"/>
            <a:ext cx="4124637" cy="4108407"/>
            <a:chOff x="5382403" y="1311568"/>
            <a:chExt cx="4768977" cy="4750211"/>
          </a:xfrm>
        </p:grpSpPr>
        <p:sp>
          <p:nvSpPr>
            <p:cNvPr id="48" name="Freeform: Shape 47">
              <a:extLst>
                <a:ext uri="{FF2B5EF4-FFF2-40B4-BE49-F238E27FC236}">
                  <a16:creationId xmlns:a16="http://schemas.microsoft.com/office/drawing/2014/main" id="{99EEF66A-E32E-4A28-8FA7-F2AFB896C512}"/>
                </a:ext>
              </a:extLst>
            </p:cNvPr>
            <p:cNvSpPr/>
            <p:nvPr/>
          </p:nvSpPr>
          <p:spPr>
            <a:xfrm>
              <a:off x="5710015" y="1311568"/>
              <a:ext cx="2056827" cy="2375059"/>
            </a:xfrm>
            <a:custGeom>
              <a:avLst/>
              <a:gdLst>
                <a:gd name="connsiteX0" fmla="*/ 2062999 w 2056827"/>
                <a:gd name="connsiteY0" fmla="*/ 2371881 h 2375059"/>
                <a:gd name="connsiteX1" fmla="*/ 6171 w 2056827"/>
                <a:gd name="connsiteY1" fmla="*/ 1184397 h 2375059"/>
                <a:gd name="connsiteX2" fmla="*/ 2062999 w 2056827"/>
                <a:gd name="connsiteY2" fmla="*/ -3179 h 2375059"/>
              </a:gdLst>
              <a:ahLst/>
              <a:cxnLst>
                <a:cxn ang="0">
                  <a:pos x="connsiteX0" y="connsiteY0"/>
                </a:cxn>
                <a:cxn ang="0">
                  <a:pos x="connsiteX1" y="connsiteY1"/>
                </a:cxn>
                <a:cxn ang="0">
                  <a:pos x="connsiteX2" y="connsiteY2"/>
                </a:cxn>
              </a:cxnLst>
              <a:rect l="l" t="t" r="r" b="b"/>
              <a:pathLst>
                <a:path w="2056827" h="2375059">
                  <a:moveTo>
                    <a:pt x="2062999" y="2371881"/>
                  </a:moveTo>
                  <a:lnTo>
                    <a:pt x="6171" y="1184397"/>
                  </a:lnTo>
                  <a:cubicBezTo>
                    <a:pt x="443274" y="427827"/>
                    <a:pt x="1189461" y="-3179"/>
                    <a:pt x="2062999" y="-3179"/>
                  </a:cubicBezTo>
                  <a:close/>
                </a:path>
              </a:pathLst>
            </a:cu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GB"/>
            </a:p>
          </p:txBody>
        </p:sp>
        <p:sp>
          <p:nvSpPr>
            <p:cNvPr id="49" name="Freeform: Shape 48">
              <a:extLst>
                <a:ext uri="{FF2B5EF4-FFF2-40B4-BE49-F238E27FC236}">
                  <a16:creationId xmlns:a16="http://schemas.microsoft.com/office/drawing/2014/main" id="{D541E5CB-3F08-4D11-B976-40560F8C177F}"/>
                </a:ext>
              </a:extLst>
            </p:cNvPr>
            <p:cNvSpPr/>
            <p:nvPr/>
          </p:nvSpPr>
          <p:spPr>
            <a:xfrm>
              <a:off x="5382403" y="2498858"/>
              <a:ext cx="2384439" cy="2375059"/>
            </a:xfrm>
            <a:custGeom>
              <a:avLst/>
              <a:gdLst>
                <a:gd name="connsiteX0" fmla="*/ 2390610 w 2384439"/>
                <a:gd name="connsiteY0" fmla="*/ 1184590 h 2375059"/>
                <a:gd name="connsiteX1" fmla="*/ 333782 w 2384439"/>
                <a:gd name="connsiteY1" fmla="*/ 2371881 h 2375059"/>
                <a:gd name="connsiteX2" fmla="*/ 333782 w 2384439"/>
                <a:gd name="connsiteY2" fmla="*/ -3179 h 2375059"/>
              </a:gdLst>
              <a:ahLst/>
              <a:cxnLst>
                <a:cxn ang="0">
                  <a:pos x="connsiteX0" y="connsiteY0"/>
                </a:cxn>
                <a:cxn ang="0">
                  <a:pos x="connsiteX1" y="connsiteY1"/>
                </a:cxn>
                <a:cxn ang="0">
                  <a:pos x="connsiteX2" y="connsiteY2"/>
                </a:cxn>
              </a:cxnLst>
              <a:rect l="l" t="t" r="r" b="b"/>
              <a:pathLst>
                <a:path w="2384439" h="2375059">
                  <a:moveTo>
                    <a:pt x="2390610" y="1184590"/>
                  </a:moveTo>
                  <a:lnTo>
                    <a:pt x="333782" y="2371881"/>
                  </a:lnTo>
                  <a:cubicBezTo>
                    <a:pt x="-103033" y="1615311"/>
                    <a:pt x="-103033" y="753393"/>
                    <a:pt x="333782" y="-3179"/>
                  </a:cubicBezTo>
                  <a:close/>
                </a:path>
              </a:pathLst>
            </a:cu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GB"/>
            </a:p>
          </p:txBody>
        </p:sp>
        <p:sp>
          <p:nvSpPr>
            <p:cNvPr id="50" name="Freeform: Shape 49">
              <a:extLst>
                <a:ext uri="{FF2B5EF4-FFF2-40B4-BE49-F238E27FC236}">
                  <a16:creationId xmlns:a16="http://schemas.microsoft.com/office/drawing/2014/main" id="{F37F9F10-750E-46F4-8516-93A487DD936E}"/>
                </a:ext>
              </a:extLst>
            </p:cNvPr>
            <p:cNvSpPr/>
            <p:nvPr/>
          </p:nvSpPr>
          <p:spPr>
            <a:xfrm>
              <a:off x="5710015" y="3686627"/>
              <a:ext cx="2056827" cy="2375152"/>
            </a:xfrm>
            <a:custGeom>
              <a:avLst/>
              <a:gdLst>
                <a:gd name="connsiteX0" fmla="*/ 2062999 w 2056827"/>
                <a:gd name="connsiteY0" fmla="*/ -3179 h 2375152"/>
                <a:gd name="connsiteX1" fmla="*/ 2062999 w 2056827"/>
                <a:gd name="connsiteY1" fmla="*/ 2371974 h 2375152"/>
                <a:gd name="connsiteX2" fmla="*/ 6171 w 2056827"/>
                <a:gd name="connsiteY2" fmla="*/ 1184397 h 2375152"/>
              </a:gdLst>
              <a:ahLst/>
              <a:cxnLst>
                <a:cxn ang="0">
                  <a:pos x="connsiteX0" y="connsiteY0"/>
                </a:cxn>
                <a:cxn ang="0">
                  <a:pos x="connsiteX1" y="connsiteY1"/>
                </a:cxn>
                <a:cxn ang="0">
                  <a:pos x="connsiteX2" y="connsiteY2"/>
                </a:cxn>
              </a:cxnLst>
              <a:rect l="l" t="t" r="r" b="b"/>
              <a:pathLst>
                <a:path w="2056827" h="2375152">
                  <a:moveTo>
                    <a:pt x="2062999" y="-3179"/>
                  </a:moveTo>
                  <a:lnTo>
                    <a:pt x="2062999" y="2371974"/>
                  </a:lnTo>
                  <a:cubicBezTo>
                    <a:pt x="1189461" y="2371974"/>
                    <a:pt x="442991" y="1940968"/>
                    <a:pt x="6171" y="1184397"/>
                  </a:cubicBezTo>
                  <a:close/>
                </a:path>
              </a:pathLst>
            </a:cu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GB"/>
            </a:p>
          </p:txBody>
        </p:sp>
        <p:sp>
          <p:nvSpPr>
            <p:cNvPr id="51" name="Freeform: Shape 50">
              <a:extLst>
                <a:ext uri="{FF2B5EF4-FFF2-40B4-BE49-F238E27FC236}">
                  <a16:creationId xmlns:a16="http://schemas.microsoft.com/office/drawing/2014/main" id="{58E75A20-DAAD-4EF5-A622-6076C0B70C97}"/>
                </a:ext>
              </a:extLst>
            </p:cNvPr>
            <p:cNvSpPr/>
            <p:nvPr/>
          </p:nvSpPr>
          <p:spPr>
            <a:xfrm>
              <a:off x="7766843" y="3686627"/>
              <a:ext cx="2056925" cy="2374866"/>
            </a:xfrm>
            <a:custGeom>
              <a:avLst/>
              <a:gdLst>
                <a:gd name="connsiteX0" fmla="*/ 6171 w 2056925"/>
                <a:gd name="connsiteY0" fmla="*/ -3179 h 2374866"/>
                <a:gd name="connsiteX1" fmla="*/ 2063096 w 2056925"/>
                <a:gd name="connsiteY1" fmla="*/ 1184111 h 2374866"/>
                <a:gd name="connsiteX2" fmla="*/ 6171 w 2056925"/>
                <a:gd name="connsiteY2" fmla="*/ 2371688 h 2374866"/>
              </a:gdLst>
              <a:ahLst/>
              <a:cxnLst>
                <a:cxn ang="0">
                  <a:pos x="connsiteX0" y="connsiteY0"/>
                </a:cxn>
                <a:cxn ang="0">
                  <a:pos x="connsiteX1" y="connsiteY1"/>
                </a:cxn>
                <a:cxn ang="0">
                  <a:pos x="connsiteX2" y="connsiteY2"/>
                </a:cxn>
              </a:cxnLst>
              <a:rect l="l" t="t" r="r" b="b"/>
              <a:pathLst>
                <a:path w="2056925" h="2374866">
                  <a:moveTo>
                    <a:pt x="6171" y="-3179"/>
                  </a:moveTo>
                  <a:lnTo>
                    <a:pt x="2063096" y="1184111"/>
                  </a:lnTo>
                  <a:cubicBezTo>
                    <a:pt x="1626281" y="1940681"/>
                    <a:pt x="879806" y="2371688"/>
                    <a:pt x="6171" y="2371688"/>
                  </a:cubicBezTo>
                  <a:close/>
                </a:path>
              </a:pathLst>
            </a:cu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GB"/>
            </a:p>
          </p:txBody>
        </p:sp>
        <p:sp>
          <p:nvSpPr>
            <p:cNvPr id="52" name="Freeform: Shape 51">
              <a:extLst>
                <a:ext uri="{FF2B5EF4-FFF2-40B4-BE49-F238E27FC236}">
                  <a16:creationId xmlns:a16="http://schemas.microsoft.com/office/drawing/2014/main" id="{1CDBF362-4838-47EC-A7A0-EA000CD27625}"/>
                </a:ext>
              </a:extLst>
            </p:cNvPr>
            <p:cNvSpPr/>
            <p:nvPr/>
          </p:nvSpPr>
          <p:spPr>
            <a:xfrm>
              <a:off x="7766843" y="2499144"/>
              <a:ext cx="2384537" cy="2375059"/>
            </a:xfrm>
            <a:custGeom>
              <a:avLst/>
              <a:gdLst>
                <a:gd name="connsiteX0" fmla="*/ 6171 w 2384537"/>
                <a:gd name="connsiteY0" fmla="*/ 1184304 h 2375059"/>
                <a:gd name="connsiteX1" fmla="*/ 2063096 w 2384537"/>
                <a:gd name="connsiteY1" fmla="*/ -3179 h 2375059"/>
                <a:gd name="connsiteX2" fmla="*/ 2063096 w 2384537"/>
                <a:gd name="connsiteY2" fmla="*/ 2371881 h 2375059"/>
              </a:gdLst>
              <a:ahLst/>
              <a:cxnLst>
                <a:cxn ang="0">
                  <a:pos x="connsiteX0" y="connsiteY0"/>
                </a:cxn>
                <a:cxn ang="0">
                  <a:pos x="connsiteX1" y="connsiteY1"/>
                </a:cxn>
                <a:cxn ang="0">
                  <a:pos x="connsiteX2" y="connsiteY2"/>
                </a:cxn>
              </a:cxnLst>
              <a:rect l="l" t="t" r="r" b="b"/>
              <a:pathLst>
                <a:path w="2384537" h="2375059">
                  <a:moveTo>
                    <a:pt x="6171" y="1184304"/>
                  </a:moveTo>
                  <a:lnTo>
                    <a:pt x="2063096" y="-3179"/>
                  </a:lnTo>
                  <a:cubicBezTo>
                    <a:pt x="2499912" y="753393"/>
                    <a:pt x="2499912" y="1615311"/>
                    <a:pt x="2063096" y="2371881"/>
                  </a:cubicBez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GB"/>
            </a:p>
          </p:txBody>
        </p:sp>
        <p:sp>
          <p:nvSpPr>
            <p:cNvPr id="53" name="Freeform: Shape 52">
              <a:extLst>
                <a:ext uri="{FF2B5EF4-FFF2-40B4-BE49-F238E27FC236}">
                  <a16:creationId xmlns:a16="http://schemas.microsoft.com/office/drawing/2014/main" id="{657D0B85-EA4F-42D0-8CC5-CCDED8424959}"/>
                </a:ext>
              </a:extLst>
            </p:cNvPr>
            <p:cNvSpPr/>
            <p:nvPr/>
          </p:nvSpPr>
          <p:spPr>
            <a:xfrm>
              <a:off x="7766843" y="1311568"/>
              <a:ext cx="2056925" cy="2375059"/>
            </a:xfrm>
            <a:custGeom>
              <a:avLst/>
              <a:gdLst>
                <a:gd name="connsiteX0" fmla="*/ 6171 w 2056925"/>
                <a:gd name="connsiteY0" fmla="*/ 2371881 h 2375059"/>
                <a:gd name="connsiteX1" fmla="*/ 6171 w 2056925"/>
                <a:gd name="connsiteY1" fmla="*/ -3179 h 2375059"/>
                <a:gd name="connsiteX2" fmla="*/ 2063096 w 2056925"/>
                <a:gd name="connsiteY2" fmla="*/ 1184397 h 2375059"/>
              </a:gdLst>
              <a:ahLst/>
              <a:cxnLst>
                <a:cxn ang="0">
                  <a:pos x="connsiteX0" y="connsiteY0"/>
                </a:cxn>
                <a:cxn ang="0">
                  <a:pos x="connsiteX1" y="connsiteY1"/>
                </a:cxn>
                <a:cxn ang="0">
                  <a:pos x="connsiteX2" y="connsiteY2"/>
                </a:cxn>
              </a:cxnLst>
              <a:rect l="l" t="t" r="r" b="b"/>
              <a:pathLst>
                <a:path w="2056925" h="2375059">
                  <a:moveTo>
                    <a:pt x="6171" y="2371881"/>
                  </a:moveTo>
                  <a:lnTo>
                    <a:pt x="6171" y="-3179"/>
                  </a:lnTo>
                  <a:cubicBezTo>
                    <a:pt x="879806" y="-3179"/>
                    <a:pt x="1626281" y="427827"/>
                    <a:pt x="2063096" y="1184397"/>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GB"/>
            </a:p>
          </p:txBody>
        </p:sp>
      </p:grpSp>
      <p:grpSp>
        <p:nvGrpSpPr>
          <p:cNvPr id="95" name="Group 94">
            <a:extLst>
              <a:ext uri="{FF2B5EF4-FFF2-40B4-BE49-F238E27FC236}">
                <a16:creationId xmlns:a16="http://schemas.microsoft.com/office/drawing/2014/main" id="{BACEEE0A-6057-4A10-AFB6-36898D2060F1}"/>
              </a:ext>
            </a:extLst>
          </p:cNvPr>
          <p:cNvGrpSpPr/>
          <p:nvPr/>
        </p:nvGrpSpPr>
        <p:grpSpPr>
          <a:xfrm>
            <a:off x="5969606" y="1895138"/>
            <a:ext cx="4026419" cy="4010540"/>
            <a:chOff x="5439149" y="1368145"/>
            <a:chExt cx="4655415" cy="4637056"/>
          </a:xfrm>
        </p:grpSpPr>
        <p:sp>
          <p:nvSpPr>
            <p:cNvPr id="54" name="Freeform: Shape 53">
              <a:extLst>
                <a:ext uri="{FF2B5EF4-FFF2-40B4-BE49-F238E27FC236}">
                  <a16:creationId xmlns:a16="http://schemas.microsoft.com/office/drawing/2014/main" id="{0210EF8B-F0C1-4FE3-9AA2-263332CAF437}"/>
                </a:ext>
              </a:extLst>
            </p:cNvPr>
            <p:cNvSpPr/>
            <p:nvPr/>
          </p:nvSpPr>
          <p:spPr>
            <a:xfrm>
              <a:off x="5758975" y="1368145"/>
              <a:ext cx="2007868" cy="2318481"/>
            </a:xfrm>
            <a:custGeom>
              <a:avLst/>
              <a:gdLst>
                <a:gd name="connsiteX0" fmla="*/ 2014039 w 2007868"/>
                <a:gd name="connsiteY0" fmla="*/ 2315303 h 2318481"/>
                <a:gd name="connsiteX1" fmla="*/ 6171 w 2007868"/>
                <a:gd name="connsiteY1" fmla="*/ 1156108 h 2318481"/>
                <a:gd name="connsiteX2" fmla="*/ 2014039 w 2007868"/>
                <a:gd name="connsiteY2" fmla="*/ -3179 h 2318481"/>
              </a:gdLst>
              <a:ahLst/>
              <a:cxnLst>
                <a:cxn ang="0">
                  <a:pos x="connsiteX0" y="connsiteY0"/>
                </a:cxn>
                <a:cxn ang="0">
                  <a:pos x="connsiteX1" y="connsiteY1"/>
                </a:cxn>
                <a:cxn ang="0">
                  <a:pos x="connsiteX2" y="connsiteY2"/>
                </a:cxn>
              </a:cxnLst>
              <a:rect l="l" t="t" r="r" b="b"/>
              <a:pathLst>
                <a:path w="2007868" h="2318481">
                  <a:moveTo>
                    <a:pt x="2014039" y="2315303"/>
                  </a:moveTo>
                  <a:lnTo>
                    <a:pt x="6171" y="1156108"/>
                  </a:lnTo>
                  <a:cubicBezTo>
                    <a:pt x="432605" y="417542"/>
                    <a:pt x="1161268" y="-3179"/>
                    <a:pt x="2014039" y="-3179"/>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GB"/>
            </a:p>
          </p:txBody>
        </p:sp>
        <p:sp>
          <p:nvSpPr>
            <p:cNvPr id="55" name="Freeform: Shape 54">
              <a:extLst>
                <a:ext uri="{FF2B5EF4-FFF2-40B4-BE49-F238E27FC236}">
                  <a16:creationId xmlns:a16="http://schemas.microsoft.com/office/drawing/2014/main" id="{0F92DB21-26EB-4F9C-9E51-E0E5F723AFB8}"/>
                </a:ext>
              </a:extLst>
            </p:cNvPr>
            <p:cNvSpPr/>
            <p:nvPr/>
          </p:nvSpPr>
          <p:spPr>
            <a:xfrm>
              <a:off x="5439149" y="2527433"/>
              <a:ext cx="2327693" cy="2318481"/>
            </a:xfrm>
            <a:custGeom>
              <a:avLst/>
              <a:gdLst>
                <a:gd name="connsiteX0" fmla="*/ 2333865 w 2327693"/>
                <a:gd name="connsiteY0" fmla="*/ 1156015 h 2318481"/>
                <a:gd name="connsiteX1" fmla="*/ 325997 w 2327693"/>
                <a:gd name="connsiteY1" fmla="*/ 2315303 h 2318481"/>
                <a:gd name="connsiteX2" fmla="*/ 325997 w 2327693"/>
                <a:gd name="connsiteY2" fmla="*/ -3179 h 2318481"/>
              </a:gdLst>
              <a:ahLst/>
              <a:cxnLst>
                <a:cxn ang="0">
                  <a:pos x="connsiteX0" y="connsiteY0"/>
                </a:cxn>
                <a:cxn ang="0">
                  <a:pos x="connsiteX1" y="connsiteY1"/>
                </a:cxn>
                <a:cxn ang="0">
                  <a:pos x="connsiteX2" y="connsiteY2"/>
                </a:cxn>
              </a:cxnLst>
              <a:rect l="l" t="t" r="r" b="b"/>
              <a:pathLst>
                <a:path w="2327693" h="2318481">
                  <a:moveTo>
                    <a:pt x="2333865" y="1156015"/>
                  </a:moveTo>
                  <a:lnTo>
                    <a:pt x="325997" y="2315303"/>
                  </a:lnTo>
                  <a:cubicBezTo>
                    <a:pt x="-100438" y="1576734"/>
                    <a:pt x="-100438" y="735390"/>
                    <a:pt x="325997" y="-3179"/>
                  </a:cubicBez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GB"/>
            </a:p>
          </p:txBody>
        </p:sp>
        <p:sp>
          <p:nvSpPr>
            <p:cNvPr id="56" name="Freeform: Shape 55">
              <a:extLst>
                <a:ext uri="{FF2B5EF4-FFF2-40B4-BE49-F238E27FC236}">
                  <a16:creationId xmlns:a16="http://schemas.microsoft.com/office/drawing/2014/main" id="{BBE281C0-2FC3-455F-9293-F11DFD6DD4A0}"/>
                </a:ext>
              </a:extLst>
            </p:cNvPr>
            <p:cNvSpPr/>
            <p:nvPr/>
          </p:nvSpPr>
          <p:spPr>
            <a:xfrm>
              <a:off x="5758975" y="3686627"/>
              <a:ext cx="2007868" cy="2318574"/>
            </a:xfrm>
            <a:custGeom>
              <a:avLst/>
              <a:gdLst>
                <a:gd name="connsiteX0" fmla="*/ 2014039 w 2007868"/>
                <a:gd name="connsiteY0" fmla="*/ -3179 h 2318574"/>
                <a:gd name="connsiteX1" fmla="*/ 2014039 w 2007868"/>
                <a:gd name="connsiteY1" fmla="*/ 2315396 h 2318574"/>
                <a:gd name="connsiteX2" fmla="*/ 6171 w 2007868"/>
                <a:gd name="connsiteY2" fmla="*/ 1156108 h 2318574"/>
              </a:gdLst>
              <a:ahLst/>
              <a:cxnLst>
                <a:cxn ang="0">
                  <a:pos x="connsiteX0" y="connsiteY0"/>
                </a:cxn>
                <a:cxn ang="0">
                  <a:pos x="connsiteX1" y="connsiteY1"/>
                </a:cxn>
                <a:cxn ang="0">
                  <a:pos x="connsiteX2" y="connsiteY2"/>
                </a:cxn>
              </a:cxnLst>
              <a:rect l="l" t="t" r="r" b="b"/>
              <a:pathLst>
                <a:path w="2007868" h="2318574">
                  <a:moveTo>
                    <a:pt x="2014039" y="-3179"/>
                  </a:moveTo>
                  <a:lnTo>
                    <a:pt x="2014039" y="2315396"/>
                  </a:lnTo>
                  <a:cubicBezTo>
                    <a:pt x="1161268" y="2315396"/>
                    <a:pt x="432889" y="1894677"/>
                    <a:pt x="6171" y="1156108"/>
                  </a:cubicBez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GB"/>
            </a:p>
          </p:txBody>
        </p:sp>
        <p:sp>
          <p:nvSpPr>
            <p:cNvPr id="57" name="Freeform: Shape 56">
              <a:extLst>
                <a:ext uri="{FF2B5EF4-FFF2-40B4-BE49-F238E27FC236}">
                  <a16:creationId xmlns:a16="http://schemas.microsoft.com/office/drawing/2014/main" id="{A4B0BFE3-4444-45E5-9105-6A4339578DD0}"/>
                </a:ext>
              </a:extLst>
            </p:cNvPr>
            <p:cNvSpPr/>
            <p:nvPr/>
          </p:nvSpPr>
          <p:spPr>
            <a:xfrm>
              <a:off x="7766843" y="3686627"/>
              <a:ext cx="2007965" cy="2318574"/>
            </a:xfrm>
            <a:custGeom>
              <a:avLst/>
              <a:gdLst>
                <a:gd name="connsiteX0" fmla="*/ 6171 w 2007965"/>
                <a:gd name="connsiteY0" fmla="*/ -3179 h 2318574"/>
                <a:gd name="connsiteX1" fmla="*/ 2014137 w 2007965"/>
                <a:gd name="connsiteY1" fmla="*/ 1156108 h 2318574"/>
                <a:gd name="connsiteX2" fmla="*/ 6171 w 2007965"/>
                <a:gd name="connsiteY2" fmla="*/ 2315396 h 2318574"/>
              </a:gdLst>
              <a:ahLst/>
              <a:cxnLst>
                <a:cxn ang="0">
                  <a:pos x="connsiteX0" y="connsiteY0"/>
                </a:cxn>
                <a:cxn ang="0">
                  <a:pos x="connsiteX1" y="connsiteY1"/>
                </a:cxn>
                <a:cxn ang="0">
                  <a:pos x="connsiteX2" y="connsiteY2"/>
                </a:cxn>
              </a:cxnLst>
              <a:rect l="l" t="t" r="r" b="b"/>
              <a:pathLst>
                <a:path w="2007965" h="2318574">
                  <a:moveTo>
                    <a:pt x="6171" y="-3179"/>
                  </a:moveTo>
                  <a:lnTo>
                    <a:pt x="2014137" y="1156108"/>
                  </a:lnTo>
                  <a:cubicBezTo>
                    <a:pt x="1587702" y="1894677"/>
                    <a:pt x="859040" y="2315396"/>
                    <a:pt x="6171" y="2315396"/>
                  </a:cubicBez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GB"/>
            </a:p>
          </p:txBody>
        </p:sp>
        <p:sp>
          <p:nvSpPr>
            <p:cNvPr id="58" name="Freeform: Shape 57">
              <a:extLst>
                <a:ext uri="{FF2B5EF4-FFF2-40B4-BE49-F238E27FC236}">
                  <a16:creationId xmlns:a16="http://schemas.microsoft.com/office/drawing/2014/main" id="{2555BB06-3C89-4B65-BF8A-EDCD2C3E25F3}"/>
                </a:ext>
              </a:extLst>
            </p:cNvPr>
            <p:cNvSpPr/>
            <p:nvPr/>
          </p:nvSpPr>
          <p:spPr>
            <a:xfrm>
              <a:off x="7766843" y="2527433"/>
              <a:ext cx="2327721" cy="2318481"/>
            </a:xfrm>
            <a:custGeom>
              <a:avLst/>
              <a:gdLst>
                <a:gd name="connsiteX0" fmla="*/ 6171 w 2327721"/>
                <a:gd name="connsiteY0" fmla="*/ 1156015 h 2318481"/>
                <a:gd name="connsiteX1" fmla="*/ 2014137 w 2327721"/>
                <a:gd name="connsiteY1" fmla="*/ -3179 h 2318481"/>
                <a:gd name="connsiteX2" fmla="*/ 2014137 w 2327721"/>
                <a:gd name="connsiteY2" fmla="*/ 2315303 h 2318481"/>
              </a:gdLst>
              <a:ahLst/>
              <a:cxnLst>
                <a:cxn ang="0">
                  <a:pos x="connsiteX0" y="connsiteY0"/>
                </a:cxn>
                <a:cxn ang="0">
                  <a:pos x="connsiteX1" y="connsiteY1"/>
                </a:cxn>
                <a:cxn ang="0">
                  <a:pos x="connsiteX2" y="connsiteY2"/>
                </a:cxn>
              </a:cxnLst>
              <a:rect l="l" t="t" r="r" b="b"/>
              <a:pathLst>
                <a:path w="2327721" h="2318481">
                  <a:moveTo>
                    <a:pt x="6171" y="1156015"/>
                  </a:moveTo>
                  <a:lnTo>
                    <a:pt x="2014137" y="-3179"/>
                  </a:lnTo>
                  <a:cubicBezTo>
                    <a:pt x="2440478" y="735390"/>
                    <a:pt x="2440478" y="1576734"/>
                    <a:pt x="2014137" y="2315303"/>
                  </a:cubicBez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GB"/>
            </a:p>
          </p:txBody>
        </p:sp>
        <p:sp>
          <p:nvSpPr>
            <p:cNvPr id="59" name="Freeform: Shape 58">
              <a:extLst>
                <a:ext uri="{FF2B5EF4-FFF2-40B4-BE49-F238E27FC236}">
                  <a16:creationId xmlns:a16="http://schemas.microsoft.com/office/drawing/2014/main" id="{0C3AE10C-D0EE-4F18-8D2E-5533B40EC7EA}"/>
                </a:ext>
              </a:extLst>
            </p:cNvPr>
            <p:cNvSpPr/>
            <p:nvPr/>
          </p:nvSpPr>
          <p:spPr>
            <a:xfrm>
              <a:off x="7766843" y="1368145"/>
              <a:ext cx="2007965" cy="2318481"/>
            </a:xfrm>
            <a:custGeom>
              <a:avLst/>
              <a:gdLst>
                <a:gd name="connsiteX0" fmla="*/ 6171 w 2007965"/>
                <a:gd name="connsiteY0" fmla="*/ 2315303 h 2318481"/>
                <a:gd name="connsiteX1" fmla="*/ 6171 w 2007965"/>
                <a:gd name="connsiteY1" fmla="*/ -3179 h 2318481"/>
                <a:gd name="connsiteX2" fmla="*/ 2014137 w 2007965"/>
                <a:gd name="connsiteY2" fmla="*/ 1156108 h 2318481"/>
              </a:gdLst>
              <a:ahLst/>
              <a:cxnLst>
                <a:cxn ang="0">
                  <a:pos x="connsiteX0" y="connsiteY0"/>
                </a:cxn>
                <a:cxn ang="0">
                  <a:pos x="connsiteX1" y="connsiteY1"/>
                </a:cxn>
                <a:cxn ang="0">
                  <a:pos x="connsiteX2" y="connsiteY2"/>
                </a:cxn>
              </a:cxnLst>
              <a:rect l="l" t="t" r="r" b="b"/>
              <a:pathLst>
                <a:path w="2007965" h="2318481">
                  <a:moveTo>
                    <a:pt x="6171" y="2315303"/>
                  </a:moveTo>
                  <a:lnTo>
                    <a:pt x="6171" y="-3179"/>
                  </a:lnTo>
                  <a:cubicBezTo>
                    <a:pt x="859040" y="-3179"/>
                    <a:pt x="1587321" y="417542"/>
                    <a:pt x="2014137" y="1156108"/>
                  </a:cubicBez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GB"/>
            </a:p>
          </p:txBody>
        </p:sp>
      </p:grpSp>
      <p:sp>
        <p:nvSpPr>
          <p:cNvPr id="3" name="Content Placeholder 2">
            <a:extLst>
              <a:ext uri="{FF2B5EF4-FFF2-40B4-BE49-F238E27FC236}">
                <a16:creationId xmlns:a16="http://schemas.microsoft.com/office/drawing/2014/main" id="{DE2D92E1-F0FA-564D-BB78-2DF0D99A51C3}"/>
              </a:ext>
            </a:extLst>
          </p:cNvPr>
          <p:cNvSpPr txBox="1">
            <a:spLocks/>
          </p:cNvSpPr>
          <p:nvPr/>
        </p:nvSpPr>
        <p:spPr>
          <a:xfrm>
            <a:off x="1719580" y="3677549"/>
            <a:ext cx="1763775" cy="137813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Calibri" charset="0"/>
                <a:ea typeface="Calibri" charset="0"/>
                <a:cs typeface="Calibr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rgbClr val="9E0013"/>
                </a:solidFill>
                <a:latin typeface="Calibri Light" charset="0"/>
                <a:ea typeface="Calibri Light" charset="0"/>
                <a:cs typeface="Calibri Light" charset="0"/>
              </a:defRPr>
            </a:lvl3pPr>
            <a:lvl4pPr marL="1600200" indent="-228600" algn="l" defTabSz="914400" rtl="0" eaLnBrk="1" latinLnBrk="0" hangingPunct="1">
              <a:lnSpc>
                <a:spcPct val="90000"/>
              </a:lnSpc>
              <a:spcBef>
                <a:spcPts val="500"/>
              </a:spcBef>
              <a:buFont typeface="Arial"/>
              <a:buChar char="•"/>
              <a:defRPr sz="1800" b="1" i="0" kern="1200">
                <a:solidFill>
                  <a:srgbClr val="9E0013"/>
                </a:solidFill>
                <a:latin typeface="Calibri" charset="0"/>
                <a:ea typeface="Calibri" charset="0"/>
                <a:cs typeface="Calibr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90000"/>
              </a:lnSpc>
              <a:spcBef>
                <a:spcPts val="1000"/>
              </a:spcBef>
              <a:spcAft>
                <a:spcPts val="0"/>
              </a:spcAft>
              <a:buClrTx/>
              <a:buSzTx/>
              <a:buFont typeface="Arial"/>
              <a:buNone/>
              <a:tabLst/>
              <a:defRPr/>
            </a:pPr>
            <a:endParaRPr kumimoji="0" lang="en-US" sz="2000" b="1" i="0" u="none" strike="noStrike" kern="0" cap="none" spc="100" normalizeH="0" baseline="0" noProof="0">
              <a:ln>
                <a:noFill/>
              </a:ln>
              <a:solidFill>
                <a:prstClr val="white"/>
              </a:solidFill>
              <a:effectLst/>
              <a:uLnTx/>
              <a:uFillTx/>
              <a:latin typeface="Calibri Light" charset="0"/>
              <a:ea typeface="Calibri Light" charset="0"/>
              <a:cs typeface="Calibri Light" charset="0"/>
            </a:endParaRPr>
          </a:p>
        </p:txBody>
      </p:sp>
      <p:grpSp>
        <p:nvGrpSpPr>
          <p:cNvPr id="87" name="01">
            <a:extLst>
              <a:ext uri="{FF2B5EF4-FFF2-40B4-BE49-F238E27FC236}">
                <a16:creationId xmlns:a16="http://schemas.microsoft.com/office/drawing/2014/main" id="{68E50C9C-1A71-4E3E-807B-8F913D14465B}"/>
              </a:ext>
            </a:extLst>
          </p:cNvPr>
          <p:cNvGrpSpPr/>
          <p:nvPr/>
        </p:nvGrpSpPr>
        <p:grpSpPr>
          <a:xfrm>
            <a:off x="7982888" y="1918946"/>
            <a:ext cx="1371144" cy="1189742"/>
            <a:chOff x="7766940" y="1395673"/>
            <a:chExt cx="1585341" cy="1375600"/>
          </a:xfrm>
        </p:grpSpPr>
        <p:sp>
          <p:nvSpPr>
            <p:cNvPr id="64" name="Freeform: Shape 63">
              <a:extLst>
                <a:ext uri="{FF2B5EF4-FFF2-40B4-BE49-F238E27FC236}">
                  <a16:creationId xmlns:a16="http://schemas.microsoft.com/office/drawing/2014/main" id="{DF4184A5-AA66-4F99-AA55-64F489B8E600}"/>
                </a:ext>
              </a:extLst>
            </p:cNvPr>
            <p:cNvSpPr/>
            <p:nvPr/>
          </p:nvSpPr>
          <p:spPr>
            <a:xfrm>
              <a:off x="7766940" y="1395673"/>
              <a:ext cx="1585341" cy="1375600"/>
            </a:xfrm>
            <a:custGeom>
              <a:avLst/>
              <a:gdLst>
                <a:gd name="connsiteX0" fmla="*/ 1322641 w 1585341"/>
                <a:gd name="connsiteY0" fmla="*/ 0 h 1375600"/>
                <a:gd name="connsiteX1" fmla="*/ 0 w 1585341"/>
                <a:gd name="connsiteY1" fmla="*/ 460343 h 1375600"/>
                <a:gd name="connsiteX2" fmla="*/ 1585341 w 1585341"/>
                <a:gd name="connsiteY2" fmla="*/ 1375601 h 1375600"/>
                <a:gd name="connsiteX3" fmla="*/ 1322641 w 1585341"/>
                <a:gd name="connsiteY3" fmla="*/ 0 h 1375600"/>
              </a:gdLst>
              <a:ahLst/>
              <a:cxnLst>
                <a:cxn ang="0">
                  <a:pos x="connsiteX0" y="connsiteY0"/>
                </a:cxn>
                <a:cxn ang="0">
                  <a:pos x="connsiteX1" y="connsiteY1"/>
                </a:cxn>
                <a:cxn ang="0">
                  <a:pos x="connsiteX2" y="connsiteY2"/>
                </a:cxn>
                <a:cxn ang="0">
                  <a:pos x="connsiteX3" y="connsiteY3"/>
                </a:cxn>
              </a:cxnLst>
              <a:rect l="l" t="t" r="r" b="b"/>
              <a:pathLst>
                <a:path w="1585341" h="1375600">
                  <a:moveTo>
                    <a:pt x="1322641" y="0"/>
                  </a:moveTo>
                  <a:lnTo>
                    <a:pt x="0" y="460343"/>
                  </a:lnTo>
                  <a:lnTo>
                    <a:pt x="1585341" y="1375601"/>
                  </a:lnTo>
                  <a:lnTo>
                    <a:pt x="1322641" y="0"/>
                  </a:lnTo>
                  <a:close/>
                </a:path>
              </a:pathLst>
            </a:custGeom>
            <a:solidFill>
              <a:schemeClr val="accent6"/>
            </a:solidFill>
            <a:ln>
              <a:noFill/>
            </a:ln>
            <a:effectLst>
              <a:outerShdw blurRad="50800" dist="76200" algn="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endParaRPr lang="en-GB"/>
            </a:p>
          </p:txBody>
        </p:sp>
        <p:sp>
          <p:nvSpPr>
            <p:cNvPr id="81" name="TextBox 80">
              <a:extLst>
                <a:ext uri="{FF2B5EF4-FFF2-40B4-BE49-F238E27FC236}">
                  <a16:creationId xmlns:a16="http://schemas.microsoft.com/office/drawing/2014/main" id="{B0F3F2AC-9113-4EE4-87DA-AE0BD937D7FF}"/>
                </a:ext>
              </a:extLst>
            </p:cNvPr>
            <p:cNvSpPr txBox="1"/>
            <p:nvPr/>
          </p:nvSpPr>
          <p:spPr>
            <a:xfrm>
              <a:off x="8466535" y="1726131"/>
              <a:ext cx="657540" cy="461665"/>
            </a:xfrm>
            <a:prstGeom prst="rect">
              <a:avLst/>
            </a:prstGeom>
            <a:noFill/>
          </p:spPr>
          <p:txBody>
            <a:bodyPr wrap="square" rtlCol="0">
              <a:spAutoFit/>
            </a:bodyPr>
            <a:lstStyle/>
            <a:p>
              <a:pPr algn="ctr"/>
              <a:r>
                <a:rPr lang="en-GB" sz="2400" b="1">
                  <a:solidFill>
                    <a:schemeClr val="bg1"/>
                  </a:solidFill>
                  <a:latin typeface="Helvetica" pitchFamily="2" charset="0"/>
                </a:rPr>
                <a:t>01</a:t>
              </a:r>
            </a:p>
          </p:txBody>
        </p:sp>
      </p:grpSp>
      <p:grpSp>
        <p:nvGrpSpPr>
          <p:cNvPr id="88" name="02">
            <a:extLst>
              <a:ext uri="{FF2B5EF4-FFF2-40B4-BE49-F238E27FC236}">
                <a16:creationId xmlns:a16="http://schemas.microsoft.com/office/drawing/2014/main" id="{47CD1F25-2AEA-48C9-B8F1-991AEE363314}"/>
              </a:ext>
            </a:extLst>
          </p:cNvPr>
          <p:cNvGrpSpPr/>
          <p:nvPr/>
        </p:nvGrpSpPr>
        <p:grpSpPr>
          <a:xfrm>
            <a:off x="9354032" y="3108689"/>
            <a:ext cx="916732" cy="1583357"/>
            <a:chOff x="9352281" y="2771274"/>
            <a:chExt cx="1059941" cy="1830705"/>
          </a:xfrm>
        </p:grpSpPr>
        <p:sp>
          <p:nvSpPr>
            <p:cNvPr id="63" name="Freeform: Shape 62">
              <a:extLst>
                <a:ext uri="{FF2B5EF4-FFF2-40B4-BE49-F238E27FC236}">
                  <a16:creationId xmlns:a16="http://schemas.microsoft.com/office/drawing/2014/main" id="{D6C4EDF8-3345-4C8B-8BC7-811727D466A4}"/>
                </a:ext>
              </a:extLst>
            </p:cNvPr>
            <p:cNvSpPr/>
            <p:nvPr/>
          </p:nvSpPr>
          <p:spPr>
            <a:xfrm>
              <a:off x="9352281" y="2771274"/>
              <a:ext cx="1059941" cy="1830705"/>
            </a:xfrm>
            <a:custGeom>
              <a:avLst/>
              <a:gdLst>
                <a:gd name="connsiteX0" fmla="*/ 0 w 1059941"/>
                <a:gd name="connsiteY0" fmla="*/ 0 h 1830705"/>
                <a:gd name="connsiteX1" fmla="*/ 0 w 1059941"/>
                <a:gd name="connsiteY1" fmla="*/ 1830705 h 1830705"/>
                <a:gd name="connsiteX2" fmla="*/ 1059942 w 1059941"/>
                <a:gd name="connsiteY2" fmla="*/ 915353 h 1830705"/>
                <a:gd name="connsiteX3" fmla="*/ 0 w 1059941"/>
                <a:gd name="connsiteY3" fmla="*/ 0 h 1830705"/>
              </a:gdLst>
              <a:ahLst/>
              <a:cxnLst>
                <a:cxn ang="0">
                  <a:pos x="connsiteX0" y="connsiteY0"/>
                </a:cxn>
                <a:cxn ang="0">
                  <a:pos x="connsiteX1" y="connsiteY1"/>
                </a:cxn>
                <a:cxn ang="0">
                  <a:pos x="connsiteX2" y="connsiteY2"/>
                </a:cxn>
                <a:cxn ang="0">
                  <a:pos x="connsiteX3" y="connsiteY3"/>
                </a:cxn>
              </a:cxnLst>
              <a:rect l="l" t="t" r="r" b="b"/>
              <a:pathLst>
                <a:path w="1059941" h="1830705">
                  <a:moveTo>
                    <a:pt x="0" y="0"/>
                  </a:moveTo>
                  <a:lnTo>
                    <a:pt x="0" y="1830705"/>
                  </a:lnTo>
                  <a:lnTo>
                    <a:pt x="1059942" y="915353"/>
                  </a:lnTo>
                  <a:lnTo>
                    <a:pt x="0" y="0"/>
                  </a:lnTo>
                  <a:close/>
                </a:path>
              </a:pathLst>
            </a:custGeom>
            <a:solidFill>
              <a:schemeClr val="accent5"/>
            </a:solidFill>
            <a:ln>
              <a:noFill/>
            </a:ln>
            <a:effectLst>
              <a:outerShdw blurRad="50800" dist="76200" algn="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endParaRPr lang="en-GB"/>
            </a:p>
          </p:txBody>
        </p:sp>
        <p:sp>
          <p:nvSpPr>
            <p:cNvPr id="82" name="TextBox 81">
              <a:extLst>
                <a:ext uri="{FF2B5EF4-FFF2-40B4-BE49-F238E27FC236}">
                  <a16:creationId xmlns:a16="http://schemas.microsoft.com/office/drawing/2014/main" id="{3B40EE82-1BE8-436F-A481-BC5254E5C2A1}"/>
                </a:ext>
              </a:extLst>
            </p:cNvPr>
            <p:cNvSpPr txBox="1"/>
            <p:nvPr/>
          </p:nvSpPr>
          <p:spPr>
            <a:xfrm>
              <a:off x="9370896" y="3434904"/>
              <a:ext cx="657540" cy="461665"/>
            </a:xfrm>
            <a:prstGeom prst="rect">
              <a:avLst/>
            </a:prstGeom>
            <a:noFill/>
          </p:spPr>
          <p:txBody>
            <a:bodyPr wrap="square" rtlCol="0">
              <a:spAutoFit/>
            </a:bodyPr>
            <a:lstStyle/>
            <a:p>
              <a:pPr algn="ctr"/>
              <a:r>
                <a:rPr lang="en-GB" sz="2400" b="1">
                  <a:solidFill>
                    <a:schemeClr val="bg1"/>
                  </a:solidFill>
                  <a:latin typeface="Helvetica" pitchFamily="2" charset="0"/>
                </a:rPr>
                <a:t>02</a:t>
              </a:r>
            </a:p>
          </p:txBody>
        </p:sp>
      </p:grpSp>
      <p:grpSp>
        <p:nvGrpSpPr>
          <p:cNvPr id="89" name="03">
            <a:extLst>
              <a:ext uri="{FF2B5EF4-FFF2-40B4-BE49-F238E27FC236}">
                <a16:creationId xmlns:a16="http://schemas.microsoft.com/office/drawing/2014/main" id="{4292A3D3-E5A2-43F1-B794-EA2446655BE1}"/>
              </a:ext>
            </a:extLst>
          </p:cNvPr>
          <p:cNvGrpSpPr/>
          <p:nvPr/>
        </p:nvGrpSpPr>
        <p:grpSpPr>
          <a:xfrm>
            <a:off x="7982888" y="4692046"/>
            <a:ext cx="1371144" cy="1189742"/>
            <a:chOff x="7766940" y="4601979"/>
            <a:chExt cx="1585341" cy="1375600"/>
          </a:xfrm>
        </p:grpSpPr>
        <p:sp>
          <p:nvSpPr>
            <p:cNvPr id="61" name="Freeform: Shape 60">
              <a:extLst>
                <a:ext uri="{FF2B5EF4-FFF2-40B4-BE49-F238E27FC236}">
                  <a16:creationId xmlns:a16="http://schemas.microsoft.com/office/drawing/2014/main" id="{B7941462-788F-48CE-B1D7-766275E4BF14}"/>
                </a:ext>
              </a:extLst>
            </p:cNvPr>
            <p:cNvSpPr/>
            <p:nvPr/>
          </p:nvSpPr>
          <p:spPr>
            <a:xfrm>
              <a:off x="7766940" y="4601979"/>
              <a:ext cx="1585341" cy="1375600"/>
            </a:xfrm>
            <a:custGeom>
              <a:avLst/>
              <a:gdLst>
                <a:gd name="connsiteX0" fmla="*/ 1322641 w 1585341"/>
                <a:gd name="connsiteY0" fmla="*/ 1375600 h 1375600"/>
                <a:gd name="connsiteX1" fmla="*/ 1585341 w 1585341"/>
                <a:gd name="connsiteY1" fmla="*/ 0 h 1375600"/>
                <a:gd name="connsiteX2" fmla="*/ 0 w 1585341"/>
                <a:gd name="connsiteY2" fmla="*/ 915257 h 1375600"/>
                <a:gd name="connsiteX3" fmla="*/ 1322641 w 1585341"/>
                <a:gd name="connsiteY3" fmla="*/ 1375600 h 1375600"/>
              </a:gdLst>
              <a:ahLst/>
              <a:cxnLst>
                <a:cxn ang="0">
                  <a:pos x="connsiteX0" y="connsiteY0"/>
                </a:cxn>
                <a:cxn ang="0">
                  <a:pos x="connsiteX1" y="connsiteY1"/>
                </a:cxn>
                <a:cxn ang="0">
                  <a:pos x="connsiteX2" y="connsiteY2"/>
                </a:cxn>
                <a:cxn ang="0">
                  <a:pos x="connsiteX3" y="connsiteY3"/>
                </a:cxn>
              </a:cxnLst>
              <a:rect l="l" t="t" r="r" b="b"/>
              <a:pathLst>
                <a:path w="1585341" h="1375600">
                  <a:moveTo>
                    <a:pt x="1322641" y="1375600"/>
                  </a:moveTo>
                  <a:lnTo>
                    <a:pt x="1585341" y="0"/>
                  </a:lnTo>
                  <a:lnTo>
                    <a:pt x="0" y="915257"/>
                  </a:lnTo>
                  <a:lnTo>
                    <a:pt x="1322641" y="1375600"/>
                  </a:lnTo>
                  <a:close/>
                </a:path>
              </a:pathLst>
            </a:custGeom>
            <a:solidFill>
              <a:schemeClr val="accent4"/>
            </a:solidFill>
            <a:ln>
              <a:noFill/>
            </a:ln>
            <a:effectLst>
              <a:outerShdw blurRad="50800" dist="762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endParaRPr lang="en-GB"/>
            </a:p>
          </p:txBody>
        </p:sp>
        <p:sp>
          <p:nvSpPr>
            <p:cNvPr id="83" name="TextBox 82">
              <a:extLst>
                <a:ext uri="{FF2B5EF4-FFF2-40B4-BE49-F238E27FC236}">
                  <a16:creationId xmlns:a16="http://schemas.microsoft.com/office/drawing/2014/main" id="{4FCB5127-6702-40ED-A8AD-1E773D85E465}"/>
                </a:ext>
              </a:extLst>
            </p:cNvPr>
            <p:cNvSpPr txBox="1"/>
            <p:nvPr/>
          </p:nvSpPr>
          <p:spPr>
            <a:xfrm>
              <a:off x="8442055" y="5129282"/>
              <a:ext cx="657540" cy="461665"/>
            </a:xfrm>
            <a:prstGeom prst="rect">
              <a:avLst/>
            </a:prstGeom>
            <a:noFill/>
          </p:spPr>
          <p:txBody>
            <a:bodyPr wrap="square" rtlCol="0">
              <a:spAutoFit/>
            </a:bodyPr>
            <a:lstStyle/>
            <a:p>
              <a:pPr algn="ctr"/>
              <a:r>
                <a:rPr lang="en-GB" sz="2400" b="1">
                  <a:solidFill>
                    <a:schemeClr val="bg1"/>
                  </a:solidFill>
                  <a:latin typeface="Helvetica" pitchFamily="2" charset="0"/>
                </a:rPr>
                <a:t>03</a:t>
              </a:r>
            </a:p>
          </p:txBody>
        </p:sp>
      </p:grpSp>
      <p:grpSp>
        <p:nvGrpSpPr>
          <p:cNvPr id="90" name="04">
            <a:extLst>
              <a:ext uri="{FF2B5EF4-FFF2-40B4-BE49-F238E27FC236}">
                <a16:creationId xmlns:a16="http://schemas.microsoft.com/office/drawing/2014/main" id="{5372371F-80AC-4943-9299-AD85F57A9C6F}"/>
              </a:ext>
            </a:extLst>
          </p:cNvPr>
          <p:cNvGrpSpPr/>
          <p:nvPr/>
        </p:nvGrpSpPr>
        <p:grpSpPr>
          <a:xfrm>
            <a:off x="6611660" y="4692046"/>
            <a:ext cx="1371227" cy="1189742"/>
            <a:chOff x="6181503" y="4601979"/>
            <a:chExt cx="1585436" cy="1375600"/>
          </a:xfrm>
        </p:grpSpPr>
        <p:sp>
          <p:nvSpPr>
            <p:cNvPr id="60" name="Freeform: Shape 59">
              <a:extLst>
                <a:ext uri="{FF2B5EF4-FFF2-40B4-BE49-F238E27FC236}">
                  <a16:creationId xmlns:a16="http://schemas.microsoft.com/office/drawing/2014/main" id="{221627B8-CEB5-434D-A44A-178F536F2B2A}"/>
                </a:ext>
              </a:extLst>
            </p:cNvPr>
            <p:cNvSpPr/>
            <p:nvPr/>
          </p:nvSpPr>
          <p:spPr>
            <a:xfrm>
              <a:off x="6181503" y="4601979"/>
              <a:ext cx="1585436" cy="1375600"/>
            </a:xfrm>
            <a:custGeom>
              <a:avLst/>
              <a:gdLst>
                <a:gd name="connsiteX0" fmla="*/ 262700 w 1585436"/>
                <a:gd name="connsiteY0" fmla="*/ 1375600 h 1375600"/>
                <a:gd name="connsiteX1" fmla="*/ 1585436 w 1585436"/>
                <a:gd name="connsiteY1" fmla="*/ 915257 h 1375600"/>
                <a:gd name="connsiteX2" fmla="*/ 0 w 1585436"/>
                <a:gd name="connsiteY2" fmla="*/ 0 h 1375600"/>
                <a:gd name="connsiteX3" fmla="*/ 262700 w 1585436"/>
                <a:gd name="connsiteY3" fmla="*/ 1375600 h 1375600"/>
              </a:gdLst>
              <a:ahLst/>
              <a:cxnLst>
                <a:cxn ang="0">
                  <a:pos x="connsiteX0" y="connsiteY0"/>
                </a:cxn>
                <a:cxn ang="0">
                  <a:pos x="connsiteX1" y="connsiteY1"/>
                </a:cxn>
                <a:cxn ang="0">
                  <a:pos x="connsiteX2" y="connsiteY2"/>
                </a:cxn>
                <a:cxn ang="0">
                  <a:pos x="connsiteX3" y="connsiteY3"/>
                </a:cxn>
              </a:cxnLst>
              <a:rect l="l" t="t" r="r" b="b"/>
              <a:pathLst>
                <a:path w="1585436" h="1375600">
                  <a:moveTo>
                    <a:pt x="262700" y="1375600"/>
                  </a:moveTo>
                  <a:lnTo>
                    <a:pt x="1585436" y="915257"/>
                  </a:lnTo>
                  <a:lnTo>
                    <a:pt x="0" y="0"/>
                  </a:lnTo>
                  <a:lnTo>
                    <a:pt x="262700" y="1375600"/>
                  </a:lnTo>
                  <a:close/>
                </a:path>
              </a:pathLst>
            </a:custGeom>
            <a:solidFill>
              <a:schemeClr val="accent3"/>
            </a:solidFill>
            <a:ln>
              <a:noFill/>
            </a:ln>
            <a:effectLst>
              <a:outerShdw blurRad="50800" dist="762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endParaRPr lang="en-GB"/>
            </a:p>
          </p:txBody>
        </p:sp>
        <p:sp>
          <p:nvSpPr>
            <p:cNvPr id="84" name="TextBox 83">
              <a:extLst>
                <a:ext uri="{FF2B5EF4-FFF2-40B4-BE49-F238E27FC236}">
                  <a16:creationId xmlns:a16="http://schemas.microsoft.com/office/drawing/2014/main" id="{1983CDD1-93B4-437B-8C67-FD66E8C3A787}"/>
                </a:ext>
              </a:extLst>
            </p:cNvPr>
            <p:cNvSpPr txBox="1"/>
            <p:nvPr/>
          </p:nvSpPr>
          <p:spPr>
            <a:xfrm>
              <a:off x="6485964" y="5105581"/>
              <a:ext cx="657540" cy="461665"/>
            </a:xfrm>
            <a:prstGeom prst="rect">
              <a:avLst/>
            </a:prstGeom>
            <a:noFill/>
          </p:spPr>
          <p:txBody>
            <a:bodyPr wrap="square" rtlCol="0">
              <a:spAutoFit/>
            </a:bodyPr>
            <a:lstStyle/>
            <a:p>
              <a:pPr algn="ctr"/>
              <a:r>
                <a:rPr lang="en-GB" sz="2400" b="1">
                  <a:solidFill>
                    <a:schemeClr val="bg1"/>
                  </a:solidFill>
                  <a:latin typeface="Helvetica" pitchFamily="2" charset="0"/>
                </a:rPr>
                <a:t>04</a:t>
              </a:r>
            </a:p>
          </p:txBody>
        </p:sp>
      </p:grpSp>
      <p:grpSp>
        <p:nvGrpSpPr>
          <p:cNvPr id="91" name="05">
            <a:extLst>
              <a:ext uri="{FF2B5EF4-FFF2-40B4-BE49-F238E27FC236}">
                <a16:creationId xmlns:a16="http://schemas.microsoft.com/office/drawing/2014/main" id="{88767C8B-E0B1-4AD3-87D3-27C6FB9D4735}"/>
              </a:ext>
            </a:extLst>
          </p:cNvPr>
          <p:cNvGrpSpPr/>
          <p:nvPr/>
        </p:nvGrpSpPr>
        <p:grpSpPr>
          <a:xfrm>
            <a:off x="5694929" y="3108689"/>
            <a:ext cx="916732" cy="1583357"/>
            <a:chOff x="5121562" y="2771274"/>
            <a:chExt cx="1059941" cy="1830705"/>
          </a:xfrm>
        </p:grpSpPr>
        <p:sp>
          <p:nvSpPr>
            <p:cNvPr id="62" name="Freeform: Shape 61">
              <a:extLst>
                <a:ext uri="{FF2B5EF4-FFF2-40B4-BE49-F238E27FC236}">
                  <a16:creationId xmlns:a16="http://schemas.microsoft.com/office/drawing/2014/main" id="{C7E4814E-F63D-4C11-B72C-A75EB4FEEF1C}"/>
                </a:ext>
              </a:extLst>
            </p:cNvPr>
            <p:cNvSpPr/>
            <p:nvPr/>
          </p:nvSpPr>
          <p:spPr>
            <a:xfrm>
              <a:off x="5121562" y="2771274"/>
              <a:ext cx="1059941" cy="1830705"/>
            </a:xfrm>
            <a:custGeom>
              <a:avLst/>
              <a:gdLst>
                <a:gd name="connsiteX0" fmla="*/ 0 w 1059941"/>
                <a:gd name="connsiteY0" fmla="*/ 915353 h 1830705"/>
                <a:gd name="connsiteX1" fmla="*/ 1059942 w 1059941"/>
                <a:gd name="connsiteY1" fmla="*/ 1830705 h 1830705"/>
                <a:gd name="connsiteX2" fmla="*/ 1059942 w 1059941"/>
                <a:gd name="connsiteY2" fmla="*/ 0 h 1830705"/>
                <a:gd name="connsiteX3" fmla="*/ 0 w 1059941"/>
                <a:gd name="connsiteY3" fmla="*/ 915353 h 1830705"/>
              </a:gdLst>
              <a:ahLst/>
              <a:cxnLst>
                <a:cxn ang="0">
                  <a:pos x="connsiteX0" y="connsiteY0"/>
                </a:cxn>
                <a:cxn ang="0">
                  <a:pos x="connsiteX1" y="connsiteY1"/>
                </a:cxn>
                <a:cxn ang="0">
                  <a:pos x="connsiteX2" y="connsiteY2"/>
                </a:cxn>
                <a:cxn ang="0">
                  <a:pos x="connsiteX3" y="connsiteY3"/>
                </a:cxn>
              </a:cxnLst>
              <a:rect l="l" t="t" r="r" b="b"/>
              <a:pathLst>
                <a:path w="1059941" h="1830705">
                  <a:moveTo>
                    <a:pt x="0" y="915353"/>
                  </a:moveTo>
                  <a:lnTo>
                    <a:pt x="1059942" y="1830705"/>
                  </a:lnTo>
                  <a:lnTo>
                    <a:pt x="1059942" y="0"/>
                  </a:lnTo>
                  <a:lnTo>
                    <a:pt x="0" y="915353"/>
                  </a:lnTo>
                  <a:close/>
                </a:path>
              </a:pathLst>
            </a:custGeom>
            <a:solidFill>
              <a:schemeClr val="accent2"/>
            </a:solidFill>
            <a:ln>
              <a:noFill/>
            </a:ln>
            <a:effectLst>
              <a:outerShdw blurRad="50800" dist="76200" dir="10800000" algn="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endParaRPr lang="en-GB"/>
            </a:p>
          </p:txBody>
        </p:sp>
        <p:sp>
          <p:nvSpPr>
            <p:cNvPr id="85" name="TextBox 84">
              <a:extLst>
                <a:ext uri="{FF2B5EF4-FFF2-40B4-BE49-F238E27FC236}">
                  <a16:creationId xmlns:a16="http://schemas.microsoft.com/office/drawing/2014/main" id="{7E74E22D-DE71-4F0C-B302-BF5B4F347412}"/>
                </a:ext>
              </a:extLst>
            </p:cNvPr>
            <p:cNvSpPr txBox="1"/>
            <p:nvPr/>
          </p:nvSpPr>
          <p:spPr>
            <a:xfrm>
              <a:off x="5496595" y="3434904"/>
              <a:ext cx="657540" cy="461665"/>
            </a:xfrm>
            <a:prstGeom prst="rect">
              <a:avLst/>
            </a:prstGeom>
            <a:noFill/>
          </p:spPr>
          <p:txBody>
            <a:bodyPr wrap="square" rtlCol="0">
              <a:spAutoFit/>
            </a:bodyPr>
            <a:lstStyle/>
            <a:p>
              <a:pPr algn="ctr"/>
              <a:r>
                <a:rPr lang="en-GB" sz="2400" b="1">
                  <a:solidFill>
                    <a:schemeClr val="bg1"/>
                  </a:solidFill>
                  <a:latin typeface="Helvetica" pitchFamily="2" charset="0"/>
                </a:rPr>
                <a:t>05</a:t>
              </a:r>
            </a:p>
          </p:txBody>
        </p:sp>
      </p:grpSp>
      <p:grpSp>
        <p:nvGrpSpPr>
          <p:cNvPr id="92" name="06">
            <a:extLst>
              <a:ext uri="{FF2B5EF4-FFF2-40B4-BE49-F238E27FC236}">
                <a16:creationId xmlns:a16="http://schemas.microsoft.com/office/drawing/2014/main" id="{AE95EFB3-C6C9-46D4-94B9-6DA389DC8B6F}"/>
              </a:ext>
            </a:extLst>
          </p:cNvPr>
          <p:cNvGrpSpPr/>
          <p:nvPr/>
        </p:nvGrpSpPr>
        <p:grpSpPr>
          <a:xfrm>
            <a:off x="6611660" y="1918946"/>
            <a:ext cx="1371227" cy="1189742"/>
            <a:chOff x="6181503" y="1395673"/>
            <a:chExt cx="1585436" cy="1375600"/>
          </a:xfrm>
        </p:grpSpPr>
        <p:sp>
          <p:nvSpPr>
            <p:cNvPr id="65" name="Freeform: Shape 64">
              <a:extLst>
                <a:ext uri="{FF2B5EF4-FFF2-40B4-BE49-F238E27FC236}">
                  <a16:creationId xmlns:a16="http://schemas.microsoft.com/office/drawing/2014/main" id="{457A539C-CDA1-4A2B-9D4F-DF537CED92CB}"/>
                </a:ext>
              </a:extLst>
            </p:cNvPr>
            <p:cNvSpPr/>
            <p:nvPr/>
          </p:nvSpPr>
          <p:spPr>
            <a:xfrm>
              <a:off x="6181503" y="1395673"/>
              <a:ext cx="1585436" cy="1375600"/>
            </a:xfrm>
            <a:custGeom>
              <a:avLst/>
              <a:gdLst>
                <a:gd name="connsiteX0" fmla="*/ 262700 w 1585436"/>
                <a:gd name="connsiteY0" fmla="*/ 0 h 1375600"/>
                <a:gd name="connsiteX1" fmla="*/ 0 w 1585436"/>
                <a:gd name="connsiteY1" fmla="*/ 1375601 h 1375600"/>
                <a:gd name="connsiteX2" fmla="*/ 1585436 w 1585436"/>
                <a:gd name="connsiteY2" fmla="*/ 460343 h 1375600"/>
                <a:gd name="connsiteX3" fmla="*/ 262700 w 1585436"/>
                <a:gd name="connsiteY3" fmla="*/ 0 h 1375600"/>
              </a:gdLst>
              <a:ahLst/>
              <a:cxnLst>
                <a:cxn ang="0">
                  <a:pos x="connsiteX0" y="connsiteY0"/>
                </a:cxn>
                <a:cxn ang="0">
                  <a:pos x="connsiteX1" y="connsiteY1"/>
                </a:cxn>
                <a:cxn ang="0">
                  <a:pos x="connsiteX2" y="connsiteY2"/>
                </a:cxn>
                <a:cxn ang="0">
                  <a:pos x="connsiteX3" y="connsiteY3"/>
                </a:cxn>
              </a:cxnLst>
              <a:rect l="l" t="t" r="r" b="b"/>
              <a:pathLst>
                <a:path w="1585436" h="1375600">
                  <a:moveTo>
                    <a:pt x="262700" y="0"/>
                  </a:moveTo>
                  <a:lnTo>
                    <a:pt x="0" y="1375601"/>
                  </a:lnTo>
                  <a:lnTo>
                    <a:pt x="1585436" y="460343"/>
                  </a:lnTo>
                  <a:lnTo>
                    <a:pt x="262700" y="0"/>
                  </a:lnTo>
                  <a:close/>
                </a:path>
              </a:pathLst>
            </a:custGeom>
            <a:solidFill>
              <a:schemeClr val="accent1"/>
            </a:solidFill>
            <a:ln>
              <a:noFill/>
            </a:ln>
            <a:effectLst>
              <a:outerShdw blurRad="50800" dist="76200" dir="13500000" algn="b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endParaRPr lang="en-GB"/>
            </a:p>
          </p:txBody>
        </p:sp>
        <p:sp>
          <p:nvSpPr>
            <p:cNvPr id="86" name="TextBox 85">
              <a:extLst>
                <a:ext uri="{FF2B5EF4-FFF2-40B4-BE49-F238E27FC236}">
                  <a16:creationId xmlns:a16="http://schemas.microsoft.com/office/drawing/2014/main" id="{2DEC88B1-5B88-4909-BFBB-B6AB2C43650D}"/>
                </a:ext>
              </a:extLst>
            </p:cNvPr>
            <p:cNvSpPr txBox="1"/>
            <p:nvPr/>
          </p:nvSpPr>
          <p:spPr>
            <a:xfrm>
              <a:off x="6434484" y="1726131"/>
              <a:ext cx="657540" cy="461665"/>
            </a:xfrm>
            <a:prstGeom prst="rect">
              <a:avLst/>
            </a:prstGeom>
            <a:noFill/>
          </p:spPr>
          <p:txBody>
            <a:bodyPr wrap="square" rtlCol="0">
              <a:spAutoFit/>
            </a:bodyPr>
            <a:lstStyle/>
            <a:p>
              <a:pPr algn="ctr"/>
              <a:r>
                <a:rPr lang="en-GB" sz="2400" b="1">
                  <a:solidFill>
                    <a:schemeClr val="bg1"/>
                  </a:solidFill>
                  <a:latin typeface="Helvetica" pitchFamily="2" charset="0"/>
                </a:rPr>
                <a:t>06</a:t>
              </a:r>
            </a:p>
          </p:txBody>
        </p:sp>
      </p:grpSp>
      <p:grpSp>
        <p:nvGrpSpPr>
          <p:cNvPr id="73" name="shadow">
            <a:extLst>
              <a:ext uri="{FF2B5EF4-FFF2-40B4-BE49-F238E27FC236}">
                <a16:creationId xmlns:a16="http://schemas.microsoft.com/office/drawing/2014/main" id="{1039ECE7-9069-41B7-9953-26E903C09775}"/>
              </a:ext>
            </a:extLst>
          </p:cNvPr>
          <p:cNvGrpSpPr/>
          <p:nvPr/>
        </p:nvGrpSpPr>
        <p:grpSpPr>
          <a:xfrm>
            <a:off x="3982553" y="849238"/>
            <a:ext cx="7980848" cy="6156400"/>
            <a:chOff x="3141683" y="158858"/>
            <a:chExt cx="9227595" cy="7118136"/>
          </a:xfrm>
        </p:grpSpPr>
        <p:pic>
          <p:nvPicPr>
            <p:cNvPr id="67" name="Picture 66" descr="A picture containing computer, dark, light, night sky&#10;&#10;Description automatically generated">
              <a:extLst>
                <a:ext uri="{FF2B5EF4-FFF2-40B4-BE49-F238E27FC236}">
                  <a16:creationId xmlns:a16="http://schemas.microsoft.com/office/drawing/2014/main" id="{6AEE5397-81C0-4A02-9B6C-9ECF9E0EA5B6}"/>
                </a:ext>
              </a:extLst>
            </p:cNvPr>
            <p:cNvPicPr>
              <a:picLocks noChangeAspect="1"/>
            </p:cNvPicPr>
            <p:nvPr/>
          </p:nvPicPr>
          <p:blipFill rotWithShape="1">
            <a:blip r:embed="rId3">
              <a:extLst>
                <a:ext uri="{28A0092B-C50C-407E-A947-70E740481C1C}">
                  <a14:useLocalDpi xmlns:a14="http://schemas.microsoft.com/office/drawing/2010/main" val="0"/>
                </a:ext>
              </a:extLst>
            </a:blip>
            <a:srcRect l="39967" t="39111"/>
            <a:stretch/>
          </p:blipFill>
          <p:spPr>
            <a:xfrm rot="2574014">
              <a:off x="6579604" y="620810"/>
              <a:ext cx="2427342" cy="2586431"/>
            </a:xfrm>
            <a:prstGeom prst="rect">
              <a:avLst/>
            </a:prstGeom>
          </p:spPr>
        </p:pic>
        <p:pic>
          <p:nvPicPr>
            <p:cNvPr id="68" name="Picture 67" descr="A picture containing computer, dark, light, night sky&#10;&#10;Description automatically generated">
              <a:extLst>
                <a:ext uri="{FF2B5EF4-FFF2-40B4-BE49-F238E27FC236}">
                  <a16:creationId xmlns:a16="http://schemas.microsoft.com/office/drawing/2014/main" id="{E9F7107F-FF39-493C-8043-63118E60A4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248720">
              <a:off x="8223685" y="157473"/>
              <a:ext cx="4043373" cy="4247812"/>
            </a:xfrm>
            <a:prstGeom prst="rect">
              <a:avLst/>
            </a:prstGeom>
          </p:spPr>
        </p:pic>
        <p:pic>
          <p:nvPicPr>
            <p:cNvPr id="69" name="Picture 68" descr="A picture containing computer, dark, light, night sky&#10;&#10;Description automatically generated">
              <a:extLst>
                <a:ext uri="{FF2B5EF4-FFF2-40B4-BE49-F238E27FC236}">
                  <a16:creationId xmlns:a16="http://schemas.microsoft.com/office/drawing/2014/main" id="{864916B4-40C2-4121-9BBF-4CE09A650C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850951">
              <a:off x="8253201" y="3029182"/>
              <a:ext cx="4043372" cy="4247812"/>
            </a:xfrm>
            <a:prstGeom prst="rect">
              <a:avLst/>
            </a:prstGeom>
          </p:spPr>
        </p:pic>
        <p:pic>
          <p:nvPicPr>
            <p:cNvPr id="70" name="Picture 69" descr="A picture containing computer, dark, light, night sky&#10;&#10;Description automatically generated">
              <a:extLst>
                <a:ext uri="{FF2B5EF4-FFF2-40B4-BE49-F238E27FC236}">
                  <a16:creationId xmlns:a16="http://schemas.microsoft.com/office/drawing/2014/main" id="{9D5A2782-95FB-495B-82AA-077507BB9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416084">
              <a:off x="6602684" y="3529704"/>
              <a:ext cx="2322940" cy="2440392"/>
            </a:xfrm>
            <a:prstGeom prst="rect">
              <a:avLst/>
            </a:prstGeom>
          </p:spPr>
        </p:pic>
        <p:pic>
          <p:nvPicPr>
            <p:cNvPr id="71" name="Picture 70" descr="A picture containing computer, dark, light, night sky&#10;&#10;Description automatically generated">
              <a:extLst>
                <a:ext uri="{FF2B5EF4-FFF2-40B4-BE49-F238E27FC236}">
                  <a16:creationId xmlns:a16="http://schemas.microsoft.com/office/drawing/2014/main" id="{403BD80C-6A08-4895-9A06-2FA6A66C82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040323">
              <a:off x="3243903" y="2989478"/>
              <a:ext cx="4043372" cy="4247812"/>
            </a:xfrm>
            <a:prstGeom prst="rect">
              <a:avLst/>
            </a:prstGeom>
          </p:spPr>
        </p:pic>
        <p:pic>
          <p:nvPicPr>
            <p:cNvPr id="72" name="Picture 71" descr="A picture containing computer, dark, light, night sky&#10;&#10;Description automatically generated">
              <a:extLst>
                <a:ext uri="{FF2B5EF4-FFF2-40B4-BE49-F238E27FC236}">
                  <a16:creationId xmlns:a16="http://schemas.microsoft.com/office/drawing/2014/main" id="{FB8549B6-0485-4FC6-B0CE-D5ED67FAC4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34864">
              <a:off x="3342229" y="158858"/>
              <a:ext cx="4043372" cy="4247813"/>
            </a:xfrm>
            <a:prstGeom prst="rect">
              <a:avLst/>
            </a:prstGeom>
          </p:spPr>
        </p:pic>
      </p:grpSp>
      <p:sp>
        <p:nvSpPr>
          <p:cNvPr id="18" name="Oval 17">
            <a:extLst>
              <a:ext uri="{FF2B5EF4-FFF2-40B4-BE49-F238E27FC236}">
                <a16:creationId xmlns:a16="http://schemas.microsoft.com/office/drawing/2014/main" id="{1E593CFF-22BE-4C46-8BB8-C1BEC8B22F04}"/>
              </a:ext>
            </a:extLst>
          </p:cNvPr>
          <p:cNvSpPr/>
          <p:nvPr/>
        </p:nvSpPr>
        <p:spPr>
          <a:xfrm>
            <a:off x="6701018" y="2553710"/>
            <a:ext cx="2543916" cy="2543916"/>
          </a:xfrm>
          <a:prstGeom prst="ellipse">
            <a:avLst/>
          </a:prstGeom>
          <a:gradFill>
            <a:gsLst>
              <a:gs pos="0">
                <a:srgbClr val="F2F2F2"/>
              </a:gs>
              <a:gs pos="100000">
                <a:schemeClr val="bg1"/>
              </a:gs>
            </a:gsLst>
            <a:lin ang="9000000" scaled="0"/>
          </a:gradFill>
          <a:ln w="76200">
            <a:gradFill>
              <a:gsLst>
                <a:gs pos="0">
                  <a:srgbClr val="F2F2F2"/>
                </a:gs>
                <a:gs pos="100000">
                  <a:schemeClr val="bg1"/>
                </a:gs>
              </a:gsLst>
              <a:lin ang="0" scaled="0"/>
            </a:gradFill>
          </a:ln>
          <a:effectLst>
            <a:outerShdw blurRad="63500" sx="105000" sy="105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6" name="TextBox 95">
            <a:extLst>
              <a:ext uri="{FF2B5EF4-FFF2-40B4-BE49-F238E27FC236}">
                <a16:creationId xmlns:a16="http://schemas.microsoft.com/office/drawing/2014/main" id="{FE201D0B-DF37-4F93-B0BA-2E54C2F8A5AD}"/>
              </a:ext>
            </a:extLst>
          </p:cNvPr>
          <p:cNvSpPr txBox="1"/>
          <p:nvPr/>
        </p:nvSpPr>
        <p:spPr>
          <a:xfrm>
            <a:off x="4747955" y="813502"/>
            <a:ext cx="281067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lumMod val="95000"/>
                    <a:lumOff val="5000"/>
                  </a:prstClr>
                </a:solidFill>
                <a:effectLst/>
                <a:uLnTx/>
                <a:uFillTx/>
                <a:latin typeface="Helvetica" panose="020B0604020202020204" pitchFamily="34" charset="0"/>
                <a:ea typeface="+mn-ea"/>
                <a:cs typeface="Helvetica" panose="020B0604020202020204" pitchFamily="34" charset="0"/>
              </a:rPr>
              <a:t>Training</a:t>
            </a:r>
            <a:r>
              <a:rPr kumimoji="0" lang="en-GB" sz="1400" b="1" i="0" u="none" strike="noStrike" kern="1200" cap="none" spc="0" normalizeH="0" noProof="0">
                <a:ln>
                  <a:noFill/>
                </a:ln>
                <a:solidFill>
                  <a:prstClr val="black">
                    <a:lumMod val="95000"/>
                    <a:lumOff val="5000"/>
                  </a:prstClr>
                </a:solidFill>
                <a:effectLst/>
                <a:uLnTx/>
                <a:uFillTx/>
                <a:latin typeface="Helvetica" panose="020B0604020202020204" pitchFamily="34" charset="0"/>
                <a:ea typeface="+mn-ea"/>
                <a:cs typeface="Helvetica" panose="020B0604020202020204" pitchFamily="34" charset="0"/>
              </a:rPr>
              <a:t> and Adoption</a:t>
            </a:r>
            <a:endParaRPr kumimoji="0" lang="en-GB" sz="1400" b="1" i="0" u="none" strike="noStrike" kern="1200" cap="none" spc="0" normalizeH="0" baseline="0" noProof="0">
              <a:ln>
                <a:noFill/>
              </a:ln>
              <a:solidFill>
                <a:prstClr val="black">
                  <a:lumMod val="95000"/>
                  <a:lumOff val="5000"/>
                </a:prstClr>
              </a:solidFill>
              <a:effectLst/>
              <a:uLnTx/>
              <a:uFillTx/>
              <a:latin typeface="Helvetica" panose="020B0604020202020204" pitchFamily="34" charset="0"/>
              <a:ea typeface="+mn-ea"/>
              <a:cs typeface="Helvetica" panose="020B0604020202020204" pitchFamily="34" charset="0"/>
            </a:endParaRPr>
          </a:p>
          <a:p>
            <a:pPr lvl="0">
              <a:defRPr/>
            </a:pPr>
            <a:r>
              <a:rPr lang="en-GB" sz="1400">
                <a:solidFill>
                  <a:prstClr val="black">
                    <a:lumMod val="95000"/>
                    <a:lumOff val="5000"/>
                  </a:prstClr>
                </a:solidFill>
                <a:latin typeface="Helvetica" panose="020B0604020202020204" pitchFamily="34" charset="0"/>
                <a:cs typeface="Helvetica" panose="020B0604020202020204" pitchFamily="34" charset="0"/>
              </a:rPr>
              <a:t>We offer training whether its your sales and technical staff, to end-user training for your customers</a:t>
            </a:r>
            <a:endParaRPr kumimoji="0" lang="en-GB" sz="1400" b="0" i="0" u="none" strike="noStrike" kern="1200" cap="none" spc="0" normalizeH="0" baseline="0" noProof="0">
              <a:ln>
                <a:noFill/>
              </a:ln>
              <a:solidFill>
                <a:prstClr val="black">
                  <a:lumMod val="95000"/>
                  <a:lumOff val="5000"/>
                </a:prstClr>
              </a:solidFill>
              <a:effectLst/>
              <a:uLnTx/>
              <a:uFillTx/>
              <a:latin typeface="Helvetica" panose="020B0604020202020204" pitchFamily="34" charset="0"/>
              <a:ea typeface="+mn-ea"/>
              <a:cs typeface="Helvetica" panose="020B0604020202020204" pitchFamily="34" charset="0"/>
            </a:endParaRPr>
          </a:p>
        </p:txBody>
      </p:sp>
      <p:sp>
        <p:nvSpPr>
          <p:cNvPr id="97" name="TextBox 96">
            <a:extLst>
              <a:ext uri="{FF2B5EF4-FFF2-40B4-BE49-F238E27FC236}">
                <a16:creationId xmlns:a16="http://schemas.microsoft.com/office/drawing/2014/main" id="{A83E1DE5-B309-4A06-8542-561C2844CAC4}"/>
              </a:ext>
            </a:extLst>
          </p:cNvPr>
          <p:cNvSpPr txBox="1"/>
          <p:nvPr/>
        </p:nvSpPr>
        <p:spPr>
          <a:xfrm>
            <a:off x="3736239" y="2613165"/>
            <a:ext cx="1935020" cy="181588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400" b="1">
                <a:solidFill>
                  <a:prstClr val="black">
                    <a:lumMod val="95000"/>
                    <a:lumOff val="5000"/>
                  </a:prstClr>
                </a:solidFill>
                <a:latin typeface="Helvetica" panose="020B0604020202020204" pitchFamily="34" charset="0"/>
                <a:cs typeface="Helvetica" panose="020B0604020202020204" pitchFamily="34" charset="0"/>
              </a:rPr>
              <a:t>Professional Services</a:t>
            </a:r>
            <a:endParaRPr lang="en-GB" sz="1400" b="1" noProof="0">
              <a:solidFill>
                <a:prstClr val="black">
                  <a:lumMod val="95000"/>
                  <a:lumOff val="5000"/>
                </a:prstClr>
              </a:solidFill>
              <a:latin typeface="Helvetica" panose="020B0604020202020204" pitchFamily="34" charset="0"/>
              <a:cs typeface="Helvetica"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a:ln>
                  <a:noFill/>
                </a:ln>
                <a:solidFill>
                  <a:prstClr val="black">
                    <a:lumMod val="95000"/>
                    <a:lumOff val="5000"/>
                  </a:prstClr>
                </a:solidFill>
                <a:effectLst/>
                <a:uLnTx/>
                <a:uFillTx/>
                <a:latin typeface="Helvetica" panose="020B0604020202020204" pitchFamily="34" charset="0"/>
                <a:ea typeface="+mn-ea"/>
                <a:cs typeface="Helvetica" panose="020B0604020202020204" pitchFamily="34" charset="0"/>
              </a:rPr>
              <a:t>Whether you’re a reseller or referral partners, our team of UC</a:t>
            </a:r>
            <a:r>
              <a:rPr kumimoji="0" lang="en-GB" sz="1400" i="0" u="none" strike="noStrike" kern="1200" cap="none" spc="0" normalizeH="0">
                <a:ln>
                  <a:noFill/>
                </a:ln>
                <a:solidFill>
                  <a:prstClr val="black">
                    <a:lumMod val="95000"/>
                    <a:lumOff val="5000"/>
                  </a:prstClr>
                </a:solidFill>
                <a:effectLst/>
                <a:uLnTx/>
                <a:uFillTx/>
                <a:latin typeface="Helvetica" panose="020B0604020202020204" pitchFamily="34" charset="0"/>
                <a:ea typeface="+mn-ea"/>
                <a:cs typeface="Helvetica" panose="020B0604020202020204" pitchFamily="34" charset="0"/>
              </a:rPr>
              <a:t> engineering and provisioning teams are here for you</a:t>
            </a:r>
            <a:endParaRPr kumimoji="0" lang="en-GB" sz="1400" i="0" u="none" strike="noStrike" kern="1200" cap="none" spc="0" normalizeH="0" baseline="0" noProof="0">
              <a:ln>
                <a:noFill/>
              </a:ln>
              <a:solidFill>
                <a:prstClr val="black">
                  <a:lumMod val="95000"/>
                  <a:lumOff val="5000"/>
                </a:prstClr>
              </a:solidFill>
              <a:effectLst/>
              <a:uLnTx/>
              <a:uFillTx/>
              <a:latin typeface="Helvetica" panose="020B0604020202020204" pitchFamily="34" charset="0"/>
              <a:ea typeface="+mn-ea"/>
              <a:cs typeface="Helvetica" panose="020B0604020202020204" pitchFamily="34" charset="0"/>
            </a:endParaRPr>
          </a:p>
        </p:txBody>
      </p:sp>
      <p:sp>
        <p:nvSpPr>
          <p:cNvPr id="98" name="TextBox 97">
            <a:extLst>
              <a:ext uri="{FF2B5EF4-FFF2-40B4-BE49-F238E27FC236}">
                <a16:creationId xmlns:a16="http://schemas.microsoft.com/office/drawing/2014/main" id="{239AC057-22C5-40B0-B912-23D93DFA0AC2}"/>
              </a:ext>
            </a:extLst>
          </p:cNvPr>
          <p:cNvSpPr txBox="1"/>
          <p:nvPr/>
        </p:nvSpPr>
        <p:spPr>
          <a:xfrm>
            <a:off x="10433065" y="2909418"/>
            <a:ext cx="1745789" cy="1384995"/>
          </a:xfrm>
          <a:prstGeom prst="rect">
            <a:avLst/>
          </a:prstGeom>
          <a:noFill/>
        </p:spPr>
        <p:txBody>
          <a:bodyPr wrap="square" lIns="91440" tIns="45720" rIns="91440" bIns="45720" rtlCol="0" anchor="t">
            <a:spAutoFit/>
          </a:bodyPr>
          <a:lstStyle/>
          <a:p>
            <a:pPr lvl="0">
              <a:defRPr/>
            </a:pPr>
            <a:r>
              <a:rPr kumimoji="0" lang="en-GB" sz="1400" b="1" i="0" u="none" strike="noStrike" kern="1200" cap="none" spc="0" normalizeH="0" baseline="0" noProof="0">
                <a:ln>
                  <a:noFill/>
                </a:ln>
                <a:solidFill>
                  <a:prstClr val="black">
                    <a:lumMod val="95000"/>
                    <a:lumOff val="5000"/>
                  </a:prstClr>
                </a:solidFill>
                <a:effectLst/>
                <a:uLnTx/>
                <a:uFillTx/>
                <a:latin typeface="Helvetica" panose="020B0604020202020204" pitchFamily="34" charset="0"/>
                <a:ea typeface="+mn-ea"/>
                <a:cs typeface="Helvetica" panose="020B0604020202020204" pitchFamily="34" charset="0"/>
              </a:rPr>
              <a:t>Flexibility</a:t>
            </a:r>
            <a:r>
              <a:rPr kumimoji="0" lang="en-GB" sz="1400" b="0" i="0" u="none" strike="noStrike" kern="1200" cap="none" spc="0" normalizeH="0" baseline="0" noProof="0">
                <a:ln>
                  <a:noFill/>
                </a:ln>
                <a:solidFill>
                  <a:prstClr val="black">
                    <a:lumMod val="95000"/>
                    <a:lumOff val="5000"/>
                  </a:prstClr>
                </a:solidFill>
                <a:effectLst/>
                <a:uLnTx/>
                <a:uFillTx/>
                <a:latin typeface="Helvetica" panose="020B0604020202020204" pitchFamily="34" charset="0"/>
                <a:ea typeface="+mn-ea"/>
                <a:cs typeface="Helvetica" panose="020B0604020202020204" pitchFamily="34" charset="0"/>
              </a:rPr>
              <a:t> </a:t>
            </a:r>
          </a:p>
          <a:p>
            <a:pPr>
              <a:defRPr/>
            </a:pPr>
            <a:r>
              <a:rPr lang="en-GB" sz="1400">
                <a:solidFill>
                  <a:prstClr val="black">
                    <a:lumMod val="95000"/>
                    <a:lumOff val="5000"/>
                  </a:prstClr>
                </a:solidFill>
                <a:latin typeface="Helvetica"/>
                <a:cs typeface="Helvetica"/>
              </a:rPr>
              <a:t>The </a:t>
            </a:r>
            <a:r>
              <a:rPr lang="en-GB" sz="1400" err="1">
                <a:solidFill>
                  <a:prstClr val="black">
                    <a:lumMod val="95000"/>
                    <a:lumOff val="5000"/>
                  </a:prstClr>
                </a:solidFill>
                <a:latin typeface="Helvetica"/>
                <a:cs typeface="Helvetica"/>
              </a:rPr>
              <a:t>Akixi</a:t>
            </a:r>
            <a:r>
              <a:rPr lang="en-GB" sz="1400">
                <a:solidFill>
                  <a:prstClr val="black">
                    <a:lumMod val="95000"/>
                    <a:lumOff val="5000"/>
                  </a:prstClr>
                </a:solidFill>
                <a:latin typeface="Helvetica"/>
                <a:cs typeface="Helvetica"/>
              </a:rPr>
              <a:t> portfolio can be tailored</a:t>
            </a:r>
            <a:r>
              <a:rPr lang="en-GB" sz="1400" noProof="0">
                <a:solidFill>
                  <a:prstClr val="black">
                    <a:lumMod val="95000"/>
                    <a:lumOff val="5000"/>
                  </a:prstClr>
                </a:solidFill>
                <a:latin typeface="Helvetica"/>
                <a:cs typeface="Helvetica"/>
              </a:rPr>
              <a:t> </a:t>
            </a:r>
            <a:r>
              <a:rPr lang="en-GB" sz="1400">
                <a:solidFill>
                  <a:prstClr val="black">
                    <a:lumMod val="95000"/>
                    <a:lumOff val="5000"/>
                  </a:prstClr>
                </a:solidFill>
                <a:latin typeface="Helvetica"/>
                <a:cs typeface="Helvetica"/>
              </a:rPr>
              <a:t>to </a:t>
            </a:r>
            <a:r>
              <a:rPr lang="en-GB" sz="1400" noProof="0">
                <a:solidFill>
                  <a:prstClr val="black">
                    <a:lumMod val="95000"/>
                    <a:lumOff val="5000"/>
                  </a:prstClr>
                </a:solidFill>
                <a:latin typeface="Helvetica"/>
                <a:cs typeface="Helvetica"/>
              </a:rPr>
              <a:t>your solution </a:t>
            </a:r>
            <a:r>
              <a:rPr lang="en-GB" sz="1400">
                <a:solidFill>
                  <a:prstClr val="black">
                    <a:lumMod val="95000"/>
                    <a:lumOff val="5000"/>
                  </a:prstClr>
                </a:solidFill>
                <a:latin typeface="Helvetica"/>
                <a:cs typeface="Helvetica"/>
              </a:rPr>
              <a:t>needs with</a:t>
            </a:r>
            <a:r>
              <a:rPr lang="en-GB" sz="1400" noProof="0">
                <a:solidFill>
                  <a:prstClr val="black">
                    <a:lumMod val="95000"/>
                    <a:lumOff val="5000"/>
                  </a:prstClr>
                </a:solidFill>
                <a:latin typeface="Helvetica"/>
                <a:cs typeface="Helvetica"/>
              </a:rPr>
              <a:t> our modular licensing structure</a:t>
            </a:r>
            <a:r>
              <a:rPr lang="en-GB" sz="1400">
                <a:solidFill>
                  <a:prstClr val="black">
                    <a:lumMod val="95000"/>
                    <a:lumOff val="5000"/>
                  </a:prstClr>
                </a:solidFill>
                <a:latin typeface="Helvetica"/>
                <a:cs typeface="Helvetica"/>
              </a:rPr>
              <a:t>.</a:t>
            </a:r>
            <a:endParaRPr lang="en-GB" sz="1400" b="0" i="0" u="none" strike="noStrike" kern="1200" cap="none" spc="0" normalizeH="0" baseline="0" noProof="0">
              <a:ln>
                <a:noFill/>
              </a:ln>
              <a:solidFill>
                <a:prstClr val="black">
                  <a:lumMod val="95000"/>
                  <a:lumOff val="5000"/>
                </a:prstClr>
              </a:solidFill>
              <a:effectLst/>
              <a:uLnTx/>
              <a:uFillTx/>
              <a:latin typeface="Helvetica"/>
              <a:cs typeface="Helvetica"/>
            </a:endParaRPr>
          </a:p>
        </p:txBody>
      </p:sp>
      <p:sp>
        <p:nvSpPr>
          <p:cNvPr id="99" name="TextBox 98">
            <a:extLst>
              <a:ext uri="{FF2B5EF4-FFF2-40B4-BE49-F238E27FC236}">
                <a16:creationId xmlns:a16="http://schemas.microsoft.com/office/drawing/2014/main" id="{4D555650-5FCD-4010-B61F-B8450D7B7D68}"/>
              </a:ext>
            </a:extLst>
          </p:cNvPr>
          <p:cNvSpPr txBox="1"/>
          <p:nvPr/>
        </p:nvSpPr>
        <p:spPr>
          <a:xfrm>
            <a:off x="7992395" y="5878992"/>
            <a:ext cx="3982905" cy="523220"/>
          </a:xfrm>
          <a:prstGeom prst="rect">
            <a:avLst/>
          </a:prstGeom>
          <a:noFill/>
        </p:spPr>
        <p:txBody>
          <a:bodyPr wrap="square" lIns="91440" tIns="45720" rIns="91440" bIns="45720" rtlCol="0" anchor="t">
            <a:spAutoFit/>
          </a:bodyPr>
          <a:lstStyle/>
          <a:p>
            <a:pPr>
              <a:defRPr/>
            </a:pPr>
            <a:r>
              <a:rPr lang="en-GB" sz="1400" b="1">
                <a:solidFill>
                  <a:prstClr val="black">
                    <a:lumMod val="95000"/>
                    <a:lumOff val="5000"/>
                  </a:prstClr>
                </a:solidFill>
                <a:latin typeface="Helvetica"/>
                <a:cs typeface="Helvetica"/>
              </a:rPr>
              <a:t>Self Service </a:t>
            </a:r>
            <a:r>
              <a:rPr lang="en-GB" sz="1400">
                <a:solidFill>
                  <a:prstClr val="black">
                    <a:lumMod val="95000"/>
                    <a:lumOff val="5000"/>
                  </a:prstClr>
                </a:solidFill>
                <a:latin typeface="Helvetica"/>
                <a:cs typeface="Helvetica"/>
              </a:rPr>
              <a:t>portals give you the control and management of your customers reporting needs</a:t>
            </a:r>
            <a:endParaRPr kumimoji="0" lang="en-GB" sz="1400" b="0" i="0" u="none" strike="noStrike" kern="1200" cap="none" spc="0" normalizeH="0" baseline="0" noProof="0">
              <a:ln>
                <a:noFill/>
              </a:ln>
              <a:solidFill>
                <a:prstClr val="black">
                  <a:lumMod val="95000"/>
                  <a:lumOff val="5000"/>
                </a:prstClr>
              </a:solidFill>
              <a:effectLst/>
              <a:uLnTx/>
              <a:uFillTx/>
              <a:latin typeface="Helvetica" panose="020B0604020202020204" pitchFamily="34" charset="0"/>
              <a:ea typeface="+mn-ea"/>
              <a:cs typeface="Helvetica" panose="020B0604020202020204" pitchFamily="34" charset="0"/>
            </a:endParaRPr>
          </a:p>
        </p:txBody>
      </p:sp>
      <p:sp>
        <p:nvSpPr>
          <p:cNvPr id="100" name="TextBox 99">
            <a:extLst>
              <a:ext uri="{FF2B5EF4-FFF2-40B4-BE49-F238E27FC236}">
                <a16:creationId xmlns:a16="http://schemas.microsoft.com/office/drawing/2014/main" id="{F632ABE8-1427-41C6-A93F-5012A89FDC8D}"/>
              </a:ext>
            </a:extLst>
          </p:cNvPr>
          <p:cNvSpPr txBox="1"/>
          <p:nvPr/>
        </p:nvSpPr>
        <p:spPr>
          <a:xfrm>
            <a:off x="4844675" y="5637085"/>
            <a:ext cx="2680050" cy="73866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lumMod val="95000"/>
                    <a:lumOff val="5000"/>
                  </a:prstClr>
                </a:solidFill>
                <a:effectLst/>
                <a:uLnTx/>
                <a:uFillTx/>
                <a:latin typeface="Helvetica" panose="020B0604020202020204" pitchFamily="34" charset="0"/>
                <a:ea typeface="+mn-ea"/>
                <a:cs typeface="Helvetica" panose="020B0604020202020204" pitchFamily="34" charset="0"/>
              </a:rPr>
              <a:t>Sell</a:t>
            </a:r>
            <a:r>
              <a:rPr kumimoji="0" lang="en-GB" sz="1400" b="1" i="0" u="none" strike="noStrike" kern="1200" cap="none" spc="0" normalizeH="0" noProof="0">
                <a:ln>
                  <a:noFill/>
                </a:ln>
                <a:solidFill>
                  <a:prstClr val="black">
                    <a:lumMod val="95000"/>
                    <a:lumOff val="5000"/>
                  </a:prstClr>
                </a:solidFill>
                <a:effectLst/>
                <a:uLnTx/>
                <a:uFillTx/>
                <a:latin typeface="Helvetica" panose="020B0604020202020204" pitchFamily="34" charset="0"/>
                <a:ea typeface="+mn-ea"/>
                <a:cs typeface="Helvetica" panose="020B0604020202020204" pitchFamily="34" charset="0"/>
              </a:rPr>
              <a:t> with approach</a:t>
            </a:r>
            <a:endParaRPr kumimoji="0" lang="en-GB" sz="1400" b="1" i="0" u="none" strike="noStrike" kern="1200" cap="none" spc="0" normalizeH="0" baseline="0" noProof="0">
              <a:ln>
                <a:noFill/>
              </a:ln>
              <a:solidFill>
                <a:prstClr val="black">
                  <a:lumMod val="95000"/>
                  <a:lumOff val="5000"/>
                </a:prstClr>
              </a:solidFill>
              <a:effectLst/>
              <a:uLnTx/>
              <a:uFillTx/>
              <a:latin typeface="Helvetica" panose="020B0604020202020204" pitchFamily="34" charset="0"/>
              <a:ea typeface="+mn-ea"/>
              <a:cs typeface="Helvetica"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GB" sz="1400">
                <a:solidFill>
                  <a:prstClr val="black">
                    <a:lumMod val="95000"/>
                    <a:lumOff val="5000"/>
                  </a:prstClr>
                </a:solidFill>
                <a:latin typeface="Helvetica" panose="020B0604020202020204" pitchFamily="34" charset="0"/>
                <a:cs typeface="Helvetica" panose="020B0604020202020204" pitchFamily="34" charset="0"/>
              </a:rPr>
              <a:t>We’re here to support you, through the sales cycle</a:t>
            </a:r>
            <a:endParaRPr kumimoji="0" lang="en-GB" sz="1400" i="0" u="none" strike="noStrike" kern="1200" cap="none" spc="0" normalizeH="0" baseline="0" noProof="0">
              <a:ln>
                <a:noFill/>
              </a:ln>
              <a:solidFill>
                <a:prstClr val="black">
                  <a:lumMod val="95000"/>
                  <a:lumOff val="5000"/>
                </a:prstClr>
              </a:solidFill>
              <a:effectLst/>
              <a:uLnTx/>
              <a:uFillTx/>
              <a:latin typeface="Helvetica" panose="020B0604020202020204" pitchFamily="34" charset="0"/>
              <a:ea typeface="+mn-ea"/>
              <a:cs typeface="Helvetica" panose="020B0604020202020204" pitchFamily="34" charset="0"/>
            </a:endParaRPr>
          </a:p>
        </p:txBody>
      </p:sp>
      <p:sp>
        <p:nvSpPr>
          <p:cNvPr id="101" name="TextBox 100">
            <a:extLst>
              <a:ext uri="{FF2B5EF4-FFF2-40B4-BE49-F238E27FC236}">
                <a16:creationId xmlns:a16="http://schemas.microsoft.com/office/drawing/2014/main" id="{CEFFC203-364A-4499-8C26-ECDE3970FE85}"/>
              </a:ext>
            </a:extLst>
          </p:cNvPr>
          <p:cNvSpPr txBox="1"/>
          <p:nvPr/>
        </p:nvSpPr>
        <p:spPr>
          <a:xfrm>
            <a:off x="8300015" y="671760"/>
            <a:ext cx="3050816" cy="1169551"/>
          </a:xfrm>
          <a:prstGeom prst="rect">
            <a:avLst/>
          </a:prstGeom>
          <a:noFill/>
        </p:spPr>
        <p:txBody>
          <a:bodyPr wrap="square" lIns="91440" tIns="45720" rIns="91440" bIns="45720" rtlCol="0" anchor="t">
            <a:spAutoFit/>
          </a:bodyPr>
          <a:lstStyle/>
          <a:p>
            <a:pPr algn="r">
              <a:defRPr/>
            </a:pPr>
            <a:r>
              <a:rPr lang="en-GB" sz="1400" b="1">
                <a:solidFill>
                  <a:prstClr val="black">
                    <a:lumMod val="95000"/>
                    <a:lumOff val="5000"/>
                  </a:prstClr>
                </a:solidFill>
                <a:latin typeface="Helvetica"/>
                <a:cs typeface="Helvetica"/>
              </a:rPr>
              <a:t>Resilience</a:t>
            </a:r>
            <a:br>
              <a:rPr lang="en-GB" sz="1400" b="1" i="0" u="none" strike="noStrike" kern="1200" cap="none" spc="0" normalizeH="0" baseline="0" noProof="0">
                <a:ln>
                  <a:noFill/>
                </a:ln>
                <a:effectLst/>
                <a:uLnTx/>
                <a:uFillTx/>
                <a:latin typeface="Helvetica" panose="020B0604020202020204" pitchFamily="34" charset="0"/>
                <a:cs typeface="Helvetica" panose="020B0604020202020204" pitchFamily="34" charset="0"/>
              </a:rPr>
            </a:br>
            <a:r>
              <a:rPr lang="en-GB" sz="1400">
                <a:solidFill>
                  <a:prstClr val="black">
                    <a:lumMod val="95000"/>
                    <a:lumOff val="5000"/>
                  </a:prstClr>
                </a:solidFill>
                <a:latin typeface="Helvetica"/>
                <a:cs typeface="Helvetica"/>
              </a:rPr>
              <a:t>The </a:t>
            </a:r>
            <a:r>
              <a:rPr lang="en-GB" sz="1400" err="1">
                <a:solidFill>
                  <a:prstClr val="black">
                    <a:lumMod val="95000"/>
                    <a:lumOff val="5000"/>
                  </a:prstClr>
                </a:solidFill>
                <a:latin typeface="Helvetica"/>
                <a:cs typeface="Helvetica"/>
              </a:rPr>
              <a:t>Akixi</a:t>
            </a:r>
            <a:r>
              <a:rPr lang="en-GB" sz="1400">
                <a:solidFill>
                  <a:prstClr val="black">
                    <a:lumMod val="95000"/>
                    <a:lumOff val="5000"/>
                  </a:prstClr>
                </a:solidFill>
                <a:latin typeface="Helvetica"/>
                <a:cs typeface="Helvetica"/>
              </a:rPr>
              <a:t> BI Reporting Suite has a dedicated </a:t>
            </a:r>
            <a:r>
              <a:rPr kumimoji="0" lang="en-GB" sz="1400" i="0" u="none" strike="noStrike" kern="1200" cap="none" spc="0" normalizeH="0" baseline="0" noProof="0">
                <a:ln>
                  <a:noFill/>
                </a:ln>
                <a:solidFill>
                  <a:prstClr val="black">
                    <a:lumMod val="95000"/>
                    <a:lumOff val="5000"/>
                  </a:prstClr>
                </a:solidFill>
                <a:effectLst/>
                <a:uLnTx/>
                <a:uFillTx/>
                <a:latin typeface="Helvetica"/>
                <a:cs typeface="Helvetica"/>
              </a:rPr>
              <a:t>resilient </a:t>
            </a:r>
            <a:r>
              <a:rPr lang="en-GB" sz="1400">
                <a:solidFill>
                  <a:prstClr val="black">
                    <a:lumMod val="95000"/>
                    <a:lumOff val="5000"/>
                  </a:prstClr>
                </a:solidFill>
                <a:latin typeface="Helvetica"/>
                <a:cs typeface="Helvetica"/>
              </a:rPr>
              <a:t>connection into the Expo </a:t>
            </a:r>
            <a:r>
              <a:rPr kumimoji="0" lang="en-GB" sz="1400" i="0" u="none" strike="noStrike" kern="1200" cap="none" spc="0" normalizeH="0" baseline="0" noProof="0">
                <a:ln>
                  <a:noFill/>
                </a:ln>
                <a:solidFill>
                  <a:prstClr val="black">
                    <a:lumMod val="95000"/>
                    <a:lumOff val="5000"/>
                  </a:prstClr>
                </a:solidFill>
                <a:effectLst/>
                <a:uLnTx/>
                <a:uFillTx/>
                <a:latin typeface="Helvetica"/>
                <a:cs typeface="Helvetica"/>
              </a:rPr>
              <a:t>infrastructure, backed by robust SLA’s</a:t>
            </a:r>
            <a:endParaRPr kumimoji="0" lang="en-GB" sz="1400" b="1" i="0" u="none" strike="noStrike" kern="1200" cap="none" spc="0" normalizeH="0" baseline="0" noProof="0">
              <a:ln>
                <a:noFill/>
              </a:ln>
              <a:solidFill>
                <a:prstClr val="black">
                  <a:lumMod val="95000"/>
                  <a:lumOff val="5000"/>
                </a:prstClr>
              </a:solidFill>
              <a:effectLst/>
              <a:uLnTx/>
              <a:uFillTx/>
              <a:latin typeface="Helvetica"/>
              <a:cs typeface="Helvetica"/>
            </a:endParaRPr>
          </a:p>
        </p:txBody>
      </p:sp>
      <p:sp>
        <p:nvSpPr>
          <p:cNvPr id="2" name="Title 1">
            <a:extLst>
              <a:ext uri="{FF2B5EF4-FFF2-40B4-BE49-F238E27FC236}">
                <a16:creationId xmlns:a16="http://schemas.microsoft.com/office/drawing/2014/main" id="{54D46B24-A584-C845-90D8-4665C766A298}"/>
              </a:ext>
            </a:extLst>
          </p:cNvPr>
          <p:cNvSpPr>
            <a:spLocks noGrp="1"/>
          </p:cNvSpPr>
          <p:nvPr>
            <p:ph type="title"/>
          </p:nvPr>
        </p:nvSpPr>
        <p:spPr/>
        <p:txBody>
          <a:bodyPr vert="horz" lIns="91440" tIns="45720" rIns="91440" bIns="45720" anchor="ctr"/>
          <a:lstStyle/>
          <a:p>
            <a:r>
              <a:rPr lang="en-US">
                <a:latin typeface="HelveticaNowText Medium"/>
              </a:rPr>
              <a:t>Why Expo with </a:t>
            </a:r>
            <a:r>
              <a:rPr lang="en-US" err="1">
                <a:latin typeface="HelveticaNowText Medium"/>
              </a:rPr>
              <a:t>Akixi</a:t>
            </a:r>
            <a:r>
              <a:rPr lang="en-US">
                <a:latin typeface="HelveticaNowText Medium"/>
              </a:rPr>
              <a:t> reporting</a:t>
            </a:r>
            <a:endParaRPr lang="en-US"/>
          </a:p>
        </p:txBody>
      </p:sp>
      <p:grpSp>
        <p:nvGrpSpPr>
          <p:cNvPr id="66" name="Group 65"/>
          <p:cNvGrpSpPr/>
          <p:nvPr/>
        </p:nvGrpSpPr>
        <p:grpSpPr>
          <a:xfrm>
            <a:off x="381140" y="1324442"/>
            <a:ext cx="3127920" cy="4828395"/>
            <a:chOff x="4362709" y="1243508"/>
            <a:chExt cx="3127920" cy="4828395"/>
          </a:xfrm>
        </p:grpSpPr>
        <p:sp>
          <p:nvSpPr>
            <p:cNvPr id="74" name="Freeform 73"/>
            <p:cNvSpPr/>
            <p:nvPr/>
          </p:nvSpPr>
          <p:spPr>
            <a:xfrm>
              <a:off x="4362709" y="1243508"/>
              <a:ext cx="3127920" cy="769523"/>
            </a:xfrm>
            <a:custGeom>
              <a:avLst/>
              <a:gdLst>
                <a:gd name="connsiteX0" fmla="*/ 151954 w 3127920"/>
                <a:gd name="connsiteY0" fmla="*/ 0 h 769523"/>
                <a:gd name="connsiteX1" fmla="*/ 2975966 w 3127920"/>
                <a:gd name="connsiteY1" fmla="*/ 0 h 769523"/>
                <a:gd name="connsiteX2" fmla="*/ 3127920 w 3127920"/>
                <a:gd name="connsiteY2" fmla="*/ 151954 h 769523"/>
                <a:gd name="connsiteX3" fmla="*/ 3127920 w 3127920"/>
                <a:gd name="connsiteY3" fmla="*/ 769523 h 769523"/>
                <a:gd name="connsiteX4" fmla="*/ 0 w 3127920"/>
                <a:gd name="connsiteY4" fmla="*/ 769523 h 769523"/>
                <a:gd name="connsiteX5" fmla="*/ 0 w 3127920"/>
                <a:gd name="connsiteY5" fmla="*/ 151954 h 769523"/>
                <a:gd name="connsiteX6" fmla="*/ 151954 w 3127920"/>
                <a:gd name="connsiteY6" fmla="*/ 0 h 76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7920" h="769523">
                  <a:moveTo>
                    <a:pt x="151954" y="0"/>
                  </a:moveTo>
                  <a:lnTo>
                    <a:pt x="2975966" y="0"/>
                  </a:lnTo>
                  <a:cubicBezTo>
                    <a:pt x="3059888" y="0"/>
                    <a:pt x="3127920" y="68032"/>
                    <a:pt x="3127920" y="151954"/>
                  </a:cubicBezTo>
                  <a:lnTo>
                    <a:pt x="3127920" y="769523"/>
                  </a:lnTo>
                  <a:lnTo>
                    <a:pt x="0" y="769523"/>
                  </a:lnTo>
                  <a:lnTo>
                    <a:pt x="0" y="151954"/>
                  </a:lnTo>
                  <a:cubicBezTo>
                    <a:pt x="0" y="68032"/>
                    <a:pt x="68032" y="0"/>
                    <a:pt x="151954"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r>
                <a:rPr lang="en-GB" sz="1600" b="1">
                  <a:solidFill>
                    <a:schemeClr val="accent4"/>
                  </a:solidFill>
                  <a:latin typeface="Helvetica" pitchFamily="2" charset="0"/>
                </a:rPr>
                <a:t>Our Partnership Statement</a:t>
              </a:r>
            </a:p>
          </p:txBody>
        </p:sp>
        <p:sp>
          <p:nvSpPr>
            <p:cNvPr id="75" name="Freeform 74"/>
            <p:cNvSpPr/>
            <p:nvPr/>
          </p:nvSpPr>
          <p:spPr>
            <a:xfrm>
              <a:off x="4362709" y="2018111"/>
              <a:ext cx="3127920" cy="4053792"/>
            </a:xfrm>
            <a:custGeom>
              <a:avLst/>
              <a:gdLst>
                <a:gd name="connsiteX0" fmla="*/ 0 w 3127920"/>
                <a:gd name="connsiteY0" fmla="*/ 0 h 4053792"/>
                <a:gd name="connsiteX1" fmla="*/ 3127920 w 3127920"/>
                <a:gd name="connsiteY1" fmla="*/ 0 h 4053792"/>
                <a:gd name="connsiteX2" fmla="*/ 3127920 w 3127920"/>
                <a:gd name="connsiteY2" fmla="*/ 3901838 h 4053792"/>
                <a:gd name="connsiteX3" fmla="*/ 2975966 w 3127920"/>
                <a:gd name="connsiteY3" fmla="*/ 4053792 h 4053792"/>
                <a:gd name="connsiteX4" fmla="*/ 151954 w 3127920"/>
                <a:gd name="connsiteY4" fmla="*/ 4053792 h 4053792"/>
                <a:gd name="connsiteX5" fmla="*/ 0 w 3127920"/>
                <a:gd name="connsiteY5" fmla="*/ 3901838 h 4053792"/>
                <a:gd name="connsiteX6" fmla="*/ 0 w 3127920"/>
                <a:gd name="connsiteY6" fmla="*/ 0 h 405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7920" h="4053792">
                  <a:moveTo>
                    <a:pt x="0" y="0"/>
                  </a:moveTo>
                  <a:lnTo>
                    <a:pt x="3127920" y="0"/>
                  </a:lnTo>
                  <a:lnTo>
                    <a:pt x="3127920" y="3901838"/>
                  </a:lnTo>
                  <a:cubicBezTo>
                    <a:pt x="3127920" y="3985760"/>
                    <a:pt x="3059888" y="4053792"/>
                    <a:pt x="2975966" y="4053792"/>
                  </a:cubicBezTo>
                  <a:lnTo>
                    <a:pt x="151954" y="4053792"/>
                  </a:lnTo>
                  <a:cubicBezTo>
                    <a:pt x="68032" y="4053792"/>
                    <a:pt x="0" y="3985760"/>
                    <a:pt x="0" y="3901838"/>
                  </a:cubicBezTo>
                  <a:lnTo>
                    <a:pt x="0" y="0"/>
                  </a:lnTo>
                  <a:close/>
                </a:path>
              </a:pathLst>
            </a:custGeom>
            <a:solidFill>
              <a:srgbClr val="1A1C2B"/>
            </a:solidFill>
            <a:ln>
              <a:noFill/>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228594" lvl="1" indent="-228594" defTabSz="914309">
                <a:lnSpc>
                  <a:spcPct val="90000"/>
                </a:lnSpc>
                <a:spcBef>
                  <a:spcPts val="1200"/>
                </a:spcBef>
                <a:spcAft>
                  <a:spcPts val="600"/>
                </a:spcAft>
                <a:buClr>
                  <a:prstClr val="white"/>
                </a:buClr>
                <a:buFont typeface="Arial" panose="020B0604020202020204" pitchFamily="34" charset="0"/>
                <a:buChar char="•"/>
              </a:pPr>
              <a:r>
                <a:rPr lang="en-US" sz="1400">
                  <a:solidFill>
                    <a:srgbClr val="FFFFFF"/>
                  </a:solidFill>
                  <a:latin typeface="Helvetica" pitchFamily="2" charset="0"/>
                  <a:cs typeface="Arial"/>
                </a:rPr>
                <a:t>A partnership to strengthen your portfolio, with little internal investment needed</a:t>
              </a:r>
            </a:p>
            <a:p>
              <a:pPr marL="228594" lvl="1" indent="-228594" defTabSz="914309">
                <a:lnSpc>
                  <a:spcPct val="90000"/>
                </a:lnSpc>
                <a:spcBef>
                  <a:spcPts val="1200"/>
                </a:spcBef>
                <a:spcAft>
                  <a:spcPts val="600"/>
                </a:spcAft>
                <a:buClr>
                  <a:prstClr val="white"/>
                </a:buClr>
                <a:buFont typeface="Arial" panose="020B0604020202020204" pitchFamily="34" charset="0"/>
                <a:buChar char="•"/>
              </a:pPr>
              <a:r>
                <a:rPr lang="en-US" sz="1400">
                  <a:solidFill>
                    <a:srgbClr val="FFFFFF"/>
                  </a:solidFill>
                  <a:latin typeface="Helvetica" pitchFamily="2" charset="0"/>
                  <a:cs typeface="Arial"/>
                </a:rPr>
                <a:t>Deliver commercial efficiency to retain partner margins</a:t>
              </a:r>
            </a:p>
            <a:p>
              <a:pPr marL="228594" lvl="1" indent="-228594" defTabSz="914309">
                <a:lnSpc>
                  <a:spcPct val="90000"/>
                </a:lnSpc>
                <a:spcBef>
                  <a:spcPts val="1200"/>
                </a:spcBef>
                <a:spcAft>
                  <a:spcPts val="600"/>
                </a:spcAft>
                <a:buClr>
                  <a:prstClr val="white"/>
                </a:buClr>
                <a:buFont typeface="Arial" panose="020B0604020202020204" pitchFamily="34" charset="0"/>
                <a:buChar char="•"/>
              </a:pPr>
              <a:r>
                <a:rPr lang="en-US" sz="1400">
                  <a:solidFill>
                    <a:schemeClr val="bg1"/>
                  </a:solidFill>
                  <a:latin typeface="Helvetica" pitchFamily="2" charset="0"/>
                  <a:cs typeface="Arial"/>
                </a:rPr>
                <a:t>Enable </a:t>
              </a:r>
              <a:r>
                <a:rPr lang="en-US" sz="1400" b="1">
                  <a:solidFill>
                    <a:schemeClr val="bg1"/>
                  </a:solidFill>
                  <a:latin typeface="Helvetica" pitchFamily="2" charset="0"/>
                  <a:cs typeface="Arial"/>
                </a:rPr>
                <a:t>you</a:t>
              </a:r>
              <a:r>
                <a:rPr lang="en-US" sz="1400">
                  <a:solidFill>
                    <a:schemeClr val="bg1"/>
                  </a:solidFill>
                  <a:latin typeface="Helvetica" pitchFamily="2" charset="0"/>
                  <a:cs typeface="Arial"/>
                </a:rPr>
                <a:t> to focus on delivering the </a:t>
              </a:r>
              <a:r>
                <a:rPr lang="en-US" sz="1400">
                  <a:solidFill>
                    <a:srgbClr val="FFFFFF"/>
                  </a:solidFill>
                  <a:latin typeface="Helvetica" pitchFamily="2" charset="0"/>
                  <a:cs typeface="Arial"/>
                </a:rPr>
                <a:t>best possible experience and service to your customers</a:t>
              </a:r>
            </a:p>
            <a:p>
              <a:pPr marL="228594" lvl="1" indent="-228594" defTabSz="914309">
                <a:lnSpc>
                  <a:spcPct val="90000"/>
                </a:lnSpc>
                <a:spcBef>
                  <a:spcPts val="1200"/>
                </a:spcBef>
                <a:spcAft>
                  <a:spcPts val="600"/>
                </a:spcAft>
                <a:buClr>
                  <a:prstClr val="white"/>
                </a:buClr>
                <a:buFont typeface="Arial" panose="020B0604020202020204" pitchFamily="34" charset="0"/>
                <a:buChar char="•"/>
              </a:pPr>
              <a:r>
                <a:rPr lang="en-US" sz="1400">
                  <a:solidFill>
                    <a:srgbClr val="FFFFFF"/>
                  </a:solidFill>
                  <a:latin typeface="Helvetica" pitchFamily="2" charset="0"/>
                  <a:cs typeface="Arial"/>
                </a:rPr>
                <a:t>Industry leading Net Promoter Score of 92 for the last 3 month average</a:t>
              </a:r>
            </a:p>
          </p:txBody>
        </p:sp>
      </p:grpSp>
      <p:pic>
        <p:nvPicPr>
          <p:cNvPr id="6" name="Picture 14" descr="akixi-logo – BDM-Voice">
            <a:extLst>
              <a:ext uri="{FF2B5EF4-FFF2-40B4-BE49-F238E27FC236}">
                <a16:creationId xmlns:a16="http://schemas.microsoft.com/office/drawing/2014/main" id="{EA7683F6-63AA-E2BC-7204-E5F2FEC16A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2836" y="3568205"/>
            <a:ext cx="1065357" cy="518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84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animEffect transition="in" filter="fade">
                                      <p:cBhvr>
                                        <p:cTn id="9" dur="500"/>
                                        <p:tgtEl>
                                          <p:spTgt spid="95"/>
                                        </p:tgtEl>
                                      </p:cBhvr>
                                    </p:animEffect>
                                  </p:childTnLst>
                                </p:cTn>
                              </p:par>
                              <p:par>
                                <p:cTn id="10" presetID="53" presetClass="entr" presetSubtype="16" fill="hold" nodeType="with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p:cTn id="12" dur="500" fill="hold"/>
                                        <p:tgtEl>
                                          <p:spTgt spid="73"/>
                                        </p:tgtEl>
                                        <p:attrNameLst>
                                          <p:attrName>ppt_w</p:attrName>
                                        </p:attrNameLst>
                                      </p:cBhvr>
                                      <p:tavLst>
                                        <p:tav tm="0">
                                          <p:val>
                                            <p:fltVal val="0"/>
                                          </p:val>
                                        </p:tav>
                                        <p:tav tm="100000">
                                          <p:val>
                                            <p:strVal val="#ppt_w"/>
                                          </p:val>
                                        </p:tav>
                                      </p:tavLst>
                                    </p:anim>
                                    <p:anim calcmode="lin" valueType="num">
                                      <p:cBhvr>
                                        <p:cTn id="13" dur="500" fill="hold"/>
                                        <p:tgtEl>
                                          <p:spTgt spid="73"/>
                                        </p:tgtEl>
                                        <p:attrNameLst>
                                          <p:attrName>ppt_h</p:attrName>
                                        </p:attrNameLst>
                                      </p:cBhvr>
                                      <p:tavLst>
                                        <p:tav tm="0">
                                          <p:val>
                                            <p:fltVal val="0"/>
                                          </p:val>
                                        </p:tav>
                                        <p:tav tm="100000">
                                          <p:val>
                                            <p:strVal val="#ppt_h"/>
                                          </p:val>
                                        </p:tav>
                                      </p:tavLst>
                                    </p:anim>
                                    <p:animEffect transition="in" filter="fade">
                                      <p:cBhvr>
                                        <p:cTn id="14" dur="500"/>
                                        <p:tgtEl>
                                          <p:spTgt spid="73"/>
                                        </p:tgtEl>
                                      </p:cBhvr>
                                    </p:animEffect>
                                  </p:childTnLst>
                                </p:cTn>
                              </p:par>
                              <p:par>
                                <p:cTn id="15" presetID="10" presetClass="entr" presetSubtype="0" fill="hold" nodeType="with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93"/>
                                        </p:tgtEl>
                                        <p:attrNameLst>
                                          <p:attrName>style.visibility</p:attrName>
                                        </p:attrNameLst>
                                      </p:cBhvr>
                                      <p:to>
                                        <p:strVal val="visible"/>
                                      </p:to>
                                    </p:set>
                                    <p:animEffect transition="in" filter="fade">
                                      <p:cBhvr>
                                        <p:cTn id="21" dur="500"/>
                                        <p:tgtEl>
                                          <p:spTgt spid="93"/>
                                        </p:tgtEl>
                                      </p:cBhvr>
                                    </p:animEffect>
                                  </p:childTnLst>
                                </p:cTn>
                              </p:par>
                            </p:childTnLst>
                          </p:cTn>
                        </p:par>
                        <p:par>
                          <p:cTn id="22" fill="hold">
                            <p:stCondLst>
                              <p:cond delay="1000"/>
                            </p:stCondLst>
                            <p:childTnLst>
                              <p:par>
                                <p:cTn id="23" presetID="26" presetClass="emph" presetSubtype="0" fill="hold" nodeType="afterEffect">
                                  <p:stCondLst>
                                    <p:cond delay="0"/>
                                  </p:stCondLst>
                                  <p:childTnLst>
                                    <p:animEffect transition="out" filter="fade">
                                      <p:cBhvr>
                                        <p:cTn id="24" dur="500" tmFilter="0, 0; .2, .5; .8, .5; 1, 0"/>
                                        <p:tgtEl>
                                          <p:spTgt spid="93"/>
                                        </p:tgtEl>
                                      </p:cBhvr>
                                    </p:animEffect>
                                    <p:animScale>
                                      <p:cBhvr>
                                        <p:cTn id="25" dur="250" autoRev="1" fill="hold"/>
                                        <p:tgtEl>
                                          <p:spTgt spid="93"/>
                                        </p:tgtEl>
                                      </p:cBhvr>
                                      <p:by x="105000" y="105000"/>
                                    </p:animScale>
                                  </p:childTnLst>
                                </p:cTn>
                              </p:par>
                            </p:childTnLst>
                          </p:cTn>
                        </p:par>
                        <p:par>
                          <p:cTn id="26" fill="hold">
                            <p:stCondLst>
                              <p:cond delay="1500"/>
                            </p:stCondLst>
                            <p:childTnLst>
                              <p:par>
                                <p:cTn id="27" presetID="22" presetClass="entr" presetSubtype="4" fill="hold" nodeType="afterEffect">
                                  <p:stCondLst>
                                    <p:cond delay="0"/>
                                  </p:stCondLst>
                                  <p:childTnLst>
                                    <p:set>
                                      <p:cBhvr>
                                        <p:cTn id="28" dur="1" fill="hold">
                                          <p:stCondLst>
                                            <p:cond delay="0"/>
                                          </p:stCondLst>
                                        </p:cTn>
                                        <p:tgtEl>
                                          <p:spTgt spid="87"/>
                                        </p:tgtEl>
                                        <p:attrNameLst>
                                          <p:attrName>style.visibility</p:attrName>
                                        </p:attrNameLst>
                                      </p:cBhvr>
                                      <p:to>
                                        <p:strVal val="visible"/>
                                      </p:to>
                                    </p:set>
                                    <p:animEffect transition="in" filter="wipe(down)">
                                      <p:cBhvr>
                                        <p:cTn id="29" dur="500"/>
                                        <p:tgtEl>
                                          <p:spTgt spid="8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96"/>
                                        </p:tgtEl>
                                        <p:attrNameLst>
                                          <p:attrName>style.visibility</p:attrName>
                                        </p:attrNameLst>
                                      </p:cBhvr>
                                      <p:to>
                                        <p:strVal val="visible"/>
                                      </p:to>
                                    </p:set>
                                    <p:animEffect transition="in" filter="wipe(left)">
                                      <p:cBhvr>
                                        <p:cTn id="33" dur="500"/>
                                        <p:tgtEl>
                                          <p:spTgt spid="96"/>
                                        </p:tgtEl>
                                      </p:cBhvr>
                                    </p:animEffect>
                                  </p:childTnLst>
                                </p:cTn>
                              </p:par>
                            </p:childTnLst>
                          </p:cTn>
                        </p:par>
                        <p:par>
                          <p:cTn id="34" fill="hold">
                            <p:stCondLst>
                              <p:cond delay="2500"/>
                            </p:stCondLst>
                            <p:childTnLst>
                              <p:par>
                                <p:cTn id="35" presetID="22" presetClass="entr" presetSubtype="8" fill="hold"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wipe(left)">
                                      <p:cBhvr>
                                        <p:cTn id="37" dur="500"/>
                                        <p:tgtEl>
                                          <p:spTgt spid="88"/>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wipe(left)">
                                      <p:cBhvr>
                                        <p:cTn id="41" dur="500"/>
                                        <p:tgtEl>
                                          <p:spTgt spid="98"/>
                                        </p:tgtEl>
                                      </p:cBhvr>
                                    </p:animEffect>
                                  </p:childTnLst>
                                </p:cTn>
                              </p:par>
                            </p:childTnLst>
                          </p:cTn>
                        </p:par>
                        <p:par>
                          <p:cTn id="42" fill="hold">
                            <p:stCondLst>
                              <p:cond delay="3500"/>
                            </p:stCondLst>
                            <p:childTnLst>
                              <p:par>
                                <p:cTn id="43" presetID="22" presetClass="entr" presetSubtype="1" fill="hold" nodeType="afterEffect">
                                  <p:stCondLst>
                                    <p:cond delay="0"/>
                                  </p:stCondLst>
                                  <p:childTnLst>
                                    <p:set>
                                      <p:cBhvr>
                                        <p:cTn id="44" dur="1" fill="hold">
                                          <p:stCondLst>
                                            <p:cond delay="0"/>
                                          </p:stCondLst>
                                        </p:cTn>
                                        <p:tgtEl>
                                          <p:spTgt spid="89"/>
                                        </p:tgtEl>
                                        <p:attrNameLst>
                                          <p:attrName>style.visibility</p:attrName>
                                        </p:attrNameLst>
                                      </p:cBhvr>
                                      <p:to>
                                        <p:strVal val="visible"/>
                                      </p:to>
                                    </p:set>
                                    <p:animEffect transition="in" filter="wipe(up)">
                                      <p:cBhvr>
                                        <p:cTn id="45" dur="500"/>
                                        <p:tgtEl>
                                          <p:spTgt spid="8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99"/>
                                        </p:tgtEl>
                                        <p:attrNameLst>
                                          <p:attrName>style.visibility</p:attrName>
                                        </p:attrNameLst>
                                      </p:cBhvr>
                                      <p:to>
                                        <p:strVal val="visible"/>
                                      </p:to>
                                    </p:set>
                                    <p:animEffect transition="in" filter="wipe(left)">
                                      <p:cBhvr>
                                        <p:cTn id="49" dur="500"/>
                                        <p:tgtEl>
                                          <p:spTgt spid="99"/>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wipe(up)">
                                      <p:cBhvr>
                                        <p:cTn id="53" dur="500"/>
                                        <p:tgtEl>
                                          <p:spTgt spid="90"/>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100"/>
                                        </p:tgtEl>
                                        <p:attrNameLst>
                                          <p:attrName>style.visibility</p:attrName>
                                        </p:attrNameLst>
                                      </p:cBhvr>
                                      <p:to>
                                        <p:strVal val="visible"/>
                                      </p:to>
                                    </p:set>
                                    <p:animEffect transition="in" filter="wipe(right)">
                                      <p:cBhvr>
                                        <p:cTn id="57" dur="500"/>
                                        <p:tgtEl>
                                          <p:spTgt spid="100"/>
                                        </p:tgtEl>
                                      </p:cBhvr>
                                    </p:animEffect>
                                  </p:childTnLst>
                                </p:cTn>
                              </p:par>
                            </p:childTnLst>
                          </p:cTn>
                        </p:par>
                        <p:par>
                          <p:cTn id="58" fill="hold">
                            <p:stCondLst>
                              <p:cond delay="5500"/>
                            </p:stCondLst>
                            <p:childTnLst>
                              <p:par>
                                <p:cTn id="59" presetID="22" presetClass="entr" presetSubtype="2" fill="hold" nodeType="afterEffect">
                                  <p:stCondLst>
                                    <p:cond delay="0"/>
                                  </p:stCondLst>
                                  <p:childTnLst>
                                    <p:set>
                                      <p:cBhvr>
                                        <p:cTn id="60" dur="1" fill="hold">
                                          <p:stCondLst>
                                            <p:cond delay="0"/>
                                          </p:stCondLst>
                                        </p:cTn>
                                        <p:tgtEl>
                                          <p:spTgt spid="91"/>
                                        </p:tgtEl>
                                        <p:attrNameLst>
                                          <p:attrName>style.visibility</p:attrName>
                                        </p:attrNameLst>
                                      </p:cBhvr>
                                      <p:to>
                                        <p:strVal val="visible"/>
                                      </p:to>
                                    </p:set>
                                    <p:animEffect transition="in" filter="wipe(right)">
                                      <p:cBhvr>
                                        <p:cTn id="61" dur="500"/>
                                        <p:tgtEl>
                                          <p:spTgt spid="91"/>
                                        </p:tgtEl>
                                      </p:cBhvr>
                                    </p:animEffect>
                                  </p:childTnLst>
                                </p:cTn>
                              </p:par>
                            </p:childTnLst>
                          </p:cTn>
                        </p:par>
                        <p:par>
                          <p:cTn id="62" fill="hold">
                            <p:stCondLst>
                              <p:cond delay="6000"/>
                            </p:stCondLst>
                            <p:childTnLst>
                              <p:par>
                                <p:cTn id="63" presetID="22" presetClass="entr" presetSubtype="2" fill="hold" grpId="0" nodeType="afterEffect">
                                  <p:stCondLst>
                                    <p:cond delay="0"/>
                                  </p:stCondLst>
                                  <p:childTnLst>
                                    <p:set>
                                      <p:cBhvr>
                                        <p:cTn id="64" dur="1" fill="hold">
                                          <p:stCondLst>
                                            <p:cond delay="0"/>
                                          </p:stCondLst>
                                        </p:cTn>
                                        <p:tgtEl>
                                          <p:spTgt spid="97"/>
                                        </p:tgtEl>
                                        <p:attrNameLst>
                                          <p:attrName>style.visibility</p:attrName>
                                        </p:attrNameLst>
                                      </p:cBhvr>
                                      <p:to>
                                        <p:strVal val="visible"/>
                                      </p:to>
                                    </p:set>
                                    <p:animEffect transition="in" filter="wipe(right)">
                                      <p:cBhvr>
                                        <p:cTn id="65" dur="500"/>
                                        <p:tgtEl>
                                          <p:spTgt spid="97"/>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Effect transition="in" filter="wipe(down)">
                                      <p:cBhvr>
                                        <p:cTn id="69" dur="500"/>
                                        <p:tgtEl>
                                          <p:spTgt spid="92"/>
                                        </p:tgtEl>
                                      </p:cBhvr>
                                    </p:animEffect>
                                  </p:childTnLst>
                                </p:cTn>
                              </p:par>
                            </p:childTnLst>
                          </p:cTn>
                        </p:par>
                        <p:par>
                          <p:cTn id="70" fill="hold">
                            <p:stCondLst>
                              <p:cond delay="7000"/>
                            </p:stCondLst>
                            <p:childTnLst>
                              <p:par>
                                <p:cTn id="71" presetID="22" presetClass="entr" presetSubtype="2" fill="hold" grpId="0" nodeType="afterEffect">
                                  <p:stCondLst>
                                    <p:cond delay="0"/>
                                  </p:stCondLst>
                                  <p:childTnLst>
                                    <p:set>
                                      <p:cBhvr>
                                        <p:cTn id="72" dur="1" fill="hold">
                                          <p:stCondLst>
                                            <p:cond delay="0"/>
                                          </p:stCondLst>
                                        </p:cTn>
                                        <p:tgtEl>
                                          <p:spTgt spid="101"/>
                                        </p:tgtEl>
                                        <p:attrNameLst>
                                          <p:attrName>style.visibility</p:attrName>
                                        </p:attrNameLst>
                                      </p:cBhvr>
                                      <p:to>
                                        <p:strVal val="visible"/>
                                      </p:to>
                                    </p:set>
                                    <p:animEffect transition="in" filter="wipe(right)">
                                      <p:cBhvr>
                                        <p:cTn id="73"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7" grpId="0"/>
      <p:bldP spid="98" grpId="0"/>
      <p:bldP spid="99" grpId="0"/>
      <p:bldP spid="100" grpId="0"/>
      <p:bldP spid="10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01865-AFA7-632D-829D-8CB10DC25A1A}"/>
              </a:ext>
            </a:extLst>
          </p:cNvPr>
          <p:cNvSpPr>
            <a:spLocks noGrp="1"/>
          </p:cNvSpPr>
          <p:nvPr>
            <p:ph type="title"/>
          </p:nvPr>
        </p:nvSpPr>
        <p:spPr/>
        <p:txBody>
          <a:bodyPr/>
          <a:lstStyle/>
          <a:p>
            <a:r>
              <a:rPr lang="en-US">
                <a:solidFill>
                  <a:schemeClr val="bg1"/>
                </a:solidFill>
              </a:rPr>
              <a:t>CRM Application Integrations</a:t>
            </a:r>
            <a:endParaRPr lang="en-GB">
              <a:solidFill>
                <a:schemeClr val="bg1"/>
              </a:solidFill>
            </a:endParaRPr>
          </a:p>
        </p:txBody>
      </p:sp>
      <p:sp>
        <p:nvSpPr>
          <p:cNvPr id="5" name="TextBox 4">
            <a:extLst>
              <a:ext uri="{FF2B5EF4-FFF2-40B4-BE49-F238E27FC236}">
                <a16:creationId xmlns:a16="http://schemas.microsoft.com/office/drawing/2014/main" id="{312A5986-D6C5-489F-5857-FDA9C2536CC3}"/>
              </a:ext>
            </a:extLst>
          </p:cNvPr>
          <p:cNvSpPr txBox="1"/>
          <p:nvPr/>
        </p:nvSpPr>
        <p:spPr>
          <a:xfrm>
            <a:off x="188976" y="849119"/>
            <a:ext cx="11814048" cy="369332"/>
          </a:xfrm>
          <a:prstGeom prst="rect">
            <a:avLst/>
          </a:prstGeom>
          <a:noFill/>
        </p:spPr>
        <p:txBody>
          <a:bodyPr wrap="square">
            <a:spAutoFit/>
          </a:bodyPr>
          <a:lstStyle/>
          <a:p>
            <a:pPr marL="0" indent="0" algn="ctr">
              <a:buNone/>
            </a:pPr>
            <a:r>
              <a:rPr lang="en-US">
                <a:solidFill>
                  <a:schemeClr val="bg1"/>
                </a:solidFill>
              </a:rPr>
              <a:t>Go Integrator Cara supports an extensive range of CRM Integrations, providing a range of integration features:</a:t>
            </a:r>
            <a:endParaRPr lang="en-GB">
              <a:solidFill>
                <a:schemeClr val="bg1"/>
              </a:solidFill>
            </a:endParaRPr>
          </a:p>
        </p:txBody>
      </p:sp>
      <p:grpSp>
        <p:nvGrpSpPr>
          <p:cNvPr id="12" name="Group 11">
            <a:extLst>
              <a:ext uri="{FF2B5EF4-FFF2-40B4-BE49-F238E27FC236}">
                <a16:creationId xmlns:a16="http://schemas.microsoft.com/office/drawing/2014/main" id="{27E854CF-C13B-E1BE-AB38-A9ABF64A5E37}"/>
              </a:ext>
            </a:extLst>
          </p:cNvPr>
          <p:cNvGrpSpPr/>
          <p:nvPr/>
        </p:nvGrpSpPr>
        <p:grpSpPr>
          <a:xfrm>
            <a:off x="6087874" y="1396510"/>
            <a:ext cx="2629864" cy="2264665"/>
            <a:chOff x="6087874" y="1246902"/>
            <a:chExt cx="2629864" cy="2264665"/>
          </a:xfrm>
        </p:grpSpPr>
        <p:sp>
          <p:nvSpPr>
            <p:cNvPr id="4" name="Rectangle: Rounded Corners 3">
              <a:extLst>
                <a:ext uri="{FF2B5EF4-FFF2-40B4-BE49-F238E27FC236}">
                  <a16:creationId xmlns:a16="http://schemas.microsoft.com/office/drawing/2014/main" id="{D750BB53-7102-6798-7F82-50C84574206C}"/>
                </a:ext>
              </a:extLst>
            </p:cNvPr>
            <p:cNvSpPr/>
            <p:nvPr/>
          </p:nvSpPr>
          <p:spPr>
            <a:xfrm>
              <a:off x="6087874" y="1246902"/>
              <a:ext cx="2629864" cy="2264665"/>
            </a:xfrm>
            <a:prstGeom prst="roundRect">
              <a:avLst>
                <a:gd name="adj" fmla="val 4778"/>
              </a:avLst>
            </a:prstGeom>
            <a:solidFill>
              <a:schemeClr val="accent2">
                <a:lumMod val="50000"/>
              </a:schemeClr>
            </a:solidFill>
            <a:ln w="254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5497"/>
                </a:solidFill>
                <a:effectLst/>
                <a:uLnTx/>
                <a:uFillTx/>
                <a:cs typeface="Arial" panose="020B0604020202020204" pitchFamily="34" charset="0"/>
              </a:endParaRPr>
            </a:p>
          </p:txBody>
        </p:sp>
        <p:sp>
          <p:nvSpPr>
            <p:cNvPr id="15" name="Rectangle: Rounded Corners 14">
              <a:extLst>
                <a:ext uri="{FF2B5EF4-FFF2-40B4-BE49-F238E27FC236}">
                  <a16:creationId xmlns:a16="http://schemas.microsoft.com/office/drawing/2014/main" id="{3A6B1E14-1910-F496-DA03-0B47552B42C9}"/>
                </a:ext>
              </a:extLst>
            </p:cNvPr>
            <p:cNvSpPr/>
            <p:nvPr/>
          </p:nvSpPr>
          <p:spPr>
            <a:xfrm>
              <a:off x="6215576" y="1993558"/>
              <a:ext cx="2374460" cy="1370588"/>
            </a:xfrm>
            <a:prstGeom prst="roundRect">
              <a:avLst/>
            </a:prstGeom>
            <a:no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lang="en-GB" sz="1100" b="1" kern="0">
                  <a:solidFill>
                    <a:schemeClr val="lt1"/>
                  </a:solidFill>
                  <a:cs typeface="Arial" panose="020B0604020202020204" pitchFamily="34" charset="0"/>
                </a:rPr>
                <a:t>Add Contact</a:t>
              </a:r>
            </a:p>
            <a:p>
              <a:pPr algn="ctr"/>
              <a:endParaRPr lang="en-GB" sz="1100" b="1" kern="0">
                <a:solidFill>
                  <a:schemeClr val="lt1"/>
                </a:solidFill>
                <a:cs typeface="Arial" panose="020B0604020202020204" pitchFamily="34" charset="0"/>
              </a:endParaRPr>
            </a:p>
            <a:p>
              <a:pPr algn="ctr"/>
              <a:r>
                <a:rPr lang="en-GB" sz="1100" b="1" kern="0">
                  <a:solidFill>
                    <a:schemeClr val="lt1"/>
                  </a:solidFill>
                  <a:cs typeface="Arial" panose="020B0604020202020204" pitchFamily="34" charset="0"/>
                </a:rPr>
                <a:t>Add new contacts to the integrated CRM from multiple locations such as the live call Preview window, Call history and missed calls pop up</a:t>
              </a:r>
            </a:p>
          </p:txBody>
        </p:sp>
        <p:pic>
          <p:nvPicPr>
            <p:cNvPr id="20" name="Graphic 19">
              <a:extLst>
                <a:ext uri="{FF2B5EF4-FFF2-40B4-BE49-F238E27FC236}">
                  <a16:creationId xmlns:a16="http://schemas.microsoft.com/office/drawing/2014/main" id="{3ABD3E49-CB4D-A8CB-206E-8B6081B1E2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86695" y="1438760"/>
              <a:ext cx="432224" cy="432222"/>
            </a:xfrm>
            <a:prstGeom prst="rect">
              <a:avLst/>
            </a:prstGeom>
          </p:spPr>
        </p:pic>
      </p:grpSp>
      <p:grpSp>
        <p:nvGrpSpPr>
          <p:cNvPr id="14" name="Group 13">
            <a:extLst>
              <a:ext uri="{FF2B5EF4-FFF2-40B4-BE49-F238E27FC236}">
                <a16:creationId xmlns:a16="http://schemas.microsoft.com/office/drawing/2014/main" id="{91D6065E-B697-E2CA-0829-0F3CF0965581}"/>
              </a:ext>
            </a:extLst>
          </p:cNvPr>
          <p:cNvGrpSpPr/>
          <p:nvPr/>
        </p:nvGrpSpPr>
        <p:grpSpPr>
          <a:xfrm>
            <a:off x="8857495" y="1396510"/>
            <a:ext cx="2629864" cy="2264665"/>
            <a:chOff x="8857495" y="1246902"/>
            <a:chExt cx="2629864" cy="2264665"/>
          </a:xfrm>
        </p:grpSpPr>
        <p:sp>
          <p:nvSpPr>
            <p:cNvPr id="27" name="Rectangle: Rounded Corners 26">
              <a:extLst>
                <a:ext uri="{FF2B5EF4-FFF2-40B4-BE49-F238E27FC236}">
                  <a16:creationId xmlns:a16="http://schemas.microsoft.com/office/drawing/2014/main" id="{3378938D-128B-DF78-B472-CDC99768E47E}"/>
                </a:ext>
              </a:extLst>
            </p:cNvPr>
            <p:cNvSpPr/>
            <p:nvPr/>
          </p:nvSpPr>
          <p:spPr>
            <a:xfrm>
              <a:off x="8857495" y="1246902"/>
              <a:ext cx="2629864" cy="2264665"/>
            </a:xfrm>
            <a:prstGeom prst="roundRect">
              <a:avLst>
                <a:gd name="adj" fmla="val 4778"/>
              </a:avLst>
            </a:prstGeom>
            <a:solidFill>
              <a:schemeClr val="accent2">
                <a:lumMod val="50000"/>
              </a:schemeClr>
            </a:solidFill>
            <a:ln w="254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5497"/>
                </a:solidFill>
                <a:effectLst/>
                <a:uLnTx/>
                <a:uFillTx/>
                <a:cs typeface="Arial" panose="020B0604020202020204" pitchFamily="34" charset="0"/>
              </a:endParaRPr>
            </a:p>
          </p:txBody>
        </p:sp>
        <p:sp>
          <p:nvSpPr>
            <p:cNvPr id="13" name="Rectangle: Rounded Corners 12">
              <a:extLst>
                <a:ext uri="{FF2B5EF4-FFF2-40B4-BE49-F238E27FC236}">
                  <a16:creationId xmlns:a16="http://schemas.microsoft.com/office/drawing/2014/main" id="{4F4E829C-EBEE-285C-640F-D15AC58A9287}"/>
                </a:ext>
              </a:extLst>
            </p:cNvPr>
            <p:cNvSpPr/>
            <p:nvPr/>
          </p:nvSpPr>
          <p:spPr>
            <a:xfrm>
              <a:off x="9021595" y="1992760"/>
              <a:ext cx="2301664" cy="1367321"/>
            </a:xfrm>
            <a:prstGeom prst="roundRect">
              <a:avLst/>
            </a:prstGeom>
            <a:no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lang="en-GB" sz="1100" b="1" kern="0">
                  <a:solidFill>
                    <a:schemeClr val="lt1"/>
                  </a:solidFill>
                  <a:cs typeface="Arial" panose="020B0604020202020204" pitchFamily="34" charset="0"/>
                </a:rPr>
                <a:t>Caller Preview</a:t>
              </a:r>
            </a:p>
            <a:p>
              <a:pPr algn="ctr"/>
              <a:endParaRPr lang="en-GB" sz="1100" b="1" kern="0">
                <a:solidFill>
                  <a:schemeClr val="lt1"/>
                </a:solidFill>
                <a:cs typeface="Arial" panose="020B0604020202020204" pitchFamily="34" charset="0"/>
              </a:endParaRPr>
            </a:p>
            <a:p>
              <a:pPr algn="ctr"/>
              <a:r>
                <a:rPr lang="en-GB" sz="1100" b="1" kern="0">
                  <a:solidFill>
                    <a:schemeClr val="lt1"/>
                  </a:solidFill>
                  <a:cs typeface="Arial" panose="020B0604020202020204" pitchFamily="34" charset="0"/>
                </a:rPr>
                <a:t>Preview who is calling before the call is answered, and view additional caller details, including notes, all from the unobtrusive Caller Preview window</a:t>
              </a:r>
            </a:p>
          </p:txBody>
        </p:sp>
        <p:pic>
          <p:nvPicPr>
            <p:cNvPr id="21" name="Graphic 20">
              <a:extLst>
                <a:ext uri="{FF2B5EF4-FFF2-40B4-BE49-F238E27FC236}">
                  <a16:creationId xmlns:a16="http://schemas.microsoft.com/office/drawing/2014/main" id="{D772FAB5-63A5-6839-6C03-0E9EDFA814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90173" y="1451021"/>
              <a:ext cx="564510" cy="407700"/>
            </a:xfrm>
            <a:prstGeom prst="rect">
              <a:avLst/>
            </a:prstGeom>
          </p:spPr>
        </p:pic>
      </p:grpSp>
      <p:grpSp>
        <p:nvGrpSpPr>
          <p:cNvPr id="31" name="Group 30">
            <a:extLst>
              <a:ext uri="{FF2B5EF4-FFF2-40B4-BE49-F238E27FC236}">
                <a16:creationId xmlns:a16="http://schemas.microsoft.com/office/drawing/2014/main" id="{ED770293-9782-2830-8F5C-BBCE55FAE0D6}"/>
              </a:ext>
            </a:extLst>
          </p:cNvPr>
          <p:cNvGrpSpPr/>
          <p:nvPr/>
        </p:nvGrpSpPr>
        <p:grpSpPr>
          <a:xfrm>
            <a:off x="4704209" y="3795437"/>
            <a:ext cx="2629864" cy="2264665"/>
            <a:chOff x="4704209" y="3795437"/>
            <a:chExt cx="2629864" cy="2264665"/>
          </a:xfrm>
        </p:grpSpPr>
        <p:sp>
          <p:nvSpPr>
            <p:cNvPr id="28" name="Rectangle: Rounded Corners 27">
              <a:extLst>
                <a:ext uri="{FF2B5EF4-FFF2-40B4-BE49-F238E27FC236}">
                  <a16:creationId xmlns:a16="http://schemas.microsoft.com/office/drawing/2014/main" id="{564A7D7B-8388-253D-BBBA-A86E2311399E}"/>
                </a:ext>
              </a:extLst>
            </p:cNvPr>
            <p:cNvSpPr/>
            <p:nvPr/>
          </p:nvSpPr>
          <p:spPr>
            <a:xfrm>
              <a:off x="4704209" y="3795437"/>
              <a:ext cx="2629864" cy="2264665"/>
            </a:xfrm>
            <a:prstGeom prst="roundRect">
              <a:avLst>
                <a:gd name="adj" fmla="val 4778"/>
              </a:avLst>
            </a:prstGeom>
            <a:solidFill>
              <a:schemeClr val="accent2">
                <a:lumMod val="50000"/>
              </a:schemeClr>
            </a:solidFill>
            <a:ln w="254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5497"/>
                </a:solidFill>
                <a:effectLst/>
                <a:uLnTx/>
                <a:uFillTx/>
                <a:cs typeface="Arial" panose="020B0604020202020204" pitchFamily="34" charset="0"/>
              </a:endParaRPr>
            </a:p>
          </p:txBody>
        </p:sp>
        <p:sp>
          <p:nvSpPr>
            <p:cNvPr id="9" name="Rectangle: Rounded Corners 8">
              <a:extLst>
                <a:ext uri="{FF2B5EF4-FFF2-40B4-BE49-F238E27FC236}">
                  <a16:creationId xmlns:a16="http://schemas.microsoft.com/office/drawing/2014/main" id="{5C60DC46-3104-0CA4-729F-B06E8806C8E2}"/>
                </a:ext>
              </a:extLst>
            </p:cNvPr>
            <p:cNvSpPr/>
            <p:nvPr/>
          </p:nvSpPr>
          <p:spPr>
            <a:xfrm>
              <a:off x="4828400" y="4447577"/>
              <a:ext cx="2381482" cy="1381778"/>
            </a:xfrm>
            <a:prstGeom prst="roundRect">
              <a:avLst/>
            </a:prstGeom>
            <a:no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lang="en-GB" sz="1100" b="1" kern="0">
                  <a:solidFill>
                    <a:schemeClr val="lt1"/>
                  </a:solidFill>
                  <a:cs typeface="Arial" panose="020B0604020202020204" pitchFamily="34" charset="0"/>
                </a:rPr>
                <a:t>Click to Dial</a:t>
              </a:r>
            </a:p>
            <a:p>
              <a:pPr algn="ctr"/>
              <a:endParaRPr lang="en-GB" sz="1100" b="1" kern="0">
                <a:solidFill>
                  <a:schemeClr val="lt1"/>
                </a:solidFill>
                <a:cs typeface="Arial" panose="020B0604020202020204" pitchFamily="34" charset="0"/>
              </a:endParaRPr>
            </a:p>
            <a:p>
              <a:pPr algn="ctr"/>
              <a:r>
                <a:rPr lang="en-GB" sz="1100" b="1" kern="0">
                  <a:solidFill>
                    <a:schemeClr val="lt1"/>
                  </a:solidFill>
                  <a:cs typeface="Arial" panose="020B0604020202020204" pitchFamily="34" charset="0"/>
                </a:rPr>
                <a:t>With a single click, dial a contact’s phone number from within your integrated CRM</a:t>
              </a:r>
            </a:p>
          </p:txBody>
        </p:sp>
        <p:pic>
          <p:nvPicPr>
            <p:cNvPr id="22" name="Graphic 21">
              <a:extLst>
                <a:ext uri="{FF2B5EF4-FFF2-40B4-BE49-F238E27FC236}">
                  <a16:creationId xmlns:a16="http://schemas.microsoft.com/office/drawing/2014/main" id="{B04F3A98-26B3-730C-4B7D-C76CF1DED8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94258" y="4063961"/>
              <a:ext cx="249766" cy="388524"/>
            </a:xfrm>
            <a:prstGeom prst="rect">
              <a:avLst/>
            </a:prstGeom>
          </p:spPr>
        </p:pic>
      </p:grpSp>
      <p:grpSp>
        <p:nvGrpSpPr>
          <p:cNvPr id="16" name="Group 15">
            <a:extLst>
              <a:ext uri="{FF2B5EF4-FFF2-40B4-BE49-F238E27FC236}">
                <a16:creationId xmlns:a16="http://schemas.microsoft.com/office/drawing/2014/main" id="{2DDA2DFF-07B4-7405-DD49-15263579AA3F}"/>
              </a:ext>
            </a:extLst>
          </p:cNvPr>
          <p:cNvGrpSpPr/>
          <p:nvPr/>
        </p:nvGrpSpPr>
        <p:grpSpPr>
          <a:xfrm>
            <a:off x="7536170" y="3795437"/>
            <a:ext cx="2629864" cy="2264665"/>
            <a:chOff x="7536170" y="3795437"/>
            <a:chExt cx="2629864" cy="2264665"/>
          </a:xfrm>
        </p:grpSpPr>
        <p:sp>
          <p:nvSpPr>
            <p:cNvPr id="29" name="Rectangle: Rounded Corners 28">
              <a:extLst>
                <a:ext uri="{FF2B5EF4-FFF2-40B4-BE49-F238E27FC236}">
                  <a16:creationId xmlns:a16="http://schemas.microsoft.com/office/drawing/2014/main" id="{4528EBC1-C7CF-91D7-4460-06E984152436}"/>
                </a:ext>
              </a:extLst>
            </p:cNvPr>
            <p:cNvSpPr/>
            <p:nvPr/>
          </p:nvSpPr>
          <p:spPr>
            <a:xfrm>
              <a:off x="7536170" y="3795437"/>
              <a:ext cx="2629864" cy="2264665"/>
            </a:xfrm>
            <a:prstGeom prst="roundRect">
              <a:avLst>
                <a:gd name="adj" fmla="val 4778"/>
              </a:avLst>
            </a:prstGeom>
            <a:solidFill>
              <a:schemeClr val="accent2">
                <a:lumMod val="50000"/>
              </a:schemeClr>
            </a:solidFill>
            <a:ln w="254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5497"/>
                </a:solidFill>
                <a:effectLst/>
                <a:uLnTx/>
                <a:uFillTx/>
                <a:cs typeface="Arial" panose="020B0604020202020204" pitchFamily="34" charset="0"/>
              </a:endParaRPr>
            </a:p>
          </p:txBody>
        </p:sp>
        <p:sp>
          <p:nvSpPr>
            <p:cNvPr id="11" name="Rectangle: Rounded Corners 10">
              <a:extLst>
                <a:ext uri="{FF2B5EF4-FFF2-40B4-BE49-F238E27FC236}">
                  <a16:creationId xmlns:a16="http://schemas.microsoft.com/office/drawing/2014/main" id="{B0918EE4-B9F8-8107-8BBE-B8B48B29B18E}"/>
                </a:ext>
              </a:extLst>
            </p:cNvPr>
            <p:cNvSpPr/>
            <p:nvPr/>
          </p:nvSpPr>
          <p:spPr>
            <a:xfrm>
              <a:off x="7660361" y="4447577"/>
              <a:ext cx="2381482" cy="1381778"/>
            </a:xfrm>
            <a:prstGeom prst="roundRect">
              <a:avLst/>
            </a:prstGeom>
            <a:no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lang="en-GB" sz="1100" b="1" kern="0">
                  <a:solidFill>
                    <a:schemeClr val="lt1"/>
                  </a:solidFill>
                  <a:cs typeface="Arial" panose="020B0604020202020204" pitchFamily="34" charset="0"/>
                </a:rPr>
                <a:t>Address Book</a:t>
              </a:r>
            </a:p>
            <a:p>
              <a:pPr algn="ctr"/>
              <a:endParaRPr lang="en-GB" sz="1100" b="1" kern="0">
                <a:solidFill>
                  <a:schemeClr val="lt1"/>
                </a:solidFill>
                <a:cs typeface="Arial" panose="020B0604020202020204" pitchFamily="34" charset="0"/>
              </a:endParaRPr>
            </a:p>
            <a:p>
              <a:pPr algn="ctr"/>
              <a:r>
                <a:rPr lang="en-GB" sz="1100" b="1" kern="0">
                  <a:solidFill>
                    <a:schemeClr val="lt1"/>
                  </a:solidFill>
                  <a:cs typeface="Arial" panose="020B0604020202020204" pitchFamily="34" charset="0"/>
                </a:rPr>
                <a:t>Search the contact directories of multiple integrated CRMs simultaneously, and call or pop a contact from the results</a:t>
              </a:r>
            </a:p>
          </p:txBody>
        </p:sp>
        <p:pic>
          <p:nvPicPr>
            <p:cNvPr id="23" name="Graphic 22">
              <a:extLst>
                <a:ext uri="{FF2B5EF4-FFF2-40B4-BE49-F238E27FC236}">
                  <a16:creationId xmlns:a16="http://schemas.microsoft.com/office/drawing/2014/main" id="{47B71969-3146-06FA-5DA2-82EEE7C2D3D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668585" y="4020950"/>
              <a:ext cx="365036" cy="474546"/>
            </a:xfrm>
            <a:prstGeom prst="rect">
              <a:avLst/>
            </a:prstGeom>
          </p:spPr>
        </p:pic>
      </p:grpSp>
      <p:grpSp>
        <p:nvGrpSpPr>
          <p:cNvPr id="8" name="Group 7">
            <a:extLst>
              <a:ext uri="{FF2B5EF4-FFF2-40B4-BE49-F238E27FC236}">
                <a16:creationId xmlns:a16="http://schemas.microsoft.com/office/drawing/2014/main" id="{B32E263A-6139-7C5B-94FB-0683B1135496}"/>
              </a:ext>
            </a:extLst>
          </p:cNvPr>
          <p:cNvGrpSpPr/>
          <p:nvPr/>
        </p:nvGrpSpPr>
        <p:grpSpPr>
          <a:xfrm>
            <a:off x="470319" y="1396510"/>
            <a:ext cx="2629864" cy="2264665"/>
            <a:chOff x="470319" y="1246902"/>
            <a:chExt cx="2629864" cy="2264665"/>
          </a:xfrm>
        </p:grpSpPr>
        <p:sp>
          <p:nvSpPr>
            <p:cNvPr id="18" name="Rectangle: Rounded Corners 17">
              <a:extLst>
                <a:ext uri="{FF2B5EF4-FFF2-40B4-BE49-F238E27FC236}">
                  <a16:creationId xmlns:a16="http://schemas.microsoft.com/office/drawing/2014/main" id="{69737BB0-81E2-404E-FE3A-AC72FE20350D}"/>
                </a:ext>
              </a:extLst>
            </p:cNvPr>
            <p:cNvSpPr/>
            <p:nvPr/>
          </p:nvSpPr>
          <p:spPr>
            <a:xfrm>
              <a:off x="470319" y="1246902"/>
              <a:ext cx="2629864" cy="2264665"/>
            </a:xfrm>
            <a:prstGeom prst="roundRect">
              <a:avLst>
                <a:gd name="adj" fmla="val 4778"/>
              </a:avLst>
            </a:prstGeom>
            <a:solidFill>
              <a:schemeClr val="accent2">
                <a:lumMod val="50000"/>
              </a:schemeClr>
            </a:solidFill>
            <a:ln w="254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5497"/>
                </a:solidFill>
                <a:effectLst/>
                <a:uLnTx/>
                <a:uFillTx/>
                <a:cs typeface="Arial" panose="020B0604020202020204" pitchFamily="34" charset="0"/>
              </a:endParaRPr>
            </a:p>
          </p:txBody>
        </p:sp>
        <p:sp>
          <p:nvSpPr>
            <p:cNvPr id="19" name="Rectangle: Rounded Corners 18">
              <a:extLst>
                <a:ext uri="{FF2B5EF4-FFF2-40B4-BE49-F238E27FC236}">
                  <a16:creationId xmlns:a16="http://schemas.microsoft.com/office/drawing/2014/main" id="{513614B5-806E-6508-823D-9096ABA128DD}"/>
                </a:ext>
              </a:extLst>
            </p:cNvPr>
            <p:cNvSpPr/>
            <p:nvPr/>
          </p:nvSpPr>
          <p:spPr>
            <a:xfrm>
              <a:off x="594510" y="2025136"/>
              <a:ext cx="2381482" cy="1381778"/>
            </a:xfrm>
            <a:prstGeom prst="roundRect">
              <a:avLst>
                <a:gd name="adj" fmla="val 6373"/>
              </a:avLst>
            </a:prstGeom>
            <a:no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defRPr/>
              </a:pPr>
              <a:r>
                <a:rPr lang="en-GB" sz="1100" b="1" kern="0">
                  <a:cs typeface="Arial" panose="020B0604020202020204" pitchFamily="34" charset="0"/>
                </a:rPr>
                <a:t>Contact Popping</a:t>
              </a:r>
            </a:p>
            <a:p>
              <a:pPr algn="ctr">
                <a:defRPr/>
              </a:pPr>
              <a:endParaRPr lang="en-GB" sz="1100" kern="0">
                <a:cs typeface="Arial" panose="020B0604020202020204" pitchFamily="34" charset="0"/>
              </a:endParaRPr>
            </a:p>
            <a:p>
              <a:pPr algn="ctr">
                <a:defRPr/>
              </a:pPr>
              <a:r>
                <a:rPr lang="en-GB" sz="1100" b="1" kern="0">
                  <a:cs typeface="Arial" panose="020B0604020202020204" pitchFamily="34" charset="0"/>
                </a:rPr>
                <a:t>Pop the caller’s contact record within the integrated CRM automatically on incoming call, or manually with a single click</a:t>
              </a:r>
            </a:p>
          </p:txBody>
        </p:sp>
        <p:pic>
          <p:nvPicPr>
            <p:cNvPr id="24" name="Graphic 23">
              <a:extLst>
                <a:ext uri="{FF2B5EF4-FFF2-40B4-BE49-F238E27FC236}">
                  <a16:creationId xmlns:a16="http://schemas.microsoft.com/office/drawing/2014/main" id="{7ECAF83A-0B34-EDC5-E4DF-96BA2D8065E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22702" y="1457960"/>
              <a:ext cx="525098" cy="393822"/>
            </a:xfrm>
            <a:prstGeom prst="rect">
              <a:avLst/>
            </a:prstGeom>
          </p:spPr>
        </p:pic>
      </p:grpSp>
      <p:grpSp>
        <p:nvGrpSpPr>
          <p:cNvPr id="32" name="Group 31">
            <a:extLst>
              <a:ext uri="{FF2B5EF4-FFF2-40B4-BE49-F238E27FC236}">
                <a16:creationId xmlns:a16="http://schemas.microsoft.com/office/drawing/2014/main" id="{3601EDC7-1AD5-A681-D1E9-077BBF5C00A2}"/>
              </a:ext>
            </a:extLst>
          </p:cNvPr>
          <p:cNvGrpSpPr/>
          <p:nvPr/>
        </p:nvGrpSpPr>
        <p:grpSpPr>
          <a:xfrm>
            <a:off x="1934588" y="3795437"/>
            <a:ext cx="2629864" cy="2264665"/>
            <a:chOff x="1934588" y="3795437"/>
            <a:chExt cx="2629864" cy="2264665"/>
          </a:xfrm>
        </p:grpSpPr>
        <p:sp>
          <p:nvSpPr>
            <p:cNvPr id="30" name="Rectangle: Rounded Corners 29">
              <a:extLst>
                <a:ext uri="{FF2B5EF4-FFF2-40B4-BE49-F238E27FC236}">
                  <a16:creationId xmlns:a16="http://schemas.microsoft.com/office/drawing/2014/main" id="{A215A2D5-4493-AFE2-7F14-5BBB16535376}"/>
                </a:ext>
              </a:extLst>
            </p:cNvPr>
            <p:cNvSpPr/>
            <p:nvPr/>
          </p:nvSpPr>
          <p:spPr>
            <a:xfrm>
              <a:off x="1934588" y="3795437"/>
              <a:ext cx="2629864" cy="2264665"/>
            </a:xfrm>
            <a:prstGeom prst="roundRect">
              <a:avLst>
                <a:gd name="adj" fmla="val 4778"/>
              </a:avLst>
            </a:prstGeom>
            <a:solidFill>
              <a:schemeClr val="accent2">
                <a:lumMod val="50000"/>
              </a:schemeClr>
            </a:solidFill>
            <a:ln w="254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5497"/>
                </a:solidFill>
                <a:effectLst/>
                <a:uLnTx/>
                <a:uFillTx/>
                <a:cs typeface="Arial" panose="020B0604020202020204" pitchFamily="34" charset="0"/>
              </a:endParaRPr>
            </a:p>
          </p:txBody>
        </p:sp>
        <p:sp>
          <p:nvSpPr>
            <p:cNvPr id="7" name="Rectangle: Rounded Corners 6">
              <a:extLst>
                <a:ext uri="{FF2B5EF4-FFF2-40B4-BE49-F238E27FC236}">
                  <a16:creationId xmlns:a16="http://schemas.microsoft.com/office/drawing/2014/main" id="{54C1A8B7-10ED-1681-5C17-4022F473ACE5}"/>
                </a:ext>
              </a:extLst>
            </p:cNvPr>
            <p:cNvSpPr/>
            <p:nvPr/>
          </p:nvSpPr>
          <p:spPr>
            <a:xfrm>
              <a:off x="2058779" y="4447577"/>
              <a:ext cx="2381482" cy="1381778"/>
            </a:xfrm>
            <a:prstGeom prst="roundRect">
              <a:avLst/>
            </a:prstGeom>
            <a:no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lang="en-GB" sz="1100" b="1" kern="0">
                  <a:solidFill>
                    <a:schemeClr val="lt1"/>
                  </a:solidFill>
                  <a:cs typeface="Arial" panose="020B0604020202020204" pitchFamily="34" charset="0"/>
                </a:rPr>
                <a:t>Duplicate Contact</a:t>
              </a:r>
            </a:p>
            <a:p>
              <a:pPr algn="ctr"/>
              <a:endParaRPr lang="en-GB" sz="1100" b="1" kern="0">
                <a:solidFill>
                  <a:schemeClr val="lt1"/>
                </a:solidFill>
                <a:cs typeface="Arial" panose="020B0604020202020204" pitchFamily="34" charset="0"/>
              </a:endParaRPr>
            </a:p>
            <a:p>
              <a:pPr algn="ctr"/>
              <a:r>
                <a:rPr lang="en-GB" sz="1100" b="1" kern="0">
                  <a:solidFill>
                    <a:schemeClr val="lt1"/>
                  </a:solidFill>
                  <a:cs typeface="Arial" panose="020B0604020202020204" pitchFamily="34" charset="0"/>
                </a:rPr>
                <a:t>Add an existing contact’s details from one integrated CRM to another integrated CRM</a:t>
              </a:r>
            </a:p>
          </p:txBody>
        </p:sp>
        <p:pic>
          <p:nvPicPr>
            <p:cNvPr id="25" name="Graphic 24">
              <a:extLst>
                <a:ext uri="{FF2B5EF4-FFF2-40B4-BE49-F238E27FC236}">
                  <a16:creationId xmlns:a16="http://schemas.microsoft.com/office/drawing/2014/main" id="{4047041F-8DDC-DBB9-6320-80BD17EB6FB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070041" y="4001824"/>
              <a:ext cx="358960" cy="512798"/>
            </a:xfrm>
            <a:prstGeom prst="rect">
              <a:avLst/>
            </a:prstGeom>
          </p:spPr>
        </p:pic>
      </p:grpSp>
      <p:grpSp>
        <p:nvGrpSpPr>
          <p:cNvPr id="10" name="Group 9">
            <a:extLst>
              <a:ext uri="{FF2B5EF4-FFF2-40B4-BE49-F238E27FC236}">
                <a16:creationId xmlns:a16="http://schemas.microsoft.com/office/drawing/2014/main" id="{84290E8C-D80D-F62F-A1DB-4363A993D06A}"/>
              </a:ext>
            </a:extLst>
          </p:cNvPr>
          <p:cNvGrpSpPr/>
          <p:nvPr/>
        </p:nvGrpSpPr>
        <p:grpSpPr>
          <a:xfrm>
            <a:off x="3239940" y="1396510"/>
            <a:ext cx="2629864" cy="2264665"/>
            <a:chOff x="3239940" y="1246902"/>
            <a:chExt cx="2629864" cy="2264665"/>
          </a:xfrm>
        </p:grpSpPr>
        <p:sp>
          <p:nvSpPr>
            <p:cNvPr id="3" name="Rectangle: Rounded Corners 2">
              <a:extLst>
                <a:ext uri="{FF2B5EF4-FFF2-40B4-BE49-F238E27FC236}">
                  <a16:creationId xmlns:a16="http://schemas.microsoft.com/office/drawing/2014/main" id="{40817F4A-6A4F-253A-3BA0-C2EB577FA623}"/>
                </a:ext>
              </a:extLst>
            </p:cNvPr>
            <p:cNvSpPr/>
            <p:nvPr/>
          </p:nvSpPr>
          <p:spPr>
            <a:xfrm>
              <a:off x="3239940" y="1246902"/>
              <a:ext cx="2629864" cy="2264665"/>
            </a:xfrm>
            <a:prstGeom prst="roundRect">
              <a:avLst>
                <a:gd name="adj" fmla="val 4778"/>
              </a:avLst>
            </a:prstGeom>
            <a:solidFill>
              <a:schemeClr val="accent2">
                <a:lumMod val="50000"/>
              </a:schemeClr>
            </a:solidFill>
            <a:ln w="254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5497"/>
                </a:solidFill>
                <a:effectLst/>
                <a:uLnTx/>
                <a:uFillTx/>
                <a:cs typeface="Arial" panose="020B0604020202020204" pitchFamily="34" charset="0"/>
              </a:endParaRPr>
            </a:p>
          </p:txBody>
        </p:sp>
        <p:sp>
          <p:nvSpPr>
            <p:cNvPr id="17" name="Rectangle: Rounded Corners 16">
              <a:extLst>
                <a:ext uri="{FF2B5EF4-FFF2-40B4-BE49-F238E27FC236}">
                  <a16:creationId xmlns:a16="http://schemas.microsoft.com/office/drawing/2014/main" id="{D784696A-C40B-4441-A217-EF561152E6B6}"/>
                </a:ext>
              </a:extLst>
            </p:cNvPr>
            <p:cNvSpPr/>
            <p:nvPr/>
          </p:nvSpPr>
          <p:spPr>
            <a:xfrm>
              <a:off x="3370103" y="1994958"/>
              <a:ext cx="2369538" cy="1370588"/>
            </a:xfrm>
            <a:prstGeom prst="roundRect">
              <a:avLst/>
            </a:prstGeom>
            <a:no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r>
                <a:rPr lang="en-GB" sz="1100" b="1" kern="0">
                  <a:solidFill>
                    <a:schemeClr val="lt1"/>
                  </a:solidFill>
                  <a:cs typeface="Arial" panose="020B0604020202020204" pitchFamily="34" charset="0"/>
                </a:rPr>
                <a:t>Activity Logging</a:t>
              </a:r>
            </a:p>
            <a:p>
              <a:pPr algn="ctr"/>
              <a:endParaRPr lang="en-GB" sz="1100" b="1" kern="0">
                <a:solidFill>
                  <a:schemeClr val="lt1"/>
                </a:solidFill>
                <a:cs typeface="Arial" panose="020B0604020202020204" pitchFamily="34" charset="0"/>
              </a:endParaRPr>
            </a:p>
            <a:p>
              <a:pPr algn="ctr"/>
              <a:r>
                <a:rPr lang="en-GB" sz="1100" b="1" kern="0">
                  <a:solidFill>
                    <a:schemeClr val="lt1"/>
                  </a:solidFill>
                  <a:cs typeface="Arial" panose="020B0604020202020204" pitchFamily="34" charset="0"/>
                </a:rPr>
                <a:t>Manually or automatically create an activity record of a call received within the integrated CRM and allows addition of notes</a:t>
              </a:r>
            </a:p>
          </p:txBody>
        </p:sp>
        <p:pic>
          <p:nvPicPr>
            <p:cNvPr id="26" name="Graphic 25">
              <a:extLst>
                <a:ext uri="{FF2B5EF4-FFF2-40B4-BE49-F238E27FC236}">
                  <a16:creationId xmlns:a16="http://schemas.microsoft.com/office/drawing/2014/main" id="{CB7AFAEA-CB93-F8B8-EAE6-D7DD533E6F5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281346" y="1395741"/>
              <a:ext cx="547054" cy="518260"/>
            </a:xfrm>
            <a:prstGeom prst="rect">
              <a:avLst/>
            </a:prstGeom>
          </p:spPr>
        </p:pic>
      </p:grpSp>
    </p:spTree>
    <p:extLst>
      <p:ext uri="{BB962C8B-B14F-4D97-AF65-F5344CB8AC3E}">
        <p14:creationId xmlns:p14="http://schemas.microsoft.com/office/powerpoint/2010/main" val="294552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75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10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125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nodeType="withEffect">
                                  <p:stCondLst>
                                    <p:cond delay="150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nodeType="withEffect">
                                  <p:stCondLst>
                                    <p:cond delay="175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969B1-3815-6FB1-48E9-3CFB0E1D431A}"/>
              </a:ext>
            </a:extLst>
          </p:cNvPr>
          <p:cNvSpPr>
            <a:spLocks noGrp="1"/>
          </p:cNvSpPr>
          <p:nvPr>
            <p:ph type="title"/>
          </p:nvPr>
        </p:nvSpPr>
        <p:spPr/>
        <p:txBody>
          <a:bodyPr/>
          <a:lstStyle/>
          <a:p>
            <a:r>
              <a:rPr lang="en-GB">
                <a:solidFill>
                  <a:schemeClr val="bg1"/>
                </a:solidFill>
              </a:rPr>
              <a:t>Microsoft Teams Integration Summary by User</a:t>
            </a:r>
          </a:p>
        </p:txBody>
      </p:sp>
      <p:sp>
        <p:nvSpPr>
          <p:cNvPr id="5" name="TextBox 4">
            <a:extLst>
              <a:ext uri="{FF2B5EF4-FFF2-40B4-BE49-F238E27FC236}">
                <a16:creationId xmlns:a16="http://schemas.microsoft.com/office/drawing/2014/main" id="{5AE9F0F1-8B36-100E-B27D-D302BCCCB7EE}"/>
              </a:ext>
            </a:extLst>
          </p:cNvPr>
          <p:cNvSpPr txBox="1"/>
          <p:nvPr/>
        </p:nvSpPr>
        <p:spPr>
          <a:xfrm>
            <a:off x="861918" y="972079"/>
            <a:ext cx="10468166" cy="646331"/>
          </a:xfrm>
          <a:prstGeom prst="rect">
            <a:avLst/>
          </a:prstGeom>
          <a:noFill/>
        </p:spPr>
        <p:txBody>
          <a:bodyPr wrap="square">
            <a:spAutoFit/>
          </a:bodyPr>
          <a:lstStyle/>
          <a:p>
            <a:pPr marL="0" indent="0" algn="ctr">
              <a:buFont typeface="Arial" panose="020B0604020202020204" pitchFamily="34" charset="0"/>
              <a:buNone/>
            </a:pPr>
            <a:r>
              <a:rPr lang="en-US" altLang="en-US">
                <a:solidFill>
                  <a:schemeClr val="bg1"/>
                </a:solidFill>
              </a:rPr>
              <a:t>Cara supports a range of integration features with Microsoft Teams dependent on user license level and services available to the Teams user.</a:t>
            </a:r>
          </a:p>
        </p:txBody>
      </p:sp>
      <p:sp>
        <p:nvSpPr>
          <p:cNvPr id="9" name="Content Placeholder 4">
            <a:extLst>
              <a:ext uri="{FF2B5EF4-FFF2-40B4-BE49-F238E27FC236}">
                <a16:creationId xmlns:a16="http://schemas.microsoft.com/office/drawing/2014/main" id="{370B9EC0-9606-59E6-AA9F-1FC632D8B38E}"/>
              </a:ext>
            </a:extLst>
          </p:cNvPr>
          <p:cNvSpPr txBox="1">
            <a:spLocks/>
          </p:cNvSpPr>
          <p:nvPr/>
        </p:nvSpPr>
        <p:spPr>
          <a:xfrm>
            <a:off x="823439" y="1823956"/>
            <a:ext cx="7636606" cy="1249444"/>
          </a:xfrm>
          <a:prstGeom prst="roundRect">
            <a:avLst>
              <a:gd name="adj" fmla="val 9435"/>
            </a:avLst>
          </a:prstGeom>
          <a:solidFill>
            <a:schemeClr val="bg1"/>
          </a:solidFill>
          <a:effectLst>
            <a:outerShdw blurRad="50800" dist="38100" dir="2700000" algn="tl" rotWithShape="0">
              <a:prstClr val="black">
                <a:alpha val="40000"/>
              </a:prstClr>
            </a:outerShdw>
          </a:effectLst>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altLang="en-US" b="1"/>
              <a:t>For Cara Solo, Team and Unite users:</a:t>
            </a:r>
          </a:p>
          <a:p>
            <a:pPr lvl="1"/>
            <a:r>
              <a:rPr lang="en-US" altLang="en-US"/>
              <a:t>Show, Add, Pop CRM contact for call ringing / answered using Teams</a:t>
            </a:r>
          </a:p>
          <a:p>
            <a:pPr lvl="1"/>
            <a:r>
              <a:rPr lang="en-US" altLang="en-US"/>
              <a:t>‘Search and Call’ app for MS Teams</a:t>
            </a:r>
            <a:endParaRPr lang="en-US" altLang="en-US" sz="1800"/>
          </a:p>
        </p:txBody>
      </p:sp>
      <p:sp>
        <p:nvSpPr>
          <p:cNvPr id="10" name="Content Placeholder 4">
            <a:extLst>
              <a:ext uri="{FF2B5EF4-FFF2-40B4-BE49-F238E27FC236}">
                <a16:creationId xmlns:a16="http://schemas.microsoft.com/office/drawing/2014/main" id="{DC369141-1531-8C35-3EE9-15D0AFD39588}"/>
              </a:ext>
            </a:extLst>
          </p:cNvPr>
          <p:cNvSpPr txBox="1">
            <a:spLocks/>
          </p:cNvSpPr>
          <p:nvPr/>
        </p:nvSpPr>
        <p:spPr>
          <a:xfrm>
            <a:off x="823439" y="3310487"/>
            <a:ext cx="7636606" cy="2458545"/>
          </a:xfrm>
          <a:prstGeom prst="roundRect">
            <a:avLst>
              <a:gd name="adj" fmla="val 5716"/>
            </a:avLst>
          </a:prstGeom>
          <a:solidFill>
            <a:schemeClr val="bg1"/>
          </a:solidFill>
          <a:effectLst>
            <a:outerShdw blurRad="50800" dist="38100" dir="2700000" algn="tl" rotWithShape="0">
              <a:prstClr val="black">
                <a:alpha val="40000"/>
              </a:prstClr>
            </a:outerShdw>
          </a:effectLst>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altLang="en-US" b="1"/>
              <a:t>For Cara Team and Unite users:</a:t>
            </a:r>
          </a:p>
          <a:p>
            <a:pPr lvl="1"/>
            <a:r>
              <a:rPr lang="en-US" altLang="en-US"/>
              <a:t>Show photo / avatar in Cara Presence</a:t>
            </a:r>
            <a:endParaRPr lang="en-GB" altLang="en-US"/>
          </a:p>
          <a:p>
            <a:pPr lvl="1"/>
            <a:r>
              <a:rPr lang="en-US" altLang="en-US"/>
              <a:t>Show colleague Teams availability</a:t>
            </a:r>
          </a:p>
          <a:p>
            <a:pPr lvl="1"/>
            <a:r>
              <a:rPr lang="en-US" altLang="en-US"/>
              <a:t>Publish “In a Call” state to Teams</a:t>
            </a:r>
          </a:p>
          <a:p>
            <a:pPr lvl="1"/>
            <a:r>
              <a:rPr lang="en-US" altLang="en-US"/>
              <a:t>Open MS Teams chat from Cara Presence</a:t>
            </a:r>
          </a:p>
          <a:p>
            <a:pPr lvl="1"/>
            <a:r>
              <a:rPr lang="en-US" altLang="en-US"/>
              <a:t>Call through Teams (select Teams as Preferred Device)</a:t>
            </a:r>
            <a:endParaRPr lang="en-GB" altLang="en-US"/>
          </a:p>
          <a:p>
            <a:pPr lvl="1"/>
            <a:r>
              <a:rPr lang="en-US" altLang="en-US"/>
              <a:t>Smart Busy call forwarding</a:t>
            </a:r>
          </a:p>
        </p:txBody>
      </p:sp>
      <p:sp>
        <p:nvSpPr>
          <p:cNvPr id="12" name="Rectangle: Rounded Corners 11">
            <a:extLst>
              <a:ext uri="{FF2B5EF4-FFF2-40B4-BE49-F238E27FC236}">
                <a16:creationId xmlns:a16="http://schemas.microsoft.com/office/drawing/2014/main" id="{0AFF4ED3-54B7-E67C-F79E-A5838C0C5B2C}"/>
              </a:ext>
            </a:extLst>
          </p:cNvPr>
          <p:cNvSpPr/>
          <p:nvPr/>
        </p:nvSpPr>
        <p:spPr>
          <a:xfrm>
            <a:off x="8808130" y="1823956"/>
            <a:ext cx="2521953" cy="3945076"/>
          </a:xfrm>
          <a:prstGeom prst="roundRect">
            <a:avLst>
              <a:gd name="adj" fmla="val 7819"/>
            </a:avLst>
          </a:prstGeom>
          <a:blipFill>
            <a:blip r:embed="rId2"/>
            <a:stretch>
              <a:fillRect/>
            </a:stretch>
          </a:bli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555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11B27-4931-588C-13C1-6D4FC6F8D97D}"/>
              </a:ext>
            </a:extLst>
          </p:cNvPr>
          <p:cNvSpPr>
            <a:spLocks noGrp="1"/>
          </p:cNvSpPr>
          <p:nvPr>
            <p:ph type="title"/>
          </p:nvPr>
        </p:nvSpPr>
        <p:spPr/>
        <p:txBody>
          <a:bodyPr/>
          <a:lstStyle/>
          <a:p>
            <a:r>
              <a:rPr lang="en-US" b="1">
                <a:solidFill>
                  <a:schemeClr val="bg1"/>
                </a:solidFill>
              </a:rPr>
              <a:t>Microsoft Teams Integration - Summary </a:t>
            </a:r>
            <a:r>
              <a:rPr lang="en-US" b="1" i="1">
                <a:solidFill>
                  <a:schemeClr val="bg1"/>
                </a:solidFill>
              </a:rPr>
              <a:t>by Service</a:t>
            </a:r>
            <a:endParaRPr lang="en-GB">
              <a:solidFill>
                <a:schemeClr val="bg1"/>
              </a:solidFill>
            </a:endParaRPr>
          </a:p>
        </p:txBody>
      </p:sp>
      <p:pic>
        <p:nvPicPr>
          <p:cNvPr id="6" name="Picture 5">
            <a:extLst>
              <a:ext uri="{FF2B5EF4-FFF2-40B4-BE49-F238E27FC236}">
                <a16:creationId xmlns:a16="http://schemas.microsoft.com/office/drawing/2014/main" id="{A7D68CC3-BBBC-CE9B-BCF7-FD45DCF67B51}"/>
              </a:ext>
            </a:extLst>
          </p:cNvPr>
          <p:cNvPicPr>
            <a:picLocks noChangeAspect="1"/>
          </p:cNvPicPr>
          <p:nvPr/>
        </p:nvPicPr>
        <p:blipFill>
          <a:blip r:embed="rId2"/>
          <a:stretch>
            <a:fillRect/>
          </a:stretch>
        </p:blipFill>
        <p:spPr>
          <a:xfrm>
            <a:off x="7467535" y="4945906"/>
            <a:ext cx="1904094" cy="967159"/>
          </a:xfrm>
          <a:prstGeom prst="rect">
            <a:avLst/>
          </a:prstGeom>
        </p:spPr>
      </p:pic>
      <p:pic>
        <p:nvPicPr>
          <p:cNvPr id="7" name="Picture 6" descr="Graphical user interface, text, application, chat or text message&#10;&#10;Description automatically generated">
            <a:extLst>
              <a:ext uri="{FF2B5EF4-FFF2-40B4-BE49-F238E27FC236}">
                <a16:creationId xmlns:a16="http://schemas.microsoft.com/office/drawing/2014/main" id="{D3D0941C-3F4F-DFF3-8BC6-8DA0F85921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7074" b="31307"/>
          <a:stretch/>
        </p:blipFill>
        <p:spPr bwMode="auto">
          <a:xfrm>
            <a:off x="7476200" y="1225008"/>
            <a:ext cx="2230940" cy="3492755"/>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9AAAFC6B-84D0-B57B-F43E-8B3CEC9FAAA4}"/>
              </a:ext>
            </a:extLst>
          </p:cNvPr>
          <p:cNvSpPr txBox="1"/>
          <p:nvPr/>
        </p:nvSpPr>
        <p:spPr>
          <a:xfrm>
            <a:off x="9824514" y="2861770"/>
            <a:ext cx="1412567" cy="261610"/>
          </a:xfrm>
          <a:prstGeom prst="rect">
            <a:avLst/>
          </a:prstGeom>
          <a:noFill/>
        </p:spPr>
        <p:txBody>
          <a:bodyPr wrap="none" rtlCol="0">
            <a:spAutoFit/>
          </a:bodyPr>
          <a:lstStyle/>
          <a:p>
            <a:pPr algn="ctr" defTabSz="544142" fontAlgn="base">
              <a:spcBef>
                <a:spcPct val="0"/>
              </a:spcBef>
              <a:spcAft>
                <a:spcPct val="0"/>
              </a:spcAft>
              <a:defRPr/>
            </a:pPr>
            <a:r>
              <a:rPr lang="en-US" sz="1100" b="1">
                <a:solidFill>
                  <a:schemeClr val="bg1"/>
                </a:solidFill>
                <a:ea typeface="Gadugi" panose="020B0502040204020203" pitchFamily="34" charset="0"/>
              </a:rPr>
              <a:t>Teams Availability</a:t>
            </a:r>
            <a:endParaRPr lang="en-GB" sz="1100" b="1">
              <a:solidFill>
                <a:schemeClr val="bg1"/>
              </a:solidFill>
              <a:ea typeface="Gadugi" panose="020B0502040204020203" pitchFamily="34" charset="0"/>
            </a:endParaRPr>
          </a:p>
        </p:txBody>
      </p:sp>
      <p:sp>
        <p:nvSpPr>
          <p:cNvPr id="9" name="TextBox 8">
            <a:extLst>
              <a:ext uri="{FF2B5EF4-FFF2-40B4-BE49-F238E27FC236}">
                <a16:creationId xmlns:a16="http://schemas.microsoft.com/office/drawing/2014/main" id="{2C82C68F-3C5D-D6CE-61AB-847CB25E7899}"/>
              </a:ext>
            </a:extLst>
          </p:cNvPr>
          <p:cNvSpPr txBox="1"/>
          <p:nvPr/>
        </p:nvSpPr>
        <p:spPr>
          <a:xfrm>
            <a:off x="9778587" y="2534575"/>
            <a:ext cx="1502335" cy="261610"/>
          </a:xfrm>
          <a:prstGeom prst="rect">
            <a:avLst/>
          </a:prstGeom>
          <a:noFill/>
        </p:spPr>
        <p:txBody>
          <a:bodyPr wrap="none" rtlCol="0">
            <a:spAutoFit/>
          </a:bodyPr>
          <a:lstStyle/>
          <a:p>
            <a:pPr algn="ctr" defTabSz="544142" fontAlgn="base">
              <a:spcBef>
                <a:spcPct val="0"/>
              </a:spcBef>
              <a:spcAft>
                <a:spcPct val="0"/>
              </a:spcAft>
              <a:defRPr/>
            </a:pPr>
            <a:r>
              <a:rPr lang="en-US" sz="1100" b="1">
                <a:solidFill>
                  <a:schemeClr val="bg1"/>
                </a:solidFill>
                <a:ea typeface="Gadugi" panose="020B0502040204020203" pitchFamily="34" charset="0"/>
              </a:rPr>
              <a:t>Handset Hook state</a:t>
            </a:r>
            <a:endParaRPr lang="en-GB" sz="1100" b="1">
              <a:solidFill>
                <a:schemeClr val="bg1"/>
              </a:solidFill>
              <a:ea typeface="Gadugi" panose="020B0502040204020203" pitchFamily="34" charset="0"/>
            </a:endParaRPr>
          </a:p>
        </p:txBody>
      </p:sp>
      <p:cxnSp>
        <p:nvCxnSpPr>
          <p:cNvPr id="10" name="Straight Arrow Connector 9">
            <a:extLst>
              <a:ext uri="{FF2B5EF4-FFF2-40B4-BE49-F238E27FC236}">
                <a16:creationId xmlns:a16="http://schemas.microsoft.com/office/drawing/2014/main" id="{BB051BCF-A9D1-6A43-88A6-2CF9A6BDF219}"/>
              </a:ext>
            </a:extLst>
          </p:cNvPr>
          <p:cNvCxnSpPr>
            <a:cxnSpLocks/>
          </p:cNvCxnSpPr>
          <p:nvPr/>
        </p:nvCxnSpPr>
        <p:spPr>
          <a:xfrm flipH="1">
            <a:off x="8729764" y="2670801"/>
            <a:ext cx="1073671"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1" name="Straight Arrow Connector 10">
            <a:extLst>
              <a:ext uri="{FF2B5EF4-FFF2-40B4-BE49-F238E27FC236}">
                <a16:creationId xmlns:a16="http://schemas.microsoft.com/office/drawing/2014/main" id="{04C7DCCB-B822-710B-131C-CCABEC29E7BC}"/>
              </a:ext>
            </a:extLst>
          </p:cNvPr>
          <p:cNvCxnSpPr>
            <a:cxnSpLocks/>
          </p:cNvCxnSpPr>
          <p:nvPr/>
        </p:nvCxnSpPr>
        <p:spPr>
          <a:xfrm flipH="1">
            <a:off x="8767675" y="2953240"/>
            <a:ext cx="1073671"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2" name="Straight Arrow Connector 11">
            <a:extLst>
              <a:ext uri="{FF2B5EF4-FFF2-40B4-BE49-F238E27FC236}">
                <a16:creationId xmlns:a16="http://schemas.microsoft.com/office/drawing/2014/main" id="{33A90B1A-D263-DE7A-95D6-7EDA00D66B63}"/>
              </a:ext>
            </a:extLst>
          </p:cNvPr>
          <p:cNvCxnSpPr>
            <a:cxnSpLocks/>
          </p:cNvCxnSpPr>
          <p:nvPr/>
        </p:nvCxnSpPr>
        <p:spPr>
          <a:xfrm flipH="1">
            <a:off x="8519230" y="1554782"/>
            <a:ext cx="1276189"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31699B0-FAFD-50A4-E5F9-99E6398C9076}"/>
              </a:ext>
            </a:extLst>
          </p:cNvPr>
          <p:cNvSpPr txBox="1"/>
          <p:nvPr/>
        </p:nvSpPr>
        <p:spPr>
          <a:xfrm>
            <a:off x="9803434" y="1307295"/>
            <a:ext cx="1544791" cy="600164"/>
          </a:xfrm>
          <a:prstGeom prst="rect">
            <a:avLst/>
          </a:prstGeom>
          <a:noFill/>
        </p:spPr>
        <p:txBody>
          <a:bodyPr wrap="square" rtlCol="0">
            <a:spAutoFit/>
          </a:bodyPr>
          <a:lstStyle/>
          <a:p>
            <a:pPr algn="ctr" defTabSz="544142" fontAlgn="base">
              <a:spcBef>
                <a:spcPct val="0"/>
              </a:spcBef>
              <a:spcAft>
                <a:spcPct val="0"/>
              </a:spcAft>
              <a:defRPr/>
            </a:pPr>
            <a:r>
              <a:rPr lang="en-US" sz="1100" b="1">
                <a:solidFill>
                  <a:schemeClr val="bg1"/>
                </a:solidFill>
                <a:ea typeface="Gadugi" panose="020B0502040204020203" pitchFamily="34" charset="0"/>
              </a:rPr>
              <a:t>Avatar populated automatically from Microsoft Teams</a:t>
            </a:r>
            <a:endParaRPr lang="en-GB" sz="1100" b="1">
              <a:solidFill>
                <a:schemeClr val="bg1"/>
              </a:solidFill>
              <a:ea typeface="Gadugi" panose="020B0502040204020203" pitchFamily="34" charset="0"/>
            </a:endParaRPr>
          </a:p>
        </p:txBody>
      </p:sp>
      <p:sp>
        <p:nvSpPr>
          <p:cNvPr id="14" name="TextBox 13">
            <a:extLst>
              <a:ext uri="{FF2B5EF4-FFF2-40B4-BE49-F238E27FC236}">
                <a16:creationId xmlns:a16="http://schemas.microsoft.com/office/drawing/2014/main" id="{21812C0A-8002-391B-99CA-F178C91E82D8}"/>
              </a:ext>
            </a:extLst>
          </p:cNvPr>
          <p:cNvSpPr txBox="1"/>
          <p:nvPr/>
        </p:nvSpPr>
        <p:spPr>
          <a:xfrm>
            <a:off x="9875809" y="4128733"/>
            <a:ext cx="1359668" cy="261610"/>
          </a:xfrm>
          <a:prstGeom prst="rect">
            <a:avLst/>
          </a:prstGeom>
          <a:noFill/>
        </p:spPr>
        <p:txBody>
          <a:bodyPr wrap="none" rtlCol="0">
            <a:spAutoFit/>
          </a:bodyPr>
          <a:lstStyle/>
          <a:p>
            <a:pPr algn="ctr" defTabSz="544142" fontAlgn="base">
              <a:spcBef>
                <a:spcPct val="0"/>
              </a:spcBef>
              <a:spcAft>
                <a:spcPct val="0"/>
              </a:spcAft>
              <a:defRPr/>
            </a:pPr>
            <a:r>
              <a:rPr lang="en-US" sz="1100" b="1">
                <a:solidFill>
                  <a:schemeClr val="bg1"/>
                </a:solidFill>
                <a:ea typeface="Gadugi" panose="020B0502040204020203" pitchFamily="34" charset="0"/>
              </a:rPr>
              <a:t>Open Teams chat</a:t>
            </a:r>
            <a:endParaRPr lang="en-GB" sz="1100" b="1">
              <a:solidFill>
                <a:schemeClr val="bg1"/>
              </a:solidFill>
              <a:ea typeface="Gadugi" panose="020B0502040204020203" pitchFamily="34" charset="0"/>
            </a:endParaRPr>
          </a:p>
        </p:txBody>
      </p:sp>
      <p:cxnSp>
        <p:nvCxnSpPr>
          <p:cNvPr id="15" name="Straight Arrow Connector 8">
            <a:extLst>
              <a:ext uri="{FF2B5EF4-FFF2-40B4-BE49-F238E27FC236}">
                <a16:creationId xmlns:a16="http://schemas.microsoft.com/office/drawing/2014/main" id="{FEF4E335-514C-F6A2-D4BF-F40A3A41C03F}"/>
              </a:ext>
            </a:extLst>
          </p:cNvPr>
          <p:cNvCxnSpPr>
            <a:cxnSpLocks/>
          </p:cNvCxnSpPr>
          <p:nvPr/>
        </p:nvCxnSpPr>
        <p:spPr>
          <a:xfrm rot="16200000" flipV="1">
            <a:off x="9487973" y="3930600"/>
            <a:ext cx="181975" cy="535902"/>
          </a:xfrm>
          <a:prstGeom prst="bentConnector3">
            <a:avLst>
              <a:gd name="adj1" fmla="val 2376"/>
            </a:avLst>
          </a:prstGeom>
          <a:ln>
            <a:tailEnd type="triangle"/>
          </a:ln>
        </p:spPr>
        <p:style>
          <a:lnRef idx="1">
            <a:schemeClr val="accent5"/>
          </a:lnRef>
          <a:fillRef idx="0">
            <a:schemeClr val="accent5"/>
          </a:fillRef>
          <a:effectRef idx="0">
            <a:schemeClr val="accent5"/>
          </a:effectRef>
          <a:fontRef idx="minor">
            <a:schemeClr val="tx1"/>
          </a:fontRef>
        </p:style>
      </p:cxnSp>
      <p:sp>
        <p:nvSpPr>
          <p:cNvPr id="16" name="TextBox 15">
            <a:extLst>
              <a:ext uri="{FF2B5EF4-FFF2-40B4-BE49-F238E27FC236}">
                <a16:creationId xmlns:a16="http://schemas.microsoft.com/office/drawing/2014/main" id="{1287EF73-B03A-FBCC-6FFF-BD79DDF535EA}"/>
              </a:ext>
            </a:extLst>
          </p:cNvPr>
          <p:cNvSpPr txBox="1"/>
          <p:nvPr/>
        </p:nvSpPr>
        <p:spPr>
          <a:xfrm>
            <a:off x="9875811" y="5105246"/>
            <a:ext cx="1369286" cy="600164"/>
          </a:xfrm>
          <a:prstGeom prst="rect">
            <a:avLst/>
          </a:prstGeom>
          <a:noFill/>
        </p:spPr>
        <p:txBody>
          <a:bodyPr wrap="square" rtlCol="0">
            <a:spAutoFit/>
          </a:bodyPr>
          <a:lstStyle/>
          <a:p>
            <a:pPr algn="ctr" defTabSz="544142" fontAlgn="base">
              <a:spcBef>
                <a:spcPct val="0"/>
              </a:spcBef>
              <a:spcAft>
                <a:spcPct val="0"/>
              </a:spcAft>
              <a:defRPr/>
            </a:pPr>
            <a:r>
              <a:rPr lang="en-US" sz="1100" b="1">
                <a:solidFill>
                  <a:schemeClr val="bg1"/>
                </a:solidFill>
                <a:ea typeface="Gadugi" panose="020B0502040204020203" pitchFamily="34" charset="0"/>
              </a:rPr>
              <a:t>Publish “In a call” state to Teams</a:t>
            </a:r>
            <a:endParaRPr lang="en-GB" sz="1100" b="1">
              <a:solidFill>
                <a:schemeClr val="bg1"/>
              </a:solidFill>
              <a:ea typeface="Gadugi" panose="020B0502040204020203" pitchFamily="34" charset="0"/>
            </a:endParaRPr>
          </a:p>
        </p:txBody>
      </p:sp>
      <p:cxnSp>
        <p:nvCxnSpPr>
          <p:cNvPr id="17" name="Straight Arrow Connector 8">
            <a:extLst>
              <a:ext uri="{FF2B5EF4-FFF2-40B4-BE49-F238E27FC236}">
                <a16:creationId xmlns:a16="http://schemas.microsoft.com/office/drawing/2014/main" id="{1B9B59A9-AB4D-F0B8-568A-E6E65F3AD50F}"/>
              </a:ext>
            </a:extLst>
          </p:cNvPr>
          <p:cNvCxnSpPr>
            <a:cxnSpLocks/>
            <a:stCxn id="16" idx="1"/>
          </p:cNvCxnSpPr>
          <p:nvPr/>
        </p:nvCxnSpPr>
        <p:spPr>
          <a:xfrm flipH="1">
            <a:off x="8839954" y="5405328"/>
            <a:ext cx="1035857"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pic>
        <p:nvPicPr>
          <p:cNvPr id="18" name="Picture 17">
            <a:extLst>
              <a:ext uri="{FF2B5EF4-FFF2-40B4-BE49-F238E27FC236}">
                <a16:creationId xmlns:a16="http://schemas.microsoft.com/office/drawing/2014/main" id="{B6AD8CFD-2281-AC3F-8294-7513F0433495}"/>
              </a:ext>
            </a:extLst>
          </p:cNvPr>
          <p:cNvPicPr>
            <a:picLocks noChangeAspect="1"/>
          </p:cNvPicPr>
          <p:nvPr/>
        </p:nvPicPr>
        <p:blipFill>
          <a:blip r:embed="rId4"/>
          <a:stretch>
            <a:fillRect/>
          </a:stretch>
        </p:blipFill>
        <p:spPr>
          <a:xfrm>
            <a:off x="2161567" y="4183613"/>
            <a:ext cx="3220900" cy="2024202"/>
          </a:xfrm>
          <a:prstGeom prst="rect">
            <a:avLst/>
          </a:prstGeom>
          <a:ln>
            <a:solidFill>
              <a:schemeClr val="bg1">
                <a:lumMod val="75000"/>
              </a:schemeClr>
            </a:solidFill>
          </a:ln>
        </p:spPr>
      </p:pic>
      <p:sp>
        <p:nvSpPr>
          <p:cNvPr id="19" name="TextBox 18">
            <a:extLst>
              <a:ext uri="{FF2B5EF4-FFF2-40B4-BE49-F238E27FC236}">
                <a16:creationId xmlns:a16="http://schemas.microsoft.com/office/drawing/2014/main" id="{9A707055-3B44-8E74-55DD-A70BDC5DFD80}"/>
              </a:ext>
            </a:extLst>
          </p:cNvPr>
          <p:cNvSpPr txBox="1"/>
          <p:nvPr/>
        </p:nvSpPr>
        <p:spPr>
          <a:xfrm>
            <a:off x="801333" y="4393324"/>
            <a:ext cx="1173177" cy="430788"/>
          </a:xfrm>
          <a:prstGeom prst="rect">
            <a:avLst/>
          </a:prstGeom>
          <a:noFill/>
        </p:spPr>
        <p:txBody>
          <a:bodyPr wrap="square" rtlCol="0">
            <a:spAutoFit/>
          </a:bodyPr>
          <a:lstStyle/>
          <a:p>
            <a:pPr algn="ctr" defTabSz="544142" fontAlgn="base">
              <a:spcBef>
                <a:spcPct val="0"/>
              </a:spcBef>
              <a:spcAft>
                <a:spcPct val="0"/>
              </a:spcAft>
              <a:defRPr/>
            </a:pPr>
            <a:r>
              <a:rPr lang="en-US" sz="1100" b="1">
                <a:solidFill>
                  <a:schemeClr val="bg1"/>
                </a:solidFill>
                <a:ea typeface="Gadugi" panose="020B0502040204020203" pitchFamily="34" charset="0"/>
              </a:rPr>
              <a:t>Enter name then ‘Search’</a:t>
            </a:r>
            <a:endParaRPr lang="en-GB" sz="900" b="1">
              <a:solidFill>
                <a:schemeClr val="bg1"/>
              </a:solidFill>
              <a:ea typeface="Gadugi" panose="020B0502040204020203" pitchFamily="34" charset="0"/>
            </a:endParaRPr>
          </a:p>
        </p:txBody>
      </p:sp>
      <p:cxnSp>
        <p:nvCxnSpPr>
          <p:cNvPr id="20" name="Straight Arrow Connector 8">
            <a:extLst>
              <a:ext uri="{FF2B5EF4-FFF2-40B4-BE49-F238E27FC236}">
                <a16:creationId xmlns:a16="http://schemas.microsoft.com/office/drawing/2014/main" id="{2B97A81A-B4A8-4043-F1CC-342CDAC10BB9}"/>
              </a:ext>
            </a:extLst>
          </p:cNvPr>
          <p:cNvCxnSpPr>
            <a:cxnSpLocks/>
          </p:cNvCxnSpPr>
          <p:nvPr/>
        </p:nvCxnSpPr>
        <p:spPr>
          <a:xfrm flipV="1">
            <a:off x="4059862" y="5535068"/>
            <a:ext cx="0" cy="3023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5985855-01E3-026D-2785-2B6C99818956}"/>
              </a:ext>
            </a:extLst>
          </p:cNvPr>
          <p:cNvSpPr txBox="1"/>
          <p:nvPr/>
        </p:nvSpPr>
        <p:spPr>
          <a:xfrm>
            <a:off x="3480440" y="5809895"/>
            <a:ext cx="1101994" cy="261549"/>
          </a:xfrm>
          <a:prstGeom prst="rect">
            <a:avLst/>
          </a:prstGeom>
          <a:noFill/>
        </p:spPr>
        <p:txBody>
          <a:bodyPr wrap="square" rtlCol="0">
            <a:spAutoFit/>
          </a:bodyPr>
          <a:lstStyle/>
          <a:p>
            <a:pPr algn="ctr" defTabSz="544142" fontAlgn="base">
              <a:spcBef>
                <a:spcPct val="0"/>
              </a:spcBef>
              <a:spcAft>
                <a:spcPct val="0"/>
              </a:spcAft>
              <a:defRPr/>
            </a:pPr>
            <a:r>
              <a:rPr lang="en-US" sz="1100" b="1">
                <a:ea typeface="Gadugi" panose="020B0502040204020203" pitchFamily="34" charset="0"/>
              </a:rPr>
              <a:t>Click to dial</a:t>
            </a:r>
            <a:endParaRPr lang="en-GB" sz="900" b="1">
              <a:ea typeface="Gadugi" panose="020B0502040204020203" pitchFamily="34" charset="0"/>
            </a:endParaRPr>
          </a:p>
        </p:txBody>
      </p:sp>
      <p:cxnSp>
        <p:nvCxnSpPr>
          <p:cNvPr id="23" name="Straight Arrow Connector 35">
            <a:extLst>
              <a:ext uri="{FF2B5EF4-FFF2-40B4-BE49-F238E27FC236}">
                <a16:creationId xmlns:a16="http://schemas.microsoft.com/office/drawing/2014/main" id="{D43EF725-5FB3-6882-B5AF-73323E1222B5}"/>
              </a:ext>
            </a:extLst>
          </p:cNvPr>
          <p:cNvCxnSpPr>
            <a:cxnSpLocks/>
          </p:cNvCxnSpPr>
          <p:nvPr/>
        </p:nvCxnSpPr>
        <p:spPr>
          <a:xfrm>
            <a:off x="1856067" y="4603840"/>
            <a:ext cx="553204"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24" name="Straight Arrow Connector 8">
            <a:extLst>
              <a:ext uri="{FF2B5EF4-FFF2-40B4-BE49-F238E27FC236}">
                <a16:creationId xmlns:a16="http://schemas.microsoft.com/office/drawing/2014/main" id="{6D3BBF27-4DA1-A2F7-F63C-B5861E8D5C5E}"/>
              </a:ext>
            </a:extLst>
          </p:cNvPr>
          <p:cNvCxnSpPr>
            <a:cxnSpLocks/>
            <a:stCxn id="25" idx="1"/>
          </p:cNvCxnSpPr>
          <p:nvPr/>
        </p:nvCxnSpPr>
        <p:spPr>
          <a:xfrm flipH="1">
            <a:off x="5358416" y="5509813"/>
            <a:ext cx="351262"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2359D1C-14D5-CE96-4F5F-31C58F0EC957}"/>
              </a:ext>
            </a:extLst>
          </p:cNvPr>
          <p:cNvSpPr txBox="1"/>
          <p:nvPr/>
        </p:nvSpPr>
        <p:spPr>
          <a:xfrm>
            <a:off x="5709678" y="5209731"/>
            <a:ext cx="714864" cy="600164"/>
          </a:xfrm>
          <a:prstGeom prst="rect">
            <a:avLst/>
          </a:prstGeom>
          <a:noFill/>
        </p:spPr>
        <p:txBody>
          <a:bodyPr wrap="square" rtlCol="0">
            <a:spAutoFit/>
          </a:bodyPr>
          <a:lstStyle/>
          <a:p>
            <a:pPr algn="ctr" defTabSz="544142" fontAlgn="base">
              <a:spcBef>
                <a:spcPct val="0"/>
              </a:spcBef>
              <a:spcAft>
                <a:spcPct val="0"/>
              </a:spcAft>
              <a:defRPr/>
            </a:pPr>
            <a:r>
              <a:rPr lang="en-US" sz="1100" b="1">
                <a:solidFill>
                  <a:schemeClr val="bg1"/>
                </a:solidFill>
                <a:ea typeface="Gadugi" panose="020B0502040204020203" pitchFamily="34" charset="0"/>
              </a:rPr>
              <a:t>Click to open contact</a:t>
            </a:r>
            <a:endParaRPr lang="en-GB" sz="1100" b="1">
              <a:solidFill>
                <a:schemeClr val="bg1"/>
              </a:solidFill>
              <a:ea typeface="Gadugi" panose="020B0502040204020203" pitchFamily="34" charset="0"/>
            </a:endParaRPr>
          </a:p>
        </p:txBody>
      </p:sp>
      <p:sp>
        <p:nvSpPr>
          <p:cNvPr id="26" name="Content Placeholder 4">
            <a:extLst>
              <a:ext uri="{FF2B5EF4-FFF2-40B4-BE49-F238E27FC236}">
                <a16:creationId xmlns:a16="http://schemas.microsoft.com/office/drawing/2014/main" id="{F6F1CAB5-80AF-3C1B-0F5C-8BDB3FA57062}"/>
              </a:ext>
            </a:extLst>
          </p:cNvPr>
          <p:cNvSpPr txBox="1">
            <a:spLocks/>
          </p:cNvSpPr>
          <p:nvPr/>
        </p:nvSpPr>
        <p:spPr>
          <a:xfrm>
            <a:off x="848929" y="1001047"/>
            <a:ext cx="6192815" cy="2802116"/>
          </a:xfrm>
          <a:prstGeom prst="roundRect">
            <a:avLst>
              <a:gd name="adj" fmla="val 6333"/>
            </a:avLst>
          </a:prstGeom>
          <a:solidFill>
            <a:schemeClr val="bg1"/>
          </a:solidFill>
          <a:effectLst>
            <a:outerShdw blurRad="50800" dist="38100" dir="2700000" algn="tl" rotWithShape="0">
              <a:prstClr val="black">
                <a:alpha val="40000"/>
              </a:prstClr>
            </a:outerShdw>
          </a:effectLst>
        </p:spPr>
        <p:txBody>
          <a:bodyPr wrap="square">
            <a:noAutofit/>
          </a:bodyPr>
          <a:lst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marL="685800" indent="-228600" algn="l" defTabSz="914400" rtl="0" eaLnBrk="1" latinLnBrk="0" hangingPunct="1">
              <a:lnSpc>
                <a:spcPct val="90000"/>
              </a:lnSpc>
              <a:spcBef>
                <a:spcPts val="600"/>
              </a:spcBef>
              <a:spcAft>
                <a:spcPts val="600"/>
              </a:spcAft>
              <a:buFont typeface="Arial" panose="020B0604020202020204" pitchFamily="34" charset="0"/>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en-US" b="1">
                <a:latin typeface="+mn-lt"/>
              </a:rPr>
              <a:t>Available </a:t>
            </a:r>
            <a:r>
              <a:rPr lang="en-US" altLang="en-US" b="1" u="sng">
                <a:latin typeface="+mn-lt"/>
              </a:rPr>
              <a:t>without</a:t>
            </a:r>
            <a:r>
              <a:rPr lang="en-US" altLang="en-US" b="1">
                <a:latin typeface="+mn-lt"/>
              </a:rPr>
              <a:t> any Teams Direct Routing service:</a:t>
            </a:r>
          </a:p>
          <a:p>
            <a:pPr lvl="1"/>
            <a:r>
              <a:rPr lang="en-US" altLang="en-US">
                <a:latin typeface="+mn-lt"/>
              </a:rPr>
              <a:t>Show photo / avatar in Cara Presence Window</a:t>
            </a:r>
            <a:endParaRPr lang="en-GB" altLang="en-US">
              <a:latin typeface="+mn-lt"/>
            </a:endParaRPr>
          </a:p>
          <a:p>
            <a:pPr lvl="1"/>
            <a:r>
              <a:rPr lang="en-US" altLang="en-US">
                <a:latin typeface="+mn-lt"/>
              </a:rPr>
              <a:t>Show co-worker Teams availability state</a:t>
            </a:r>
          </a:p>
          <a:p>
            <a:pPr lvl="1"/>
            <a:r>
              <a:rPr lang="en-US" altLang="en-US">
                <a:latin typeface="+mn-lt"/>
              </a:rPr>
              <a:t>Open Teams chat from Cara Presence</a:t>
            </a:r>
          </a:p>
          <a:p>
            <a:pPr lvl="1"/>
            <a:r>
              <a:rPr lang="en-US" altLang="en-US">
                <a:latin typeface="+mn-lt"/>
              </a:rPr>
              <a:t>Publish “In a Call” state to Teams</a:t>
            </a:r>
          </a:p>
          <a:p>
            <a:pPr lvl="1"/>
            <a:r>
              <a:rPr lang="en-US" altLang="en-US" b="1">
                <a:latin typeface="+mn-lt"/>
              </a:rPr>
              <a:t>Search and Call</a:t>
            </a:r>
            <a:r>
              <a:rPr lang="en-US" altLang="en-US">
                <a:latin typeface="+mn-lt"/>
              </a:rPr>
              <a:t> app for Teams</a:t>
            </a:r>
          </a:p>
          <a:p>
            <a:pPr lvl="1"/>
            <a:r>
              <a:rPr lang="en-US" altLang="en-US">
                <a:latin typeface="+mn-lt"/>
              </a:rPr>
              <a:t>Smart Busy call forwarding</a:t>
            </a:r>
          </a:p>
        </p:txBody>
      </p:sp>
    </p:spTree>
    <p:extLst>
      <p:ext uri="{BB962C8B-B14F-4D97-AF65-F5344CB8AC3E}">
        <p14:creationId xmlns:p14="http://schemas.microsoft.com/office/powerpoint/2010/main" val="360130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4" grpId="0"/>
      <p:bldP spid="16" grpId="0"/>
      <p:bldP spid="19" grpId="0"/>
      <p:bldP spid="21" grpId="0"/>
      <p:bldP spid="25" grpId="0"/>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4EA55-20DF-C887-F81F-1246C2C1F9ED}"/>
              </a:ext>
            </a:extLst>
          </p:cNvPr>
          <p:cNvSpPr>
            <a:spLocks noGrp="1"/>
          </p:cNvSpPr>
          <p:nvPr>
            <p:ph type="title"/>
          </p:nvPr>
        </p:nvSpPr>
        <p:spPr/>
        <p:txBody>
          <a:bodyPr/>
          <a:lstStyle/>
          <a:p>
            <a:r>
              <a:rPr lang="en-GB">
                <a:solidFill>
                  <a:schemeClr val="bg1"/>
                </a:solidFill>
              </a:rPr>
              <a:t>Cara Benefits</a:t>
            </a:r>
          </a:p>
        </p:txBody>
      </p:sp>
      <p:sp>
        <p:nvSpPr>
          <p:cNvPr id="5" name="Content Placeholder 4">
            <a:extLst>
              <a:ext uri="{FF2B5EF4-FFF2-40B4-BE49-F238E27FC236}">
                <a16:creationId xmlns:a16="http://schemas.microsoft.com/office/drawing/2014/main" id="{C532E421-8350-A85F-810B-BFF765ACCA72}"/>
              </a:ext>
            </a:extLst>
          </p:cNvPr>
          <p:cNvSpPr txBox="1">
            <a:spLocks/>
          </p:cNvSpPr>
          <p:nvPr/>
        </p:nvSpPr>
        <p:spPr>
          <a:xfrm>
            <a:off x="1753773" y="954940"/>
            <a:ext cx="8684456" cy="4878464"/>
          </a:xfrm>
          <a:prstGeom prst="roundRect">
            <a:avLst>
              <a:gd name="adj" fmla="val 4373"/>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anchor="ctr">
            <a:noAutofit/>
          </a:bodyPr>
          <a:lst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marL="685800" indent="-228600" algn="l" defTabSz="914400" rtl="0" eaLnBrk="1" latinLnBrk="0" hangingPunct="1">
              <a:lnSpc>
                <a:spcPct val="90000"/>
              </a:lnSpc>
              <a:spcBef>
                <a:spcPts val="600"/>
              </a:spcBef>
              <a:spcAft>
                <a:spcPts val="600"/>
              </a:spcAft>
              <a:buFont typeface="Arial" panose="020B0604020202020204" pitchFamily="34" charset="0"/>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FFFFFF"/>
                </a:solidFill>
                <a:latin typeface="Helvetica"/>
                <a:cs typeface="Helvetica"/>
              </a:rPr>
              <a:t>Increase Customer Satisfaction: ​</a:t>
            </a:r>
          </a:p>
          <a:p>
            <a:pPr lvl="1"/>
            <a:r>
              <a:rPr lang="en-US">
                <a:solidFill>
                  <a:srgbClr val="FFFFFF"/>
                </a:solidFill>
                <a:latin typeface="Helvetica"/>
                <a:cs typeface="Helvetica"/>
              </a:rPr>
              <a:t>Professional handling/transferring of calls​</a:t>
            </a:r>
          </a:p>
          <a:p>
            <a:pPr lvl="1"/>
            <a:r>
              <a:rPr lang="en-US">
                <a:solidFill>
                  <a:srgbClr val="FFFFFF"/>
                </a:solidFill>
                <a:latin typeface="Helvetica"/>
                <a:cs typeface="Helvetica"/>
              </a:rPr>
              <a:t>Quickly identify and return missed calls</a:t>
            </a:r>
          </a:p>
          <a:p>
            <a:pPr lvl="1"/>
            <a:r>
              <a:rPr lang="en-US">
                <a:solidFill>
                  <a:srgbClr val="FFFFFF"/>
                </a:solidFill>
                <a:latin typeface="Helvetica"/>
                <a:cs typeface="Helvetica"/>
              </a:rPr>
              <a:t>More in-depth Integration to CRM systems and business applications​</a:t>
            </a:r>
          </a:p>
          <a:p>
            <a:pPr marL="0" indent="0">
              <a:buFont typeface="Arial" panose="020B0604020202020204" pitchFamily="34" charset="0"/>
              <a:buNone/>
            </a:pPr>
            <a:r>
              <a:rPr lang="en-US" b="1">
                <a:solidFill>
                  <a:srgbClr val="FFFFFF"/>
                </a:solidFill>
                <a:latin typeface="Helvetica"/>
                <a:cs typeface="Helvetica"/>
              </a:rPr>
              <a:t>Increase Efficiency: ​</a:t>
            </a:r>
          </a:p>
          <a:p>
            <a:pPr lvl="1"/>
            <a:r>
              <a:rPr lang="en-US">
                <a:solidFill>
                  <a:srgbClr val="FFFFFF"/>
                </a:solidFill>
                <a:latin typeface="Helvetica"/>
                <a:cs typeface="Helvetica"/>
              </a:rPr>
              <a:t>Reduce call times by faster dialing and caller identification</a:t>
            </a:r>
          </a:p>
          <a:p>
            <a:pPr marL="0" indent="0">
              <a:buFont typeface="Arial" panose="020B0604020202020204" pitchFamily="34" charset="0"/>
              <a:buNone/>
            </a:pPr>
            <a:r>
              <a:rPr lang="en-US" b="1">
                <a:solidFill>
                  <a:srgbClr val="FFFFFF"/>
                </a:solidFill>
                <a:latin typeface="Helvetica"/>
                <a:cs typeface="Helvetica"/>
              </a:rPr>
              <a:t>Increase Staff Productivity and Collaboration: ​</a:t>
            </a:r>
          </a:p>
          <a:p>
            <a:pPr lvl="1"/>
            <a:r>
              <a:rPr lang="en-US">
                <a:solidFill>
                  <a:srgbClr val="FFFFFF"/>
                </a:solidFill>
                <a:latin typeface="Helvetica"/>
                <a:cs typeface="Helvetica"/>
              </a:rPr>
              <a:t>Ideal for businesses with high volume inbound/outbound calls​</a:t>
            </a:r>
          </a:p>
          <a:p>
            <a:pPr lvl="1"/>
            <a:r>
              <a:rPr lang="en-US">
                <a:solidFill>
                  <a:srgbClr val="FFFFFF"/>
                </a:solidFill>
                <a:latin typeface="Helvetica"/>
                <a:cs typeface="Helvetica"/>
              </a:rPr>
              <a:t>Integration to CRMs and other applications​</a:t>
            </a:r>
          </a:p>
          <a:p>
            <a:pPr lvl="1"/>
            <a:r>
              <a:rPr lang="en-US">
                <a:solidFill>
                  <a:srgbClr val="FFFFFF"/>
                </a:solidFill>
                <a:latin typeface="Helvetica"/>
                <a:cs typeface="Helvetica"/>
              </a:rPr>
              <a:t>Contact adding, searching and “popping”, click-to-dial​</a:t>
            </a:r>
          </a:p>
          <a:p>
            <a:pPr lvl="1"/>
            <a:r>
              <a:rPr lang="en-US">
                <a:solidFill>
                  <a:srgbClr val="FFFFFF"/>
                </a:solidFill>
                <a:latin typeface="Helvetica"/>
                <a:cs typeface="Helvetica"/>
              </a:rPr>
              <a:t>See the availability of co-workers (through Presence)</a:t>
            </a:r>
          </a:p>
          <a:p>
            <a:pPr marL="0" indent="0">
              <a:buFont typeface="Arial" panose="020B0604020202020204" pitchFamily="34" charset="0"/>
              <a:buNone/>
            </a:pPr>
            <a:r>
              <a:rPr lang="en-US" b="1">
                <a:solidFill>
                  <a:srgbClr val="FFFFFF"/>
                </a:solidFill>
                <a:latin typeface="Helvetica"/>
                <a:cs typeface="Helvetica"/>
              </a:rPr>
              <a:t>Copy and keep consistent contact data between different CRM / Contact applications</a:t>
            </a:r>
            <a:endParaRPr lang="en-GB">
              <a:solidFill>
                <a:srgbClr val="FFFFFF"/>
              </a:solidFill>
              <a:latin typeface="Helvetica"/>
              <a:cs typeface="Helvetica"/>
            </a:endParaRPr>
          </a:p>
        </p:txBody>
      </p:sp>
    </p:spTree>
    <p:extLst>
      <p:ext uri="{BB962C8B-B14F-4D97-AF65-F5344CB8AC3E}">
        <p14:creationId xmlns:p14="http://schemas.microsoft.com/office/powerpoint/2010/main" val="105499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D9AB7-8836-98E6-AEDE-42A3D591CF91}"/>
              </a:ext>
            </a:extLst>
          </p:cNvPr>
          <p:cNvSpPr>
            <a:spLocks noGrp="1"/>
          </p:cNvSpPr>
          <p:nvPr>
            <p:ph type="title"/>
          </p:nvPr>
        </p:nvSpPr>
        <p:spPr/>
        <p:txBody>
          <a:bodyPr/>
          <a:lstStyle/>
          <a:p>
            <a:r>
              <a:rPr lang="en-GB">
                <a:solidFill>
                  <a:schemeClr val="bg1"/>
                </a:solidFill>
              </a:rPr>
              <a:t>Important selling points</a:t>
            </a:r>
          </a:p>
        </p:txBody>
      </p:sp>
      <p:sp>
        <p:nvSpPr>
          <p:cNvPr id="5" name="Content Placeholder 4">
            <a:extLst>
              <a:ext uri="{FF2B5EF4-FFF2-40B4-BE49-F238E27FC236}">
                <a16:creationId xmlns:a16="http://schemas.microsoft.com/office/drawing/2014/main" id="{8AECEAA8-B662-3C03-95DA-1D61197C46CD}"/>
              </a:ext>
            </a:extLst>
          </p:cNvPr>
          <p:cNvSpPr txBox="1">
            <a:spLocks/>
          </p:cNvSpPr>
          <p:nvPr/>
        </p:nvSpPr>
        <p:spPr>
          <a:xfrm>
            <a:off x="1612900" y="1242119"/>
            <a:ext cx="8966200" cy="4649348"/>
          </a:xfrm>
          <a:prstGeom prst="roundRect">
            <a:avLst>
              <a:gd name="adj" fmla="val 5122"/>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anchor="ctr">
            <a:noAutofit/>
          </a:bodyPr>
          <a:lstStyle>
            <a:defPPr>
              <a:defRPr lang="en-US"/>
            </a:defPPr>
            <a:lvl1pPr indent="0">
              <a:lnSpc>
                <a:spcPct val="90000"/>
              </a:lnSpc>
              <a:spcBef>
                <a:spcPts val="600"/>
              </a:spcBef>
              <a:spcAft>
                <a:spcPts val="600"/>
              </a:spcAft>
              <a:buFont typeface="Arial" panose="020B0604020202020204" pitchFamily="34" charset="0"/>
              <a:buNone/>
              <a:defRPr sz="1600" b="1">
                <a:solidFill>
                  <a:srgbClr val="FFFFFF"/>
                </a:solidFill>
                <a:latin typeface="Helvetica"/>
                <a:ea typeface="HelveticaNowText Regular" panose="020B0504030202020204" pitchFamily="34" charset="0"/>
                <a:cs typeface="Helvetica"/>
              </a:defRPr>
            </a:lvl1pPr>
            <a:lvl2pPr marL="685800" lvl="1" indent="-228600">
              <a:lnSpc>
                <a:spcPct val="90000"/>
              </a:lnSpc>
              <a:spcBef>
                <a:spcPts val="600"/>
              </a:spcBef>
              <a:spcAft>
                <a:spcPts val="600"/>
              </a:spcAft>
              <a:buFont typeface="Arial" panose="020B0604020202020204" pitchFamily="34" charset="0"/>
              <a:buChar char="•"/>
              <a:defRPr sz="1600">
                <a:solidFill>
                  <a:srgbClr val="FFFFFF"/>
                </a:solidFill>
                <a:latin typeface="Helvetica"/>
                <a:ea typeface="HelveticaNowText Regular" panose="020B0504030202020204" pitchFamily="34" charset="0"/>
                <a:cs typeface="Helvetica"/>
              </a:defRPr>
            </a:lvl2pPr>
            <a:lvl3pPr marL="1143000" indent="-228600">
              <a:lnSpc>
                <a:spcPct val="90000"/>
              </a:lnSpc>
              <a:spcBef>
                <a:spcPts val="600"/>
              </a:spcBef>
              <a:spcAft>
                <a:spcPts val="600"/>
              </a:spcAft>
              <a:buFont typeface="Arial" panose="020B0604020202020204" pitchFamily="34" charset="0"/>
              <a:buChar char="•"/>
              <a:defRPr sz="16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marL="1600200" indent="-228600">
              <a:lnSpc>
                <a:spcPct val="90000"/>
              </a:lnSpc>
              <a:spcBef>
                <a:spcPts val="600"/>
              </a:spcBef>
              <a:spcAft>
                <a:spcPts val="600"/>
              </a:spcAft>
              <a:buFont typeface="Arial" panose="020B0604020202020204" pitchFamily="34" charset="0"/>
              <a:buChar char="•"/>
              <a:defRPr sz="16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marL="2057400" indent="-228600">
              <a:lnSpc>
                <a:spcPct val="90000"/>
              </a:lnSpc>
              <a:spcBef>
                <a:spcPts val="600"/>
              </a:spcBef>
              <a:spcAft>
                <a:spcPts val="600"/>
              </a:spcAft>
              <a:buFont typeface="Arial" panose="020B0604020202020204" pitchFamily="34" charset="0"/>
              <a:buChar char="•"/>
              <a:defRPr sz="16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Go Integrator Cara is a high value complimentary product for the </a:t>
            </a:r>
            <a:r>
              <a:rPr lang="en-US" err="1"/>
              <a:t>BroadWorks</a:t>
            </a:r>
            <a:r>
              <a:rPr lang="en-US"/>
              <a:t> platform at a competitive price point</a:t>
            </a:r>
          </a:p>
          <a:p>
            <a:endParaRPr lang="en-US"/>
          </a:p>
          <a:p>
            <a:r>
              <a:rPr lang="en-US"/>
              <a:t>It is straightforward to install and configure and, in most cases, this can be carried out by the end-customer without support</a:t>
            </a:r>
          </a:p>
          <a:p>
            <a:endParaRPr lang="en-US"/>
          </a:p>
          <a:p>
            <a:r>
              <a:rPr lang="en-US"/>
              <a:t>End-customers can “try before buying” using a 30-day trial license, available to a new user immediately after download</a:t>
            </a:r>
          </a:p>
          <a:p>
            <a:endParaRPr lang="en-US"/>
          </a:p>
          <a:p>
            <a:r>
              <a:rPr lang="en-US" err="1"/>
              <a:t>Akixi</a:t>
            </a:r>
            <a:r>
              <a:rPr lang="en-US"/>
              <a:t> can provide you with pre-sales, support and installation services</a:t>
            </a:r>
          </a:p>
          <a:p>
            <a:endParaRPr lang="en-US"/>
          </a:p>
          <a:p>
            <a:r>
              <a:rPr lang="en-US"/>
              <a:t>REMEMBER: CRM INTEGRATION WILL HELP YOU SELL BROADWORKS SEATS</a:t>
            </a:r>
          </a:p>
        </p:txBody>
      </p:sp>
    </p:spTree>
    <p:extLst>
      <p:ext uri="{BB962C8B-B14F-4D97-AF65-F5344CB8AC3E}">
        <p14:creationId xmlns:p14="http://schemas.microsoft.com/office/powerpoint/2010/main" val="275557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99" descr="Shape&#10;&#10;Description automatically generated with low confidence">
            <a:extLst>
              <a:ext uri="{FF2B5EF4-FFF2-40B4-BE49-F238E27FC236}">
                <a16:creationId xmlns:a16="http://schemas.microsoft.com/office/drawing/2014/main" id="{076B9288-CAF5-7FD1-57EA-8240F27759C2}"/>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rcRect r="15686"/>
          <a:stretch/>
        </p:blipFill>
        <p:spPr>
          <a:xfrm>
            <a:off x="4026540" y="-203294"/>
            <a:ext cx="5536245" cy="6566246"/>
          </a:xfrm>
          <a:prstGeom prst="rect">
            <a:avLst/>
          </a:prstGeom>
        </p:spPr>
      </p:pic>
      <p:sp>
        <p:nvSpPr>
          <p:cNvPr id="2" name="Title 1">
            <a:extLst>
              <a:ext uri="{FF2B5EF4-FFF2-40B4-BE49-F238E27FC236}">
                <a16:creationId xmlns:a16="http://schemas.microsoft.com/office/drawing/2014/main" id="{D4E62093-31F3-5915-62B7-4EC468368FC1}"/>
              </a:ext>
            </a:extLst>
          </p:cNvPr>
          <p:cNvSpPr>
            <a:spLocks noGrp="1"/>
          </p:cNvSpPr>
          <p:nvPr>
            <p:ph type="title"/>
          </p:nvPr>
        </p:nvSpPr>
        <p:spPr/>
        <p:txBody>
          <a:bodyPr/>
          <a:lstStyle/>
          <a:p>
            <a:r>
              <a:rPr lang="en-GB"/>
              <a:t>Our UCaaS Network</a:t>
            </a:r>
          </a:p>
        </p:txBody>
      </p:sp>
      <p:sp>
        <p:nvSpPr>
          <p:cNvPr id="4" name="Title 1">
            <a:extLst>
              <a:ext uri="{FF2B5EF4-FFF2-40B4-BE49-F238E27FC236}">
                <a16:creationId xmlns:a16="http://schemas.microsoft.com/office/drawing/2014/main" id="{236B122F-46F0-BF55-7B7A-147F83A5CBD7}"/>
              </a:ext>
            </a:extLst>
          </p:cNvPr>
          <p:cNvSpPr txBox="1">
            <a:spLocks/>
          </p:cNvSpPr>
          <p:nvPr/>
        </p:nvSpPr>
        <p:spPr>
          <a:xfrm>
            <a:off x="1008528" y="6875"/>
            <a:ext cx="10726272" cy="749300"/>
          </a:xfrm>
          <a:prstGeom prst="rect">
            <a:avLst/>
          </a:prstGeom>
          <a:ln>
            <a:noFill/>
          </a:ln>
        </p:spPr>
        <p:txBody>
          <a:bodyPr vert="horz" anchor="ctr"/>
          <a:lstStyle>
            <a:lvl1pPr marL="0" algn="r" defTabSz="609585" rtl="0" eaLnBrk="1" latinLnBrk="0" hangingPunct="1">
              <a:spcBef>
                <a:spcPct val="0"/>
              </a:spcBef>
              <a:buNone/>
              <a:defRPr lang="en-US" sz="2800" kern="1200" dirty="0">
                <a:solidFill>
                  <a:schemeClr val="bg1"/>
                </a:solidFill>
                <a:latin typeface="HelveticaNowText Medium" panose="020B0604030202020204" pitchFamily="34" charset="0"/>
                <a:ea typeface="+mj-ea"/>
                <a:cs typeface="HelveticaNowText Medium" panose="020B0604030202020204" pitchFamily="34" charset="0"/>
              </a:defRPr>
            </a:lvl1pPr>
          </a:lstStyle>
          <a:p>
            <a:br>
              <a:rPr lang="en-GB" sz="1800">
                <a:latin typeface="Aller" panose="020B0503030302020204" pitchFamily="34" charset="0"/>
              </a:rPr>
            </a:br>
            <a:endParaRPr lang="en-GB" sz="1800">
              <a:latin typeface="Aller" panose="020B0503030302020204" pitchFamily="34" charset="0"/>
            </a:endParaRPr>
          </a:p>
        </p:txBody>
      </p:sp>
      <p:sp>
        <p:nvSpPr>
          <p:cNvPr id="30" name="TextBox 29">
            <a:extLst>
              <a:ext uri="{FF2B5EF4-FFF2-40B4-BE49-F238E27FC236}">
                <a16:creationId xmlns:a16="http://schemas.microsoft.com/office/drawing/2014/main" id="{E73DD7F6-ED97-6FFF-7332-24925BC5A69D}"/>
              </a:ext>
            </a:extLst>
          </p:cNvPr>
          <p:cNvSpPr txBox="1"/>
          <p:nvPr/>
        </p:nvSpPr>
        <p:spPr>
          <a:xfrm>
            <a:off x="9243000" y="1047667"/>
            <a:ext cx="2586324" cy="2280285"/>
          </a:xfrm>
          <a:prstGeom prst="roundRect">
            <a:avLst>
              <a:gd name="adj" fmla="val 6097"/>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spcAft>
                <a:spcPts val="1200"/>
              </a:spcAft>
            </a:pPr>
            <a:r>
              <a:rPr lang="en-GB" sz="1400">
                <a:solidFill>
                  <a:schemeClr val="bg1"/>
                </a:solidFill>
                <a:latin typeface="Helvetica" panose="020B0604020202020204" pitchFamily="34" charset="0"/>
                <a:cs typeface="Helvetica" panose="020B0604020202020204" pitchFamily="34" charset="0"/>
              </a:rPr>
              <a:t>Multi-carrier resilience</a:t>
            </a:r>
          </a:p>
          <a:p>
            <a:pPr>
              <a:spcAft>
                <a:spcPts val="1200"/>
              </a:spcAft>
            </a:pPr>
            <a:r>
              <a:rPr lang="en-GB" sz="1400">
                <a:solidFill>
                  <a:schemeClr val="bg1"/>
                </a:solidFill>
                <a:latin typeface="Helvetica" panose="020B0604020202020204" pitchFamily="34" charset="0"/>
                <a:cs typeface="Helvetica" panose="020B0604020202020204" pitchFamily="34" charset="0"/>
              </a:rPr>
              <a:t>High Availability </a:t>
            </a:r>
          </a:p>
          <a:p>
            <a:pPr>
              <a:spcAft>
                <a:spcPts val="1200"/>
              </a:spcAft>
            </a:pPr>
            <a:r>
              <a:rPr lang="en-GB" sz="1400">
                <a:solidFill>
                  <a:schemeClr val="bg1"/>
                </a:solidFill>
                <a:latin typeface="Helvetica" panose="020B0604020202020204" pitchFamily="34" charset="0"/>
                <a:cs typeface="Helvetica" panose="020B0604020202020204" pitchFamily="34" charset="0"/>
              </a:rPr>
              <a:t>Geo diverse SBCs / </a:t>
            </a:r>
            <a:r>
              <a:rPr lang="en-GB" sz="1400" err="1">
                <a:solidFill>
                  <a:schemeClr val="bg1"/>
                </a:solidFill>
                <a:latin typeface="Helvetica" panose="020B0604020202020204" pitchFamily="34" charset="0"/>
                <a:cs typeface="Helvetica" panose="020B0604020202020204" pitchFamily="34" charset="0"/>
              </a:rPr>
              <a:t>PoPs</a:t>
            </a:r>
            <a:endParaRPr lang="en-GB" sz="1400">
              <a:solidFill>
                <a:schemeClr val="bg1"/>
              </a:solidFill>
              <a:latin typeface="Helvetica" panose="020B0604020202020204" pitchFamily="34" charset="0"/>
              <a:cs typeface="Helvetica" panose="020B0604020202020204" pitchFamily="34" charset="0"/>
            </a:endParaRPr>
          </a:p>
          <a:p>
            <a:pPr>
              <a:spcAft>
                <a:spcPts val="1200"/>
              </a:spcAft>
            </a:pPr>
            <a:r>
              <a:rPr lang="en-GB" sz="1400">
                <a:solidFill>
                  <a:schemeClr val="bg1"/>
                </a:solidFill>
                <a:latin typeface="Helvetica" panose="020B0604020202020204" pitchFamily="34" charset="0"/>
                <a:cs typeface="Helvetica" panose="020B0604020202020204" pitchFamily="34" charset="0"/>
              </a:rPr>
              <a:t>Enterprise Carrier Grade Architecture</a:t>
            </a:r>
          </a:p>
          <a:p>
            <a:pPr>
              <a:spcAft>
                <a:spcPts val="1200"/>
              </a:spcAft>
            </a:pPr>
            <a:r>
              <a:rPr lang="en-GB" sz="1400" err="1">
                <a:solidFill>
                  <a:schemeClr val="bg1"/>
                </a:solidFill>
                <a:latin typeface="Helvetica" panose="020B0604020202020204" pitchFamily="34" charset="0"/>
                <a:cs typeface="Helvetica" panose="020B0604020202020204" pitchFamily="34" charset="0"/>
              </a:rPr>
              <a:t>Intergrated</a:t>
            </a:r>
            <a:r>
              <a:rPr lang="en-GB" sz="1400">
                <a:solidFill>
                  <a:schemeClr val="bg1"/>
                </a:solidFill>
                <a:latin typeface="Helvetica" panose="020B0604020202020204" pitchFamily="34" charset="0"/>
                <a:cs typeface="Helvetica" panose="020B0604020202020204" pitchFamily="34" charset="0"/>
              </a:rPr>
              <a:t> reporting and integration suite of tools</a:t>
            </a:r>
          </a:p>
        </p:txBody>
      </p:sp>
      <p:grpSp>
        <p:nvGrpSpPr>
          <p:cNvPr id="32" name="Group 31">
            <a:extLst>
              <a:ext uri="{FF2B5EF4-FFF2-40B4-BE49-F238E27FC236}">
                <a16:creationId xmlns:a16="http://schemas.microsoft.com/office/drawing/2014/main" id="{EE774A04-A7FD-715D-511F-15ABBE82B367}"/>
              </a:ext>
            </a:extLst>
          </p:cNvPr>
          <p:cNvGrpSpPr/>
          <p:nvPr/>
        </p:nvGrpSpPr>
        <p:grpSpPr>
          <a:xfrm>
            <a:off x="7138138" y="3513471"/>
            <a:ext cx="910720" cy="911835"/>
            <a:chOff x="8121642" y="3647877"/>
            <a:chExt cx="1273215" cy="1274774"/>
          </a:xfrm>
        </p:grpSpPr>
        <p:sp>
          <p:nvSpPr>
            <p:cNvPr id="33" name="Oval 32">
              <a:extLst>
                <a:ext uri="{FF2B5EF4-FFF2-40B4-BE49-F238E27FC236}">
                  <a16:creationId xmlns:a16="http://schemas.microsoft.com/office/drawing/2014/main" id="{D8736661-41C4-D098-EC87-D9FF95E50C9A}"/>
                </a:ext>
              </a:extLst>
            </p:cNvPr>
            <p:cNvSpPr/>
            <p:nvPr/>
          </p:nvSpPr>
          <p:spPr>
            <a:xfrm>
              <a:off x="8151744" y="3647877"/>
              <a:ext cx="1168204" cy="116820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nvGrpSpPr>
            <p:cNvPr id="34" name="Group 33">
              <a:extLst>
                <a:ext uri="{FF2B5EF4-FFF2-40B4-BE49-F238E27FC236}">
                  <a16:creationId xmlns:a16="http://schemas.microsoft.com/office/drawing/2014/main" id="{F0C30B48-42C3-3B52-2CFB-CBCF5A23F5C0}"/>
                </a:ext>
              </a:extLst>
            </p:cNvPr>
            <p:cNvGrpSpPr/>
            <p:nvPr/>
          </p:nvGrpSpPr>
          <p:grpSpPr>
            <a:xfrm>
              <a:off x="8121642" y="3666797"/>
              <a:ext cx="1273215" cy="1255854"/>
              <a:chOff x="-3391384" y="2042932"/>
              <a:chExt cx="1273215" cy="1255854"/>
            </a:xfrm>
          </p:grpSpPr>
          <p:pic>
            <p:nvPicPr>
              <p:cNvPr id="35" name="Picture 34">
                <a:extLst>
                  <a:ext uri="{FF2B5EF4-FFF2-40B4-BE49-F238E27FC236}">
                    <a16:creationId xmlns:a16="http://schemas.microsoft.com/office/drawing/2014/main" id="{ABDD32E6-279C-589A-27C5-82DE973A536C}"/>
                  </a:ext>
                </a:extLst>
              </p:cNvPr>
              <p:cNvPicPr>
                <a:picLocks noChangeAspect="1"/>
              </p:cNvPicPr>
              <p:nvPr/>
            </p:nvPicPr>
            <p:blipFill rotWithShape="1">
              <a:blip r:embed="rId4">
                <a:extLst>
                  <a:ext uri="{28A0092B-C50C-407E-A947-70E740481C1C}">
                    <a14:useLocalDpi xmlns:a14="http://schemas.microsoft.com/office/drawing/2010/main" val="0"/>
                  </a:ext>
                </a:extLst>
              </a:blip>
              <a:srcRect l="69960" t="11308" r="19596" b="70380"/>
              <a:stretch/>
            </p:blipFill>
            <p:spPr>
              <a:xfrm>
                <a:off x="-3391384" y="2042932"/>
                <a:ext cx="1273215" cy="1255854"/>
              </a:xfrm>
              <a:prstGeom prst="rect">
                <a:avLst/>
              </a:prstGeom>
            </p:spPr>
          </p:pic>
          <p:pic>
            <p:nvPicPr>
              <p:cNvPr id="36" name="Picture 35">
                <a:extLst>
                  <a:ext uri="{FF2B5EF4-FFF2-40B4-BE49-F238E27FC236}">
                    <a16:creationId xmlns:a16="http://schemas.microsoft.com/office/drawing/2014/main" id="{69F02519-8C19-E9B4-BB9A-A4DD735A06E4}"/>
                  </a:ext>
                </a:extLst>
              </p:cNvPr>
              <p:cNvPicPr>
                <a:picLocks noChangeAspect="1"/>
              </p:cNvPicPr>
              <p:nvPr/>
            </p:nvPicPr>
            <p:blipFill rotWithShape="1">
              <a:blip r:embed="rId4">
                <a:extLst>
                  <a:ext uri="{28A0092B-C50C-407E-A947-70E740481C1C}">
                    <a14:useLocalDpi xmlns:a14="http://schemas.microsoft.com/office/drawing/2010/main" val="0"/>
                  </a:ext>
                </a:extLst>
              </a:blip>
              <a:srcRect l="88547" t="25435" r="4285" b="63848"/>
              <a:stretch/>
            </p:blipFill>
            <p:spPr>
              <a:xfrm>
                <a:off x="-3164659" y="2249978"/>
                <a:ext cx="799741" cy="672628"/>
              </a:xfrm>
              <a:prstGeom prst="rect">
                <a:avLst/>
              </a:prstGeom>
              <a:noFill/>
              <a:ln>
                <a:noFill/>
              </a:ln>
            </p:spPr>
          </p:pic>
        </p:grpSp>
      </p:grpSp>
      <p:grpSp>
        <p:nvGrpSpPr>
          <p:cNvPr id="37" name="Group 36">
            <a:extLst>
              <a:ext uri="{FF2B5EF4-FFF2-40B4-BE49-F238E27FC236}">
                <a16:creationId xmlns:a16="http://schemas.microsoft.com/office/drawing/2014/main" id="{7BF5DAB1-1E7B-0A8D-ADFB-491AA81DA553}"/>
              </a:ext>
            </a:extLst>
          </p:cNvPr>
          <p:cNvGrpSpPr/>
          <p:nvPr/>
        </p:nvGrpSpPr>
        <p:grpSpPr>
          <a:xfrm>
            <a:off x="4207416" y="1984518"/>
            <a:ext cx="1939444" cy="1743962"/>
            <a:chOff x="4078812" y="133350"/>
            <a:chExt cx="1939444" cy="1743962"/>
          </a:xfrm>
        </p:grpSpPr>
        <p:sp>
          <p:nvSpPr>
            <p:cNvPr id="38" name="Rectangle: Rounded Corners 37">
              <a:extLst>
                <a:ext uri="{FF2B5EF4-FFF2-40B4-BE49-F238E27FC236}">
                  <a16:creationId xmlns:a16="http://schemas.microsoft.com/office/drawing/2014/main" id="{37B8BFDA-43E9-B131-676B-A39F90856A1B}"/>
                </a:ext>
              </a:extLst>
            </p:cNvPr>
            <p:cNvSpPr/>
            <p:nvPr/>
          </p:nvSpPr>
          <p:spPr>
            <a:xfrm>
              <a:off x="4078812" y="133350"/>
              <a:ext cx="1939444" cy="1743962"/>
            </a:xfrm>
            <a:prstGeom prst="roundRect">
              <a:avLst>
                <a:gd name="adj" fmla="val 9168"/>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t"/>
            <a:lstStyle/>
            <a:p>
              <a:pPr algn="ctr"/>
              <a:r>
                <a:rPr lang="en-GB" sz="1600" b="1">
                  <a:solidFill>
                    <a:schemeClr val="tx1"/>
                  </a:solidFill>
                  <a:latin typeface="Helvetica" pitchFamily="2" charset="0"/>
                </a:rPr>
                <a:t>Enfield Virtus</a:t>
              </a:r>
            </a:p>
          </p:txBody>
        </p:sp>
        <p:pic>
          <p:nvPicPr>
            <p:cNvPr id="40" name="Picture 39" descr="A red text on a black background&#10;&#10;Description automatically generated">
              <a:extLst>
                <a:ext uri="{FF2B5EF4-FFF2-40B4-BE49-F238E27FC236}">
                  <a16:creationId xmlns:a16="http://schemas.microsoft.com/office/drawing/2014/main" id="{943E15E4-FA2A-D727-74EB-3991EB2A73E2}"/>
                </a:ext>
              </a:extLst>
            </p:cNvPr>
            <p:cNvPicPr>
              <a:picLocks noChangeAspect="1"/>
            </p:cNvPicPr>
            <p:nvPr/>
          </p:nvPicPr>
          <p:blipFill>
            <a:blip r:embed="rId5">
              <a:extLst>
                <a:ext uri="{28A0092B-C50C-407E-A947-70E740481C1C}">
                  <a14:useLocalDpi xmlns:a14="http://schemas.microsoft.com/office/drawing/2010/main" val="0"/>
                </a:ext>
              </a:extLst>
            </a:blip>
            <a:srcRect t="35105" b="35105"/>
            <a:stretch/>
          </p:blipFill>
          <p:spPr>
            <a:xfrm>
              <a:off x="4512316" y="1003801"/>
              <a:ext cx="1072434" cy="179702"/>
            </a:xfrm>
            <a:prstGeom prst="rect">
              <a:avLst/>
            </a:prstGeom>
          </p:spPr>
        </p:pic>
        <p:pic>
          <p:nvPicPr>
            <p:cNvPr id="41" name="Graphic 40">
              <a:extLst>
                <a:ext uri="{FF2B5EF4-FFF2-40B4-BE49-F238E27FC236}">
                  <a16:creationId xmlns:a16="http://schemas.microsoft.com/office/drawing/2014/main" id="{68C67FBD-2EDB-AB3E-04FD-681EE9FC0EA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61424" y="1460401"/>
              <a:ext cx="974218" cy="321690"/>
            </a:xfrm>
            <a:prstGeom prst="rect">
              <a:avLst/>
            </a:prstGeom>
          </p:spPr>
        </p:pic>
      </p:grpSp>
      <p:grpSp>
        <p:nvGrpSpPr>
          <p:cNvPr id="42" name="Group 41">
            <a:extLst>
              <a:ext uri="{FF2B5EF4-FFF2-40B4-BE49-F238E27FC236}">
                <a16:creationId xmlns:a16="http://schemas.microsoft.com/office/drawing/2014/main" id="{E8BE09CA-849A-FA30-77B1-2B0BE23AF265}"/>
              </a:ext>
            </a:extLst>
          </p:cNvPr>
          <p:cNvGrpSpPr/>
          <p:nvPr/>
        </p:nvGrpSpPr>
        <p:grpSpPr>
          <a:xfrm>
            <a:off x="4207416" y="3866143"/>
            <a:ext cx="1939444" cy="1743962"/>
            <a:chOff x="4078812" y="133350"/>
            <a:chExt cx="1939444" cy="1743962"/>
          </a:xfrm>
        </p:grpSpPr>
        <p:sp>
          <p:nvSpPr>
            <p:cNvPr id="43" name="Rectangle: Rounded Corners 42">
              <a:extLst>
                <a:ext uri="{FF2B5EF4-FFF2-40B4-BE49-F238E27FC236}">
                  <a16:creationId xmlns:a16="http://schemas.microsoft.com/office/drawing/2014/main" id="{A85E62B3-C18A-DF8D-A37F-CB663BC11312}"/>
                </a:ext>
              </a:extLst>
            </p:cNvPr>
            <p:cNvSpPr/>
            <p:nvPr/>
          </p:nvSpPr>
          <p:spPr>
            <a:xfrm>
              <a:off x="4078812" y="133350"/>
              <a:ext cx="1939444" cy="1743962"/>
            </a:xfrm>
            <a:prstGeom prst="roundRect">
              <a:avLst>
                <a:gd name="adj" fmla="val 9168"/>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t"/>
            <a:lstStyle/>
            <a:p>
              <a:pPr algn="ctr"/>
              <a:r>
                <a:rPr lang="en-GB" sz="1600" b="1">
                  <a:solidFill>
                    <a:schemeClr val="tx1"/>
                  </a:solidFill>
                  <a:latin typeface="Helvetica" pitchFamily="2" charset="0"/>
                </a:rPr>
                <a:t>Arc </a:t>
              </a:r>
              <a:r>
                <a:rPr lang="en-GB" sz="1600" b="1" err="1">
                  <a:solidFill>
                    <a:schemeClr val="tx1"/>
                  </a:solidFill>
                  <a:latin typeface="Helvetica" pitchFamily="2" charset="0"/>
                </a:rPr>
                <a:t>Farn</a:t>
              </a:r>
              <a:r>
                <a:rPr lang="en-GB" sz="1600" b="1">
                  <a:solidFill>
                    <a:schemeClr val="tx1"/>
                  </a:solidFill>
                  <a:latin typeface="Helvetica" pitchFamily="2" charset="0"/>
                </a:rPr>
                <a:t>.</a:t>
              </a:r>
            </a:p>
          </p:txBody>
        </p:sp>
        <p:pic>
          <p:nvPicPr>
            <p:cNvPr id="45" name="Picture 44" descr="A red text on a black background&#10;&#10;Description automatically generated">
              <a:extLst>
                <a:ext uri="{FF2B5EF4-FFF2-40B4-BE49-F238E27FC236}">
                  <a16:creationId xmlns:a16="http://schemas.microsoft.com/office/drawing/2014/main" id="{E48E6E11-9103-F017-0D0E-03D1A718C920}"/>
                </a:ext>
              </a:extLst>
            </p:cNvPr>
            <p:cNvPicPr>
              <a:picLocks noChangeAspect="1"/>
            </p:cNvPicPr>
            <p:nvPr/>
          </p:nvPicPr>
          <p:blipFill>
            <a:blip r:embed="rId5">
              <a:extLst>
                <a:ext uri="{28A0092B-C50C-407E-A947-70E740481C1C}">
                  <a14:useLocalDpi xmlns:a14="http://schemas.microsoft.com/office/drawing/2010/main" val="0"/>
                </a:ext>
              </a:extLst>
            </a:blip>
            <a:srcRect t="35105" b="35105"/>
            <a:stretch/>
          </p:blipFill>
          <p:spPr>
            <a:xfrm>
              <a:off x="4512316" y="928165"/>
              <a:ext cx="1072434" cy="179702"/>
            </a:xfrm>
            <a:prstGeom prst="rect">
              <a:avLst/>
            </a:prstGeom>
          </p:spPr>
        </p:pic>
        <p:pic>
          <p:nvPicPr>
            <p:cNvPr id="46" name="Graphic 45">
              <a:extLst>
                <a:ext uri="{FF2B5EF4-FFF2-40B4-BE49-F238E27FC236}">
                  <a16:creationId xmlns:a16="http://schemas.microsoft.com/office/drawing/2014/main" id="{9F22D878-CB7E-0BF4-75D8-998697C423B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61424" y="1460401"/>
              <a:ext cx="974218" cy="321690"/>
            </a:xfrm>
            <a:prstGeom prst="rect">
              <a:avLst/>
            </a:prstGeom>
          </p:spPr>
        </p:pic>
      </p:grpSp>
      <p:grpSp>
        <p:nvGrpSpPr>
          <p:cNvPr id="47" name="Group 46">
            <a:extLst>
              <a:ext uri="{FF2B5EF4-FFF2-40B4-BE49-F238E27FC236}">
                <a16:creationId xmlns:a16="http://schemas.microsoft.com/office/drawing/2014/main" id="{E8C357AC-DEA6-95FB-876E-EE890AA82B44}"/>
              </a:ext>
            </a:extLst>
          </p:cNvPr>
          <p:cNvGrpSpPr/>
          <p:nvPr/>
        </p:nvGrpSpPr>
        <p:grpSpPr>
          <a:xfrm>
            <a:off x="8006345" y="3513471"/>
            <a:ext cx="910720" cy="911835"/>
            <a:chOff x="8121642" y="3647877"/>
            <a:chExt cx="1273215" cy="1274774"/>
          </a:xfrm>
        </p:grpSpPr>
        <p:sp>
          <p:nvSpPr>
            <p:cNvPr id="48" name="Oval 47">
              <a:extLst>
                <a:ext uri="{FF2B5EF4-FFF2-40B4-BE49-F238E27FC236}">
                  <a16:creationId xmlns:a16="http://schemas.microsoft.com/office/drawing/2014/main" id="{A62C6148-C9E7-8846-11AE-C2DF2C88A641}"/>
                </a:ext>
              </a:extLst>
            </p:cNvPr>
            <p:cNvSpPr/>
            <p:nvPr/>
          </p:nvSpPr>
          <p:spPr>
            <a:xfrm>
              <a:off x="8151744" y="3647877"/>
              <a:ext cx="1168204" cy="116820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nvGrpSpPr>
            <p:cNvPr id="49" name="Group 48">
              <a:extLst>
                <a:ext uri="{FF2B5EF4-FFF2-40B4-BE49-F238E27FC236}">
                  <a16:creationId xmlns:a16="http://schemas.microsoft.com/office/drawing/2014/main" id="{1B9BBF4A-0063-786F-C990-F7E23AC3E1ED}"/>
                </a:ext>
              </a:extLst>
            </p:cNvPr>
            <p:cNvGrpSpPr/>
            <p:nvPr/>
          </p:nvGrpSpPr>
          <p:grpSpPr>
            <a:xfrm>
              <a:off x="8121642" y="3666797"/>
              <a:ext cx="1273215" cy="1255854"/>
              <a:chOff x="-3391384" y="2042932"/>
              <a:chExt cx="1273215" cy="1255854"/>
            </a:xfrm>
          </p:grpSpPr>
          <p:pic>
            <p:nvPicPr>
              <p:cNvPr id="50" name="Picture 49">
                <a:extLst>
                  <a:ext uri="{FF2B5EF4-FFF2-40B4-BE49-F238E27FC236}">
                    <a16:creationId xmlns:a16="http://schemas.microsoft.com/office/drawing/2014/main" id="{A473C402-93FF-6C68-D0F1-0FE0C830FC8F}"/>
                  </a:ext>
                </a:extLst>
              </p:cNvPr>
              <p:cNvPicPr>
                <a:picLocks noChangeAspect="1"/>
              </p:cNvPicPr>
              <p:nvPr/>
            </p:nvPicPr>
            <p:blipFill rotWithShape="1">
              <a:blip r:embed="rId4">
                <a:extLst>
                  <a:ext uri="{28A0092B-C50C-407E-A947-70E740481C1C}">
                    <a14:useLocalDpi xmlns:a14="http://schemas.microsoft.com/office/drawing/2010/main" val="0"/>
                  </a:ext>
                </a:extLst>
              </a:blip>
              <a:srcRect l="69960" t="11308" r="19596" b="70380"/>
              <a:stretch/>
            </p:blipFill>
            <p:spPr>
              <a:xfrm>
                <a:off x="-3391384" y="2042932"/>
                <a:ext cx="1273215" cy="1255854"/>
              </a:xfrm>
              <a:prstGeom prst="rect">
                <a:avLst/>
              </a:prstGeom>
            </p:spPr>
          </p:pic>
          <p:pic>
            <p:nvPicPr>
              <p:cNvPr id="51" name="Picture 50">
                <a:extLst>
                  <a:ext uri="{FF2B5EF4-FFF2-40B4-BE49-F238E27FC236}">
                    <a16:creationId xmlns:a16="http://schemas.microsoft.com/office/drawing/2014/main" id="{6FC9B126-9088-63FD-2575-C0E0A62D19CD}"/>
                  </a:ext>
                </a:extLst>
              </p:cNvPr>
              <p:cNvPicPr>
                <a:picLocks noChangeAspect="1"/>
              </p:cNvPicPr>
              <p:nvPr/>
            </p:nvPicPr>
            <p:blipFill rotWithShape="1">
              <a:blip r:embed="rId4">
                <a:extLst>
                  <a:ext uri="{28A0092B-C50C-407E-A947-70E740481C1C}">
                    <a14:useLocalDpi xmlns:a14="http://schemas.microsoft.com/office/drawing/2010/main" val="0"/>
                  </a:ext>
                </a:extLst>
              </a:blip>
              <a:srcRect l="88547" t="25435" r="4285" b="63848"/>
              <a:stretch/>
            </p:blipFill>
            <p:spPr>
              <a:xfrm>
                <a:off x="-3164659" y="2249978"/>
                <a:ext cx="799741" cy="672628"/>
              </a:xfrm>
              <a:prstGeom prst="rect">
                <a:avLst/>
              </a:prstGeom>
              <a:noFill/>
              <a:ln>
                <a:noFill/>
              </a:ln>
            </p:spPr>
          </p:pic>
        </p:grpSp>
      </p:grpSp>
      <p:grpSp>
        <p:nvGrpSpPr>
          <p:cNvPr id="52" name="Group 51">
            <a:extLst>
              <a:ext uri="{FF2B5EF4-FFF2-40B4-BE49-F238E27FC236}">
                <a16:creationId xmlns:a16="http://schemas.microsoft.com/office/drawing/2014/main" id="{8C2E7602-79B5-0105-59AC-AC1E94A31369}"/>
              </a:ext>
            </a:extLst>
          </p:cNvPr>
          <p:cNvGrpSpPr/>
          <p:nvPr/>
        </p:nvGrpSpPr>
        <p:grpSpPr>
          <a:xfrm>
            <a:off x="7640571" y="4737276"/>
            <a:ext cx="910720" cy="911835"/>
            <a:chOff x="8121642" y="3647877"/>
            <a:chExt cx="1273215" cy="1274774"/>
          </a:xfrm>
        </p:grpSpPr>
        <p:sp>
          <p:nvSpPr>
            <p:cNvPr id="53" name="Oval 52">
              <a:extLst>
                <a:ext uri="{FF2B5EF4-FFF2-40B4-BE49-F238E27FC236}">
                  <a16:creationId xmlns:a16="http://schemas.microsoft.com/office/drawing/2014/main" id="{D4155253-B374-15A4-F6A6-83D0844F0CD7}"/>
                </a:ext>
              </a:extLst>
            </p:cNvPr>
            <p:cNvSpPr/>
            <p:nvPr/>
          </p:nvSpPr>
          <p:spPr>
            <a:xfrm>
              <a:off x="8151744" y="3647877"/>
              <a:ext cx="1168204" cy="116820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nvGrpSpPr>
            <p:cNvPr id="54" name="Group 53">
              <a:extLst>
                <a:ext uri="{FF2B5EF4-FFF2-40B4-BE49-F238E27FC236}">
                  <a16:creationId xmlns:a16="http://schemas.microsoft.com/office/drawing/2014/main" id="{516FD586-7021-D6FB-96C7-18AD94C86949}"/>
                </a:ext>
              </a:extLst>
            </p:cNvPr>
            <p:cNvGrpSpPr/>
            <p:nvPr/>
          </p:nvGrpSpPr>
          <p:grpSpPr>
            <a:xfrm>
              <a:off x="8121642" y="3666797"/>
              <a:ext cx="1273215" cy="1255854"/>
              <a:chOff x="-3391384" y="2042932"/>
              <a:chExt cx="1273215" cy="1255854"/>
            </a:xfrm>
          </p:grpSpPr>
          <p:pic>
            <p:nvPicPr>
              <p:cNvPr id="55" name="Picture 54">
                <a:extLst>
                  <a:ext uri="{FF2B5EF4-FFF2-40B4-BE49-F238E27FC236}">
                    <a16:creationId xmlns:a16="http://schemas.microsoft.com/office/drawing/2014/main" id="{8F9EC228-EAE7-FB60-4C0B-D99234D874D5}"/>
                  </a:ext>
                </a:extLst>
              </p:cNvPr>
              <p:cNvPicPr>
                <a:picLocks noChangeAspect="1"/>
              </p:cNvPicPr>
              <p:nvPr/>
            </p:nvPicPr>
            <p:blipFill rotWithShape="1">
              <a:blip r:embed="rId4">
                <a:extLst>
                  <a:ext uri="{28A0092B-C50C-407E-A947-70E740481C1C}">
                    <a14:useLocalDpi xmlns:a14="http://schemas.microsoft.com/office/drawing/2010/main" val="0"/>
                  </a:ext>
                </a:extLst>
              </a:blip>
              <a:srcRect l="69960" t="11308" r="19596" b="70380"/>
              <a:stretch/>
            </p:blipFill>
            <p:spPr>
              <a:xfrm>
                <a:off x="-3391384" y="2042932"/>
                <a:ext cx="1273215" cy="1255854"/>
              </a:xfrm>
              <a:prstGeom prst="rect">
                <a:avLst/>
              </a:prstGeom>
            </p:spPr>
          </p:pic>
          <p:pic>
            <p:nvPicPr>
              <p:cNvPr id="56" name="Picture 55">
                <a:extLst>
                  <a:ext uri="{FF2B5EF4-FFF2-40B4-BE49-F238E27FC236}">
                    <a16:creationId xmlns:a16="http://schemas.microsoft.com/office/drawing/2014/main" id="{67A3C6F9-E12B-2518-356D-5A2236C20DE4}"/>
                  </a:ext>
                </a:extLst>
              </p:cNvPr>
              <p:cNvPicPr>
                <a:picLocks noChangeAspect="1"/>
              </p:cNvPicPr>
              <p:nvPr/>
            </p:nvPicPr>
            <p:blipFill rotWithShape="1">
              <a:blip r:embed="rId4">
                <a:extLst>
                  <a:ext uri="{28A0092B-C50C-407E-A947-70E740481C1C}">
                    <a14:useLocalDpi xmlns:a14="http://schemas.microsoft.com/office/drawing/2010/main" val="0"/>
                  </a:ext>
                </a:extLst>
              </a:blip>
              <a:srcRect l="88547" t="25435" r="4285" b="63848"/>
              <a:stretch/>
            </p:blipFill>
            <p:spPr>
              <a:xfrm>
                <a:off x="-3164659" y="2249978"/>
                <a:ext cx="799741" cy="672628"/>
              </a:xfrm>
              <a:prstGeom prst="rect">
                <a:avLst/>
              </a:prstGeom>
              <a:noFill/>
              <a:ln>
                <a:noFill/>
              </a:ln>
            </p:spPr>
          </p:pic>
        </p:grpSp>
      </p:grpSp>
      <p:grpSp>
        <p:nvGrpSpPr>
          <p:cNvPr id="57" name="Group 56">
            <a:extLst>
              <a:ext uri="{FF2B5EF4-FFF2-40B4-BE49-F238E27FC236}">
                <a16:creationId xmlns:a16="http://schemas.microsoft.com/office/drawing/2014/main" id="{3C853576-2DC2-0EC0-B07C-A487F9918986}"/>
              </a:ext>
            </a:extLst>
          </p:cNvPr>
          <p:cNvGrpSpPr/>
          <p:nvPr/>
        </p:nvGrpSpPr>
        <p:grpSpPr>
          <a:xfrm>
            <a:off x="8508778" y="4737276"/>
            <a:ext cx="910720" cy="911835"/>
            <a:chOff x="8121642" y="3647877"/>
            <a:chExt cx="1273215" cy="1274774"/>
          </a:xfrm>
        </p:grpSpPr>
        <p:sp>
          <p:nvSpPr>
            <p:cNvPr id="58" name="Oval 57">
              <a:extLst>
                <a:ext uri="{FF2B5EF4-FFF2-40B4-BE49-F238E27FC236}">
                  <a16:creationId xmlns:a16="http://schemas.microsoft.com/office/drawing/2014/main" id="{E184BE73-E011-44F7-BD90-1F9983FEA376}"/>
                </a:ext>
              </a:extLst>
            </p:cNvPr>
            <p:cNvSpPr/>
            <p:nvPr/>
          </p:nvSpPr>
          <p:spPr>
            <a:xfrm>
              <a:off x="8151744" y="3647877"/>
              <a:ext cx="1168204" cy="116820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nvGrpSpPr>
            <p:cNvPr id="59" name="Group 58">
              <a:extLst>
                <a:ext uri="{FF2B5EF4-FFF2-40B4-BE49-F238E27FC236}">
                  <a16:creationId xmlns:a16="http://schemas.microsoft.com/office/drawing/2014/main" id="{60284E5C-0EB7-0521-7552-4890904A26C5}"/>
                </a:ext>
              </a:extLst>
            </p:cNvPr>
            <p:cNvGrpSpPr/>
            <p:nvPr/>
          </p:nvGrpSpPr>
          <p:grpSpPr>
            <a:xfrm>
              <a:off x="8121642" y="3666797"/>
              <a:ext cx="1273215" cy="1255854"/>
              <a:chOff x="-3391384" y="2042932"/>
              <a:chExt cx="1273215" cy="1255854"/>
            </a:xfrm>
          </p:grpSpPr>
          <p:pic>
            <p:nvPicPr>
              <p:cNvPr id="60" name="Picture 59">
                <a:extLst>
                  <a:ext uri="{FF2B5EF4-FFF2-40B4-BE49-F238E27FC236}">
                    <a16:creationId xmlns:a16="http://schemas.microsoft.com/office/drawing/2014/main" id="{24837860-4318-D3A2-9EC3-667226BA497B}"/>
                  </a:ext>
                </a:extLst>
              </p:cNvPr>
              <p:cNvPicPr>
                <a:picLocks noChangeAspect="1"/>
              </p:cNvPicPr>
              <p:nvPr/>
            </p:nvPicPr>
            <p:blipFill rotWithShape="1">
              <a:blip r:embed="rId4">
                <a:extLst>
                  <a:ext uri="{28A0092B-C50C-407E-A947-70E740481C1C}">
                    <a14:useLocalDpi xmlns:a14="http://schemas.microsoft.com/office/drawing/2010/main" val="0"/>
                  </a:ext>
                </a:extLst>
              </a:blip>
              <a:srcRect l="69960" t="11308" r="19596" b="70380"/>
              <a:stretch/>
            </p:blipFill>
            <p:spPr>
              <a:xfrm>
                <a:off x="-3391384" y="2042932"/>
                <a:ext cx="1273215" cy="1255854"/>
              </a:xfrm>
              <a:prstGeom prst="rect">
                <a:avLst/>
              </a:prstGeom>
            </p:spPr>
          </p:pic>
          <p:pic>
            <p:nvPicPr>
              <p:cNvPr id="61" name="Picture 60">
                <a:extLst>
                  <a:ext uri="{FF2B5EF4-FFF2-40B4-BE49-F238E27FC236}">
                    <a16:creationId xmlns:a16="http://schemas.microsoft.com/office/drawing/2014/main" id="{185A4EF5-28B8-AC17-9551-E36282A40207}"/>
                  </a:ext>
                </a:extLst>
              </p:cNvPr>
              <p:cNvPicPr>
                <a:picLocks noChangeAspect="1"/>
              </p:cNvPicPr>
              <p:nvPr/>
            </p:nvPicPr>
            <p:blipFill rotWithShape="1">
              <a:blip r:embed="rId4">
                <a:extLst>
                  <a:ext uri="{28A0092B-C50C-407E-A947-70E740481C1C}">
                    <a14:useLocalDpi xmlns:a14="http://schemas.microsoft.com/office/drawing/2010/main" val="0"/>
                  </a:ext>
                </a:extLst>
              </a:blip>
              <a:srcRect l="88547" t="25435" r="4285" b="63848"/>
              <a:stretch/>
            </p:blipFill>
            <p:spPr>
              <a:xfrm>
                <a:off x="-3164659" y="2249978"/>
                <a:ext cx="799741" cy="672628"/>
              </a:xfrm>
              <a:prstGeom prst="rect">
                <a:avLst/>
              </a:prstGeom>
              <a:noFill/>
              <a:ln>
                <a:noFill/>
              </a:ln>
            </p:spPr>
          </p:pic>
        </p:grpSp>
      </p:grpSp>
      <p:grpSp>
        <p:nvGrpSpPr>
          <p:cNvPr id="62" name="Group 61">
            <a:extLst>
              <a:ext uri="{FF2B5EF4-FFF2-40B4-BE49-F238E27FC236}">
                <a16:creationId xmlns:a16="http://schemas.microsoft.com/office/drawing/2014/main" id="{24F90EEA-DC46-F996-F4E0-03C22040793A}"/>
              </a:ext>
            </a:extLst>
          </p:cNvPr>
          <p:cNvGrpSpPr/>
          <p:nvPr/>
        </p:nvGrpSpPr>
        <p:grpSpPr>
          <a:xfrm>
            <a:off x="1754989" y="3034671"/>
            <a:ext cx="1525284" cy="1525280"/>
            <a:chOff x="1504477" y="3034671"/>
            <a:chExt cx="1882972" cy="1882968"/>
          </a:xfrm>
        </p:grpSpPr>
        <p:sp>
          <p:nvSpPr>
            <p:cNvPr id="63" name="Oval 62">
              <a:extLst>
                <a:ext uri="{FF2B5EF4-FFF2-40B4-BE49-F238E27FC236}">
                  <a16:creationId xmlns:a16="http://schemas.microsoft.com/office/drawing/2014/main" id="{59F6275C-70CB-3F3E-DDB0-9BA9909C75C3}"/>
                </a:ext>
              </a:extLst>
            </p:cNvPr>
            <p:cNvSpPr/>
            <p:nvPr/>
          </p:nvSpPr>
          <p:spPr>
            <a:xfrm>
              <a:off x="1504477" y="3034671"/>
              <a:ext cx="1882972" cy="1882968"/>
            </a:xfrm>
            <a:prstGeom prst="ellipse">
              <a:avLst/>
            </a:prstGeom>
            <a:solidFill>
              <a:schemeClr val="dk1"/>
            </a:solidFill>
            <a:ln>
              <a:noFill/>
            </a:ln>
            <a:effectLst>
              <a:glow rad="139700">
                <a:schemeClr val="accent5">
                  <a:satMod val="175000"/>
                  <a:alpha val="40000"/>
                </a:schemeClr>
              </a:glo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pic>
          <p:nvPicPr>
            <p:cNvPr id="64" name="Graphic 63">
              <a:extLst>
                <a:ext uri="{FF2B5EF4-FFF2-40B4-BE49-F238E27FC236}">
                  <a16:creationId xmlns:a16="http://schemas.microsoft.com/office/drawing/2014/main" id="{EEADE079-4806-8802-E500-FC12A2C4CB7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37467" y="3438282"/>
              <a:ext cx="1216992" cy="1075747"/>
            </a:xfrm>
            <a:prstGeom prst="rect">
              <a:avLst/>
            </a:prstGeom>
          </p:spPr>
        </p:pic>
      </p:grpSp>
      <p:grpSp>
        <p:nvGrpSpPr>
          <p:cNvPr id="65" name="Group 64">
            <a:extLst>
              <a:ext uri="{FF2B5EF4-FFF2-40B4-BE49-F238E27FC236}">
                <a16:creationId xmlns:a16="http://schemas.microsoft.com/office/drawing/2014/main" id="{C217BD42-C644-BD3B-A871-C2FD176E9FA2}"/>
              </a:ext>
            </a:extLst>
          </p:cNvPr>
          <p:cNvGrpSpPr/>
          <p:nvPr/>
        </p:nvGrpSpPr>
        <p:grpSpPr>
          <a:xfrm>
            <a:off x="307543" y="2494043"/>
            <a:ext cx="852948" cy="2670555"/>
            <a:chOff x="307543" y="2494043"/>
            <a:chExt cx="852948" cy="2670555"/>
          </a:xfrm>
        </p:grpSpPr>
        <p:pic>
          <p:nvPicPr>
            <p:cNvPr id="66" name="Picture 12" descr="Gamma HQ - Opus 4 | Experts In Office Design &amp; Fit Out">
              <a:extLst>
                <a:ext uri="{FF2B5EF4-FFF2-40B4-BE49-F238E27FC236}">
                  <a16:creationId xmlns:a16="http://schemas.microsoft.com/office/drawing/2014/main" id="{BA5EEE30-AADA-C20F-2A13-A2828E3B298C}"/>
                </a:ext>
              </a:extLst>
            </p:cNvPr>
            <p:cNvPicPr>
              <a:picLocks noChangeAspect="1" noChangeArrowheads="1"/>
            </p:cNvPicPr>
            <p:nvPr/>
          </p:nvPicPr>
          <p:blipFill rotWithShape="1">
            <a:blip r:embed="rId10">
              <a:biLevel thresh="25000"/>
              <a:extLst>
                <a:ext uri="{BEBA8EAE-BF5A-486C-A8C5-ECC9F3942E4B}">
                  <a14:imgProps xmlns:a14="http://schemas.microsoft.com/office/drawing/2010/main">
                    <a14:imgLayer r:embed="rId11">
                      <a14:imgEffect>
                        <a14:backgroundRemoval t="8871" b="88710" l="6634" r="95086">
                          <a14:foregroundMark x1="16708" y1="49194" x2="16708" y2="49194"/>
                          <a14:foregroundMark x1="20393" y1="25806" x2="20393" y2="25806"/>
                          <a14:foregroundMark x1="11302" y1="25806" x2="11302" y2="25806"/>
                          <a14:foregroundMark x1="6634" y1="48387" x2="6634" y2="48387"/>
                          <a14:foregroundMark x1="12531" y1="75806" x2="12531" y2="75806"/>
                          <a14:foregroundMark x1="17690" y1="73387" x2="17690" y2="73387"/>
                          <a14:foregroundMark x1="42506" y1="62097" x2="42506" y2="62097"/>
                          <a14:foregroundMark x1="46437" y1="61290" x2="46437" y2="61290"/>
                          <a14:foregroundMark x1="57494" y1="50806" x2="57494" y2="50806"/>
                          <a14:foregroundMark x1="73219" y1="50000" x2="73219" y2="50000"/>
                          <a14:foregroundMark x1="87224" y1="54032" x2="87224" y2="54032"/>
                          <a14:foregroundMark x1="95086" y1="49194" x2="95086" y2="49194"/>
                        </a14:backgroundRemoval>
                      </a14:imgEffect>
                      <a14:imgEffect>
                        <a14:saturation sat="19000"/>
                      </a14:imgEffect>
                    </a14:imgLayer>
                  </a14:imgProps>
                </a:ext>
                <a:ext uri="{28A0092B-C50C-407E-A947-70E740481C1C}">
                  <a14:useLocalDpi xmlns:a14="http://schemas.microsoft.com/office/drawing/2010/main" val="0"/>
                </a:ext>
              </a:extLst>
            </a:blip>
            <a:srcRect r="71178" b="-9023"/>
            <a:stretch/>
          </p:blipFill>
          <p:spPr bwMode="auto">
            <a:xfrm>
              <a:off x="419507" y="2494043"/>
              <a:ext cx="629021" cy="724912"/>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4">
              <a:extLst>
                <a:ext uri="{FF2B5EF4-FFF2-40B4-BE49-F238E27FC236}">
                  <a16:creationId xmlns:a16="http://schemas.microsoft.com/office/drawing/2014/main" id="{88F722D2-0DD9-1EA1-311E-8FDCF4081CA2}"/>
                </a:ext>
              </a:extLst>
            </p:cNvPr>
            <p:cNvPicPr>
              <a:picLocks noChangeAspect="1" noChangeArrowheads="1"/>
            </p:cNvPicPr>
            <p:nvPr/>
          </p:nvPicPr>
          <p:blipFill>
            <a:blip r:embed="rId12">
              <a:biLevel thresh="25000"/>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50363" y="3513263"/>
              <a:ext cx="567308" cy="568097"/>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6" descr="Bandwidth, Inc - Call &amp; Contact Centre Expo 2022">
              <a:extLst>
                <a:ext uri="{FF2B5EF4-FFF2-40B4-BE49-F238E27FC236}">
                  <a16:creationId xmlns:a16="http://schemas.microsoft.com/office/drawing/2014/main" id="{42717B3E-1556-F622-9914-E4F361166239}"/>
                </a:ext>
              </a:extLst>
            </p:cNvPr>
            <p:cNvPicPr>
              <a:picLocks noChangeAspect="1" noChangeArrowheads="1"/>
            </p:cNvPicPr>
            <p:nvPr/>
          </p:nvPicPr>
          <p:blipFill rotWithShape="1">
            <a:blip r:embed="rId14">
              <a:biLevel thresh="25000"/>
              <a:extLst>
                <a:ext uri="{BEBA8EAE-BF5A-486C-A8C5-ECC9F3942E4B}">
                  <a14:imgProps xmlns:a14="http://schemas.microsoft.com/office/drawing/2010/main">
                    <a14:imgLayer r:embed="rId15">
                      <a14:imgEffect>
                        <a14:saturation sat="399000"/>
                      </a14:imgEffect>
                    </a14:imgLayer>
                  </a14:imgProps>
                </a:ext>
                <a:ext uri="{28A0092B-C50C-407E-A947-70E740481C1C}">
                  <a14:useLocalDpi xmlns:a14="http://schemas.microsoft.com/office/drawing/2010/main" val="0"/>
                </a:ext>
              </a:extLst>
            </a:blip>
            <a:srcRect l="11484" t="11484" r="11484" b="11484"/>
            <a:stretch/>
          </p:blipFill>
          <p:spPr bwMode="auto">
            <a:xfrm>
              <a:off x="307543" y="4311650"/>
              <a:ext cx="852948" cy="852948"/>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80" name="Connector: Elbow 79">
            <a:extLst>
              <a:ext uri="{FF2B5EF4-FFF2-40B4-BE49-F238E27FC236}">
                <a16:creationId xmlns:a16="http://schemas.microsoft.com/office/drawing/2014/main" id="{576300BA-0876-6582-BCC6-03F979873488}"/>
              </a:ext>
            </a:extLst>
          </p:cNvPr>
          <p:cNvCxnSpPr>
            <a:stCxn id="66" idx="3"/>
            <a:endCxn id="63" idx="2"/>
          </p:cNvCxnSpPr>
          <p:nvPr/>
        </p:nvCxnSpPr>
        <p:spPr>
          <a:xfrm>
            <a:off x="1048528" y="2856499"/>
            <a:ext cx="706461" cy="940812"/>
          </a:xfrm>
          <a:prstGeom prst="bentConnector3">
            <a:avLst/>
          </a:prstGeom>
          <a:ln w="22225">
            <a:solidFill>
              <a:schemeClr val="bg2"/>
            </a:solidFill>
            <a:prstDash val="dash"/>
            <a:tailEnd type="triangle"/>
          </a:ln>
          <a:effectLst/>
        </p:spPr>
        <p:style>
          <a:lnRef idx="1">
            <a:schemeClr val="accent1"/>
          </a:lnRef>
          <a:fillRef idx="0">
            <a:schemeClr val="accent1"/>
          </a:fillRef>
          <a:effectRef idx="0">
            <a:schemeClr val="accent1"/>
          </a:effectRef>
          <a:fontRef idx="minor">
            <a:schemeClr val="tx1"/>
          </a:fontRef>
        </p:style>
      </p:cxnSp>
      <p:cxnSp>
        <p:nvCxnSpPr>
          <p:cNvPr id="81" name="Connector: Elbow 80">
            <a:extLst>
              <a:ext uri="{FF2B5EF4-FFF2-40B4-BE49-F238E27FC236}">
                <a16:creationId xmlns:a16="http://schemas.microsoft.com/office/drawing/2014/main" id="{CD5DC8A7-6C2A-2E3B-58EA-33B8CC19F612}"/>
              </a:ext>
            </a:extLst>
          </p:cNvPr>
          <p:cNvCxnSpPr>
            <a:stCxn id="68" idx="3"/>
            <a:endCxn id="63" idx="2"/>
          </p:cNvCxnSpPr>
          <p:nvPr/>
        </p:nvCxnSpPr>
        <p:spPr>
          <a:xfrm flipV="1">
            <a:off x="1160491" y="3797311"/>
            <a:ext cx="594498" cy="940813"/>
          </a:xfrm>
          <a:prstGeom prst="bentConnector3">
            <a:avLst>
              <a:gd name="adj1" fmla="val 39319"/>
            </a:avLst>
          </a:prstGeom>
          <a:ln w="22225">
            <a:solidFill>
              <a:schemeClr val="bg2"/>
            </a:solidFill>
            <a:prstDash val="dash"/>
            <a:tailEnd type="triangle"/>
          </a:ln>
          <a:effectLst/>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9A1F4822-CE43-DD14-1DB2-4D763BAB1E21}"/>
              </a:ext>
            </a:extLst>
          </p:cNvPr>
          <p:cNvCxnSpPr>
            <a:stCxn id="67" idx="3"/>
            <a:endCxn id="63" idx="2"/>
          </p:cNvCxnSpPr>
          <p:nvPr/>
        </p:nvCxnSpPr>
        <p:spPr>
          <a:xfrm flipV="1">
            <a:off x="1017671" y="3797311"/>
            <a:ext cx="737318" cy="1"/>
          </a:xfrm>
          <a:prstGeom prst="straightConnector1">
            <a:avLst/>
          </a:prstGeom>
          <a:ln w="22225">
            <a:solidFill>
              <a:schemeClr val="bg2"/>
            </a:solidFill>
            <a:prstDash val="dash"/>
            <a:tailEnd type="triangle"/>
          </a:ln>
          <a:effectLst/>
        </p:spPr>
        <p:style>
          <a:lnRef idx="1">
            <a:schemeClr val="accent1"/>
          </a:lnRef>
          <a:fillRef idx="0">
            <a:schemeClr val="accent1"/>
          </a:fillRef>
          <a:effectRef idx="0">
            <a:schemeClr val="accent1"/>
          </a:effectRef>
          <a:fontRef idx="minor">
            <a:schemeClr val="tx1"/>
          </a:fontRef>
        </p:style>
      </p:cxnSp>
      <p:cxnSp>
        <p:nvCxnSpPr>
          <p:cNvPr id="85" name="Connector: Elbow 84">
            <a:extLst>
              <a:ext uri="{FF2B5EF4-FFF2-40B4-BE49-F238E27FC236}">
                <a16:creationId xmlns:a16="http://schemas.microsoft.com/office/drawing/2014/main" id="{28279EB9-EE78-D41E-68E6-36FF4A053E3C}"/>
              </a:ext>
            </a:extLst>
          </p:cNvPr>
          <p:cNvCxnSpPr>
            <a:stCxn id="63" idx="6"/>
            <a:endCxn id="38" idx="1"/>
          </p:cNvCxnSpPr>
          <p:nvPr/>
        </p:nvCxnSpPr>
        <p:spPr>
          <a:xfrm flipV="1">
            <a:off x="3280273" y="2856499"/>
            <a:ext cx="927143" cy="940812"/>
          </a:xfrm>
          <a:prstGeom prst="bentConnector3">
            <a:avLst/>
          </a:prstGeom>
          <a:ln w="22225">
            <a:solidFill>
              <a:schemeClr val="bg2"/>
            </a:solidFill>
            <a:prstDash val="dash"/>
            <a:tailEnd type="triangle"/>
          </a:ln>
          <a:effectLst/>
        </p:spPr>
        <p:style>
          <a:lnRef idx="1">
            <a:schemeClr val="accent1"/>
          </a:lnRef>
          <a:fillRef idx="0">
            <a:schemeClr val="accent1"/>
          </a:fillRef>
          <a:effectRef idx="0">
            <a:schemeClr val="accent1"/>
          </a:effectRef>
          <a:fontRef idx="minor">
            <a:schemeClr val="tx1"/>
          </a:fontRef>
        </p:style>
      </p:cxnSp>
      <p:cxnSp>
        <p:nvCxnSpPr>
          <p:cNvPr id="86" name="Connector: Elbow 85">
            <a:extLst>
              <a:ext uri="{FF2B5EF4-FFF2-40B4-BE49-F238E27FC236}">
                <a16:creationId xmlns:a16="http://schemas.microsoft.com/office/drawing/2014/main" id="{C6FC7AF3-05BE-CCFE-02B5-28FAF7CE06C5}"/>
              </a:ext>
            </a:extLst>
          </p:cNvPr>
          <p:cNvCxnSpPr>
            <a:cxnSpLocks/>
            <a:stCxn id="63" idx="6"/>
            <a:endCxn id="43" idx="1"/>
          </p:cNvCxnSpPr>
          <p:nvPr/>
        </p:nvCxnSpPr>
        <p:spPr>
          <a:xfrm>
            <a:off x="3280273" y="3797311"/>
            <a:ext cx="927143" cy="940813"/>
          </a:xfrm>
          <a:prstGeom prst="bentConnector3">
            <a:avLst/>
          </a:prstGeom>
          <a:ln w="22225">
            <a:solidFill>
              <a:schemeClr val="bg2"/>
            </a:solidFill>
            <a:prstDash val="dash"/>
            <a:tailEnd type="triangle"/>
          </a:ln>
          <a:effectLst/>
        </p:spPr>
        <p:style>
          <a:lnRef idx="1">
            <a:schemeClr val="accent1"/>
          </a:lnRef>
          <a:fillRef idx="0">
            <a:schemeClr val="accent1"/>
          </a:fillRef>
          <a:effectRef idx="0">
            <a:schemeClr val="accent1"/>
          </a:effectRef>
          <a:fontRef idx="minor">
            <a:schemeClr val="tx1"/>
          </a:fontRef>
        </p:style>
      </p:cxnSp>
      <p:cxnSp>
        <p:nvCxnSpPr>
          <p:cNvPr id="87" name="Connector: Elbow 86">
            <a:extLst>
              <a:ext uri="{FF2B5EF4-FFF2-40B4-BE49-F238E27FC236}">
                <a16:creationId xmlns:a16="http://schemas.microsoft.com/office/drawing/2014/main" id="{285EB274-50C4-FF66-20BF-48BA8F52D645}"/>
              </a:ext>
            </a:extLst>
          </p:cNvPr>
          <p:cNvCxnSpPr>
            <a:cxnSpLocks/>
            <a:stCxn id="55" idx="1"/>
            <a:endCxn id="38" idx="3"/>
          </p:cNvCxnSpPr>
          <p:nvPr/>
        </p:nvCxnSpPr>
        <p:spPr>
          <a:xfrm rot="10800000">
            <a:off x="6146861" y="2856500"/>
            <a:ext cx="1493711" cy="2343461"/>
          </a:xfrm>
          <a:prstGeom prst="bentConnector3">
            <a:avLst>
              <a:gd name="adj1" fmla="val 50000"/>
            </a:avLst>
          </a:prstGeom>
          <a:ln w="22225">
            <a:solidFill>
              <a:schemeClr val="bg2"/>
            </a:solidFill>
            <a:prstDash val="dash"/>
            <a:headEnd type="triangle"/>
            <a:tailEnd type="triangle"/>
          </a:ln>
          <a:effectLst/>
        </p:spPr>
        <p:style>
          <a:lnRef idx="1">
            <a:schemeClr val="accent1"/>
          </a:lnRef>
          <a:fillRef idx="0">
            <a:schemeClr val="accent1"/>
          </a:fillRef>
          <a:effectRef idx="0">
            <a:schemeClr val="accent1"/>
          </a:effectRef>
          <a:fontRef idx="minor">
            <a:schemeClr val="tx1"/>
          </a:fontRef>
        </p:style>
      </p:cxnSp>
      <p:cxnSp>
        <p:nvCxnSpPr>
          <p:cNvPr id="88" name="Connector: Elbow 87">
            <a:extLst>
              <a:ext uri="{FF2B5EF4-FFF2-40B4-BE49-F238E27FC236}">
                <a16:creationId xmlns:a16="http://schemas.microsoft.com/office/drawing/2014/main" id="{C37BFFA7-02AB-0F7D-7F97-BBAE4F4F114A}"/>
              </a:ext>
            </a:extLst>
          </p:cNvPr>
          <p:cNvCxnSpPr>
            <a:cxnSpLocks/>
            <a:stCxn id="35" idx="1"/>
            <a:endCxn id="43" idx="3"/>
          </p:cNvCxnSpPr>
          <p:nvPr/>
        </p:nvCxnSpPr>
        <p:spPr>
          <a:xfrm rot="10800000" flipV="1">
            <a:off x="6146860" y="3976154"/>
            <a:ext cx="991278" cy="761969"/>
          </a:xfrm>
          <a:prstGeom prst="bentConnector3">
            <a:avLst>
              <a:gd name="adj1" fmla="val 50000"/>
            </a:avLst>
          </a:prstGeom>
          <a:ln w="22225">
            <a:solidFill>
              <a:schemeClr val="bg2"/>
            </a:solidFill>
            <a:prstDash val="dash"/>
            <a:headEnd type="triangle"/>
            <a:tailEnd type="triangle"/>
          </a:ln>
          <a:effectLst/>
        </p:spPr>
        <p:style>
          <a:lnRef idx="1">
            <a:schemeClr val="accent1"/>
          </a:lnRef>
          <a:fillRef idx="0">
            <a:schemeClr val="accent1"/>
          </a:fillRef>
          <a:effectRef idx="0">
            <a:schemeClr val="accent1"/>
          </a:effectRef>
          <a:fontRef idx="minor">
            <a:schemeClr val="tx1"/>
          </a:fontRef>
        </p:style>
      </p:cxnSp>
      <p:cxnSp>
        <p:nvCxnSpPr>
          <p:cNvPr id="89" name="Connector: Elbow 88">
            <a:extLst>
              <a:ext uri="{FF2B5EF4-FFF2-40B4-BE49-F238E27FC236}">
                <a16:creationId xmlns:a16="http://schemas.microsoft.com/office/drawing/2014/main" id="{D35CC3FF-7C0B-F359-3484-6673BFC3F3A9}"/>
              </a:ext>
            </a:extLst>
          </p:cNvPr>
          <p:cNvCxnSpPr>
            <a:cxnSpLocks/>
            <a:stCxn id="60" idx="2"/>
            <a:endCxn id="43" idx="3"/>
          </p:cNvCxnSpPr>
          <p:nvPr/>
        </p:nvCxnSpPr>
        <p:spPr>
          <a:xfrm rot="5400000" flipH="1">
            <a:off x="7100005" y="3784979"/>
            <a:ext cx="910987" cy="2817278"/>
          </a:xfrm>
          <a:prstGeom prst="bentConnector4">
            <a:avLst>
              <a:gd name="adj1" fmla="val -25094"/>
              <a:gd name="adj2" fmla="val 81523"/>
            </a:avLst>
          </a:prstGeom>
          <a:ln w="22225">
            <a:solidFill>
              <a:schemeClr val="bg2"/>
            </a:solidFill>
            <a:prstDash val="dash"/>
            <a:headEnd type="triangle"/>
            <a:tailEnd type="triangle"/>
          </a:ln>
          <a:effectLst/>
        </p:spPr>
        <p:style>
          <a:lnRef idx="1">
            <a:schemeClr val="accent1"/>
          </a:lnRef>
          <a:fillRef idx="0">
            <a:schemeClr val="accent1"/>
          </a:fillRef>
          <a:effectRef idx="0">
            <a:schemeClr val="accent1"/>
          </a:effectRef>
          <a:fontRef idx="minor">
            <a:schemeClr val="tx1"/>
          </a:fontRef>
        </p:style>
      </p:cxnSp>
      <p:cxnSp>
        <p:nvCxnSpPr>
          <p:cNvPr id="90" name="Connector: Elbow 89">
            <a:extLst>
              <a:ext uri="{FF2B5EF4-FFF2-40B4-BE49-F238E27FC236}">
                <a16:creationId xmlns:a16="http://schemas.microsoft.com/office/drawing/2014/main" id="{B22FBC1B-2CD6-A016-8C3E-678A3C0730F2}"/>
              </a:ext>
            </a:extLst>
          </p:cNvPr>
          <p:cNvCxnSpPr>
            <a:cxnSpLocks/>
            <a:stCxn id="50" idx="0"/>
            <a:endCxn id="38" idx="3"/>
          </p:cNvCxnSpPr>
          <p:nvPr/>
        </p:nvCxnSpPr>
        <p:spPr>
          <a:xfrm rot="16200000" flipV="1">
            <a:off x="6969031" y="2034329"/>
            <a:ext cx="670505" cy="2314845"/>
          </a:xfrm>
          <a:prstGeom prst="bentConnector2">
            <a:avLst/>
          </a:prstGeom>
          <a:ln w="22225">
            <a:solidFill>
              <a:schemeClr val="bg2"/>
            </a:solidFill>
            <a:prstDash val="dash"/>
            <a:headEnd type="triangle"/>
            <a:tailEnd type="triangle"/>
          </a:ln>
          <a:effectLst/>
        </p:spPr>
        <p:style>
          <a:lnRef idx="1">
            <a:schemeClr val="accent1"/>
          </a:lnRef>
          <a:fillRef idx="0">
            <a:schemeClr val="accent1"/>
          </a:fillRef>
          <a:effectRef idx="0">
            <a:schemeClr val="accent1"/>
          </a:effectRef>
          <a:fontRef idx="minor">
            <a:schemeClr val="tx1"/>
          </a:fontRef>
        </p:style>
      </p:cxnSp>
      <p:pic>
        <p:nvPicPr>
          <p:cNvPr id="94" name="Picture 93" descr="A white letters on a black background&#10;&#10;Description automatically generated">
            <a:extLst>
              <a:ext uri="{FF2B5EF4-FFF2-40B4-BE49-F238E27FC236}">
                <a16:creationId xmlns:a16="http://schemas.microsoft.com/office/drawing/2014/main" id="{56C8C821-6CD3-2C90-8535-5FE269679E2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08528" y="5408644"/>
            <a:ext cx="1239372" cy="338762"/>
          </a:xfrm>
          <a:prstGeom prst="rect">
            <a:avLst/>
          </a:prstGeom>
        </p:spPr>
      </p:pic>
      <p:pic>
        <p:nvPicPr>
          <p:cNvPr id="95" name="Picture 94" descr="A white letter n in a black background&#10;&#10;Description automatically generated">
            <a:extLst>
              <a:ext uri="{FF2B5EF4-FFF2-40B4-BE49-F238E27FC236}">
                <a16:creationId xmlns:a16="http://schemas.microsoft.com/office/drawing/2014/main" id="{021C896B-3327-F48B-5A25-B8F622D404D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238899" y="2141031"/>
            <a:ext cx="557464" cy="406288"/>
          </a:xfrm>
          <a:prstGeom prst="rect">
            <a:avLst/>
          </a:prstGeom>
        </p:spPr>
      </p:pic>
      <p:cxnSp>
        <p:nvCxnSpPr>
          <p:cNvPr id="96" name="Straight Arrow Connector 95">
            <a:extLst>
              <a:ext uri="{FF2B5EF4-FFF2-40B4-BE49-F238E27FC236}">
                <a16:creationId xmlns:a16="http://schemas.microsoft.com/office/drawing/2014/main" id="{97C6A165-7C40-EB53-59E9-878CBDCF77CF}"/>
              </a:ext>
            </a:extLst>
          </p:cNvPr>
          <p:cNvCxnSpPr>
            <a:cxnSpLocks/>
            <a:stCxn id="95" idx="2"/>
            <a:endCxn id="63" idx="0"/>
          </p:cNvCxnSpPr>
          <p:nvPr/>
        </p:nvCxnSpPr>
        <p:spPr>
          <a:xfrm>
            <a:off x="2517631" y="2547319"/>
            <a:ext cx="0" cy="487352"/>
          </a:xfrm>
          <a:prstGeom prst="straightConnector1">
            <a:avLst/>
          </a:prstGeom>
          <a:ln w="22225">
            <a:solidFill>
              <a:schemeClr val="bg2"/>
            </a:solidFill>
            <a:prstDash val="dash"/>
            <a:headEnd type="triangle"/>
            <a:tailEnd type="triangle"/>
          </a:ln>
          <a:effectLst/>
        </p:spPr>
        <p:style>
          <a:lnRef idx="1">
            <a:schemeClr val="accent1"/>
          </a:lnRef>
          <a:fillRef idx="0">
            <a:schemeClr val="accent1"/>
          </a:fillRef>
          <a:effectRef idx="0">
            <a:schemeClr val="accent1"/>
          </a:effectRef>
          <a:fontRef idx="minor">
            <a:schemeClr val="tx1"/>
          </a:fontRef>
        </p:style>
      </p:cxnSp>
      <p:grpSp>
        <p:nvGrpSpPr>
          <p:cNvPr id="108" name="Group 107">
            <a:extLst>
              <a:ext uri="{FF2B5EF4-FFF2-40B4-BE49-F238E27FC236}">
                <a16:creationId xmlns:a16="http://schemas.microsoft.com/office/drawing/2014/main" id="{B9C50BD0-F6D6-89D1-2538-6621E181C2B9}"/>
              </a:ext>
            </a:extLst>
          </p:cNvPr>
          <p:cNvGrpSpPr/>
          <p:nvPr/>
        </p:nvGrpSpPr>
        <p:grpSpPr>
          <a:xfrm>
            <a:off x="2364185" y="5313167"/>
            <a:ext cx="1651287" cy="594750"/>
            <a:chOff x="2364185" y="5313167"/>
            <a:chExt cx="1651287" cy="594750"/>
          </a:xfrm>
        </p:grpSpPr>
        <p:sp>
          <p:nvSpPr>
            <p:cNvPr id="105" name="Rectangle: Rounded Corners 104">
              <a:extLst>
                <a:ext uri="{FF2B5EF4-FFF2-40B4-BE49-F238E27FC236}">
                  <a16:creationId xmlns:a16="http://schemas.microsoft.com/office/drawing/2014/main" id="{93B91126-53A3-ABFD-2E5E-DC1875E16C73}"/>
                </a:ext>
              </a:extLst>
            </p:cNvPr>
            <p:cNvSpPr/>
            <p:nvPr/>
          </p:nvSpPr>
          <p:spPr>
            <a:xfrm>
              <a:off x="2364185" y="5313167"/>
              <a:ext cx="1651287" cy="594750"/>
            </a:xfrm>
            <a:prstGeom prst="roundRect">
              <a:avLst>
                <a:gd name="adj" fmla="val 9168"/>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t"/>
            <a:lstStyle/>
            <a:p>
              <a:pPr algn="ctr"/>
              <a:endParaRPr lang="en-GB" sz="1600" b="1">
                <a:solidFill>
                  <a:schemeClr val="tx1"/>
                </a:solidFill>
                <a:latin typeface="Helvetica" pitchFamily="2" charset="0"/>
              </a:endParaRPr>
            </a:p>
          </p:txBody>
        </p:sp>
        <p:pic>
          <p:nvPicPr>
            <p:cNvPr id="107" name="Picture 106" descr="A green and black text&#10;&#10;Description automatically generated">
              <a:extLst>
                <a:ext uri="{FF2B5EF4-FFF2-40B4-BE49-F238E27FC236}">
                  <a16:creationId xmlns:a16="http://schemas.microsoft.com/office/drawing/2014/main" id="{D09E5D4E-902C-EA70-0425-307492BD2EF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524669" y="5390068"/>
              <a:ext cx="1330318" cy="440948"/>
            </a:xfrm>
            <a:prstGeom prst="rect">
              <a:avLst/>
            </a:prstGeom>
          </p:spPr>
        </p:pic>
      </p:grpSp>
      <p:cxnSp>
        <p:nvCxnSpPr>
          <p:cNvPr id="109" name="Connector: Elbow 108">
            <a:extLst>
              <a:ext uri="{FF2B5EF4-FFF2-40B4-BE49-F238E27FC236}">
                <a16:creationId xmlns:a16="http://schemas.microsoft.com/office/drawing/2014/main" id="{8E9BC192-CF0D-9D39-00F1-9C588700CC67}"/>
              </a:ext>
            </a:extLst>
          </p:cNvPr>
          <p:cNvCxnSpPr>
            <a:cxnSpLocks/>
            <a:stCxn id="63" idx="4"/>
            <a:endCxn id="94" idx="0"/>
          </p:cNvCxnSpPr>
          <p:nvPr/>
        </p:nvCxnSpPr>
        <p:spPr>
          <a:xfrm rot="5400000">
            <a:off x="1648577" y="4539589"/>
            <a:ext cx="848693" cy="889417"/>
          </a:xfrm>
          <a:prstGeom prst="bentConnector3">
            <a:avLst>
              <a:gd name="adj1" fmla="val 50000"/>
            </a:avLst>
          </a:prstGeom>
          <a:ln w="22225">
            <a:solidFill>
              <a:schemeClr val="bg2"/>
            </a:solidFill>
            <a:prstDash val="dash"/>
            <a:headEnd type="triangle"/>
            <a:tailEnd type="triangle"/>
          </a:ln>
          <a:effectLst/>
        </p:spPr>
        <p:style>
          <a:lnRef idx="1">
            <a:schemeClr val="accent1"/>
          </a:lnRef>
          <a:fillRef idx="0">
            <a:schemeClr val="accent1"/>
          </a:fillRef>
          <a:effectRef idx="0">
            <a:schemeClr val="accent1"/>
          </a:effectRef>
          <a:fontRef idx="minor">
            <a:schemeClr val="tx1"/>
          </a:fontRef>
        </p:style>
      </p:cxnSp>
      <p:cxnSp>
        <p:nvCxnSpPr>
          <p:cNvPr id="112" name="Connector: Elbow 111">
            <a:extLst>
              <a:ext uri="{FF2B5EF4-FFF2-40B4-BE49-F238E27FC236}">
                <a16:creationId xmlns:a16="http://schemas.microsoft.com/office/drawing/2014/main" id="{D51D521B-57B0-E2A1-775E-F6FB6F897CA1}"/>
              </a:ext>
            </a:extLst>
          </p:cNvPr>
          <p:cNvCxnSpPr>
            <a:cxnSpLocks/>
            <a:stCxn id="63" idx="4"/>
            <a:endCxn id="105" idx="0"/>
          </p:cNvCxnSpPr>
          <p:nvPr/>
        </p:nvCxnSpPr>
        <p:spPr>
          <a:xfrm rot="16200000" flipH="1">
            <a:off x="2477122" y="4600460"/>
            <a:ext cx="753216" cy="672198"/>
          </a:xfrm>
          <a:prstGeom prst="bentConnector3">
            <a:avLst>
              <a:gd name="adj1" fmla="val 54496"/>
            </a:avLst>
          </a:prstGeom>
          <a:ln w="22225">
            <a:solidFill>
              <a:schemeClr val="bg2"/>
            </a:solidFill>
            <a:prstDash val="dash"/>
            <a:headEnd type="triangle"/>
            <a:tailEnd type="triangle"/>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0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par>
                                <p:cTn id="10" presetID="10" presetClass="entr" presetSubtype="0" fill="hold" nodeType="withEffect">
                                  <p:stCondLst>
                                    <p:cond delay="25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500"/>
                                        <p:tgtEl>
                                          <p:spTgt spid="65"/>
                                        </p:tgtEl>
                                      </p:cBhvr>
                                    </p:animEffect>
                                  </p:childTnLst>
                                </p:cTn>
                              </p:par>
                              <p:par>
                                <p:cTn id="13" presetID="10" presetClass="entr" presetSubtype="0" fill="hold" nodeType="withEffect">
                                  <p:stCondLst>
                                    <p:cond delay="250"/>
                                  </p:stCondLst>
                                  <p:childTnLst>
                                    <p:set>
                                      <p:cBhvr>
                                        <p:cTn id="14" dur="1" fill="hold">
                                          <p:stCondLst>
                                            <p:cond delay="0"/>
                                          </p:stCondLst>
                                        </p:cTn>
                                        <p:tgtEl>
                                          <p:spTgt spid="95"/>
                                        </p:tgtEl>
                                        <p:attrNameLst>
                                          <p:attrName>style.visibility</p:attrName>
                                        </p:attrNameLst>
                                      </p:cBhvr>
                                      <p:to>
                                        <p:strVal val="visible"/>
                                      </p:to>
                                    </p:set>
                                    <p:animEffect transition="in" filter="fade">
                                      <p:cBhvr>
                                        <p:cTn id="15" dur="500"/>
                                        <p:tgtEl>
                                          <p:spTgt spid="95"/>
                                        </p:tgtEl>
                                      </p:cBhvr>
                                    </p:animEffect>
                                  </p:childTnLst>
                                </p:cTn>
                              </p:par>
                              <p:par>
                                <p:cTn id="16" presetID="10" presetClass="entr" presetSubtype="0" fill="hold" nodeType="withEffect">
                                  <p:stCondLst>
                                    <p:cond delay="25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500"/>
                                        <p:tgtEl>
                                          <p:spTgt spid="94"/>
                                        </p:tgtEl>
                                      </p:cBhvr>
                                    </p:animEffect>
                                  </p:childTnLst>
                                </p:cTn>
                              </p:par>
                              <p:par>
                                <p:cTn id="19" presetID="10" presetClass="entr" presetSubtype="0" fill="hold" nodeType="withEffect">
                                  <p:stCondLst>
                                    <p:cond delay="250"/>
                                  </p:stCondLst>
                                  <p:childTnLst>
                                    <p:set>
                                      <p:cBhvr>
                                        <p:cTn id="20" dur="1" fill="hold">
                                          <p:stCondLst>
                                            <p:cond delay="0"/>
                                          </p:stCondLst>
                                        </p:cTn>
                                        <p:tgtEl>
                                          <p:spTgt spid="108"/>
                                        </p:tgtEl>
                                        <p:attrNameLst>
                                          <p:attrName>style.visibility</p:attrName>
                                        </p:attrNameLst>
                                      </p:cBhvr>
                                      <p:to>
                                        <p:strVal val="visible"/>
                                      </p:to>
                                    </p:set>
                                    <p:animEffect transition="in" filter="fade">
                                      <p:cBhvr>
                                        <p:cTn id="21" dur="500"/>
                                        <p:tgtEl>
                                          <p:spTgt spid="108"/>
                                        </p:tgtEl>
                                      </p:cBhvr>
                                    </p:animEffect>
                                  </p:childTnLst>
                                </p:cTn>
                              </p:par>
                              <p:par>
                                <p:cTn id="22" presetID="10" presetClass="entr" presetSubtype="0" fill="hold" nodeType="withEffect">
                                  <p:stCondLst>
                                    <p:cond delay="250"/>
                                  </p:stCondLst>
                                  <p:childTnLst>
                                    <p:set>
                                      <p:cBhvr>
                                        <p:cTn id="23" dur="1" fill="hold">
                                          <p:stCondLst>
                                            <p:cond delay="0"/>
                                          </p:stCondLst>
                                        </p:cTn>
                                        <p:tgtEl>
                                          <p:spTgt spid="96"/>
                                        </p:tgtEl>
                                        <p:attrNameLst>
                                          <p:attrName>style.visibility</p:attrName>
                                        </p:attrNameLst>
                                      </p:cBhvr>
                                      <p:to>
                                        <p:strVal val="visible"/>
                                      </p:to>
                                    </p:set>
                                    <p:animEffect transition="in" filter="fade">
                                      <p:cBhvr>
                                        <p:cTn id="24" dur="500"/>
                                        <p:tgtEl>
                                          <p:spTgt spid="96"/>
                                        </p:tgtEl>
                                      </p:cBhvr>
                                    </p:animEffect>
                                  </p:childTnLst>
                                </p:cTn>
                              </p:par>
                              <p:par>
                                <p:cTn id="25" presetID="10" presetClass="entr" presetSubtype="0" fill="hold" nodeType="withEffect">
                                  <p:stCondLst>
                                    <p:cond delay="250"/>
                                  </p:stCondLst>
                                  <p:childTnLst>
                                    <p:set>
                                      <p:cBhvr>
                                        <p:cTn id="26" dur="1" fill="hold">
                                          <p:stCondLst>
                                            <p:cond delay="0"/>
                                          </p:stCondLst>
                                        </p:cTn>
                                        <p:tgtEl>
                                          <p:spTgt spid="109"/>
                                        </p:tgtEl>
                                        <p:attrNameLst>
                                          <p:attrName>style.visibility</p:attrName>
                                        </p:attrNameLst>
                                      </p:cBhvr>
                                      <p:to>
                                        <p:strVal val="visible"/>
                                      </p:to>
                                    </p:set>
                                    <p:animEffect transition="in" filter="fade">
                                      <p:cBhvr>
                                        <p:cTn id="27" dur="500"/>
                                        <p:tgtEl>
                                          <p:spTgt spid="109"/>
                                        </p:tgtEl>
                                      </p:cBhvr>
                                    </p:animEffect>
                                  </p:childTnLst>
                                </p:cTn>
                              </p:par>
                              <p:par>
                                <p:cTn id="28" presetID="10" presetClass="entr" presetSubtype="0" fill="hold" nodeType="withEffect">
                                  <p:stCondLst>
                                    <p:cond delay="250"/>
                                  </p:stCondLst>
                                  <p:childTnLst>
                                    <p:set>
                                      <p:cBhvr>
                                        <p:cTn id="29" dur="1" fill="hold">
                                          <p:stCondLst>
                                            <p:cond delay="0"/>
                                          </p:stCondLst>
                                        </p:cTn>
                                        <p:tgtEl>
                                          <p:spTgt spid="112"/>
                                        </p:tgtEl>
                                        <p:attrNameLst>
                                          <p:attrName>style.visibility</p:attrName>
                                        </p:attrNameLst>
                                      </p:cBhvr>
                                      <p:to>
                                        <p:strVal val="visible"/>
                                      </p:to>
                                    </p:set>
                                    <p:animEffect transition="in" filter="fade">
                                      <p:cBhvr>
                                        <p:cTn id="30" dur="500"/>
                                        <p:tgtEl>
                                          <p:spTgt spid="112"/>
                                        </p:tgtEl>
                                      </p:cBhvr>
                                    </p:animEffect>
                                  </p:childTnLst>
                                </p:cTn>
                              </p:par>
                              <p:par>
                                <p:cTn id="31" presetID="10" presetClass="entr" presetSubtype="0" fill="hold" nodeType="withEffect">
                                  <p:stCondLst>
                                    <p:cond delay="500"/>
                                  </p:stCondLst>
                                  <p:childTnLst>
                                    <p:set>
                                      <p:cBhvr>
                                        <p:cTn id="32" dur="1" fill="hold">
                                          <p:stCondLst>
                                            <p:cond delay="0"/>
                                          </p:stCondLst>
                                        </p:cTn>
                                        <p:tgtEl>
                                          <p:spTgt spid="80"/>
                                        </p:tgtEl>
                                        <p:attrNameLst>
                                          <p:attrName>style.visibility</p:attrName>
                                        </p:attrNameLst>
                                      </p:cBhvr>
                                      <p:to>
                                        <p:strVal val="visible"/>
                                      </p:to>
                                    </p:set>
                                    <p:animEffect transition="in" filter="fade">
                                      <p:cBhvr>
                                        <p:cTn id="33" dur="500"/>
                                        <p:tgtEl>
                                          <p:spTgt spid="80"/>
                                        </p:tgtEl>
                                      </p:cBhvr>
                                    </p:animEffect>
                                  </p:childTnLst>
                                </p:cTn>
                              </p:par>
                              <p:par>
                                <p:cTn id="34" presetID="10" presetClass="entr" presetSubtype="0" fill="hold" nodeType="withEffect">
                                  <p:stCondLst>
                                    <p:cond delay="500"/>
                                  </p:stCondLst>
                                  <p:childTnLst>
                                    <p:set>
                                      <p:cBhvr>
                                        <p:cTn id="35" dur="1" fill="hold">
                                          <p:stCondLst>
                                            <p:cond delay="0"/>
                                          </p:stCondLst>
                                        </p:cTn>
                                        <p:tgtEl>
                                          <p:spTgt spid="82"/>
                                        </p:tgtEl>
                                        <p:attrNameLst>
                                          <p:attrName>style.visibility</p:attrName>
                                        </p:attrNameLst>
                                      </p:cBhvr>
                                      <p:to>
                                        <p:strVal val="visible"/>
                                      </p:to>
                                    </p:set>
                                    <p:animEffect transition="in" filter="fade">
                                      <p:cBhvr>
                                        <p:cTn id="36" dur="500"/>
                                        <p:tgtEl>
                                          <p:spTgt spid="82"/>
                                        </p:tgtEl>
                                      </p:cBhvr>
                                    </p:animEffect>
                                  </p:childTnLst>
                                </p:cTn>
                              </p:par>
                              <p:par>
                                <p:cTn id="37" presetID="10" presetClass="entr" presetSubtype="0" fill="hold" nodeType="withEffect">
                                  <p:stCondLst>
                                    <p:cond delay="50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500"/>
                                        <p:tgtEl>
                                          <p:spTgt spid="81"/>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par>
                                <p:cTn id="44" presetID="10" presetClass="entr" presetSubtype="0" fill="hold"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par>
                                <p:cTn id="47" presetID="10" presetClass="entr" presetSubtype="0" fill="hold" nodeType="withEffect">
                                  <p:stCondLst>
                                    <p:cond delay="0"/>
                                  </p:stCondLst>
                                  <p:childTnLst>
                                    <p:set>
                                      <p:cBhvr>
                                        <p:cTn id="48" dur="1" fill="hold">
                                          <p:stCondLst>
                                            <p:cond delay="0"/>
                                          </p:stCondLst>
                                        </p:cTn>
                                        <p:tgtEl>
                                          <p:spTgt spid="85"/>
                                        </p:tgtEl>
                                        <p:attrNameLst>
                                          <p:attrName>style.visibility</p:attrName>
                                        </p:attrNameLst>
                                      </p:cBhvr>
                                      <p:to>
                                        <p:strVal val="visible"/>
                                      </p:to>
                                    </p:set>
                                    <p:animEffect transition="in" filter="fade">
                                      <p:cBhvr>
                                        <p:cTn id="49" dur="500"/>
                                        <p:tgtEl>
                                          <p:spTgt spid="85"/>
                                        </p:tgtEl>
                                      </p:cBhvr>
                                    </p:animEffect>
                                  </p:childTnLst>
                                </p:cTn>
                              </p:par>
                              <p:par>
                                <p:cTn id="50" presetID="10" presetClass="entr" presetSubtype="0" fill="hold" nodeType="with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fade">
                                      <p:cBhvr>
                                        <p:cTn id="52" dur="500"/>
                                        <p:tgtEl>
                                          <p:spTgt spid="86"/>
                                        </p:tgtEl>
                                      </p:cBhvr>
                                    </p:animEffect>
                                  </p:childTnLst>
                                </p:cTn>
                              </p:par>
                              <p:par>
                                <p:cTn id="53" presetID="53" presetClass="entr" presetSubtype="16" fill="hold" nodeType="withEffect">
                                  <p:stCondLst>
                                    <p:cond delay="25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par>
                                <p:cTn id="58" presetID="53" presetClass="entr" presetSubtype="16" fill="hold" nodeType="withEffect">
                                  <p:stCondLst>
                                    <p:cond delay="25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childTnLst>
                                </p:cTn>
                              </p:par>
                              <p:par>
                                <p:cTn id="63" presetID="53" presetClass="entr" presetSubtype="16" fill="hold" nodeType="withEffect">
                                  <p:stCondLst>
                                    <p:cond delay="250"/>
                                  </p:stCondLst>
                                  <p:childTnLst>
                                    <p:set>
                                      <p:cBhvr>
                                        <p:cTn id="64" dur="1" fill="hold">
                                          <p:stCondLst>
                                            <p:cond delay="0"/>
                                          </p:stCondLst>
                                        </p:cTn>
                                        <p:tgtEl>
                                          <p:spTgt spid="52"/>
                                        </p:tgtEl>
                                        <p:attrNameLst>
                                          <p:attrName>style.visibility</p:attrName>
                                        </p:attrNameLst>
                                      </p:cBhvr>
                                      <p:to>
                                        <p:strVal val="visible"/>
                                      </p:to>
                                    </p:set>
                                    <p:anim calcmode="lin" valueType="num">
                                      <p:cBhvr>
                                        <p:cTn id="65" dur="500" fill="hold"/>
                                        <p:tgtEl>
                                          <p:spTgt spid="52"/>
                                        </p:tgtEl>
                                        <p:attrNameLst>
                                          <p:attrName>ppt_w</p:attrName>
                                        </p:attrNameLst>
                                      </p:cBhvr>
                                      <p:tavLst>
                                        <p:tav tm="0">
                                          <p:val>
                                            <p:fltVal val="0"/>
                                          </p:val>
                                        </p:tav>
                                        <p:tav tm="100000">
                                          <p:val>
                                            <p:strVal val="#ppt_w"/>
                                          </p:val>
                                        </p:tav>
                                      </p:tavLst>
                                    </p:anim>
                                    <p:anim calcmode="lin" valueType="num">
                                      <p:cBhvr>
                                        <p:cTn id="66" dur="500" fill="hold"/>
                                        <p:tgtEl>
                                          <p:spTgt spid="52"/>
                                        </p:tgtEl>
                                        <p:attrNameLst>
                                          <p:attrName>ppt_h</p:attrName>
                                        </p:attrNameLst>
                                      </p:cBhvr>
                                      <p:tavLst>
                                        <p:tav tm="0">
                                          <p:val>
                                            <p:fltVal val="0"/>
                                          </p:val>
                                        </p:tav>
                                        <p:tav tm="100000">
                                          <p:val>
                                            <p:strVal val="#ppt_h"/>
                                          </p:val>
                                        </p:tav>
                                      </p:tavLst>
                                    </p:anim>
                                    <p:animEffect transition="in" filter="fade">
                                      <p:cBhvr>
                                        <p:cTn id="67" dur="500"/>
                                        <p:tgtEl>
                                          <p:spTgt spid="52"/>
                                        </p:tgtEl>
                                      </p:cBhvr>
                                    </p:animEffect>
                                  </p:childTnLst>
                                </p:cTn>
                              </p:par>
                              <p:par>
                                <p:cTn id="68" presetID="53" presetClass="entr" presetSubtype="16" fill="hold" nodeType="withEffect">
                                  <p:stCondLst>
                                    <p:cond delay="250"/>
                                  </p:stCondLst>
                                  <p:childTnLst>
                                    <p:set>
                                      <p:cBhvr>
                                        <p:cTn id="69" dur="1" fill="hold">
                                          <p:stCondLst>
                                            <p:cond delay="0"/>
                                          </p:stCondLst>
                                        </p:cTn>
                                        <p:tgtEl>
                                          <p:spTgt spid="57"/>
                                        </p:tgtEl>
                                        <p:attrNameLst>
                                          <p:attrName>style.visibility</p:attrName>
                                        </p:attrNameLst>
                                      </p:cBhvr>
                                      <p:to>
                                        <p:strVal val="visible"/>
                                      </p:to>
                                    </p:set>
                                    <p:anim calcmode="lin" valueType="num">
                                      <p:cBhvr>
                                        <p:cTn id="70" dur="500" fill="hold"/>
                                        <p:tgtEl>
                                          <p:spTgt spid="57"/>
                                        </p:tgtEl>
                                        <p:attrNameLst>
                                          <p:attrName>ppt_w</p:attrName>
                                        </p:attrNameLst>
                                      </p:cBhvr>
                                      <p:tavLst>
                                        <p:tav tm="0">
                                          <p:val>
                                            <p:fltVal val="0"/>
                                          </p:val>
                                        </p:tav>
                                        <p:tav tm="100000">
                                          <p:val>
                                            <p:strVal val="#ppt_w"/>
                                          </p:val>
                                        </p:tav>
                                      </p:tavLst>
                                    </p:anim>
                                    <p:anim calcmode="lin" valueType="num">
                                      <p:cBhvr>
                                        <p:cTn id="71" dur="500" fill="hold"/>
                                        <p:tgtEl>
                                          <p:spTgt spid="57"/>
                                        </p:tgtEl>
                                        <p:attrNameLst>
                                          <p:attrName>ppt_h</p:attrName>
                                        </p:attrNameLst>
                                      </p:cBhvr>
                                      <p:tavLst>
                                        <p:tav tm="0">
                                          <p:val>
                                            <p:fltVal val="0"/>
                                          </p:val>
                                        </p:tav>
                                        <p:tav tm="100000">
                                          <p:val>
                                            <p:strVal val="#ppt_h"/>
                                          </p:val>
                                        </p:tav>
                                      </p:tavLst>
                                    </p:anim>
                                    <p:animEffect transition="in" filter="fade">
                                      <p:cBhvr>
                                        <p:cTn id="72" dur="500"/>
                                        <p:tgtEl>
                                          <p:spTgt spid="57"/>
                                        </p:tgtEl>
                                      </p:cBhvr>
                                    </p:animEffect>
                                  </p:childTnLst>
                                </p:cTn>
                              </p:par>
                              <p:par>
                                <p:cTn id="73" presetID="10" presetClass="entr" presetSubtype="0" fill="hold" nodeType="withEffect">
                                  <p:stCondLst>
                                    <p:cond delay="500"/>
                                  </p:stCondLst>
                                  <p:childTnLst>
                                    <p:set>
                                      <p:cBhvr>
                                        <p:cTn id="74" dur="1" fill="hold">
                                          <p:stCondLst>
                                            <p:cond delay="0"/>
                                          </p:stCondLst>
                                        </p:cTn>
                                        <p:tgtEl>
                                          <p:spTgt spid="90"/>
                                        </p:tgtEl>
                                        <p:attrNameLst>
                                          <p:attrName>style.visibility</p:attrName>
                                        </p:attrNameLst>
                                      </p:cBhvr>
                                      <p:to>
                                        <p:strVal val="visible"/>
                                      </p:to>
                                    </p:set>
                                    <p:animEffect transition="in" filter="fade">
                                      <p:cBhvr>
                                        <p:cTn id="75" dur="500"/>
                                        <p:tgtEl>
                                          <p:spTgt spid="90"/>
                                        </p:tgtEl>
                                      </p:cBhvr>
                                    </p:animEffect>
                                  </p:childTnLst>
                                </p:cTn>
                              </p:par>
                              <p:par>
                                <p:cTn id="76" presetID="10" presetClass="entr" presetSubtype="0" fill="hold" nodeType="withEffect">
                                  <p:stCondLst>
                                    <p:cond delay="500"/>
                                  </p:stCondLst>
                                  <p:childTnLst>
                                    <p:set>
                                      <p:cBhvr>
                                        <p:cTn id="77" dur="1" fill="hold">
                                          <p:stCondLst>
                                            <p:cond delay="0"/>
                                          </p:stCondLst>
                                        </p:cTn>
                                        <p:tgtEl>
                                          <p:spTgt spid="87"/>
                                        </p:tgtEl>
                                        <p:attrNameLst>
                                          <p:attrName>style.visibility</p:attrName>
                                        </p:attrNameLst>
                                      </p:cBhvr>
                                      <p:to>
                                        <p:strVal val="visible"/>
                                      </p:to>
                                    </p:set>
                                    <p:animEffect transition="in" filter="fade">
                                      <p:cBhvr>
                                        <p:cTn id="78" dur="500"/>
                                        <p:tgtEl>
                                          <p:spTgt spid="87"/>
                                        </p:tgtEl>
                                      </p:cBhvr>
                                    </p:animEffect>
                                  </p:childTnLst>
                                </p:cTn>
                              </p:par>
                              <p:par>
                                <p:cTn id="79" presetID="10" presetClass="entr" presetSubtype="0" fill="hold" nodeType="withEffect">
                                  <p:stCondLst>
                                    <p:cond delay="500"/>
                                  </p:stCondLst>
                                  <p:childTnLst>
                                    <p:set>
                                      <p:cBhvr>
                                        <p:cTn id="80" dur="1" fill="hold">
                                          <p:stCondLst>
                                            <p:cond delay="0"/>
                                          </p:stCondLst>
                                        </p:cTn>
                                        <p:tgtEl>
                                          <p:spTgt spid="88"/>
                                        </p:tgtEl>
                                        <p:attrNameLst>
                                          <p:attrName>style.visibility</p:attrName>
                                        </p:attrNameLst>
                                      </p:cBhvr>
                                      <p:to>
                                        <p:strVal val="visible"/>
                                      </p:to>
                                    </p:set>
                                    <p:animEffect transition="in" filter="fade">
                                      <p:cBhvr>
                                        <p:cTn id="81" dur="500"/>
                                        <p:tgtEl>
                                          <p:spTgt spid="88"/>
                                        </p:tgtEl>
                                      </p:cBhvr>
                                    </p:animEffect>
                                  </p:childTnLst>
                                </p:cTn>
                              </p:par>
                              <p:par>
                                <p:cTn id="82" presetID="10" presetClass="entr" presetSubtype="0" fill="hold" nodeType="withEffect">
                                  <p:stCondLst>
                                    <p:cond delay="500"/>
                                  </p:stCondLst>
                                  <p:childTnLst>
                                    <p:set>
                                      <p:cBhvr>
                                        <p:cTn id="83" dur="1" fill="hold">
                                          <p:stCondLst>
                                            <p:cond delay="0"/>
                                          </p:stCondLst>
                                        </p:cTn>
                                        <p:tgtEl>
                                          <p:spTgt spid="89"/>
                                        </p:tgtEl>
                                        <p:attrNameLst>
                                          <p:attrName>style.visibility</p:attrName>
                                        </p:attrNameLst>
                                      </p:cBhvr>
                                      <p:to>
                                        <p:strVal val="visible"/>
                                      </p:to>
                                    </p:set>
                                    <p:animEffect transition="in" filter="fade">
                                      <p:cBhvr>
                                        <p:cTn id="84" dur="500"/>
                                        <p:tgtEl>
                                          <p:spTgt spid="89"/>
                                        </p:tgtEl>
                                      </p:cBhvr>
                                    </p:animEffect>
                                  </p:childTnLst>
                                </p:cTn>
                              </p:par>
                              <p:par>
                                <p:cTn id="85" presetID="10" presetClass="entr" presetSubtype="0" fill="hold" grpId="0" nodeType="withEffect">
                                  <p:stCondLst>
                                    <p:cond delay="75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500"/>
                                        <p:tgtEl>
                                          <p:spTgt spid="30"/>
                                        </p:tgtEl>
                                      </p:cBhvr>
                                    </p:animEffect>
                                  </p:childTnLst>
                                </p:cTn>
                              </p:par>
                            </p:childTnLst>
                          </p:cTn>
                        </p:par>
                        <p:par>
                          <p:cTn id="88" fill="hold">
                            <p:stCondLst>
                              <p:cond delay="2250"/>
                            </p:stCondLst>
                            <p:childTnLst>
                              <p:par>
                                <p:cTn id="89" presetID="10" presetClass="entr" presetSubtype="0" fill="hold" nodeType="afterEffect">
                                  <p:stCondLst>
                                    <p:cond delay="0"/>
                                  </p:stCondLst>
                                  <p:childTnLst>
                                    <p:set>
                                      <p:cBhvr>
                                        <p:cTn id="90" dur="1" fill="hold">
                                          <p:stCondLst>
                                            <p:cond delay="0"/>
                                          </p:stCondLst>
                                        </p:cTn>
                                        <p:tgtEl>
                                          <p:spTgt spid="100"/>
                                        </p:tgtEl>
                                        <p:attrNameLst>
                                          <p:attrName>style.visibility</p:attrName>
                                        </p:attrNameLst>
                                      </p:cBhvr>
                                      <p:to>
                                        <p:strVal val="visible"/>
                                      </p:to>
                                    </p:set>
                                    <p:animEffect transition="in" filter="fade">
                                      <p:cBhvr>
                                        <p:cTn id="91" dur="175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74B2A-07FC-D8B2-3B80-043E40C5E11B}"/>
              </a:ext>
            </a:extLst>
          </p:cNvPr>
          <p:cNvSpPr>
            <a:spLocks noGrp="1"/>
          </p:cNvSpPr>
          <p:nvPr>
            <p:ph type="title"/>
          </p:nvPr>
        </p:nvSpPr>
        <p:spPr/>
        <p:txBody>
          <a:bodyPr vert="horz" lIns="91440" tIns="45720" rIns="91440" bIns="45720" anchor="ctr"/>
          <a:lstStyle/>
          <a:p>
            <a:r>
              <a:rPr lang="en-GB">
                <a:latin typeface="HelveticaNowText Medium"/>
              </a:rPr>
              <a:t>Qualification &amp; Customer Challenges</a:t>
            </a:r>
            <a:endParaRPr lang="en-GB"/>
          </a:p>
        </p:txBody>
      </p:sp>
      <p:sp>
        <p:nvSpPr>
          <p:cNvPr id="3" name="Text Placeholder 2">
            <a:extLst>
              <a:ext uri="{FF2B5EF4-FFF2-40B4-BE49-F238E27FC236}">
                <a16:creationId xmlns:a16="http://schemas.microsoft.com/office/drawing/2014/main" id="{75B2E1E6-8495-393F-250E-012AA8A73E75}"/>
              </a:ext>
            </a:extLst>
          </p:cNvPr>
          <p:cNvSpPr>
            <a:spLocks noGrp="1"/>
          </p:cNvSpPr>
          <p:nvPr>
            <p:ph type="body" sz="quarter" idx="10"/>
          </p:nvPr>
        </p:nvSpPr>
        <p:spPr>
          <a:xfrm>
            <a:off x="259466" y="747946"/>
            <a:ext cx="11399134" cy="749301"/>
          </a:xfrm>
        </p:spPr>
        <p:txBody>
          <a:bodyPr lIns="91440" tIns="45720" rIns="91440" bIns="45720" anchor="t"/>
          <a:lstStyle/>
          <a:p>
            <a:pPr marL="0" indent="0">
              <a:buNone/>
            </a:pPr>
            <a:r>
              <a:rPr lang="en-GB">
                <a:latin typeface="Calibri Light"/>
                <a:cs typeface="Calibri Light"/>
              </a:rPr>
              <a:t>For any </a:t>
            </a:r>
            <a:r>
              <a:rPr lang="en-GB" err="1">
                <a:latin typeface="Calibri Light"/>
                <a:cs typeface="Calibri Light"/>
              </a:rPr>
              <a:t>UCaaS</a:t>
            </a:r>
            <a:r>
              <a:rPr lang="en-GB">
                <a:latin typeface="Calibri Light"/>
                <a:cs typeface="Calibri Light"/>
              </a:rPr>
              <a:t> opportunity, it is important to understand the current challenges and reason that the customer is looking to enhance or migrate their current services. This helps bring value to the solution, generates more revenue and creates a sticky solution.</a:t>
            </a:r>
          </a:p>
          <a:p>
            <a:pPr marL="0" indent="0">
              <a:buNone/>
            </a:pPr>
            <a:endParaRPr lang="en-GB">
              <a:latin typeface="Calibri Light"/>
              <a:cs typeface="Calibri Light"/>
            </a:endParaRPr>
          </a:p>
        </p:txBody>
      </p:sp>
      <p:sp>
        <p:nvSpPr>
          <p:cNvPr id="6" name="Rectangle: Rounded Corners 5">
            <a:extLst>
              <a:ext uri="{FF2B5EF4-FFF2-40B4-BE49-F238E27FC236}">
                <a16:creationId xmlns:a16="http://schemas.microsoft.com/office/drawing/2014/main" id="{6C7C5FCE-0236-A089-3FD3-441DD5939D4E}"/>
              </a:ext>
            </a:extLst>
          </p:cNvPr>
          <p:cNvSpPr/>
          <p:nvPr/>
        </p:nvSpPr>
        <p:spPr>
          <a:xfrm>
            <a:off x="495300" y="1461854"/>
            <a:ext cx="8299449" cy="4648200"/>
          </a:xfrm>
          <a:prstGeom prst="roundRect">
            <a:avLst>
              <a:gd name="adj" fmla="val 3322"/>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t"/>
          <a:lstStyle/>
          <a:p>
            <a:pPr>
              <a:spcAft>
                <a:spcPts val="600"/>
              </a:spcAft>
            </a:pPr>
            <a:r>
              <a:rPr lang="en-GB" sz="1600" b="1">
                <a:solidFill>
                  <a:srgbClr val="1A1C2B"/>
                </a:solidFill>
                <a:latin typeface="Helvetica" pitchFamily="2" charset="0"/>
                <a:cs typeface="Calibri Light"/>
              </a:rPr>
              <a:t>Customer </a:t>
            </a:r>
            <a:r>
              <a:rPr lang="en-GB" sz="1600" b="1" err="1">
                <a:solidFill>
                  <a:srgbClr val="1A1C2B"/>
                </a:solidFill>
                <a:latin typeface="Helvetica" pitchFamily="2" charset="0"/>
                <a:cs typeface="Calibri Light"/>
              </a:rPr>
              <a:t>Challanges</a:t>
            </a:r>
            <a:r>
              <a:rPr lang="en-GB" sz="1600" b="1">
                <a:solidFill>
                  <a:srgbClr val="1A1C2B"/>
                </a:solidFill>
                <a:latin typeface="Helvetica" pitchFamily="2" charset="0"/>
                <a:cs typeface="Calibri Light"/>
              </a:rPr>
              <a:t>:</a:t>
            </a:r>
          </a:p>
          <a:p>
            <a:pPr marL="171450" indent="-171450">
              <a:spcAft>
                <a:spcPts val="600"/>
              </a:spcAft>
              <a:buFont typeface="Arial" panose="020B0604020202020204" pitchFamily="34" charset="0"/>
              <a:buChar char="•"/>
            </a:pPr>
            <a:r>
              <a:rPr lang="en-GB" sz="1200">
                <a:solidFill>
                  <a:srgbClr val="1A1C2B"/>
                </a:solidFill>
                <a:latin typeface="Helvetica" pitchFamily="2" charset="0"/>
                <a:cs typeface="Calibri Light"/>
              </a:rPr>
              <a:t>Every customer needs to understand what their call count is,</a:t>
            </a:r>
          </a:p>
          <a:p>
            <a:pPr marL="171450" indent="-171450">
              <a:spcAft>
                <a:spcPts val="600"/>
              </a:spcAft>
              <a:buFont typeface="Arial" panose="020B0604020202020204" pitchFamily="34" charset="0"/>
              <a:buChar char="•"/>
            </a:pPr>
            <a:r>
              <a:rPr lang="en-GB" sz="1200">
                <a:solidFill>
                  <a:srgbClr val="1A1C2B"/>
                </a:solidFill>
                <a:latin typeface="Helvetica" pitchFamily="2" charset="0"/>
                <a:cs typeface="Calibri Light"/>
              </a:rPr>
              <a:t>Access to a real-time snapshot view of their calling operations</a:t>
            </a:r>
          </a:p>
          <a:p>
            <a:pPr marL="171450" indent="-171450">
              <a:spcAft>
                <a:spcPts val="600"/>
              </a:spcAft>
              <a:buFont typeface="Arial" panose="020B0604020202020204" pitchFamily="34" charset="0"/>
              <a:buChar char="•"/>
            </a:pPr>
            <a:r>
              <a:rPr lang="en-GB" sz="1200">
                <a:solidFill>
                  <a:srgbClr val="1A1C2B"/>
                </a:solidFill>
                <a:latin typeface="Helvetica" pitchFamily="2" charset="0"/>
                <a:cs typeface="Calibri Light"/>
              </a:rPr>
              <a:t>To understand who and when customers are trying to call.</a:t>
            </a:r>
          </a:p>
          <a:p>
            <a:pPr marL="171450" indent="-171450">
              <a:spcAft>
                <a:spcPts val="600"/>
              </a:spcAft>
              <a:buFont typeface="Arial" panose="020B0604020202020204" pitchFamily="34" charset="0"/>
              <a:buChar char="•"/>
            </a:pPr>
            <a:r>
              <a:rPr lang="en-GB" sz="1200">
                <a:solidFill>
                  <a:srgbClr val="1A1C2B"/>
                </a:solidFill>
                <a:latin typeface="Helvetica" pitchFamily="2" charset="0"/>
                <a:cs typeface="Calibri Light"/>
              </a:rPr>
              <a:t>With a Fully remote or hybrid workforce, built on cloud technology, all companies need to maximize customer calling engagement from anywhere.</a:t>
            </a:r>
          </a:p>
          <a:p>
            <a:pPr marL="171450" indent="-171450">
              <a:spcAft>
                <a:spcPts val="600"/>
              </a:spcAft>
              <a:buFont typeface="Arial" panose="020B0604020202020204" pitchFamily="34" charset="0"/>
              <a:buChar char="•"/>
            </a:pPr>
            <a:r>
              <a:rPr lang="en-GB" sz="1200">
                <a:solidFill>
                  <a:srgbClr val="1A1C2B"/>
                </a:solidFill>
                <a:latin typeface="Helvetica" pitchFamily="2" charset="0"/>
                <a:cs typeface="Calibri Light"/>
              </a:rPr>
              <a:t>Many businesses use several apps to bring together their </a:t>
            </a:r>
            <a:r>
              <a:rPr lang="en-GB" sz="1200" err="1">
                <a:solidFill>
                  <a:srgbClr val="1A1C2B"/>
                </a:solidFill>
                <a:latin typeface="Helvetica" pitchFamily="2" charset="0"/>
                <a:cs typeface="Calibri Light"/>
              </a:rPr>
              <a:t>UCaaS</a:t>
            </a:r>
            <a:r>
              <a:rPr lang="en-GB" sz="1200">
                <a:solidFill>
                  <a:srgbClr val="1A1C2B"/>
                </a:solidFill>
                <a:latin typeface="Helvetica" pitchFamily="2" charset="0"/>
                <a:cs typeface="Calibri Light"/>
              </a:rPr>
              <a:t> solution, which is harder to monitor / support, and manage as a result, this delivers a poor user experience.</a:t>
            </a:r>
          </a:p>
          <a:p>
            <a:pPr marL="171450" indent="-171450">
              <a:spcAft>
                <a:spcPts val="600"/>
              </a:spcAft>
              <a:buFont typeface="Arial" panose="020B0604020202020204" pitchFamily="34" charset="0"/>
              <a:buChar char="•"/>
            </a:pPr>
            <a:r>
              <a:rPr lang="en-GB" sz="1200">
                <a:solidFill>
                  <a:srgbClr val="1A1C2B"/>
                </a:solidFill>
                <a:latin typeface="Helvetica" pitchFamily="2" charset="0"/>
                <a:cs typeface="Calibri Light"/>
              </a:rPr>
              <a:t>The lack of monitoring and optimization of key daily metrics</a:t>
            </a:r>
          </a:p>
          <a:p>
            <a:pPr marL="171450" indent="-171450">
              <a:spcAft>
                <a:spcPts val="600"/>
              </a:spcAft>
              <a:buFont typeface="Arial" panose="020B0604020202020204" pitchFamily="34" charset="0"/>
              <a:buChar char="•"/>
            </a:pPr>
            <a:r>
              <a:rPr lang="en-GB" sz="1200">
                <a:solidFill>
                  <a:srgbClr val="1A1C2B"/>
                </a:solidFill>
                <a:latin typeface="Helvetica" pitchFamily="2" charset="0"/>
                <a:cs typeface="Calibri Light"/>
              </a:rPr>
              <a:t>Clearly Identifying necessary areas for improvement</a:t>
            </a:r>
          </a:p>
          <a:p>
            <a:pPr marL="171450" indent="-171450">
              <a:spcAft>
                <a:spcPts val="600"/>
              </a:spcAft>
              <a:buFont typeface="Arial" panose="020B0604020202020204" pitchFamily="34" charset="0"/>
              <a:buChar char="•"/>
            </a:pPr>
            <a:r>
              <a:rPr lang="en-GB" sz="1200">
                <a:solidFill>
                  <a:srgbClr val="1A1C2B"/>
                </a:solidFill>
                <a:latin typeface="Helvetica" pitchFamily="2" charset="0"/>
                <a:cs typeface="Calibri Light"/>
              </a:rPr>
              <a:t>Optimize in real time to improve business performance</a:t>
            </a:r>
          </a:p>
          <a:p>
            <a:pPr marL="171450" indent="-171450">
              <a:spcAft>
                <a:spcPts val="600"/>
              </a:spcAft>
              <a:buFont typeface="Arial" panose="020B0604020202020204" pitchFamily="34" charset="0"/>
              <a:buChar char="•"/>
            </a:pPr>
            <a:r>
              <a:rPr lang="en-GB" sz="1200">
                <a:solidFill>
                  <a:srgbClr val="1A1C2B"/>
                </a:solidFill>
                <a:latin typeface="Helvetica" pitchFamily="2" charset="0"/>
                <a:cs typeface="Calibri Light"/>
              </a:rPr>
              <a:t>Voice related data can be complex and difficult to understand.</a:t>
            </a:r>
          </a:p>
          <a:p>
            <a:pPr marL="171450" indent="-171450">
              <a:spcAft>
                <a:spcPts val="600"/>
              </a:spcAft>
              <a:buFont typeface="Arial" panose="020B0604020202020204" pitchFamily="34" charset="0"/>
              <a:buChar char="•"/>
            </a:pPr>
            <a:r>
              <a:rPr lang="en-GB" sz="1200">
                <a:solidFill>
                  <a:srgbClr val="1A1C2B"/>
                </a:solidFill>
                <a:latin typeface="Helvetica" pitchFamily="2" charset="0"/>
                <a:cs typeface="Calibri Light"/>
              </a:rPr>
              <a:t>To build the solution, you will be looking at:</a:t>
            </a:r>
            <a:endParaRPr lang="en-US" sz="1200">
              <a:solidFill>
                <a:srgbClr val="1A1C2B"/>
              </a:solidFill>
              <a:latin typeface="Helvetica" pitchFamily="2" charset="0"/>
              <a:cs typeface="Calibri Light"/>
            </a:endParaRPr>
          </a:p>
          <a:p>
            <a:pPr marL="171450" indent="-171450">
              <a:spcAft>
                <a:spcPts val="600"/>
              </a:spcAft>
              <a:buFont typeface="Arial" panose="020B0604020202020204" pitchFamily="34" charset="0"/>
              <a:buChar char="•"/>
            </a:pPr>
            <a:r>
              <a:rPr lang="en-GB" sz="1200">
                <a:solidFill>
                  <a:srgbClr val="1A1C2B"/>
                </a:solidFill>
                <a:latin typeface="Helvetica" pitchFamily="2" charset="0"/>
                <a:cs typeface="Calibri Light"/>
              </a:rPr>
              <a:t>What is the key issues to demand change of solution?</a:t>
            </a:r>
            <a:endParaRPr lang="en-US" sz="1200">
              <a:solidFill>
                <a:srgbClr val="1A1C2B"/>
              </a:solidFill>
              <a:latin typeface="Helvetica" pitchFamily="2" charset="0"/>
              <a:cs typeface="Calibri Light"/>
            </a:endParaRPr>
          </a:p>
          <a:p>
            <a:pPr marL="171450" indent="-171450">
              <a:spcAft>
                <a:spcPts val="600"/>
              </a:spcAft>
              <a:buFont typeface="Arial" panose="020B0604020202020204" pitchFamily="34" charset="0"/>
              <a:buChar char="•"/>
            </a:pPr>
            <a:r>
              <a:rPr lang="en-GB" sz="1200">
                <a:solidFill>
                  <a:srgbClr val="1A1C2B"/>
                </a:solidFill>
                <a:latin typeface="Helvetica" pitchFamily="2" charset="0"/>
                <a:cs typeface="Calibri Light"/>
              </a:rPr>
              <a:t>How large is the problem, number of locations that need to be consider?</a:t>
            </a:r>
            <a:endParaRPr lang="en-US" sz="1200">
              <a:solidFill>
                <a:srgbClr val="1A1C2B"/>
              </a:solidFill>
              <a:latin typeface="Helvetica" pitchFamily="2" charset="0"/>
              <a:cs typeface="Calibri Light"/>
            </a:endParaRPr>
          </a:p>
          <a:p>
            <a:pPr marL="171450" indent="-171450">
              <a:spcAft>
                <a:spcPts val="600"/>
              </a:spcAft>
              <a:buFont typeface="Arial" panose="020B0604020202020204" pitchFamily="34" charset="0"/>
              <a:buChar char="•"/>
            </a:pPr>
            <a:r>
              <a:rPr lang="en-GB" sz="1200">
                <a:solidFill>
                  <a:srgbClr val="1A1C2B"/>
                </a:solidFill>
                <a:latin typeface="Helvetica" pitchFamily="2" charset="0"/>
                <a:cs typeface="Calibri Light"/>
              </a:rPr>
              <a:t>What is their daily, weekly, monthly call traffic?</a:t>
            </a:r>
            <a:endParaRPr lang="en-US" sz="1200">
              <a:solidFill>
                <a:srgbClr val="1A1C2B"/>
              </a:solidFill>
              <a:latin typeface="Helvetica" pitchFamily="2" charset="0"/>
              <a:cs typeface="Calibri Light"/>
            </a:endParaRPr>
          </a:p>
          <a:p>
            <a:pPr marL="171450" indent="-171450">
              <a:spcAft>
                <a:spcPts val="600"/>
              </a:spcAft>
              <a:buFont typeface="Arial" panose="020B0604020202020204" pitchFamily="34" charset="0"/>
              <a:buChar char="•"/>
            </a:pPr>
            <a:r>
              <a:rPr lang="en-GB" sz="1200">
                <a:solidFill>
                  <a:srgbClr val="1A1C2B"/>
                </a:solidFill>
                <a:latin typeface="Helvetica" pitchFamily="2" charset="0"/>
                <a:cs typeface="Calibri Light"/>
              </a:rPr>
              <a:t>Are they looking to monitor inbound / outbound sales performance? (Reporting, Recording, CRM Integration)</a:t>
            </a:r>
          </a:p>
          <a:p>
            <a:pPr marL="171450" indent="-171450">
              <a:spcAft>
                <a:spcPts val="600"/>
              </a:spcAft>
              <a:buFont typeface="Arial" panose="020B0604020202020204" pitchFamily="34" charset="0"/>
              <a:buChar char="•"/>
            </a:pPr>
            <a:endParaRPr lang="en-GB" sz="1200">
              <a:solidFill>
                <a:srgbClr val="1A1C2B"/>
              </a:solidFill>
              <a:latin typeface="Helvetica" pitchFamily="2" charset="0"/>
              <a:cs typeface="Calibri Light"/>
            </a:endParaRPr>
          </a:p>
          <a:p>
            <a:pPr marL="171450" indent="-171450">
              <a:spcAft>
                <a:spcPts val="600"/>
              </a:spcAft>
              <a:buFont typeface="Arial" panose="020B0604020202020204" pitchFamily="34" charset="0"/>
              <a:buChar char="•"/>
            </a:pPr>
            <a:endParaRPr lang="en-GB" sz="1200">
              <a:solidFill>
                <a:srgbClr val="1A1C2B"/>
              </a:solidFill>
              <a:latin typeface="Helvetica" pitchFamily="2" charset="0"/>
            </a:endParaRPr>
          </a:p>
        </p:txBody>
      </p:sp>
      <p:sp>
        <p:nvSpPr>
          <p:cNvPr id="7" name="Rectangle: Rounded Corners 6">
            <a:extLst>
              <a:ext uri="{FF2B5EF4-FFF2-40B4-BE49-F238E27FC236}">
                <a16:creationId xmlns:a16="http://schemas.microsoft.com/office/drawing/2014/main" id="{F16F50C2-ECE6-907F-F4BD-048C1BDD90F6}"/>
              </a:ext>
            </a:extLst>
          </p:cNvPr>
          <p:cNvSpPr/>
          <p:nvPr/>
        </p:nvSpPr>
        <p:spPr>
          <a:xfrm>
            <a:off x="8985250" y="1461854"/>
            <a:ext cx="2876550" cy="2921000"/>
          </a:xfrm>
          <a:prstGeom prst="roundRect">
            <a:avLst>
              <a:gd name="adj" fmla="val 3984"/>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t"/>
          <a:lstStyle/>
          <a:p>
            <a:pPr>
              <a:spcAft>
                <a:spcPts val="600"/>
              </a:spcAft>
            </a:pPr>
            <a:r>
              <a:rPr lang="en-GB" sz="1600" b="1">
                <a:solidFill>
                  <a:srgbClr val="1A1C2B"/>
                </a:solidFill>
                <a:latin typeface="Helvetica" pitchFamily="2" charset="0"/>
                <a:cs typeface="Calibri Light"/>
              </a:rPr>
              <a:t>To build the solution, you will be looking at:</a:t>
            </a:r>
            <a:endParaRPr lang="en-US" sz="1600" b="1">
              <a:solidFill>
                <a:srgbClr val="1A1C2B"/>
              </a:solidFill>
              <a:latin typeface="Helvetica" pitchFamily="2" charset="0"/>
              <a:cs typeface="Calibri Light"/>
            </a:endParaRPr>
          </a:p>
          <a:p>
            <a:pPr marL="171450" indent="-171450">
              <a:spcAft>
                <a:spcPts val="600"/>
              </a:spcAft>
              <a:buFont typeface="Arial" panose="020B0604020202020204" pitchFamily="34" charset="0"/>
              <a:buChar char="•"/>
            </a:pPr>
            <a:r>
              <a:rPr lang="en-GB" sz="1200">
                <a:solidFill>
                  <a:srgbClr val="1A1C2B"/>
                </a:solidFill>
                <a:latin typeface="Helvetica" pitchFamily="2" charset="0"/>
                <a:cs typeface="Calibri Light"/>
              </a:rPr>
              <a:t>What is the key issues to demand change of solution?</a:t>
            </a:r>
            <a:endParaRPr lang="en-US" sz="1200">
              <a:solidFill>
                <a:srgbClr val="1A1C2B"/>
              </a:solidFill>
              <a:latin typeface="Helvetica" pitchFamily="2" charset="0"/>
              <a:cs typeface="Calibri Light"/>
            </a:endParaRPr>
          </a:p>
          <a:p>
            <a:pPr marL="171450" indent="-171450">
              <a:spcAft>
                <a:spcPts val="600"/>
              </a:spcAft>
              <a:buFont typeface="Arial" panose="020B0604020202020204" pitchFamily="34" charset="0"/>
              <a:buChar char="•"/>
            </a:pPr>
            <a:r>
              <a:rPr lang="en-GB" sz="1200">
                <a:solidFill>
                  <a:srgbClr val="1A1C2B"/>
                </a:solidFill>
                <a:latin typeface="Helvetica" pitchFamily="2" charset="0"/>
                <a:cs typeface="Calibri Light"/>
              </a:rPr>
              <a:t>How large is the problem, number of locations that need to be consider?</a:t>
            </a:r>
            <a:endParaRPr lang="en-US" sz="1200">
              <a:solidFill>
                <a:srgbClr val="1A1C2B"/>
              </a:solidFill>
              <a:latin typeface="Helvetica" pitchFamily="2" charset="0"/>
              <a:cs typeface="Calibri Light"/>
            </a:endParaRPr>
          </a:p>
          <a:p>
            <a:pPr marL="171450" indent="-171450">
              <a:spcAft>
                <a:spcPts val="600"/>
              </a:spcAft>
              <a:buFont typeface="Arial" panose="020B0604020202020204" pitchFamily="34" charset="0"/>
              <a:buChar char="•"/>
            </a:pPr>
            <a:r>
              <a:rPr lang="en-GB" sz="1200">
                <a:solidFill>
                  <a:srgbClr val="1A1C2B"/>
                </a:solidFill>
                <a:latin typeface="Helvetica" pitchFamily="2" charset="0"/>
                <a:cs typeface="Calibri Light"/>
              </a:rPr>
              <a:t>What is their daily, weekly, monthly call traffic?</a:t>
            </a:r>
            <a:endParaRPr lang="en-US" sz="1200">
              <a:solidFill>
                <a:srgbClr val="1A1C2B"/>
              </a:solidFill>
              <a:latin typeface="Helvetica" pitchFamily="2" charset="0"/>
              <a:cs typeface="Calibri Light"/>
            </a:endParaRPr>
          </a:p>
          <a:p>
            <a:pPr marL="171450" indent="-171450">
              <a:spcAft>
                <a:spcPts val="600"/>
              </a:spcAft>
              <a:buFont typeface="Arial" panose="020B0604020202020204" pitchFamily="34" charset="0"/>
              <a:buChar char="•"/>
            </a:pPr>
            <a:r>
              <a:rPr lang="en-GB" sz="1200">
                <a:solidFill>
                  <a:srgbClr val="1A1C2B"/>
                </a:solidFill>
                <a:latin typeface="Helvetica" pitchFamily="2" charset="0"/>
                <a:cs typeface="Calibri Light"/>
              </a:rPr>
              <a:t>Are they looking to monitor inbound / outbound sales performance? (Reporting, Recording, CRM Integration)</a:t>
            </a:r>
          </a:p>
          <a:p>
            <a:pPr marL="171450" indent="-171450">
              <a:spcAft>
                <a:spcPts val="600"/>
              </a:spcAft>
              <a:buFont typeface="Arial" panose="020B0604020202020204" pitchFamily="34" charset="0"/>
              <a:buChar char="•"/>
            </a:pPr>
            <a:endParaRPr lang="en-GB" sz="1200">
              <a:solidFill>
                <a:srgbClr val="1A1C2B"/>
              </a:solidFill>
              <a:latin typeface="Helvetica" pitchFamily="2" charset="0"/>
            </a:endParaRPr>
          </a:p>
        </p:txBody>
      </p:sp>
    </p:spTree>
    <p:extLst>
      <p:ext uri="{BB962C8B-B14F-4D97-AF65-F5344CB8AC3E}">
        <p14:creationId xmlns:p14="http://schemas.microsoft.com/office/powerpoint/2010/main" val="2448786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770296-11C9-C9D4-ED1C-B28204B33F8E}"/>
              </a:ext>
            </a:extLst>
          </p:cNvPr>
          <p:cNvSpPr>
            <a:spLocks noGrp="1"/>
          </p:cNvSpPr>
          <p:nvPr>
            <p:ph type="title"/>
          </p:nvPr>
        </p:nvSpPr>
        <p:spPr/>
        <p:txBody>
          <a:bodyPr/>
          <a:lstStyle/>
          <a:p>
            <a:r>
              <a:rPr lang="en-GB"/>
              <a:t>Did you know?</a:t>
            </a:r>
          </a:p>
        </p:txBody>
      </p:sp>
      <p:graphicFrame>
        <p:nvGraphicFramePr>
          <p:cNvPr id="9" name="Content Placeholder 11">
            <a:extLst>
              <a:ext uri="{FF2B5EF4-FFF2-40B4-BE49-F238E27FC236}">
                <a16:creationId xmlns:a16="http://schemas.microsoft.com/office/drawing/2014/main" id="{C8C6319D-6BEC-F7DC-A9C7-B22D2DFB844F}"/>
              </a:ext>
            </a:extLst>
          </p:cNvPr>
          <p:cNvGraphicFramePr>
            <a:graphicFrameLocks/>
          </p:cNvGraphicFramePr>
          <p:nvPr>
            <p:extLst>
              <p:ext uri="{D42A27DB-BD31-4B8C-83A1-F6EECF244321}">
                <p14:modId xmlns:p14="http://schemas.microsoft.com/office/powerpoint/2010/main" val="376311890"/>
              </p:ext>
            </p:extLst>
          </p:nvPr>
        </p:nvGraphicFramePr>
        <p:xfrm>
          <a:off x="6855169" y="1716118"/>
          <a:ext cx="5004262" cy="3407889"/>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Rounded Corners 10">
            <a:extLst>
              <a:ext uri="{FF2B5EF4-FFF2-40B4-BE49-F238E27FC236}">
                <a16:creationId xmlns:a16="http://schemas.microsoft.com/office/drawing/2014/main" id="{ED8580FF-1B18-0D48-7656-2702553E924F}"/>
              </a:ext>
            </a:extLst>
          </p:cNvPr>
          <p:cNvSpPr/>
          <p:nvPr/>
        </p:nvSpPr>
        <p:spPr>
          <a:xfrm>
            <a:off x="471252" y="1796144"/>
            <a:ext cx="5874683" cy="3174525"/>
          </a:xfrm>
          <a:prstGeom prst="roundRect">
            <a:avLst>
              <a:gd name="adj" fmla="val 4505"/>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a:solidFill>
                  <a:schemeClr val="tx1"/>
                </a:solidFill>
              </a:rPr>
              <a:t>By 2024, 3 out of 4 enterprise employees will not use a desk phone. It has more than doubled since 2020 when it was just 30% </a:t>
            </a:r>
          </a:p>
          <a:p>
            <a:r>
              <a:rPr lang="en-GB">
                <a:solidFill>
                  <a:schemeClr val="tx1"/>
                </a:solidFill>
              </a:rPr>
              <a:t>90% of businesses say their industry has become more competitive over the last 5 years1</a:t>
            </a:r>
          </a:p>
          <a:p>
            <a:r>
              <a:rPr lang="en-GB">
                <a:solidFill>
                  <a:schemeClr val="tx1"/>
                </a:solidFill>
              </a:rPr>
              <a:t>71% of customer conversations happen over the phone</a:t>
            </a:r>
          </a:p>
        </p:txBody>
      </p:sp>
    </p:spTree>
    <p:extLst>
      <p:ext uri="{BB962C8B-B14F-4D97-AF65-F5344CB8AC3E}">
        <p14:creationId xmlns:p14="http://schemas.microsoft.com/office/powerpoint/2010/main" val="3585845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Freeform 132"/>
          <p:cNvSpPr/>
          <p:nvPr/>
        </p:nvSpPr>
        <p:spPr>
          <a:xfrm>
            <a:off x="8007162" y="-152399"/>
            <a:ext cx="4337586" cy="7172960"/>
          </a:xfrm>
          <a:custGeom>
            <a:avLst/>
            <a:gdLst>
              <a:gd name="connsiteX0" fmla="*/ 0 w 4028412"/>
              <a:gd name="connsiteY0" fmla="*/ 0 h 5219779"/>
              <a:gd name="connsiteX1" fmla="*/ 4028412 w 4028412"/>
              <a:gd name="connsiteY1" fmla="*/ 0 h 5219779"/>
              <a:gd name="connsiteX2" fmla="*/ 4028412 w 4028412"/>
              <a:gd name="connsiteY2" fmla="*/ 5137156 h 5219779"/>
              <a:gd name="connsiteX3" fmla="*/ 3945789 w 4028412"/>
              <a:gd name="connsiteY3" fmla="*/ 5219779 h 5219779"/>
              <a:gd name="connsiteX4" fmla="*/ 82623 w 4028412"/>
              <a:gd name="connsiteY4" fmla="*/ 5219779 h 5219779"/>
              <a:gd name="connsiteX5" fmla="*/ 0 w 4028412"/>
              <a:gd name="connsiteY5" fmla="*/ 5137156 h 5219779"/>
              <a:gd name="connsiteX6" fmla="*/ 0 w 4028412"/>
              <a:gd name="connsiteY6" fmla="*/ 0 h 521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8412" h="5219779">
                <a:moveTo>
                  <a:pt x="0" y="0"/>
                </a:moveTo>
                <a:lnTo>
                  <a:pt x="4028412" y="0"/>
                </a:lnTo>
                <a:lnTo>
                  <a:pt x="4028412" y="5137156"/>
                </a:lnTo>
                <a:cubicBezTo>
                  <a:pt x="4028412" y="5182787"/>
                  <a:pt x="3991420" y="5219779"/>
                  <a:pt x="3945789" y="5219779"/>
                </a:cubicBezTo>
                <a:lnTo>
                  <a:pt x="82623" y="5219779"/>
                </a:lnTo>
                <a:cubicBezTo>
                  <a:pt x="36992" y="5219779"/>
                  <a:pt x="0" y="5182787"/>
                  <a:pt x="0" y="5137156"/>
                </a:cubicBezTo>
                <a:lnTo>
                  <a:pt x="0" y="0"/>
                </a:lnTo>
                <a:close/>
              </a:path>
            </a:pathLst>
          </a:custGeom>
          <a:solidFill>
            <a:srgbClr val="1A1C2B"/>
          </a:solidFill>
          <a:ln>
            <a:noFill/>
          </a:ln>
        </p:spPr>
        <p:style>
          <a:lnRef idx="2">
            <a:schemeClr val="accent3">
              <a:shade val="50000"/>
            </a:schemeClr>
          </a:lnRef>
          <a:fillRef idx="1">
            <a:schemeClr val="accent3"/>
          </a:fillRef>
          <a:effectRef idx="0">
            <a:schemeClr val="accent3"/>
          </a:effectRef>
          <a:fontRef idx="minor">
            <a:schemeClr val="lt1"/>
          </a:fontRef>
        </p:style>
        <p:txBody>
          <a:bodyPr lIns="180000" tIns="180000" rIns="180000" bIns="180000" rtlCol="0" anchor="ctr"/>
          <a:lstStyle/>
          <a:p>
            <a:pPr algn="ctr"/>
            <a:r>
              <a:rPr lang="en-GB" err="1"/>
              <a:t>Akixi</a:t>
            </a:r>
            <a:r>
              <a:rPr lang="en-GB"/>
              <a:t> provides a range of reporting solutions for small or distributed businesses to dramatically improve customer insight and engagement.</a:t>
            </a:r>
          </a:p>
        </p:txBody>
      </p:sp>
      <p:grpSp>
        <p:nvGrpSpPr>
          <p:cNvPr id="15" name="Group 14"/>
          <p:cNvGrpSpPr/>
          <p:nvPr/>
        </p:nvGrpSpPr>
        <p:grpSpPr>
          <a:xfrm>
            <a:off x="408651" y="1220249"/>
            <a:ext cx="2019767" cy="2052543"/>
            <a:chOff x="561203" y="312364"/>
            <a:chExt cx="2019767" cy="2052543"/>
          </a:xfrm>
        </p:grpSpPr>
        <p:sp>
          <p:nvSpPr>
            <p:cNvPr id="204" name="TextBox 203"/>
            <p:cNvSpPr txBox="1"/>
            <p:nvPr/>
          </p:nvSpPr>
          <p:spPr>
            <a:xfrm>
              <a:off x="561203" y="1872464"/>
              <a:ext cx="1757436" cy="492443"/>
            </a:xfrm>
            <a:prstGeom prst="rect">
              <a:avLst/>
            </a:prstGeom>
            <a:noFill/>
            <a:ln>
              <a:noFill/>
            </a:ln>
          </p:spPr>
          <p:txBody>
            <a:bodyPr wrap="square" lIns="91440" tIns="45720" rIns="91440" bIns="45720" rtlCol="0" anchor="t">
              <a:spAutoFit/>
            </a:bodyPr>
            <a:lstStyle>
              <a:defPPr>
                <a:defRPr lang="en-US"/>
              </a:defPPr>
              <a:lvl1pPr algn="ctr">
                <a:defRPr sz="900" b="0">
                  <a:solidFill>
                    <a:schemeClr val="bg1">
                      <a:lumMod val="50000"/>
                    </a:schemeClr>
                  </a:solidFill>
                </a:defRPr>
              </a:lvl1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rgbClr val="FFFFFF"/>
                  </a:solidFill>
                  <a:effectLst/>
                  <a:uLnTx/>
                  <a:uFillTx/>
                  <a:latin typeface="Helvetica"/>
                  <a:cs typeface="Helvetica"/>
                </a:rPr>
                <a:t>Comprehensive Reporting Suite</a:t>
              </a:r>
            </a:p>
          </p:txBody>
        </p:sp>
        <p:sp>
          <p:nvSpPr>
            <p:cNvPr id="10" name="Oval 9"/>
            <p:cNvSpPr/>
            <p:nvPr/>
          </p:nvSpPr>
          <p:spPr>
            <a:xfrm>
              <a:off x="788588" y="312364"/>
              <a:ext cx="1394905" cy="13949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75961" t="12851" r="10089" b="62525"/>
            <a:stretch/>
          </p:blipFill>
          <p:spPr>
            <a:xfrm>
              <a:off x="876783" y="411868"/>
              <a:ext cx="1704187" cy="1694787"/>
            </a:xfrm>
            <a:prstGeom prst="rect">
              <a:avLst/>
            </a:prstGeom>
            <a:ln>
              <a:noFill/>
            </a:ln>
          </p:spPr>
        </p:pic>
        <p:pic>
          <p:nvPicPr>
            <p:cNvPr id="47" name="Picture 46"/>
            <p:cNvPicPr>
              <a:picLocks noChangeAspect="1"/>
            </p:cNvPicPr>
            <p:nvPr/>
          </p:nvPicPr>
          <p:blipFill rotWithShape="1">
            <a:blip r:embed="rId4">
              <a:extLst>
                <a:ext uri="{28A0092B-C50C-407E-A947-70E740481C1C}">
                  <a14:useLocalDpi xmlns:a14="http://schemas.microsoft.com/office/drawing/2010/main" val="0"/>
                </a:ext>
              </a:extLst>
            </a:blip>
            <a:srcRect l="7554" t="14735" r="85989" b="72908"/>
            <a:stretch/>
          </p:blipFill>
          <p:spPr>
            <a:xfrm>
              <a:off x="1160928" y="615219"/>
              <a:ext cx="689162" cy="743037"/>
            </a:xfrm>
            <a:prstGeom prst="rect">
              <a:avLst/>
            </a:prstGeom>
            <a:ln>
              <a:noFill/>
            </a:ln>
          </p:spPr>
        </p:pic>
      </p:grpSp>
      <p:grpSp>
        <p:nvGrpSpPr>
          <p:cNvPr id="17" name="Group 16"/>
          <p:cNvGrpSpPr/>
          <p:nvPr/>
        </p:nvGrpSpPr>
        <p:grpSpPr>
          <a:xfrm>
            <a:off x="2362746" y="1220249"/>
            <a:ext cx="1962365" cy="2252597"/>
            <a:chOff x="2515298" y="312364"/>
            <a:chExt cx="1962365" cy="2252597"/>
          </a:xfrm>
        </p:grpSpPr>
        <p:sp>
          <p:nvSpPr>
            <p:cNvPr id="182" name="TextBox 181"/>
            <p:cNvSpPr txBox="1"/>
            <p:nvPr/>
          </p:nvSpPr>
          <p:spPr>
            <a:xfrm>
              <a:off x="2515298" y="1872464"/>
              <a:ext cx="1628664" cy="692497"/>
            </a:xfrm>
            <a:prstGeom prst="rect">
              <a:avLst/>
            </a:prstGeom>
            <a:noFill/>
            <a:ln>
              <a:noFill/>
            </a:ln>
          </p:spPr>
          <p:txBody>
            <a:bodyPr wrap="square" lIns="91440" tIns="45720" rIns="91440" bIns="45720" rtlCol="0" anchor="t">
              <a:spAutoFit/>
            </a:bodyPr>
            <a:lstStyle>
              <a:defPPr>
                <a:defRPr lang="en-US"/>
              </a:defPPr>
              <a:lvl1pPr algn="ctr">
                <a:defRPr sz="900" b="0">
                  <a:solidFill>
                    <a:schemeClr val="bg1">
                      <a:lumMod val="50000"/>
                    </a:schemeClr>
                  </a:solidFill>
                </a:defRPr>
              </a:lvl1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chemeClr val="bg1"/>
                  </a:solidFill>
                  <a:effectLst/>
                  <a:uLnTx/>
                  <a:uFillTx/>
                  <a:latin typeface="Helvetica"/>
                  <a:cs typeface="Helvetica"/>
                </a:rPr>
                <a:t>Granular Filters to customise your reports</a:t>
              </a:r>
            </a:p>
          </p:txBody>
        </p:sp>
        <p:sp>
          <p:nvSpPr>
            <p:cNvPr id="50" name="Oval 49"/>
            <p:cNvSpPr/>
            <p:nvPr/>
          </p:nvSpPr>
          <p:spPr>
            <a:xfrm>
              <a:off x="2673707" y="312364"/>
              <a:ext cx="1394905" cy="1394905"/>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51" name="Picture 50"/>
            <p:cNvPicPr>
              <a:picLocks noChangeAspect="1"/>
            </p:cNvPicPr>
            <p:nvPr/>
          </p:nvPicPr>
          <p:blipFill rotWithShape="1">
            <a:blip r:embed="rId4">
              <a:extLst>
                <a:ext uri="{28A0092B-C50C-407E-A947-70E740481C1C}">
                  <a14:useLocalDpi xmlns:a14="http://schemas.microsoft.com/office/drawing/2010/main" val="0"/>
                </a:ext>
              </a:extLst>
            </a:blip>
            <a:srcRect l="75961" t="12851" r="10089" b="62525"/>
            <a:stretch/>
          </p:blipFill>
          <p:spPr>
            <a:xfrm>
              <a:off x="2773476" y="411868"/>
              <a:ext cx="1704187" cy="1694787"/>
            </a:xfrm>
            <a:prstGeom prst="rect">
              <a:avLst/>
            </a:prstGeom>
            <a:ln>
              <a:noFill/>
            </a:ln>
          </p:spPr>
        </p:pic>
        <p:pic>
          <p:nvPicPr>
            <p:cNvPr id="52" name="Picture 51"/>
            <p:cNvPicPr>
              <a:picLocks noChangeAspect="1"/>
            </p:cNvPicPr>
            <p:nvPr/>
          </p:nvPicPr>
          <p:blipFill rotWithShape="1">
            <a:blip r:embed="rId4">
              <a:extLst>
                <a:ext uri="{28A0092B-C50C-407E-A947-70E740481C1C}">
                  <a14:useLocalDpi xmlns:a14="http://schemas.microsoft.com/office/drawing/2010/main" val="0"/>
                </a:ext>
              </a:extLst>
            </a:blip>
            <a:srcRect l="22303" t="14735" r="71240" b="72908"/>
            <a:stretch/>
          </p:blipFill>
          <p:spPr>
            <a:xfrm>
              <a:off x="3034473" y="615219"/>
              <a:ext cx="689162" cy="743037"/>
            </a:xfrm>
            <a:prstGeom prst="rect">
              <a:avLst/>
            </a:prstGeom>
            <a:ln>
              <a:noFill/>
            </a:ln>
          </p:spPr>
        </p:pic>
      </p:grpSp>
      <p:grpSp>
        <p:nvGrpSpPr>
          <p:cNvPr id="19" name="Group 18"/>
          <p:cNvGrpSpPr/>
          <p:nvPr/>
        </p:nvGrpSpPr>
        <p:grpSpPr>
          <a:xfrm>
            <a:off x="4183382" y="1220249"/>
            <a:ext cx="1876345" cy="2252597"/>
            <a:chOff x="4335934" y="312364"/>
            <a:chExt cx="1876345" cy="2252597"/>
          </a:xfrm>
        </p:grpSpPr>
        <p:sp>
          <p:nvSpPr>
            <p:cNvPr id="120" name="TextBox 119"/>
            <p:cNvSpPr txBox="1"/>
            <p:nvPr/>
          </p:nvSpPr>
          <p:spPr>
            <a:xfrm>
              <a:off x="4335934" y="1872464"/>
              <a:ext cx="1666782" cy="692497"/>
            </a:xfrm>
            <a:prstGeom prst="rect">
              <a:avLst/>
            </a:prstGeom>
            <a:noFill/>
            <a:ln>
              <a:noFill/>
            </a:ln>
          </p:spPr>
          <p:txBody>
            <a:bodyPr wrap="square" lIns="91440" tIns="45720" rIns="91440" bIns="45720" rtlCol="0" anchor="t">
              <a:spAutoFit/>
            </a:bodyPr>
            <a:lstStyle>
              <a:defPPr>
                <a:defRPr lang="en-US"/>
              </a:defPPr>
              <a:lvl1pPr algn="ctr">
                <a:defRPr sz="900" b="0">
                  <a:solidFill>
                    <a:schemeClr val="bg1">
                      <a:lumMod val="50000"/>
                    </a:schemeClr>
                  </a:solidFill>
                </a:defRPr>
              </a:lvl1p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GB" sz="1300" b="1">
                  <a:solidFill>
                    <a:schemeClr val="bg1"/>
                  </a:solidFill>
                  <a:latin typeface="Helvetica"/>
                  <a:cs typeface="Helvetica"/>
                </a:rPr>
                <a:t>Invaluable insights on business KPIs</a:t>
              </a:r>
              <a:endParaRPr kumimoji="0" lang="en-GB" sz="1300" b="1" i="0" u="none" strike="noStrike" kern="1200" cap="none" spc="0" normalizeH="0" baseline="0" noProof="0">
                <a:ln>
                  <a:noFill/>
                </a:ln>
                <a:solidFill>
                  <a:schemeClr val="bg1"/>
                </a:solidFill>
                <a:effectLst/>
                <a:uLnTx/>
                <a:uFillTx/>
                <a:latin typeface="Helvetica"/>
                <a:cs typeface="Helvetica"/>
              </a:endParaRPr>
            </a:p>
          </p:txBody>
        </p:sp>
        <p:sp>
          <p:nvSpPr>
            <p:cNvPr id="53" name="Oval 52"/>
            <p:cNvSpPr/>
            <p:nvPr/>
          </p:nvSpPr>
          <p:spPr>
            <a:xfrm>
              <a:off x="4408323" y="312364"/>
              <a:ext cx="1394905" cy="1394905"/>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54" name="Picture 53"/>
            <p:cNvPicPr>
              <a:picLocks noChangeAspect="1"/>
            </p:cNvPicPr>
            <p:nvPr/>
          </p:nvPicPr>
          <p:blipFill rotWithShape="1">
            <a:blip r:embed="rId4">
              <a:extLst>
                <a:ext uri="{28A0092B-C50C-407E-A947-70E740481C1C}">
                  <a14:useLocalDpi xmlns:a14="http://schemas.microsoft.com/office/drawing/2010/main" val="0"/>
                </a:ext>
              </a:extLst>
            </a:blip>
            <a:srcRect l="75961" t="12851" r="10089" b="62525"/>
            <a:stretch/>
          </p:blipFill>
          <p:spPr>
            <a:xfrm>
              <a:off x="4508092" y="411868"/>
              <a:ext cx="1704187" cy="1694787"/>
            </a:xfrm>
            <a:prstGeom prst="rect">
              <a:avLst/>
            </a:prstGeom>
            <a:ln>
              <a:noFill/>
            </a:ln>
          </p:spPr>
        </p:pic>
        <p:pic>
          <p:nvPicPr>
            <p:cNvPr id="55" name="Picture 54"/>
            <p:cNvPicPr>
              <a:picLocks noChangeAspect="1"/>
            </p:cNvPicPr>
            <p:nvPr/>
          </p:nvPicPr>
          <p:blipFill rotWithShape="1">
            <a:blip r:embed="rId4">
              <a:extLst>
                <a:ext uri="{28A0092B-C50C-407E-A947-70E740481C1C}">
                  <a14:useLocalDpi xmlns:a14="http://schemas.microsoft.com/office/drawing/2010/main" val="0"/>
                </a:ext>
              </a:extLst>
            </a:blip>
            <a:srcRect l="37106" t="14735" r="56437" b="72908"/>
            <a:stretch/>
          </p:blipFill>
          <p:spPr>
            <a:xfrm>
              <a:off x="4747821" y="598778"/>
              <a:ext cx="786580" cy="848071"/>
            </a:xfrm>
            <a:prstGeom prst="rect">
              <a:avLst/>
            </a:prstGeom>
            <a:ln>
              <a:noFill/>
            </a:ln>
          </p:spPr>
        </p:pic>
      </p:grpSp>
      <p:grpSp>
        <p:nvGrpSpPr>
          <p:cNvPr id="20" name="Group 19"/>
          <p:cNvGrpSpPr/>
          <p:nvPr/>
        </p:nvGrpSpPr>
        <p:grpSpPr>
          <a:xfrm>
            <a:off x="5949632" y="1220249"/>
            <a:ext cx="1929698" cy="2262434"/>
            <a:chOff x="6102184" y="312364"/>
            <a:chExt cx="1929698" cy="2262434"/>
          </a:xfrm>
        </p:grpSpPr>
        <p:sp>
          <p:nvSpPr>
            <p:cNvPr id="136" name="TextBox 135"/>
            <p:cNvSpPr txBox="1"/>
            <p:nvPr/>
          </p:nvSpPr>
          <p:spPr>
            <a:xfrm>
              <a:off x="6102184" y="1882301"/>
              <a:ext cx="1666782" cy="692497"/>
            </a:xfrm>
            <a:prstGeom prst="rect">
              <a:avLst/>
            </a:prstGeom>
            <a:noFill/>
            <a:ln>
              <a:noFill/>
            </a:ln>
          </p:spPr>
          <p:txBody>
            <a:bodyPr wrap="square" lIns="91440" tIns="45720" rIns="91440" bIns="45720" rtlCol="0" anchor="t">
              <a:spAutoFit/>
            </a:bodyPr>
            <a:lstStyle>
              <a:defPPr>
                <a:defRPr lang="en-US"/>
              </a:defPPr>
              <a:lvl1pPr algn="ctr">
                <a:defRPr sz="900" b="0">
                  <a:solidFill>
                    <a:schemeClr val="bg1">
                      <a:lumMod val="50000"/>
                    </a:schemeClr>
                  </a:solidFill>
                </a:defRPr>
              </a:lvl1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chemeClr val="bg1"/>
                  </a:solidFill>
                  <a:effectLst/>
                  <a:uLnTx/>
                  <a:uFillTx/>
                  <a:latin typeface="Helvetica"/>
                  <a:cs typeface="Helvetica"/>
                </a:rPr>
                <a:t>Capacity Management with SLA reporting</a:t>
              </a:r>
            </a:p>
          </p:txBody>
        </p:sp>
        <p:sp>
          <p:nvSpPr>
            <p:cNvPr id="56" name="Oval 55"/>
            <p:cNvSpPr/>
            <p:nvPr/>
          </p:nvSpPr>
          <p:spPr>
            <a:xfrm>
              <a:off x="6224260" y="312364"/>
              <a:ext cx="1394905" cy="1394905"/>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57" name="Picture 56"/>
            <p:cNvPicPr>
              <a:picLocks noChangeAspect="1"/>
            </p:cNvPicPr>
            <p:nvPr/>
          </p:nvPicPr>
          <p:blipFill rotWithShape="1">
            <a:blip r:embed="rId4">
              <a:extLst>
                <a:ext uri="{28A0092B-C50C-407E-A947-70E740481C1C}">
                  <a14:useLocalDpi xmlns:a14="http://schemas.microsoft.com/office/drawing/2010/main" val="0"/>
                </a:ext>
              </a:extLst>
            </a:blip>
            <a:srcRect l="75961" t="12851" r="10089" b="62525"/>
            <a:stretch/>
          </p:blipFill>
          <p:spPr>
            <a:xfrm>
              <a:off x="6327695" y="411868"/>
              <a:ext cx="1704187" cy="1694787"/>
            </a:xfrm>
            <a:prstGeom prst="rect">
              <a:avLst/>
            </a:prstGeom>
            <a:ln>
              <a:noFill/>
            </a:ln>
          </p:spPr>
        </p:pic>
        <p:pic>
          <p:nvPicPr>
            <p:cNvPr id="58" name="Picture 57"/>
            <p:cNvPicPr>
              <a:picLocks noChangeAspect="1"/>
            </p:cNvPicPr>
            <p:nvPr/>
          </p:nvPicPr>
          <p:blipFill rotWithShape="1">
            <a:blip r:embed="rId4">
              <a:extLst>
                <a:ext uri="{28A0092B-C50C-407E-A947-70E740481C1C}">
                  <a14:useLocalDpi xmlns:a14="http://schemas.microsoft.com/office/drawing/2010/main" val="0"/>
                </a:ext>
              </a:extLst>
            </a:blip>
            <a:srcRect l="52343" t="14735" r="41200" b="72908"/>
            <a:stretch/>
          </p:blipFill>
          <p:spPr>
            <a:xfrm>
              <a:off x="6596600" y="615219"/>
              <a:ext cx="735962" cy="793496"/>
            </a:xfrm>
            <a:prstGeom prst="rect">
              <a:avLst/>
            </a:prstGeom>
            <a:ln>
              <a:noFill/>
            </a:ln>
          </p:spPr>
        </p:pic>
      </p:grpSp>
      <p:grpSp>
        <p:nvGrpSpPr>
          <p:cNvPr id="23" name="Group 22"/>
          <p:cNvGrpSpPr/>
          <p:nvPr/>
        </p:nvGrpSpPr>
        <p:grpSpPr>
          <a:xfrm>
            <a:off x="404414" y="3762571"/>
            <a:ext cx="2024004" cy="2186906"/>
            <a:chOff x="556966" y="4752311"/>
            <a:chExt cx="2024004" cy="2186906"/>
          </a:xfrm>
        </p:grpSpPr>
        <p:sp>
          <p:nvSpPr>
            <p:cNvPr id="198" name="TextBox 197"/>
            <p:cNvSpPr txBox="1"/>
            <p:nvPr/>
          </p:nvSpPr>
          <p:spPr>
            <a:xfrm>
              <a:off x="556966" y="6246720"/>
              <a:ext cx="1795074" cy="692497"/>
            </a:xfrm>
            <a:prstGeom prst="rect">
              <a:avLst/>
            </a:prstGeom>
            <a:noFill/>
            <a:ln>
              <a:noFill/>
            </a:ln>
          </p:spPr>
          <p:txBody>
            <a:bodyPr wrap="square" lIns="91440" tIns="45720" rIns="91440" bIns="45720" rtlCol="0" anchor="t">
              <a:spAutoFit/>
            </a:bodyPr>
            <a:lstStyle>
              <a:defPPr>
                <a:defRPr lang="en-US"/>
              </a:defPPr>
              <a:lvl1pPr algn="ctr">
                <a:defRPr sz="900" b="0">
                  <a:solidFill>
                    <a:schemeClr val="bg1">
                      <a:lumMod val="50000"/>
                    </a:schemeClr>
                  </a:solidFill>
                </a:defRPr>
              </a:lvl1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chemeClr val="bg1"/>
                  </a:solidFill>
                  <a:effectLst/>
                  <a:uLnTx/>
                  <a:uFillTx/>
                  <a:latin typeface="Helvetica"/>
                  <a:cs typeface="Helvetica"/>
                </a:rPr>
                <a:t>Historic, Real Time and Scheduled Reporting</a:t>
              </a:r>
            </a:p>
          </p:txBody>
        </p:sp>
        <p:sp>
          <p:nvSpPr>
            <p:cNvPr id="72" name="Oval 71"/>
            <p:cNvSpPr/>
            <p:nvPr/>
          </p:nvSpPr>
          <p:spPr>
            <a:xfrm>
              <a:off x="788588" y="4752311"/>
              <a:ext cx="1394905" cy="1394905"/>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73" name="Picture 72"/>
            <p:cNvPicPr>
              <a:picLocks noChangeAspect="1"/>
            </p:cNvPicPr>
            <p:nvPr/>
          </p:nvPicPr>
          <p:blipFill rotWithShape="1">
            <a:blip r:embed="rId4">
              <a:extLst>
                <a:ext uri="{28A0092B-C50C-407E-A947-70E740481C1C}">
                  <a14:useLocalDpi xmlns:a14="http://schemas.microsoft.com/office/drawing/2010/main" val="0"/>
                </a:ext>
              </a:extLst>
            </a:blip>
            <a:srcRect l="75961" t="12851" r="10089" b="62525"/>
            <a:stretch/>
          </p:blipFill>
          <p:spPr>
            <a:xfrm>
              <a:off x="876783" y="4851815"/>
              <a:ext cx="1704187" cy="1694787"/>
            </a:xfrm>
            <a:prstGeom prst="rect">
              <a:avLst/>
            </a:prstGeom>
            <a:ln>
              <a:noFill/>
            </a:ln>
          </p:spPr>
        </p:pic>
        <p:pic>
          <p:nvPicPr>
            <p:cNvPr id="74" name="Picture 73"/>
            <p:cNvPicPr>
              <a:picLocks noChangeAspect="1"/>
            </p:cNvPicPr>
            <p:nvPr/>
          </p:nvPicPr>
          <p:blipFill rotWithShape="1">
            <a:blip r:embed="rId4">
              <a:extLst>
                <a:ext uri="{28A0092B-C50C-407E-A947-70E740481C1C}">
                  <a14:useLocalDpi xmlns:a14="http://schemas.microsoft.com/office/drawing/2010/main" val="0"/>
                </a:ext>
              </a:extLst>
            </a:blip>
            <a:srcRect l="7554" t="75274" r="85989" b="12369"/>
            <a:stretch/>
          </p:blipFill>
          <p:spPr>
            <a:xfrm>
              <a:off x="1160928" y="5055166"/>
              <a:ext cx="689162" cy="743037"/>
            </a:xfrm>
            <a:prstGeom prst="rect">
              <a:avLst/>
            </a:prstGeom>
            <a:ln>
              <a:noFill/>
            </a:ln>
          </p:spPr>
        </p:pic>
      </p:grpSp>
      <p:grpSp>
        <p:nvGrpSpPr>
          <p:cNvPr id="24" name="Group 23"/>
          <p:cNvGrpSpPr/>
          <p:nvPr/>
        </p:nvGrpSpPr>
        <p:grpSpPr>
          <a:xfrm>
            <a:off x="2385680" y="3762571"/>
            <a:ext cx="1939431" cy="2186906"/>
            <a:chOff x="2538232" y="4752311"/>
            <a:chExt cx="1939431" cy="2186906"/>
          </a:xfrm>
        </p:grpSpPr>
        <p:sp>
          <p:nvSpPr>
            <p:cNvPr id="218" name="TextBox 217"/>
            <p:cNvSpPr txBox="1"/>
            <p:nvPr/>
          </p:nvSpPr>
          <p:spPr>
            <a:xfrm>
              <a:off x="2538232" y="6246720"/>
              <a:ext cx="1447836" cy="692497"/>
            </a:xfrm>
            <a:prstGeom prst="rect">
              <a:avLst/>
            </a:prstGeom>
            <a:noFill/>
            <a:ln>
              <a:noFill/>
            </a:ln>
          </p:spPr>
          <p:txBody>
            <a:bodyPr wrap="square" lIns="91440" tIns="45720" rIns="91440" bIns="45720" rtlCol="0" anchor="t">
              <a:spAutoFit/>
            </a:bodyPr>
            <a:lstStyle>
              <a:defPPr>
                <a:defRPr lang="en-US"/>
              </a:defPPr>
              <a:lvl1pPr algn="ctr">
                <a:defRPr sz="900" b="0">
                  <a:solidFill>
                    <a:schemeClr val="bg1">
                      <a:lumMod val="50000"/>
                    </a:schemeClr>
                  </a:solidFill>
                </a:defRPr>
              </a:lvl1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chemeClr val="bg1"/>
                  </a:solidFill>
                  <a:effectLst/>
                  <a:uLnTx/>
                  <a:uFillTx/>
                  <a:latin typeface="Helvetica"/>
                  <a:cs typeface="Helvetica"/>
                </a:rPr>
                <a:t>Set thresholds and alerts</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chemeClr val="tx1"/>
                  </a:solidFill>
                  <a:effectLst/>
                  <a:uLnTx/>
                  <a:uFillTx/>
                  <a:latin typeface="Helvetica"/>
                  <a:cs typeface="Helvetica"/>
                </a:rPr>
                <a:t> </a:t>
              </a:r>
              <a:endParaRPr lang="en-GB" sz="1300" b="1" i="0" u="none" strike="noStrike" kern="1200" cap="none" spc="0" normalizeH="0" baseline="0" noProof="0">
                <a:ln>
                  <a:noFill/>
                </a:ln>
                <a:solidFill>
                  <a:schemeClr val="tx1"/>
                </a:solidFill>
                <a:effectLst/>
                <a:uLnTx/>
                <a:uFillTx/>
                <a:latin typeface="Helvetica"/>
                <a:cs typeface="Helvetica"/>
              </a:endParaRPr>
            </a:p>
          </p:txBody>
        </p:sp>
        <p:sp>
          <p:nvSpPr>
            <p:cNvPr id="75" name="Oval 74"/>
            <p:cNvSpPr/>
            <p:nvPr/>
          </p:nvSpPr>
          <p:spPr>
            <a:xfrm>
              <a:off x="2673707" y="4752311"/>
              <a:ext cx="1394905" cy="1394905"/>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76" name="Picture 75"/>
            <p:cNvPicPr>
              <a:picLocks noChangeAspect="1"/>
            </p:cNvPicPr>
            <p:nvPr/>
          </p:nvPicPr>
          <p:blipFill rotWithShape="1">
            <a:blip r:embed="rId4">
              <a:extLst>
                <a:ext uri="{28A0092B-C50C-407E-A947-70E740481C1C}">
                  <a14:useLocalDpi xmlns:a14="http://schemas.microsoft.com/office/drawing/2010/main" val="0"/>
                </a:ext>
              </a:extLst>
            </a:blip>
            <a:srcRect l="75961" t="12851" r="10089" b="62525"/>
            <a:stretch/>
          </p:blipFill>
          <p:spPr>
            <a:xfrm>
              <a:off x="2773476" y="4851815"/>
              <a:ext cx="1704187" cy="1694787"/>
            </a:xfrm>
            <a:prstGeom prst="rect">
              <a:avLst/>
            </a:prstGeom>
            <a:ln>
              <a:noFill/>
            </a:ln>
          </p:spPr>
        </p:pic>
        <p:pic>
          <p:nvPicPr>
            <p:cNvPr id="77" name="Picture 76"/>
            <p:cNvPicPr>
              <a:picLocks noChangeAspect="1"/>
            </p:cNvPicPr>
            <p:nvPr/>
          </p:nvPicPr>
          <p:blipFill rotWithShape="1">
            <a:blip r:embed="rId4">
              <a:extLst>
                <a:ext uri="{28A0092B-C50C-407E-A947-70E740481C1C}">
                  <a14:useLocalDpi xmlns:a14="http://schemas.microsoft.com/office/drawing/2010/main" val="0"/>
                </a:ext>
              </a:extLst>
            </a:blip>
            <a:srcRect l="22303" t="75177" r="71240" b="12466"/>
            <a:stretch/>
          </p:blipFill>
          <p:spPr>
            <a:xfrm>
              <a:off x="3034473" y="5055166"/>
              <a:ext cx="689162" cy="743037"/>
            </a:xfrm>
            <a:prstGeom prst="rect">
              <a:avLst/>
            </a:prstGeom>
            <a:ln>
              <a:noFill/>
            </a:ln>
          </p:spPr>
        </p:pic>
      </p:grpSp>
      <p:grpSp>
        <p:nvGrpSpPr>
          <p:cNvPr id="25" name="Group 24"/>
          <p:cNvGrpSpPr/>
          <p:nvPr/>
        </p:nvGrpSpPr>
        <p:grpSpPr>
          <a:xfrm>
            <a:off x="3930820" y="3762571"/>
            <a:ext cx="2128907" cy="2086878"/>
            <a:chOff x="4083372" y="4752311"/>
            <a:chExt cx="2128907" cy="2086878"/>
          </a:xfrm>
        </p:grpSpPr>
        <p:sp>
          <p:nvSpPr>
            <p:cNvPr id="169" name="TextBox 168"/>
            <p:cNvSpPr txBox="1"/>
            <p:nvPr/>
          </p:nvSpPr>
          <p:spPr>
            <a:xfrm>
              <a:off x="4083372" y="6346746"/>
              <a:ext cx="2012628" cy="492443"/>
            </a:xfrm>
            <a:prstGeom prst="rect">
              <a:avLst/>
            </a:prstGeom>
            <a:noFill/>
            <a:ln>
              <a:noFill/>
            </a:ln>
          </p:spPr>
          <p:txBody>
            <a:bodyPr wrap="square" lIns="91440" tIns="45720" rIns="91440" bIns="45720" rtlCol="0" anchor="t">
              <a:spAutoFit/>
            </a:bodyPr>
            <a:lstStyle>
              <a:defPPr>
                <a:defRPr lang="en-US"/>
              </a:defPPr>
              <a:lvl1pPr algn="ctr">
                <a:defRPr sz="900" b="0">
                  <a:solidFill>
                    <a:schemeClr val="bg1">
                      <a:lumMod val="50000"/>
                    </a:schemeClr>
                  </a:solidFill>
                </a:defRPr>
              </a:lvl1p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GB" sz="1300" b="1">
                  <a:solidFill>
                    <a:schemeClr val="bg1"/>
                  </a:solidFill>
                  <a:latin typeface="Helvetica"/>
                  <a:cs typeface="Helvetica"/>
                </a:rPr>
                <a:t>Full Dial to Disconnect Reporting</a:t>
              </a:r>
              <a:endParaRPr kumimoji="0" lang="en-GB" sz="1300" b="1" i="0" u="none" strike="noStrike" kern="1200" cap="none" spc="0" normalizeH="0" baseline="0" noProof="0">
                <a:ln>
                  <a:noFill/>
                </a:ln>
                <a:solidFill>
                  <a:schemeClr val="bg1"/>
                </a:solidFill>
                <a:effectLst/>
                <a:uLnTx/>
                <a:uFillTx/>
                <a:latin typeface="Helvetica"/>
                <a:cs typeface="Helvetica"/>
              </a:endParaRPr>
            </a:p>
          </p:txBody>
        </p:sp>
        <p:sp>
          <p:nvSpPr>
            <p:cNvPr id="78" name="Oval 77"/>
            <p:cNvSpPr/>
            <p:nvPr/>
          </p:nvSpPr>
          <p:spPr>
            <a:xfrm>
              <a:off x="4408323" y="4752311"/>
              <a:ext cx="1394905" cy="1394905"/>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79" name="Picture 78"/>
            <p:cNvPicPr>
              <a:picLocks noChangeAspect="1"/>
            </p:cNvPicPr>
            <p:nvPr/>
          </p:nvPicPr>
          <p:blipFill rotWithShape="1">
            <a:blip r:embed="rId4">
              <a:extLst>
                <a:ext uri="{28A0092B-C50C-407E-A947-70E740481C1C}">
                  <a14:useLocalDpi xmlns:a14="http://schemas.microsoft.com/office/drawing/2010/main" val="0"/>
                </a:ext>
              </a:extLst>
            </a:blip>
            <a:srcRect l="75961" t="12851" r="10089" b="62525"/>
            <a:stretch/>
          </p:blipFill>
          <p:spPr>
            <a:xfrm>
              <a:off x="4508092" y="4851815"/>
              <a:ext cx="1704187" cy="1694787"/>
            </a:xfrm>
            <a:prstGeom prst="rect">
              <a:avLst/>
            </a:prstGeom>
            <a:ln>
              <a:noFill/>
            </a:ln>
          </p:spPr>
        </p:pic>
        <p:pic>
          <p:nvPicPr>
            <p:cNvPr id="80" name="Picture 79"/>
            <p:cNvPicPr>
              <a:picLocks noChangeAspect="1"/>
            </p:cNvPicPr>
            <p:nvPr/>
          </p:nvPicPr>
          <p:blipFill rotWithShape="1">
            <a:blip r:embed="rId5">
              <a:extLst>
                <a:ext uri="{28A0092B-C50C-407E-A947-70E740481C1C}">
                  <a14:useLocalDpi xmlns:a14="http://schemas.microsoft.com/office/drawing/2010/main" val="0"/>
                </a:ext>
              </a:extLst>
            </a:blip>
            <a:srcRect l="13737" r="13737"/>
            <a:stretch/>
          </p:blipFill>
          <p:spPr>
            <a:xfrm>
              <a:off x="4747821" y="5038726"/>
              <a:ext cx="704411" cy="759478"/>
            </a:xfrm>
            <a:prstGeom prst="rect">
              <a:avLst/>
            </a:prstGeom>
            <a:ln>
              <a:noFill/>
            </a:ln>
          </p:spPr>
        </p:pic>
      </p:grpSp>
      <p:grpSp>
        <p:nvGrpSpPr>
          <p:cNvPr id="27" name="Group 26"/>
          <p:cNvGrpSpPr/>
          <p:nvPr/>
        </p:nvGrpSpPr>
        <p:grpSpPr>
          <a:xfrm>
            <a:off x="5959727" y="3762571"/>
            <a:ext cx="1911460" cy="2294221"/>
            <a:chOff x="6112279" y="4752311"/>
            <a:chExt cx="1911460" cy="2294221"/>
          </a:xfrm>
        </p:grpSpPr>
        <p:sp>
          <p:nvSpPr>
            <p:cNvPr id="81" name="Oval 80"/>
            <p:cNvSpPr/>
            <p:nvPr/>
          </p:nvSpPr>
          <p:spPr>
            <a:xfrm>
              <a:off x="6224260" y="4752311"/>
              <a:ext cx="1394905" cy="1394905"/>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pic>
          <p:nvPicPr>
            <p:cNvPr id="82" name="Picture 81"/>
            <p:cNvPicPr>
              <a:picLocks noChangeAspect="1"/>
            </p:cNvPicPr>
            <p:nvPr/>
          </p:nvPicPr>
          <p:blipFill rotWithShape="1">
            <a:blip r:embed="rId4">
              <a:extLst>
                <a:ext uri="{28A0092B-C50C-407E-A947-70E740481C1C}">
                  <a14:useLocalDpi xmlns:a14="http://schemas.microsoft.com/office/drawing/2010/main" val="0"/>
                </a:ext>
              </a:extLst>
            </a:blip>
            <a:srcRect l="75961" t="12851" r="10089" b="62525"/>
            <a:stretch/>
          </p:blipFill>
          <p:spPr>
            <a:xfrm>
              <a:off x="6319552" y="4856219"/>
              <a:ext cx="1704187" cy="1694787"/>
            </a:xfrm>
            <a:prstGeom prst="rect">
              <a:avLst/>
            </a:prstGeom>
            <a:ln>
              <a:noFill/>
            </a:ln>
          </p:spPr>
        </p:pic>
        <p:sp>
          <p:nvSpPr>
            <p:cNvPr id="177" name="TextBox 176"/>
            <p:cNvSpPr txBox="1"/>
            <p:nvPr/>
          </p:nvSpPr>
          <p:spPr>
            <a:xfrm>
              <a:off x="6112279" y="6354035"/>
              <a:ext cx="1704187" cy="692497"/>
            </a:xfrm>
            <a:prstGeom prst="rect">
              <a:avLst/>
            </a:prstGeom>
            <a:noFill/>
            <a:ln>
              <a:noFill/>
            </a:ln>
          </p:spPr>
          <p:txBody>
            <a:bodyPr wrap="square" lIns="91440" tIns="45720" rIns="91440" bIns="45720" rtlCol="0" anchor="t">
              <a:spAutoFit/>
            </a:bodyPr>
            <a:lstStyle>
              <a:defPPr>
                <a:defRPr lang="en-US"/>
              </a:defPPr>
              <a:lvl1pPr algn="ctr">
                <a:defRPr sz="900" b="0">
                  <a:solidFill>
                    <a:schemeClr val="bg1">
                      <a:lumMod val="50000"/>
                    </a:schemeClr>
                  </a:solidFill>
                </a:defRPr>
              </a:lvl1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chemeClr val="bg1"/>
                  </a:solidFill>
                  <a:effectLst/>
                  <a:uLnTx/>
                  <a:uFillTx/>
                  <a:latin typeface="Helvetica"/>
                  <a:cs typeface="Helvetica"/>
                </a:rPr>
                <a:t>Maximise Revenue with unreturned lost calls</a:t>
              </a:r>
            </a:p>
          </p:txBody>
        </p:sp>
        <p:pic>
          <p:nvPicPr>
            <p:cNvPr id="83" name="Picture 82"/>
            <p:cNvPicPr>
              <a:picLocks noChangeAspect="1"/>
            </p:cNvPicPr>
            <p:nvPr/>
          </p:nvPicPr>
          <p:blipFill rotWithShape="1">
            <a:blip r:embed="rId4">
              <a:extLst>
                <a:ext uri="{28A0092B-C50C-407E-A947-70E740481C1C}">
                  <a14:useLocalDpi xmlns:a14="http://schemas.microsoft.com/office/drawing/2010/main" val="0"/>
                </a:ext>
              </a:extLst>
            </a:blip>
            <a:srcRect l="52343" t="76291" r="41200" b="11352"/>
            <a:stretch/>
          </p:blipFill>
          <p:spPr>
            <a:xfrm>
              <a:off x="6631325" y="5055166"/>
              <a:ext cx="735962" cy="793496"/>
            </a:xfrm>
            <a:prstGeom prst="rect">
              <a:avLst/>
            </a:prstGeom>
            <a:ln>
              <a:noFill/>
            </a:ln>
          </p:spPr>
        </p:pic>
      </p:grpSp>
      <p:pic>
        <p:nvPicPr>
          <p:cNvPr id="2" name="Picture 2" descr="Akixi - Netcomms">
            <a:extLst>
              <a:ext uri="{FF2B5EF4-FFF2-40B4-BE49-F238E27FC236}">
                <a16:creationId xmlns:a16="http://schemas.microsoft.com/office/drawing/2014/main" id="{C36B44AA-03C4-477D-CC49-0799739AE230}"/>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9807" b="91382" l="8937" r="90467">
                        <a14:foregroundMark x1="9037" y1="13224" x2="9037" y2="13224"/>
                        <a14:foregroundMark x1="90566" y1="13670" x2="90566" y2="13670"/>
                        <a14:foregroundMark x1="50149" y1="86181" x2="50149" y2="86181"/>
                        <a14:foregroundMark x1="46475" y1="89747" x2="51738" y2="89450"/>
                        <a14:foregroundMark x1="51738" y1="89450" x2="52036" y2="89450"/>
                        <a14:foregroundMark x1="45084" y1="83061" x2="44886" y2="90639"/>
                        <a14:foregroundMark x1="44886" y1="90639" x2="44886" y2="90639"/>
                        <a14:foregroundMark x1="54419" y1="90936" x2="67229" y2="91382"/>
                        <a14:foregroundMark x1="32075" y1="90639" x2="39821" y2="90490"/>
                        <a14:foregroundMark x1="39821" y1="90490" x2="46177" y2="90490"/>
                        <a14:foregroundMark x1="10328" y1="36850" x2="10725" y2="55423"/>
                        <a14:foregroundMark x1="10725" y1="55423" x2="27011" y2="53789"/>
                        <a14:foregroundMark x1="27011" y1="53789" x2="30189" y2="39970"/>
                        <a14:foregroundMark x1="30189" y1="39970" x2="16187" y2="38484"/>
                        <a14:foregroundMark x1="16187" y1="38484" x2="8937" y2="48440"/>
                        <a14:foregroundMark x1="8937" y1="48440" x2="9930" y2="44874"/>
                        <a14:foregroundMark x1="55313" y1="47697" x2="53625" y2="53938"/>
                      </a14:backgroundRemoval>
                    </a14:imgEffect>
                  </a14:imgLayer>
                </a14:imgProps>
              </a:ext>
              <a:ext uri="{28A0092B-C50C-407E-A947-70E740481C1C}">
                <a14:useLocalDpi xmlns:a14="http://schemas.microsoft.com/office/drawing/2010/main" val="0"/>
              </a:ext>
            </a:extLst>
          </a:blip>
          <a:srcRect b="9030"/>
          <a:stretch/>
        </p:blipFill>
        <p:spPr bwMode="auto">
          <a:xfrm>
            <a:off x="8718526" y="981913"/>
            <a:ext cx="2837438" cy="172509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F6E820C-24FB-34FD-A610-C8FECCFF233A}"/>
              </a:ext>
            </a:extLst>
          </p:cNvPr>
          <p:cNvSpPr/>
          <p:nvPr/>
        </p:nvSpPr>
        <p:spPr>
          <a:xfrm>
            <a:off x="8718526" y="4274075"/>
            <a:ext cx="2837438" cy="1436468"/>
          </a:xfrm>
          <a:prstGeom prst="roundRect">
            <a:avLst>
              <a:gd name="adj" fmla="val 8533"/>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GB" b="1">
                <a:solidFill>
                  <a:schemeClr val="accent2"/>
                </a:solidFill>
              </a:rPr>
              <a:t>45% </a:t>
            </a:r>
            <a:r>
              <a:rPr lang="en-GB" sz="1600">
                <a:solidFill>
                  <a:schemeClr val="accent2"/>
                </a:solidFill>
              </a:rPr>
              <a:t>of small business owners plan to buy analytics software in the next year!</a:t>
            </a:r>
            <a:br>
              <a:rPr lang="en-GB" sz="1600">
                <a:solidFill>
                  <a:schemeClr val="accent2"/>
                </a:solidFill>
              </a:rPr>
            </a:br>
            <a:r>
              <a:rPr lang="en-GB" sz="1600">
                <a:solidFill>
                  <a:schemeClr val="accent2"/>
                </a:solidFill>
              </a:rPr>
              <a:t>(Forbes)</a:t>
            </a:r>
          </a:p>
        </p:txBody>
      </p:sp>
      <p:sp>
        <p:nvSpPr>
          <p:cNvPr id="12" name="Title 11">
            <a:extLst>
              <a:ext uri="{FF2B5EF4-FFF2-40B4-BE49-F238E27FC236}">
                <a16:creationId xmlns:a16="http://schemas.microsoft.com/office/drawing/2014/main" id="{61702DAB-0C37-B31F-14C8-E810479012CB}"/>
              </a:ext>
            </a:extLst>
          </p:cNvPr>
          <p:cNvSpPr>
            <a:spLocks noGrp="1"/>
          </p:cNvSpPr>
          <p:nvPr>
            <p:ph type="title"/>
          </p:nvPr>
        </p:nvSpPr>
        <p:spPr>
          <a:xfrm>
            <a:off x="2768600" y="6875"/>
            <a:ext cx="8966200" cy="749300"/>
          </a:xfrm>
        </p:spPr>
        <p:txBody>
          <a:bodyPr/>
          <a:lstStyle/>
          <a:p>
            <a:r>
              <a:rPr lang="en-GB"/>
              <a:t>Reporting &amp; Analytics</a:t>
            </a:r>
          </a:p>
        </p:txBody>
      </p:sp>
      <p:pic>
        <p:nvPicPr>
          <p:cNvPr id="11" name="Picture 10" descr="A white letters on a black background&#10;&#10;Description automatically generated">
            <a:extLst>
              <a:ext uri="{FF2B5EF4-FFF2-40B4-BE49-F238E27FC236}">
                <a16:creationId xmlns:a16="http://schemas.microsoft.com/office/drawing/2014/main" id="{A9BFF7F2-BF41-5A81-C9B0-0AB20ACB50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38303" y="5892650"/>
            <a:ext cx="1294880" cy="353934"/>
          </a:xfrm>
          <a:prstGeom prst="rect">
            <a:avLst/>
          </a:prstGeom>
        </p:spPr>
      </p:pic>
    </p:spTree>
    <p:extLst>
      <p:ext uri="{BB962C8B-B14F-4D97-AF65-F5344CB8AC3E}">
        <p14:creationId xmlns:p14="http://schemas.microsoft.com/office/powerpoint/2010/main" val="302965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33"/>
                                        </p:tgtEl>
                                        <p:attrNameLst>
                                          <p:attrName>style.visibility</p:attrName>
                                        </p:attrNameLst>
                                      </p:cBhvr>
                                      <p:to>
                                        <p:strVal val="visible"/>
                                      </p:to>
                                    </p:set>
                                    <p:anim calcmode="lin" valueType="num">
                                      <p:cBhvr additive="base">
                                        <p:cTn id="7" dur="500" fill="hold"/>
                                        <p:tgtEl>
                                          <p:spTgt spid="133"/>
                                        </p:tgtEl>
                                        <p:attrNameLst>
                                          <p:attrName>ppt_x</p:attrName>
                                        </p:attrNameLst>
                                      </p:cBhvr>
                                      <p:tavLst>
                                        <p:tav tm="0">
                                          <p:val>
                                            <p:strVal val="1+#ppt_w/2"/>
                                          </p:val>
                                        </p:tav>
                                        <p:tav tm="100000">
                                          <p:val>
                                            <p:strVal val="#ppt_x"/>
                                          </p:val>
                                        </p:tav>
                                      </p:tavLst>
                                    </p:anim>
                                    <p:anim calcmode="lin" valueType="num">
                                      <p:cBhvr additive="base">
                                        <p:cTn id="8" dur="500" fill="hold"/>
                                        <p:tgtEl>
                                          <p:spTgt spid="13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25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par>
                                <p:cTn id="12" presetID="10" presetClass="entr" presetSubtype="0" fill="hold" nodeType="withEffect">
                                  <p:stCondLst>
                                    <p:cond delay="50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nodeType="withEffect">
                                  <p:stCondLst>
                                    <p:cond delay="75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nodeType="withEffect">
                                  <p:stCondLst>
                                    <p:cond delay="100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nodeType="withEffect">
                                  <p:stCondLst>
                                    <p:cond delay="225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nodeType="withEffect">
                                  <p:stCondLst>
                                    <p:cond delay="250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nodeType="withEffect">
                                  <p:stCondLst>
                                    <p:cond delay="275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ntr" presetSubtype="0" fill="hold" nodeType="withEffect">
                                  <p:stCondLst>
                                    <p:cond delay="300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Lst>
  </p:timing>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971DD-075D-774D-F6B2-CE1A2E3B3BD6}"/>
              </a:ext>
            </a:extLst>
          </p:cNvPr>
          <p:cNvSpPr>
            <a:spLocks noGrp="1"/>
          </p:cNvSpPr>
          <p:nvPr>
            <p:ph type="title"/>
          </p:nvPr>
        </p:nvSpPr>
        <p:spPr>
          <a:xfrm>
            <a:off x="2768600" y="6875"/>
            <a:ext cx="8966200" cy="749300"/>
          </a:xfrm>
        </p:spPr>
        <p:txBody>
          <a:bodyPr/>
          <a:lstStyle/>
          <a:p>
            <a:r>
              <a:rPr lang="en-US"/>
              <a:t>Business Insights</a:t>
            </a:r>
          </a:p>
        </p:txBody>
      </p:sp>
      <p:sp>
        <p:nvSpPr>
          <p:cNvPr id="8" name="TextBox 7">
            <a:extLst>
              <a:ext uri="{FF2B5EF4-FFF2-40B4-BE49-F238E27FC236}">
                <a16:creationId xmlns:a16="http://schemas.microsoft.com/office/drawing/2014/main" id="{98D07B01-6FC6-D698-1BE4-8D1CD84D18A8}"/>
              </a:ext>
            </a:extLst>
          </p:cNvPr>
          <p:cNvSpPr txBox="1"/>
          <p:nvPr/>
        </p:nvSpPr>
        <p:spPr>
          <a:xfrm>
            <a:off x="452761" y="829932"/>
            <a:ext cx="6982842" cy="646331"/>
          </a:xfrm>
          <a:prstGeom prst="rect">
            <a:avLst/>
          </a:prstGeom>
          <a:noFill/>
        </p:spPr>
        <p:txBody>
          <a:bodyPr wrap="square">
            <a:spAutoFit/>
          </a:bodyPr>
          <a:lstStyle/>
          <a:p>
            <a:pPr marL="0" indent="0">
              <a:buNone/>
            </a:pPr>
            <a:r>
              <a:rPr lang="en-GB">
                <a:solidFill>
                  <a:srgbClr val="FFFFFF"/>
                </a:solidFill>
              </a:rPr>
              <a:t>Delivering critical, time-relevant data at a glance via six reports</a:t>
            </a:r>
          </a:p>
          <a:p>
            <a:r>
              <a:rPr lang="en-GB">
                <a:solidFill>
                  <a:srgbClr val="FFFFFF"/>
                </a:solidFill>
              </a:rPr>
              <a:t>Helping businesses maximize customer engagement​</a:t>
            </a:r>
          </a:p>
        </p:txBody>
      </p:sp>
      <p:grpSp>
        <p:nvGrpSpPr>
          <p:cNvPr id="100" name="Group 99">
            <a:extLst>
              <a:ext uri="{FF2B5EF4-FFF2-40B4-BE49-F238E27FC236}">
                <a16:creationId xmlns:a16="http://schemas.microsoft.com/office/drawing/2014/main" id="{3141E73A-DEBB-836A-0B00-814C7DD99C6F}"/>
              </a:ext>
            </a:extLst>
          </p:cNvPr>
          <p:cNvGrpSpPr/>
          <p:nvPr/>
        </p:nvGrpSpPr>
        <p:grpSpPr>
          <a:xfrm>
            <a:off x="10210789" y="2597130"/>
            <a:ext cx="1255417" cy="1786891"/>
            <a:chOff x="10210789" y="2180570"/>
            <a:chExt cx="1255417" cy="1786891"/>
          </a:xfrm>
        </p:grpSpPr>
        <p:sp>
          <p:nvSpPr>
            <p:cNvPr id="31" name="TextBox 182">
              <a:extLst>
                <a:ext uri="{FF2B5EF4-FFF2-40B4-BE49-F238E27FC236}">
                  <a16:creationId xmlns:a16="http://schemas.microsoft.com/office/drawing/2014/main" id="{BB17BBFA-5C8B-12D9-7227-ED53F0FAF665}"/>
                </a:ext>
              </a:extLst>
            </p:cNvPr>
            <p:cNvSpPr txBox="1"/>
            <p:nvPr/>
          </p:nvSpPr>
          <p:spPr>
            <a:xfrm>
              <a:off x="10210789" y="3444241"/>
              <a:ext cx="1247319" cy="5232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a:solidFill>
                    <a:schemeClr val="bg1"/>
                  </a:solidFill>
                  <a:effectLst/>
                  <a:latin typeface="+mj-lt"/>
                </a:rPr>
                <a:t>Today’s call </a:t>
              </a:r>
              <a:br>
                <a:rPr lang="en-GB" sz="1400">
                  <a:solidFill>
                    <a:schemeClr val="bg1"/>
                  </a:solidFill>
                  <a:effectLst/>
                  <a:latin typeface="+mj-lt"/>
                </a:rPr>
              </a:br>
              <a:r>
                <a:rPr lang="en-GB" sz="1400">
                  <a:solidFill>
                    <a:schemeClr val="bg1"/>
                  </a:solidFill>
                  <a:effectLst/>
                  <a:latin typeface="+mj-lt"/>
                </a:rPr>
                <a:t>logs</a:t>
              </a:r>
              <a:endParaRPr lang="en-GB" sz="1400">
                <a:solidFill>
                  <a:schemeClr val="bg1"/>
                </a:solidFill>
                <a:latin typeface="+mj-lt"/>
              </a:endParaRPr>
            </a:p>
          </p:txBody>
        </p:sp>
        <p:grpSp>
          <p:nvGrpSpPr>
            <p:cNvPr id="94" name="Group 93">
              <a:extLst>
                <a:ext uri="{FF2B5EF4-FFF2-40B4-BE49-F238E27FC236}">
                  <a16:creationId xmlns:a16="http://schemas.microsoft.com/office/drawing/2014/main" id="{309E62FE-1821-0A7F-A08D-99F465E0DF87}"/>
                </a:ext>
              </a:extLst>
            </p:cNvPr>
            <p:cNvGrpSpPr/>
            <p:nvPr/>
          </p:nvGrpSpPr>
          <p:grpSpPr>
            <a:xfrm>
              <a:off x="10244544" y="2180570"/>
              <a:ext cx="1221662" cy="1220980"/>
              <a:chOff x="10244544" y="2180570"/>
              <a:chExt cx="1221662" cy="1220980"/>
            </a:xfrm>
          </p:grpSpPr>
          <p:sp>
            <p:nvSpPr>
              <p:cNvPr id="19" name="Oval 18">
                <a:extLst>
                  <a:ext uri="{FF2B5EF4-FFF2-40B4-BE49-F238E27FC236}">
                    <a16:creationId xmlns:a16="http://schemas.microsoft.com/office/drawing/2014/main" id="{ACDBE5C9-173A-F3BE-7DE4-F2D6ACBCDF1A}"/>
                  </a:ext>
                </a:extLst>
              </p:cNvPr>
              <p:cNvSpPr/>
              <p:nvPr/>
            </p:nvSpPr>
            <p:spPr>
              <a:xfrm>
                <a:off x="10244544" y="2180570"/>
                <a:ext cx="1221662" cy="122098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35" name="Graphic 286">
                <a:extLst>
                  <a:ext uri="{FF2B5EF4-FFF2-40B4-BE49-F238E27FC236}">
                    <a16:creationId xmlns:a16="http://schemas.microsoft.com/office/drawing/2014/main" id="{327D9752-1165-0084-4EE1-F4356815D186}"/>
                  </a:ext>
                </a:extLst>
              </p:cNvPr>
              <p:cNvSpPr/>
              <p:nvPr/>
            </p:nvSpPr>
            <p:spPr>
              <a:xfrm rot="21561121">
                <a:off x="10613355" y="2487113"/>
                <a:ext cx="472665" cy="547455"/>
              </a:xfrm>
              <a:custGeom>
                <a:avLst/>
                <a:gdLst>
                  <a:gd name="connsiteX0" fmla="*/ 16968 w 472665"/>
                  <a:gd name="connsiteY0" fmla="*/ 483682 h 547455"/>
                  <a:gd name="connsiteX1" fmla="*/ 36282 w 472665"/>
                  <a:gd name="connsiteY1" fmla="*/ 483682 h 547455"/>
                  <a:gd name="connsiteX2" fmla="*/ 36282 w 472665"/>
                  <a:gd name="connsiteY2" fmla="*/ 528697 h 547455"/>
                  <a:gd name="connsiteX3" fmla="*/ 55038 w 472665"/>
                  <a:gd name="connsiteY3" fmla="*/ 547455 h 547455"/>
                  <a:gd name="connsiteX4" fmla="*/ 453909 w 472665"/>
                  <a:gd name="connsiteY4" fmla="*/ 547455 h 547455"/>
                  <a:gd name="connsiteX5" fmla="*/ 472665 w 472665"/>
                  <a:gd name="connsiteY5" fmla="*/ 528698 h 547455"/>
                  <a:gd name="connsiteX6" fmla="*/ 472665 w 472665"/>
                  <a:gd name="connsiteY6" fmla="*/ 18757 h 547455"/>
                  <a:gd name="connsiteX7" fmla="*/ 453909 w 472665"/>
                  <a:gd name="connsiteY7" fmla="*/ 0 h 547455"/>
                  <a:gd name="connsiteX8" fmla="*/ 55038 w 472665"/>
                  <a:gd name="connsiteY8" fmla="*/ 0 h 547455"/>
                  <a:gd name="connsiteX9" fmla="*/ 36282 w 472665"/>
                  <a:gd name="connsiteY9" fmla="*/ 18757 h 547455"/>
                  <a:gd name="connsiteX10" fmla="*/ 36282 w 472665"/>
                  <a:gd name="connsiteY10" fmla="*/ 63772 h 547455"/>
                  <a:gd name="connsiteX11" fmla="*/ 16968 w 472665"/>
                  <a:gd name="connsiteY11" fmla="*/ 63772 h 547455"/>
                  <a:gd name="connsiteX12" fmla="*/ 0 w 472665"/>
                  <a:gd name="connsiteY12" fmla="*/ 80741 h 547455"/>
                  <a:gd name="connsiteX13" fmla="*/ 0 w 472665"/>
                  <a:gd name="connsiteY13" fmla="*/ 100178 h 547455"/>
                  <a:gd name="connsiteX14" fmla="*/ 16968 w 472665"/>
                  <a:gd name="connsiteY14" fmla="*/ 117146 h 547455"/>
                  <a:gd name="connsiteX15" fmla="*/ 36282 w 472665"/>
                  <a:gd name="connsiteY15" fmla="*/ 117146 h 547455"/>
                  <a:gd name="connsiteX16" fmla="*/ 36282 w 472665"/>
                  <a:gd name="connsiteY16" fmla="*/ 155408 h 547455"/>
                  <a:gd name="connsiteX17" fmla="*/ 16968 w 472665"/>
                  <a:gd name="connsiteY17" fmla="*/ 155408 h 547455"/>
                  <a:gd name="connsiteX18" fmla="*/ 0 w 472665"/>
                  <a:gd name="connsiteY18" fmla="*/ 172375 h 547455"/>
                  <a:gd name="connsiteX19" fmla="*/ 0 w 472665"/>
                  <a:gd name="connsiteY19" fmla="*/ 191811 h 547455"/>
                  <a:gd name="connsiteX20" fmla="*/ 16968 w 472665"/>
                  <a:gd name="connsiteY20" fmla="*/ 208779 h 547455"/>
                  <a:gd name="connsiteX21" fmla="*/ 36282 w 472665"/>
                  <a:gd name="connsiteY21" fmla="*/ 208779 h 547455"/>
                  <a:gd name="connsiteX22" fmla="*/ 36282 w 472665"/>
                  <a:gd name="connsiteY22" fmla="*/ 247041 h 547455"/>
                  <a:gd name="connsiteX23" fmla="*/ 16968 w 472665"/>
                  <a:gd name="connsiteY23" fmla="*/ 247041 h 547455"/>
                  <a:gd name="connsiteX24" fmla="*/ 0 w 472665"/>
                  <a:gd name="connsiteY24" fmla="*/ 264009 h 547455"/>
                  <a:gd name="connsiteX25" fmla="*/ 0 w 472665"/>
                  <a:gd name="connsiteY25" fmla="*/ 283445 h 547455"/>
                  <a:gd name="connsiteX26" fmla="*/ 16968 w 472665"/>
                  <a:gd name="connsiteY26" fmla="*/ 300414 h 547455"/>
                  <a:gd name="connsiteX27" fmla="*/ 36282 w 472665"/>
                  <a:gd name="connsiteY27" fmla="*/ 300414 h 547455"/>
                  <a:gd name="connsiteX28" fmla="*/ 36282 w 472665"/>
                  <a:gd name="connsiteY28" fmla="*/ 338675 h 547455"/>
                  <a:gd name="connsiteX29" fmla="*/ 16968 w 472665"/>
                  <a:gd name="connsiteY29" fmla="*/ 338675 h 547455"/>
                  <a:gd name="connsiteX30" fmla="*/ 0 w 472665"/>
                  <a:gd name="connsiteY30" fmla="*/ 355643 h 547455"/>
                  <a:gd name="connsiteX31" fmla="*/ 0 w 472665"/>
                  <a:gd name="connsiteY31" fmla="*/ 375079 h 547455"/>
                  <a:gd name="connsiteX32" fmla="*/ 16968 w 472665"/>
                  <a:gd name="connsiteY32" fmla="*/ 392047 h 547455"/>
                  <a:gd name="connsiteX33" fmla="*/ 36282 w 472665"/>
                  <a:gd name="connsiteY33" fmla="*/ 392047 h 547455"/>
                  <a:gd name="connsiteX34" fmla="*/ 36282 w 472665"/>
                  <a:gd name="connsiteY34" fmla="*/ 430309 h 547455"/>
                  <a:gd name="connsiteX35" fmla="*/ 16968 w 472665"/>
                  <a:gd name="connsiteY35" fmla="*/ 430309 h 547455"/>
                  <a:gd name="connsiteX36" fmla="*/ 0 w 472665"/>
                  <a:gd name="connsiteY36" fmla="*/ 447277 h 547455"/>
                  <a:gd name="connsiteX37" fmla="*/ 0 w 472665"/>
                  <a:gd name="connsiteY37" fmla="*/ 466714 h 547455"/>
                  <a:gd name="connsiteX38" fmla="*/ 16968 w 472665"/>
                  <a:gd name="connsiteY38" fmla="*/ 483682 h 547455"/>
                  <a:gd name="connsiteX39" fmla="*/ 459834 w 472665"/>
                  <a:gd name="connsiteY39" fmla="*/ 18757 h 547455"/>
                  <a:gd name="connsiteX40" fmla="*/ 459834 w 472665"/>
                  <a:gd name="connsiteY40" fmla="*/ 528698 h 547455"/>
                  <a:gd name="connsiteX41" fmla="*/ 453909 w 472665"/>
                  <a:gd name="connsiteY41" fmla="*/ 534624 h 547455"/>
                  <a:gd name="connsiteX42" fmla="*/ 125382 w 472665"/>
                  <a:gd name="connsiteY42" fmla="*/ 534624 h 547455"/>
                  <a:gd name="connsiteX43" fmla="*/ 125382 w 472665"/>
                  <a:gd name="connsiteY43" fmla="*/ 12831 h 547455"/>
                  <a:gd name="connsiteX44" fmla="*/ 453909 w 472665"/>
                  <a:gd name="connsiteY44" fmla="*/ 12831 h 547455"/>
                  <a:gd name="connsiteX45" fmla="*/ 459834 w 472665"/>
                  <a:gd name="connsiteY45" fmla="*/ 18757 h 547455"/>
                  <a:gd name="connsiteX46" fmla="*/ 12831 w 472665"/>
                  <a:gd name="connsiteY46" fmla="*/ 100178 h 547455"/>
                  <a:gd name="connsiteX47" fmla="*/ 12831 w 472665"/>
                  <a:gd name="connsiteY47" fmla="*/ 80741 h 547455"/>
                  <a:gd name="connsiteX48" fmla="*/ 16968 w 472665"/>
                  <a:gd name="connsiteY48" fmla="*/ 76605 h 547455"/>
                  <a:gd name="connsiteX49" fmla="*/ 68430 w 472665"/>
                  <a:gd name="connsiteY49" fmla="*/ 76605 h 547455"/>
                  <a:gd name="connsiteX50" fmla="*/ 72567 w 472665"/>
                  <a:gd name="connsiteY50" fmla="*/ 80741 h 547455"/>
                  <a:gd name="connsiteX51" fmla="*/ 72567 w 472665"/>
                  <a:gd name="connsiteY51" fmla="*/ 100178 h 547455"/>
                  <a:gd name="connsiteX52" fmla="*/ 68430 w 472665"/>
                  <a:gd name="connsiteY52" fmla="*/ 104315 h 547455"/>
                  <a:gd name="connsiteX53" fmla="*/ 16968 w 472665"/>
                  <a:gd name="connsiteY53" fmla="*/ 104315 h 547455"/>
                  <a:gd name="connsiteX54" fmla="*/ 12831 w 472665"/>
                  <a:gd name="connsiteY54" fmla="*/ 100178 h 547455"/>
                  <a:gd name="connsiteX55" fmla="*/ 12831 w 472665"/>
                  <a:gd name="connsiteY55" fmla="*/ 191812 h 547455"/>
                  <a:gd name="connsiteX56" fmla="*/ 12831 w 472665"/>
                  <a:gd name="connsiteY56" fmla="*/ 172375 h 547455"/>
                  <a:gd name="connsiteX57" fmla="*/ 16968 w 472665"/>
                  <a:gd name="connsiteY57" fmla="*/ 168239 h 547455"/>
                  <a:gd name="connsiteX58" fmla="*/ 68430 w 472665"/>
                  <a:gd name="connsiteY58" fmla="*/ 168239 h 547455"/>
                  <a:gd name="connsiteX59" fmla="*/ 72567 w 472665"/>
                  <a:gd name="connsiteY59" fmla="*/ 172375 h 547455"/>
                  <a:gd name="connsiteX60" fmla="*/ 72567 w 472665"/>
                  <a:gd name="connsiteY60" fmla="*/ 191811 h 547455"/>
                  <a:gd name="connsiteX61" fmla="*/ 68430 w 472665"/>
                  <a:gd name="connsiteY61" fmla="*/ 195948 h 547455"/>
                  <a:gd name="connsiteX62" fmla="*/ 16968 w 472665"/>
                  <a:gd name="connsiteY62" fmla="*/ 195948 h 547455"/>
                  <a:gd name="connsiteX63" fmla="*/ 12831 w 472665"/>
                  <a:gd name="connsiteY63" fmla="*/ 191811 h 547455"/>
                  <a:gd name="connsiteX64" fmla="*/ 12831 w 472665"/>
                  <a:gd name="connsiteY64" fmla="*/ 283447 h 547455"/>
                  <a:gd name="connsiteX65" fmla="*/ 12831 w 472665"/>
                  <a:gd name="connsiteY65" fmla="*/ 264009 h 547455"/>
                  <a:gd name="connsiteX66" fmla="*/ 16968 w 472665"/>
                  <a:gd name="connsiteY66" fmla="*/ 259872 h 547455"/>
                  <a:gd name="connsiteX67" fmla="*/ 68430 w 472665"/>
                  <a:gd name="connsiteY67" fmla="*/ 259872 h 547455"/>
                  <a:gd name="connsiteX68" fmla="*/ 72567 w 472665"/>
                  <a:gd name="connsiteY68" fmla="*/ 264009 h 547455"/>
                  <a:gd name="connsiteX69" fmla="*/ 72567 w 472665"/>
                  <a:gd name="connsiteY69" fmla="*/ 283445 h 547455"/>
                  <a:gd name="connsiteX70" fmla="*/ 68430 w 472665"/>
                  <a:gd name="connsiteY70" fmla="*/ 287583 h 547455"/>
                  <a:gd name="connsiteX71" fmla="*/ 16968 w 472665"/>
                  <a:gd name="connsiteY71" fmla="*/ 287583 h 547455"/>
                  <a:gd name="connsiteX72" fmla="*/ 12831 w 472665"/>
                  <a:gd name="connsiteY72" fmla="*/ 283445 h 547455"/>
                  <a:gd name="connsiteX73" fmla="*/ 12831 w 472665"/>
                  <a:gd name="connsiteY73" fmla="*/ 375082 h 547455"/>
                  <a:gd name="connsiteX74" fmla="*/ 12831 w 472665"/>
                  <a:gd name="connsiteY74" fmla="*/ 355643 h 547455"/>
                  <a:gd name="connsiteX75" fmla="*/ 16968 w 472665"/>
                  <a:gd name="connsiteY75" fmla="*/ 351506 h 547455"/>
                  <a:gd name="connsiteX76" fmla="*/ 68430 w 472665"/>
                  <a:gd name="connsiteY76" fmla="*/ 351506 h 547455"/>
                  <a:gd name="connsiteX77" fmla="*/ 72567 w 472665"/>
                  <a:gd name="connsiteY77" fmla="*/ 355643 h 547455"/>
                  <a:gd name="connsiteX78" fmla="*/ 72567 w 472665"/>
                  <a:gd name="connsiteY78" fmla="*/ 375079 h 547455"/>
                  <a:gd name="connsiteX79" fmla="*/ 68430 w 472665"/>
                  <a:gd name="connsiteY79" fmla="*/ 379216 h 547455"/>
                  <a:gd name="connsiteX80" fmla="*/ 16968 w 472665"/>
                  <a:gd name="connsiteY80" fmla="*/ 379216 h 547455"/>
                  <a:gd name="connsiteX81" fmla="*/ 12831 w 472665"/>
                  <a:gd name="connsiteY81" fmla="*/ 375079 h 547455"/>
                  <a:gd name="connsiteX82" fmla="*/ 49113 w 472665"/>
                  <a:gd name="connsiteY82" fmla="*/ 392049 h 547455"/>
                  <a:gd name="connsiteX83" fmla="*/ 68430 w 472665"/>
                  <a:gd name="connsiteY83" fmla="*/ 392049 h 547455"/>
                  <a:gd name="connsiteX84" fmla="*/ 85398 w 472665"/>
                  <a:gd name="connsiteY84" fmla="*/ 375082 h 547455"/>
                  <a:gd name="connsiteX85" fmla="*/ 85398 w 472665"/>
                  <a:gd name="connsiteY85" fmla="*/ 355643 h 547455"/>
                  <a:gd name="connsiteX86" fmla="*/ 68430 w 472665"/>
                  <a:gd name="connsiteY86" fmla="*/ 338675 h 547455"/>
                  <a:gd name="connsiteX87" fmla="*/ 49113 w 472665"/>
                  <a:gd name="connsiteY87" fmla="*/ 338675 h 547455"/>
                  <a:gd name="connsiteX88" fmla="*/ 49113 w 472665"/>
                  <a:gd name="connsiteY88" fmla="*/ 300414 h 547455"/>
                  <a:gd name="connsiteX89" fmla="*/ 68430 w 472665"/>
                  <a:gd name="connsiteY89" fmla="*/ 300414 h 547455"/>
                  <a:gd name="connsiteX90" fmla="*/ 85398 w 472665"/>
                  <a:gd name="connsiteY90" fmla="*/ 283445 h 547455"/>
                  <a:gd name="connsiteX91" fmla="*/ 85398 w 472665"/>
                  <a:gd name="connsiteY91" fmla="*/ 264009 h 547455"/>
                  <a:gd name="connsiteX92" fmla="*/ 68430 w 472665"/>
                  <a:gd name="connsiteY92" fmla="*/ 247041 h 547455"/>
                  <a:gd name="connsiteX93" fmla="*/ 49113 w 472665"/>
                  <a:gd name="connsiteY93" fmla="*/ 247041 h 547455"/>
                  <a:gd name="connsiteX94" fmla="*/ 49113 w 472665"/>
                  <a:gd name="connsiteY94" fmla="*/ 208779 h 547455"/>
                  <a:gd name="connsiteX95" fmla="*/ 68430 w 472665"/>
                  <a:gd name="connsiteY95" fmla="*/ 208779 h 547455"/>
                  <a:gd name="connsiteX96" fmla="*/ 85398 w 472665"/>
                  <a:gd name="connsiteY96" fmla="*/ 191811 h 547455"/>
                  <a:gd name="connsiteX97" fmla="*/ 85398 w 472665"/>
                  <a:gd name="connsiteY97" fmla="*/ 172375 h 547455"/>
                  <a:gd name="connsiteX98" fmla="*/ 68430 w 472665"/>
                  <a:gd name="connsiteY98" fmla="*/ 155408 h 547455"/>
                  <a:gd name="connsiteX99" fmla="*/ 49113 w 472665"/>
                  <a:gd name="connsiteY99" fmla="*/ 155408 h 547455"/>
                  <a:gd name="connsiteX100" fmla="*/ 49113 w 472665"/>
                  <a:gd name="connsiteY100" fmla="*/ 117146 h 547455"/>
                  <a:gd name="connsiteX101" fmla="*/ 68430 w 472665"/>
                  <a:gd name="connsiteY101" fmla="*/ 117146 h 547455"/>
                  <a:gd name="connsiteX102" fmla="*/ 85398 w 472665"/>
                  <a:gd name="connsiteY102" fmla="*/ 100178 h 547455"/>
                  <a:gd name="connsiteX103" fmla="*/ 85398 w 472665"/>
                  <a:gd name="connsiteY103" fmla="*/ 80741 h 547455"/>
                  <a:gd name="connsiteX104" fmla="*/ 68430 w 472665"/>
                  <a:gd name="connsiteY104" fmla="*/ 63774 h 547455"/>
                  <a:gd name="connsiteX105" fmla="*/ 49113 w 472665"/>
                  <a:gd name="connsiteY105" fmla="*/ 63774 h 547455"/>
                  <a:gd name="connsiteX106" fmla="*/ 49113 w 472665"/>
                  <a:gd name="connsiteY106" fmla="*/ 18759 h 547455"/>
                  <a:gd name="connsiteX107" fmla="*/ 55038 w 472665"/>
                  <a:gd name="connsiteY107" fmla="*/ 12831 h 547455"/>
                  <a:gd name="connsiteX108" fmla="*/ 112551 w 472665"/>
                  <a:gd name="connsiteY108" fmla="*/ 12831 h 547455"/>
                  <a:gd name="connsiteX109" fmla="*/ 112551 w 472665"/>
                  <a:gd name="connsiteY109" fmla="*/ 534624 h 547455"/>
                  <a:gd name="connsiteX110" fmla="*/ 55038 w 472665"/>
                  <a:gd name="connsiteY110" fmla="*/ 534624 h 547455"/>
                  <a:gd name="connsiteX111" fmla="*/ 49113 w 472665"/>
                  <a:gd name="connsiteY111" fmla="*/ 528698 h 547455"/>
                  <a:gd name="connsiteX112" fmla="*/ 49113 w 472665"/>
                  <a:gd name="connsiteY112" fmla="*/ 483683 h 547455"/>
                  <a:gd name="connsiteX113" fmla="*/ 68430 w 472665"/>
                  <a:gd name="connsiteY113" fmla="*/ 483683 h 547455"/>
                  <a:gd name="connsiteX114" fmla="*/ 85398 w 472665"/>
                  <a:gd name="connsiteY114" fmla="*/ 466715 h 547455"/>
                  <a:gd name="connsiteX115" fmla="*/ 85398 w 472665"/>
                  <a:gd name="connsiteY115" fmla="*/ 447277 h 547455"/>
                  <a:gd name="connsiteX116" fmla="*/ 68430 w 472665"/>
                  <a:gd name="connsiteY116" fmla="*/ 430309 h 547455"/>
                  <a:gd name="connsiteX117" fmla="*/ 49113 w 472665"/>
                  <a:gd name="connsiteY117" fmla="*/ 430309 h 547455"/>
                  <a:gd name="connsiteX118" fmla="*/ 12831 w 472665"/>
                  <a:gd name="connsiteY118" fmla="*/ 447277 h 547455"/>
                  <a:gd name="connsiteX119" fmla="*/ 16968 w 472665"/>
                  <a:gd name="connsiteY119" fmla="*/ 443140 h 547455"/>
                  <a:gd name="connsiteX120" fmla="*/ 68430 w 472665"/>
                  <a:gd name="connsiteY120" fmla="*/ 443140 h 547455"/>
                  <a:gd name="connsiteX121" fmla="*/ 72567 w 472665"/>
                  <a:gd name="connsiteY121" fmla="*/ 447277 h 547455"/>
                  <a:gd name="connsiteX122" fmla="*/ 72567 w 472665"/>
                  <a:gd name="connsiteY122" fmla="*/ 466714 h 547455"/>
                  <a:gd name="connsiteX123" fmla="*/ 68430 w 472665"/>
                  <a:gd name="connsiteY123" fmla="*/ 470851 h 547455"/>
                  <a:gd name="connsiteX124" fmla="*/ 16968 w 472665"/>
                  <a:gd name="connsiteY124" fmla="*/ 470851 h 547455"/>
                  <a:gd name="connsiteX125" fmla="*/ 12831 w 472665"/>
                  <a:gd name="connsiteY125" fmla="*/ 466714 h 547455"/>
                  <a:gd name="connsiteX126" fmla="*/ 292609 w 472665"/>
                  <a:gd name="connsiteY126" fmla="*/ 313290 h 547455"/>
                  <a:gd name="connsiteX127" fmla="*/ 405308 w 472665"/>
                  <a:gd name="connsiteY127" fmla="*/ 200591 h 547455"/>
                  <a:gd name="connsiteX128" fmla="*/ 292609 w 472665"/>
                  <a:gd name="connsiteY128" fmla="*/ 87892 h 547455"/>
                  <a:gd name="connsiteX129" fmla="*/ 179911 w 472665"/>
                  <a:gd name="connsiteY129" fmla="*/ 200591 h 547455"/>
                  <a:gd name="connsiteX130" fmla="*/ 292609 w 472665"/>
                  <a:gd name="connsiteY130" fmla="*/ 313290 h 547455"/>
                  <a:gd name="connsiteX131" fmla="*/ 292609 w 472665"/>
                  <a:gd name="connsiteY131" fmla="*/ 100723 h 547455"/>
                  <a:gd name="connsiteX132" fmla="*/ 392477 w 472665"/>
                  <a:gd name="connsiteY132" fmla="*/ 200591 h 547455"/>
                  <a:gd name="connsiteX133" fmla="*/ 292609 w 472665"/>
                  <a:gd name="connsiteY133" fmla="*/ 300459 h 547455"/>
                  <a:gd name="connsiteX134" fmla="*/ 192742 w 472665"/>
                  <a:gd name="connsiteY134" fmla="*/ 200591 h 547455"/>
                  <a:gd name="connsiteX135" fmla="*/ 292609 w 472665"/>
                  <a:gd name="connsiteY135" fmla="*/ 100723 h 547455"/>
                  <a:gd name="connsiteX136" fmla="*/ 377294 w 472665"/>
                  <a:gd name="connsiteY136" fmla="*/ 366966 h 547455"/>
                  <a:gd name="connsiteX137" fmla="*/ 383709 w 472665"/>
                  <a:gd name="connsiteY137" fmla="*/ 373381 h 547455"/>
                  <a:gd name="connsiteX138" fmla="*/ 377294 w 472665"/>
                  <a:gd name="connsiteY138" fmla="*/ 379797 h 547455"/>
                  <a:gd name="connsiteX139" fmla="*/ 207925 w 472665"/>
                  <a:gd name="connsiteY139" fmla="*/ 379797 h 547455"/>
                  <a:gd name="connsiteX140" fmla="*/ 201509 w 472665"/>
                  <a:gd name="connsiteY140" fmla="*/ 373381 h 547455"/>
                  <a:gd name="connsiteX141" fmla="*/ 207925 w 472665"/>
                  <a:gd name="connsiteY141" fmla="*/ 366966 h 547455"/>
                  <a:gd name="connsiteX142" fmla="*/ 170750 w 472665"/>
                  <a:gd name="connsiteY142" fmla="*/ 416365 h 547455"/>
                  <a:gd name="connsiteX143" fmla="*/ 177166 w 472665"/>
                  <a:gd name="connsiteY143" fmla="*/ 409950 h 547455"/>
                  <a:gd name="connsiteX144" fmla="*/ 408054 w 472665"/>
                  <a:gd name="connsiteY144" fmla="*/ 409950 h 547455"/>
                  <a:gd name="connsiteX145" fmla="*/ 414469 w 472665"/>
                  <a:gd name="connsiteY145" fmla="*/ 416365 h 547455"/>
                  <a:gd name="connsiteX146" fmla="*/ 408054 w 472665"/>
                  <a:gd name="connsiteY146" fmla="*/ 422781 h 547455"/>
                  <a:gd name="connsiteX147" fmla="*/ 177166 w 472665"/>
                  <a:gd name="connsiteY147" fmla="*/ 422781 h 547455"/>
                  <a:gd name="connsiteX148" fmla="*/ 170750 w 472665"/>
                  <a:gd name="connsiteY148" fmla="*/ 416365 h 547455"/>
                  <a:gd name="connsiteX149" fmla="*/ 383708 w 472665"/>
                  <a:gd name="connsiteY149" fmla="*/ 459349 h 547455"/>
                  <a:gd name="connsiteX150" fmla="*/ 377293 w 472665"/>
                  <a:gd name="connsiteY150" fmla="*/ 465764 h 547455"/>
                  <a:gd name="connsiteX151" fmla="*/ 207924 w 472665"/>
                  <a:gd name="connsiteY151" fmla="*/ 465764 h 547455"/>
                  <a:gd name="connsiteX152" fmla="*/ 201508 w 472665"/>
                  <a:gd name="connsiteY152" fmla="*/ 459349 h 547455"/>
                  <a:gd name="connsiteX153" fmla="*/ 207924 w 472665"/>
                  <a:gd name="connsiteY153" fmla="*/ 452933 h 547455"/>
                  <a:gd name="connsiteX154" fmla="*/ 377293 w 472665"/>
                  <a:gd name="connsiteY154" fmla="*/ 452933 h 547455"/>
                  <a:gd name="connsiteX155" fmla="*/ 383708 w 472665"/>
                  <a:gd name="connsiteY155" fmla="*/ 459349 h 547455"/>
                  <a:gd name="connsiteX156" fmla="*/ 318837 w 472665"/>
                  <a:gd name="connsiteY156" fmla="*/ 268826 h 547455"/>
                  <a:gd name="connsiteX157" fmla="*/ 322972 w 472665"/>
                  <a:gd name="connsiteY157" fmla="*/ 269294 h 547455"/>
                  <a:gd name="connsiteX158" fmla="*/ 351068 w 472665"/>
                  <a:gd name="connsiteY158" fmla="*/ 259457 h 547455"/>
                  <a:gd name="connsiteX159" fmla="*/ 359541 w 472665"/>
                  <a:gd name="connsiteY159" fmla="*/ 249209 h 547455"/>
                  <a:gd name="connsiteX160" fmla="*/ 360471 w 472665"/>
                  <a:gd name="connsiteY160" fmla="*/ 246267 h 547455"/>
                  <a:gd name="connsiteX161" fmla="*/ 355063 w 472665"/>
                  <a:gd name="connsiteY161" fmla="*/ 227407 h 547455"/>
                  <a:gd name="connsiteX162" fmla="*/ 340745 w 472665"/>
                  <a:gd name="connsiteY162" fmla="*/ 215212 h 547455"/>
                  <a:gd name="connsiteX163" fmla="*/ 318647 w 472665"/>
                  <a:gd name="connsiteY163" fmla="*/ 214488 h 547455"/>
                  <a:gd name="connsiteX164" fmla="*/ 311838 w 472665"/>
                  <a:gd name="connsiteY164" fmla="*/ 219558 h 547455"/>
                  <a:gd name="connsiteX165" fmla="*/ 306064 w 472665"/>
                  <a:gd name="connsiteY165" fmla="*/ 219622 h 547455"/>
                  <a:gd name="connsiteX166" fmla="*/ 305756 w 472665"/>
                  <a:gd name="connsiteY166" fmla="*/ 219418 h 547455"/>
                  <a:gd name="connsiteX167" fmla="*/ 273785 w 472665"/>
                  <a:gd name="connsiteY167" fmla="*/ 187448 h 547455"/>
                  <a:gd name="connsiteX168" fmla="*/ 273580 w 472665"/>
                  <a:gd name="connsiteY168" fmla="*/ 187139 h 547455"/>
                  <a:gd name="connsiteX169" fmla="*/ 273645 w 472665"/>
                  <a:gd name="connsiteY169" fmla="*/ 181365 h 547455"/>
                  <a:gd name="connsiteX170" fmla="*/ 278714 w 472665"/>
                  <a:gd name="connsiteY170" fmla="*/ 174557 h 547455"/>
                  <a:gd name="connsiteX171" fmla="*/ 277991 w 472665"/>
                  <a:gd name="connsiteY171" fmla="*/ 152459 h 547455"/>
                  <a:gd name="connsiteX172" fmla="*/ 265792 w 472665"/>
                  <a:gd name="connsiteY172" fmla="*/ 138136 h 547455"/>
                  <a:gd name="connsiteX173" fmla="*/ 246931 w 472665"/>
                  <a:gd name="connsiteY173" fmla="*/ 132728 h 547455"/>
                  <a:gd name="connsiteX174" fmla="*/ 243989 w 472665"/>
                  <a:gd name="connsiteY174" fmla="*/ 133656 h 547455"/>
                  <a:gd name="connsiteX175" fmla="*/ 233740 w 472665"/>
                  <a:gd name="connsiteY175" fmla="*/ 142128 h 547455"/>
                  <a:gd name="connsiteX176" fmla="*/ 224373 w 472665"/>
                  <a:gd name="connsiteY176" fmla="*/ 174359 h 547455"/>
                  <a:gd name="connsiteX177" fmla="*/ 318837 w 472665"/>
                  <a:gd name="connsiteY177" fmla="*/ 268825 h 547455"/>
                  <a:gd name="connsiteX178" fmla="*/ 245026 w 472665"/>
                  <a:gd name="connsiteY178" fmla="*/ 148236 h 547455"/>
                  <a:gd name="connsiteX179" fmla="*/ 247861 w 472665"/>
                  <a:gd name="connsiteY179" fmla="*/ 145891 h 547455"/>
                  <a:gd name="connsiteX180" fmla="*/ 250806 w 472665"/>
                  <a:gd name="connsiteY180" fmla="*/ 144959 h 547455"/>
                  <a:gd name="connsiteX181" fmla="*/ 252387 w 472665"/>
                  <a:gd name="connsiteY181" fmla="*/ 144706 h 547455"/>
                  <a:gd name="connsiteX182" fmla="*/ 256023 w 472665"/>
                  <a:gd name="connsiteY182" fmla="*/ 146456 h 547455"/>
                  <a:gd name="connsiteX183" fmla="*/ 268219 w 472665"/>
                  <a:gd name="connsiteY183" fmla="*/ 160774 h 547455"/>
                  <a:gd name="connsiteX184" fmla="*/ 268419 w 472665"/>
                  <a:gd name="connsiteY184" fmla="*/ 166889 h 547455"/>
                  <a:gd name="connsiteX185" fmla="*/ 263350 w 472665"/>
                  <a:gd name="connsiteY185" fmla="*/ 173696 h 547455"/>
                  <a:gd name="connsiteX186" fmla="*/ 262998 w 472665"/>
                  <a:gd name="connsiteY186" fmla="*/ 194400 h 547455"/>
                  <a:gd name="connsiteX187" fmla="*/ 298798 w 472665"/>
                  <a:gd name="connsiteY187" fmla="*/ 230201 h 547455"/>
                  <a:gd name="connsiteX188" fmla="*/ 319500 w 472665"/>
                  <a:gd name="connsiteY188" fmla="*/ 229849 h 547455"/>
                  <a:gd name="connsiteX189" fmla="*/ 326308 w 472665"/>
                  <a:gd name="connsiteY189" fmla="*/ 224779 h 547455"/>
                  <a:gd name="connsiteX190" fmla="*/ 332424 w 472665"/>
                  <a:gd name="connsiteY190" fmla="*/ 224979 h 547455"/>
                  <a:gd name="connsiteX191" fmla="*/ 346742 w 472665"/>
                  <a:gd name="connsiteY191" fmla="*/ 237175 h 547455"/>
                  <a:gd name="connsiteX192" fmla="*/ 348239 w 472665"/>
                  <a:gd name="connsiteY192" fmla="*/ 242395 h 547455"/>
                  <a:gd name="connsiteX193" fmla="*/ 347309 w 472665"/>
                  <a:gd name="connsiteY193" fmla="*/ 245338 h 547455"/>
                  <a:gd name="connsiteX194" fmla="*/ 344968 w 472665"/>
                  <a:gd name="connsiteY194" fmla="*/ 248172 h 547455"/>
                  <a:gd name="connsiteX195" fmla="*/ 321866 w 472665"/>
                  <a:gd name="connsiteY195" fmla="*/ 256353 h 547455"/>
                  <a:gd name="connsiteX196" fmla="*/ 321263 w 472665"/>
                  <a:gd name="connsiteY196" fmla="*/ 256221 h 547455"/>
                  <a:gd name="connsiteX197" fmla="*/ 236982 w 472665"/>
                  <a:gd name="connsiteY197" fmla="*/ 171940 h 547455"/>
                  <a:gd name="connsiteX198" fmla="*/ 236849 w 472665"/>
                  <a:gd name="connsiteY198" fmla="*/ 171337 h 547455"/>
                  <a:gd name="connsiteX199" fmla="*/ 245026 w 472665"/>
                  <a:gd name="connsiteY199" fmla="*/ 148236 h 54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472665" h="547455">
                    <a:moveTo>
                      <a:pt x="16968" y="483682"/>
                    </a:moveTo>
                    <a:lnTo>
                      <a:pt x="36282" y="483682"/>
                    </a:lnTo>
                    <a:lnTo>
                      <a:pt x="36282" y="528697"/>
                    </a:lnTo>
                    <a:cubicBezTo>
                      <a:pt x="36292" y="539052"/>
                      <a:pt x="44684" y="547444"/>
                      <a:pt x="55038" y="547455"/>
                    </a:cubicBezTo>
                    <a:lnTo>
                      <a:pt x="453909" y="547455"/>
                    </a:lnTo>
                    <a:cubicBezTo>
                      <a:pt x="464263" y="547444"/>
                      <a:pt x="472655" y="539053"/>
                      <a:pt x="472665" y="528698"/>
                    </a:cubicBezTo>
                    <a:lnTo>
                      <a:pt x="472665" y="18757"/>
                    </a:lnTo>
                    <a:cubicBezTo>
                      <a:pt x="472655" y="8402"/>
                      <a:pt x="464263" y="11"/>
                      <a:pt x="453909" y="0"/>
                    </a:cubicBezTo>
                    <a:lnTo>
                      <a:pt x="55038" y="0"/>
                    </a:lnTo>
                    <a:cubicBezTo>
                      <a:pt x="44684" y="11"/>
                      <a:pt x="36293" y="8402"/>
                      <a:pt x="36282" y="18757"/>
                    </a:cubicBezTo>
                    <a:lnTo>
                      <a:pt x="36282" y="63772"/>
                    </a:lnTo>
                    <a:lnTo>
                      <a:pt x="16968" y="63772"/>
                    </a:lnTo>
                    <a:cubicBezTo>
                      <a:pt x="7601" y="63782"/>
                      <a:pt x="9" y="71374"/>
                      <a:pt x="0" y="80741"/>
                    </a:cubicBezTo>
                    <a:lnTo>
                      <a:pt x="0" y="100178"/>
                    </a:lnTo>
                    <a:cubicBezTo>
                      <a:pt x="11" y="109544"/>
                      <a:pt x="7601" y="117135"/>
                      <a:pt x="16968" y="117146"/>
                    </a:cubicBezTo>
                    <a:lnTo>
                      <a:pt x="36282" y="117146"/>
                    </a:lnTo>
                    <a:lnTo>
                      <a:pt x="36282" y="155408"/>
                    </a:lnTo>
                    <a:lnTo>
                      <a:pt x="16968" y="155408"/>
                    </a:lnTo>
                    <a:cubicBezTo>
                      <a:pt x="7601" y="155417"/>
                      <a:pt x="11" y="163008"/>
                      <a:pt x="0" y="172375"/>
                    </a:cubicBezTo>
                    <a:lnTo>
                      <a:pt x="0" y="191811"/>
                    </a:lnTo>
                    <a:cubicBezTo>
                      <a:pt x="11" y="201178"/>
                      <a:pt x="7601" y="208769"/>
                      <a:pt x="16968" y="208779"/>
                    </a:cubicBezTo>
                    <a:lnTo>
                      <a:pt x="36282" y="208779"/>
                    </a:lnTo>
                    <a:lnTo>
                      <a:pt x="36282" y="247041"/>
                    </a:lnTo>
                    <a:lnTo>
                      <a:pt x="16968" y="247041"/>
                    </a:lnTo>
                    <a:cubicBezTo>
                      <a:pt x="7601" y="247052"/>
                      <a:pt x="11" y="254643"/>
                      <a:pt x="0" y="264009"/>
                    </a:cubicBezTo>
                    <a:lnTo>
                      <a:pt x="0" y="283445"/>
                    </a:lnTo>
                    <a:cubicBezTo>
                      <a:pt x="10" y="292813"/>
                      <a:pt x="7601" y="300403"/>
                      <a:pt x="16968" y="300414"/>
                    </a:cubicBezTo>
                    <a:lnTo>
                      <a:pt x="36282" y="300414"/>
                    </a:lnTo>
                    <a:lnTo>
                      <a:pt x="36282" y="338675"/>
                    </a:lnTo>
                    <a:lnTo>
                      <a:pt x="16968" y="338675"/>
                    </a:lnTo>
                    <a:cubicBezTo>
                      <a:pt x="7601" y="338685"/>
                      <a:pt x="11" y="346276"/>
                      <a:pt x="0" y="355643"/>
                    </a:cubicBezTo>
                    <a:lnTo>
                      <a:pt x="0" y="375079"/>
                    </a:lnTo>
                    <a:cubicBezTo>
                      <a:pt x="11" y="384446"/>
                      <a:pt x="7601" y="392037"/>
                      <a:pt x="16968" y="392047"/>
                    </a:cubicBezTo>
                    <a:lnTo>
                      <a:pt x="36282" y="392047"/>
                    </a:lnTo>
                    <a:lnTo>
                      <a:pt x="36282" y="430309"/>
                    </a:lnTo>
                    <a:lnTo>
                      <a:pt x="16968" y="430309"/>
                    </a:lnTo>
                    <a:cubicBezTo>
                      <a:pt x="7601" y="430320"/>
                      <a:pt x="11" y="437911"/>
                      <a:pt x="0" y="447277"/>
                    </a:cubicBezTo>
                    <a:lnTo>
                      <a:pt x="0" y="466714"/>
                    </a:lnTo>
                    <a:cubicBezTo>
                      <a:pt x="11" y="476081"/>
                      <a:pt x="7601" y="483671"/>
                      <a:pt x="16968" y="483682"/>
                    </a:cubicBezTo>
                    <a:close/>
                    <a:moveTo>
                      <a:pt x="459834" y="18757"/>
                    </a:moveTo>
                    <a:lnTo>
                      <a:pt x="459834" y="528698"/>
                    </a:lnTo>
                    <a:cubicBezTo>
                      <a:pt x="459831" y="531969"/>
                      <a:pt x="457179" y="534621"/>
                      <a:pt x="453909" y="534624"/>
                    </a:cubicBezTo>
                    <a:lnTo>
                      <a:pt x="125382" y="534624"/>
                    </a:lnTo>
                    <a:lnTo>
                      <a:pt x="125382" y="12831"/>
                    </a:lnTo>
                    <a:lnTo>
                      <a:pt x="453909" y="12831"/>
                    </a:lnTo>
                    <a:cubicBezTo>
                      <a:pt x="457179" y="12835"/>
                      <a:pt x="459831" y="15485"/>
                      <a:pt x="459834" y="18757"/>
                    </a:cubicBezTo>
                    <a:close/>
                    <a:moveTo>
                      <a:pt x="12831" y="100178"/>
                    </a:moveTo>
                    <a:lnTo>
                      <a:pt x="12831" y="80741"/>
                    </a:lnTo>
                    <a:cubicBezTo>
                      <a:pt x="12861" y="78469"/>
                      <a:pt x="14696" y="76635"/>
                      <a:pt x="16968" y="76605"/>
                    </a:cubicBezTo>
                    <a:lnTo>
                      <a:pt x="68430" y="76605"/>
                    </a:lnTo>
                    <a:cubicBezTo>
                      <a:pt x="70702" y="76635"/>
                      <a:pt x="72537" y="78469"/>
                      <a:pt x="72567" y="80741"/>
                    </a:cubicBezTo>
                    <a:lnTo>
                      <a:pt x="72567" y="100178"/>
                    </a:lnTo>
                    <a:cubicBezTo>
                      <a:pt x="72537" y="102450"/>
                      <a:pt x="70702" y="104285"/>
                      <a:pt x="68430" y="104315"/>
                    </a:cubicBezTo>
                    <a:lnTo>
                      <a:pt x="16968" y="104315"/>
                    </a:lnTo>
                    <a:cubicBezTo>
                      <a:pt x="14695" y="104285"/>
                      <a:pt x="12860" y="102450"/>
                      <a:pt x="12831" y="100178"/>
                    </a:cubicBezTo>
                    <a:close/>
                    <a:moveTo>
                      <a:pt x="12831" y="191812"/>
                    </a:moveTo>
                    <a:lnTo>
                      <a:pt x="12831" y="172375"/>
                    </a:lnTo>
                    <a:cubicBezTo>
                      <a:pt x="12861" y="170102"/>
                      <a:pt x="14696" y="168268"/>
                      <a:pt x="16968" y="168239"/>
                    </a:cubicBezTo>
                    <a:lnTo>
                      <a:pt x="68430" y="168239"/>
                    </a:lnTo>
                    <a:cubicBezTo>
                      <a:pt x="70702" y="168268"/>
                      <a:pt x="72537" y="170102"/>
                      <a:pt x="72567" y="172375"/>
                    </a:cubicBezTo>
                    <a:lnTo>
                      <a:pt x="72567" y="191811"/>
                    </a:lnTo>
                    <a:cubicBezTo>
                      <a:pt x="72537" y="194084"/>
                      <a:pt x="70702" y="195918"/>
                      <a:pt x="68430" y="195948"/>
                    </a:cubicBezTo>
                    <a:lnTo>
                      <a:pt x="16968" y="195948"/>
                    </a:lnTo>
                    <a:cubicBezTo>
                      <a:pt x="14695" y="195919"/>
                      <a:pt x="12860" y="194084"/>
                      <a:pt x="12831" y="191811"/>
                    </a:cubicBezTo>
                    <a:close/>
                    <a:moveTo>
                      <a:pt x="12831" y="283447"/>
                    </a:moveTo>
                    <a:lnTo>
                      <a:pt x="12831" y="264009"/>
                    </a:lnTo>
                    <a:cubicBezTo>
                      <a:pt x="12860" y="261737"/>
                      <a:pt x="14695" y="259901"/>
                      <a:pt x="16968" y="259872"/>
                    </a:cubicBezTo>
                    <a:lnTo>
                      <a:pt x="68430" y="259872"/>
                    </a:lnTo>
                    <a:cubicBezTo>
                      <a:pt x="70702" y="259901"/>
                      <a:pt x="72538" y="261737"/>
                      <a:pt x="72567" y="264009"/>
                    </a:cubicBezTo>
                    <a:lnTo>
                      <a:pt x="72567" y="283445"/>
                    </a:lnTo>
                    <a:cubicBezTo>
                      <a:pt x="72538" y="285718"/>
                      <a:pt x="70702" y="287553"/>
                      <a:pt x="68430" y="287583"/>
                    </a:cubicBezTo>
                    <a:lnTo>
                      <a:pt x="16968" y="287583"/>
                    </a:lnTo>
                    <a:cubicBezTo>
                      <a:pt x="14695" y="287553"/>
                      <a:pt x="12860" y="285717"/>
                      <a:pt x="12831" y="283445"/>
                    </a:cubicBezTo>
                    <a:close/>
                    <a:moveTo>
                      <a:pt x="12831" y="375082"/>
                    </a:moveTo>
                    <a:lnTo>
                      <a:pt x="12831" y="355643"/>
                    </a:lnTo>
                    <a:cubicBezTo>
                      <a:pt x="12860" y="353370"/>
                      <a:pt x="14695" y="351535"/>
                      <a:pt x="16968" y="351506"/>
                    </a:cubicBezTo>
                    <a:lnTo>
                      <a:pt x="68430" y="351506"/>
                    </a:lnTo>
                    <a:cubicBezTo>
                      <a:pt x="70702" y="351536"/>
                      <a:pt x="72537" y="353370"/>
                      <a:pt x="72567" y="355643"/>
                    </a:cubicBezTo>
                    <a:lnTo>
                      <a:pt x="72567" y="375079"/>
                    </a:lnTo>
                    <a:cubicBezTo>
                      <a:pt x="72537" y="377352"/>
                      <a:pt x="70702" y="379186"/>
                      <a:pt x="68430" y="379216"/>
                    </a:cubicBezTo>
                    <a:lnTo>
                      <a:pt x="16968" y="379216"/>
                    </a:lnTo>
                    <a:cubicBezTo>
                      <a:pt x="14695" y="379187"/>
                      <a:pt x="12860" y="377352"/>
                      <a:pt x="12831" y="375079"/>
                    </a:cubicBezTo>
                    <a:close/>
                    <a:moveTo>
                      <a:pt x="49113" y="392049"/>
                    </a:moveTo>
                    <a:lnTo>
                      <a:pt x="68430" y="392049"/>
                    </a:lnTo>
                    <a:cubicBezTo>
                      <a:pt x="77796" y="392039"/>
                      <a:pt x="85387" y="384448"/>
                      <a:pt x="85398" y="375082"/>
                    </a:cubicBezTo>
                    <a:lnTo>
                      <a:pt x="85398" y="355643"/>
                    </a:lnTo>
                    <a:cubicBezTo>
                      <a:pt x="85387" y="346276"/>
                      <a:pt x="77796" y="338685"/>
                      <a:pt x="68430" y="338675"/>
                    </a:cubicBezTo>
                    <a:lnTo>
                      <a:pt x="49113" y="338675"/>
                    </a:lnTo>
                    <a:lnTo>
                      <a:pt x="49113" y="300414"/>
                    </a:lnTo>
                    <a:lnTo>
                      <a:pt x="68430" y="300414"/>
                    </a:lnTo>
                    <a:cubicBezTo>
                      <a:pt x="77796" y="300403"/>
                      <a:pt x="85388" y="292811"/>
                      <a:pt x="85398" y="283445"/>
                    </a:cubicBezTo>
                    <a:lnTo>
                      <a:pt x="85398" y="264009"/>
                    </a:lnTo>
                    <a:cubicBezTo>
                      <a:pt x="85387" y="254643"/>
                      <a:pt x="77796" y="247052"/>
                      <a:pt x="68430" y="247041"/>
                    </a:cubicBezTo>
                    <a:lnTo>
                      <a:pt x="49113" y="247041"/>
                    </a:lnTo>
                    <a:lnTo>
                      <a:pt x="49113" y="208779"/>
                    </a:lnTo>
                    <a:lnTo>
                      <a:pt x="68430" y="208779"/>
                    </a:lnTo>
                    <a:cubicBezTo>
                      <a:pt x="77796" y="208769"/>
                      <a:pt x="85387" y="201178"/>
                      <a:pt x="85398" y="191811"/>
                    </a:cubicBezTo>
                    <a:lnTo>
                      <a:pt x="85398" y="172375"/>
                    </a:lnTo>
                    <a:cubicBezTo>
                      <a:pt x="85387" y="163008"/>
                      <a:pt x="77796" y="155417"/>
                      <a:pt x="68430" y="155408"/>
                    </a:cubicBezTo>
                    <a:lnTo>
                      <a:pt x="49113" y="155408"/>
                    </a:lnTo>
                    <a:lnTo>
                      <a:pt x="49113" y="117146"/>
                    </a:lnTo>
                    <a:lnTo>
                      <a:pt x="68430" y="117146"/>
                    </a:lnTo>
                    <a:cubicBezTo>
                      <a:pt x="77796" y="117135"/>
                      <a:pt x="85387" y="109544"/>
                      <a:pt x="85398" y="100178"/>
                    </a:cubicBezTo>
                    <a:lnTo>
                      <a:pt x="85398" y="80741"/>
                    </a:lnTo>
                    <a:cubicBezTo>
                      <a:pt x="85387" y="71375"/>
                      <a:pt x="77796" y="63784"/>
                      <a:pt x="68430" y="63774"/>
                    </a:cubicBezTo>
                    <a:lnTo>
                      <a:pt x="49113" y="63774"/>
                    </a:lnTo>
                    <a:lnTo>
                      <a:pt x="49113" y="18759"/>
                    </a:lnTo>
                    <a:cubicBezTo>
                      <a:pt x="49116" y="15487"/>
                      <a:pt x="51767" y="12835"/>
                      <a:pt x="55038" y="12831"/>
                    </a:cubicBezTo>
                    <a:lnTo>
                      <a:pt x="112551" y="12831"/>
                    </a:lnTo>
                    <a:lnTo>
                      <a:pt x="112551" y="534624"/>
                    </a:lnTo>
                    <a:lnTo>
                      <a:pt x="55038" y="534624"/>
                    </a:lnTo>
                    <a:cubicBezTo>
                      <a:pt x="51767" y="534620"/>
                      <a:pt x="49117" y="531969"/>
                      <a:pt x="49113" y="528698"/>
                    </a:cubicBezTo>
                    <a:lnTo>
                      <a:pt x="49113" y="483683"/>
                    </a:lnTo>
                    <a:lnTo>
                      <a:pt x="68430" y="483683"/>
                    </a:lnTo>
                    <a:cubicBezTo>
                      <a:pt x="77796" y="483672"/>
                      <a:pt x="85387" y="476082"/>
                      <a:pt x="85398" y="466715"/>
                    </a:cubicBezTo>
                    <a:lnTo>
                      <a:pt x="85398" y="447277"/>
                    </a:lnTo>
                    <a:cubicBezTo>
                      <a:pt x="85387" y="437911"/>
                      <a:pt x="77796" y="430320"/>
                      <a:pt x="68430" y="430309"/>
                    </a:cubicBezTo>
                    <a:lnTo>
                      <a:pt x="49113" y="430309"/>
                    </a:lnTo>
                    <a:close/>
                    <a:moveTo>
                      <a:pt x="12831" y="447277"/>
                    </a:moveTo>
                    <a:cubicBezTo>
                      <a:pt x="12860" y="445005"/>
                      <a:pt x="14695" y="443169"/>
                      <a:pt x="16968" y="443140"/>
                    </a:cubicBezTo>
                    <a:lnTo>
                      <a:pt x="68430" y="443140"/>
                    </a:lnTo>
                    <a:cubicBezTo>
                      <a:pt x="70702" y="443170"/>
                      <a:pt x="72537" y="445005"/>
                      <a:pt x="72567" y="447277"/>
                    </a:cubicBezTo>
                    <a:lnTo>
                      <a:pt x="72567" y="466714"/>
                    </a:lnTo>
                    <a:cubicBezTo>
                      <a:pt x="72537" y="468986"/>
                      <a:pt x="70702" y="470821"/>
                      <a:pt x="68430" y="470851"/>
                    </a:cubicBezTo>
                    <a:lnTo>
                      <a:pt x="16968" y="470851"/>
                    </a:lnTo>
                    <a:cubicBezTo>
                      <a:pt x="14695" y="470822"/>
                      <a:pt x="12860" y="468986"/>
                      <a:pt x="12831" y="466714"/>
                    </a:cubicBezTo>
                    <a:close/>
                    <a:moveTo>
                      <a:pt x="292609" y="313290"/>
                    </a:moveTo>
                    <a:cubicBezTo>
                      <a:pt x="354851" y="313290"/>
                      <a:pt x="405308" y="262833"/>
                      <a:pt x="405308" y="200591"/>
                    </a:cubicBezTo>
                    <a:cubicBezTo>
                      <a:pt x="405308" y="138349"/>
                      <a:pt x="354851" y="87892"/>
                      <a:pt x="292609" y="87892"/>
                    </a:cubicBezTo>
                    <a:cubicBezTo>
                      <a:pt x="230367" y="87892"/>
                      <a:pt x="179911" y="138349"/>
                      <a:pt x="179911" y="200591"/>
                    </a:cubicBezTo>
                    <a:cubicBezTo>
                      <a:pt x="179981" y="262803"/>
                      <a:pt x="230397" y="313219"/>
                      <a:pt x="292609" y="313290"/>
                    </a:cubicBezTo>
                    <a:close/>
                    <a:moveTo>
                      <a:pt x="292609" y="100723"/>
                    </a:moveTo>
                    <a:cubicBezTo>
                      <a:pt x="347764" y="100723"/>
                      <a:pt x="392477" y="145436"/>
                      <a:pt x="392477" y="200591"/>
                    </a:cubicBezTo>
                    <a:cubicBezTo>
                      <a:pt x="392477" y="255746"/>
                      <a:pt x="347764" y="300459"/>
                      <a:pt x="292609" y="300459"/>
                    </a:cubicBezTo>
                    <a:cubicBezTo>
                      <a:pt x="237454" y="300459"/>
                      <a:pt x="192742" y="255746"/>
                      <a:pt x="192742" y="200591"/>
                    </a:cubicBezTo>
                    <a:cubicBezTo>
                      <a:pt x="192804" y="145462"/>
                      <a:pt x="237480" y="100786"/>
                      <a:pt x="292609" y="100723"/>
                    </a:cubicBezTo>
                    <a:close/>
                    <a:moveTo>
                      <a:pt x="377294" y="366966"/>
                    </a:moveTo>
                    <a:cubicBezTo>
                      <a:pt x="380837" y="366966"/>
                      <a:pt x="383709" y="369838"/>
                      <a:pt x="383709" y="373381"/>
                    </a:cubicBezTo>
                    <a:cubicBezTo>
                      <a:pt x="383709" y="376925"/>
                      <a:pt x="380837" y="379797"/>
                      <a:pt x="377294" y="379797"/>
                    </a:cubicBezTo>
                    <a:lnTo>
                      <a:pt x="207925" y="379797"/>
                    </a:lnTo>
                    <a:cubicBezTo>
                      <a:pt x="204381" y="379797"/>
                      <a:pt x="201509" y="376925"/>
                      <a:pt x="201509" y="373381"/>
                    </a:cubicBezTo>
                    <a:cubicBezTo>
                      <a:pt x="201509" y="369838"/>
                      <a:pt x="204381" y="366966"/>
                      <a:pt x="207925" y="366966"/>
                    </a:cubicBezTo>
                    <a:close/>
                    <a:moveTo>
                      <a:pt x="170750" y="416365"/>
                    </a:moveTo>
                    <a:cubicBezTo>
                      <a:pt x="170750" y="412822"/>
                      <a:pt x="173622" y="409950"/>
                      <a:pt x="177166" y="409950"/>
                    </a:cubicBezTo>
                    <a:lnTo>
                      <a:pt x="408054" y="409950"/>
                    </a:lnTo>
                    <a:cubicBezTo>
                      <a:pt x="411597" y="409950"/>
                      <a:pt x="414469" y="412822"/>
                      <a:pt x="414469" y="416365"/>
                    </a:cubicBezTo>
                    <a:cubicBezTo>
                      <a:pt x="414469" y="419909"/>
                      <a:pt x="411597" y="422781"/>
                      <a:pt x="408054" y="422781"/>
                    </a:cubicBezTo>
                    <a:lnTo>
                      <a:pt x="177166" y="422781"/>
                    </a:lnTo>
                    <a:cubicBezTo>
                      <a:pt x="173622" y="422781"/>
                      <a:pt x="170750" y="419909"/>
                      <a:pt x="170750" y="416365"/>
                    </a:cubicBezTo>
                    <a:close/>
                    <a:moveTo>
                      <a:pt x="383708" y="459349"/>
                    </a:moveTo>
                    <a:cubicBezTo>
                      <a:pt x="383708" y="462892"/>
                      <a:pt x="380836" y="465764"/>
                      <a:pt x="377293" y="465764"/>
                    </a:cubicBezTo>
                    <a:lnTo>
                      <a:pt x="207924" y="465764"/>
                    </a:lnTo>
                    <a:cubicBezTo>
                      <a:pt x="204380" y="465764"/>
                      <a:pt x="201508" y="462892"/>
                      <a:pt x="201508" y="459349"/>
                    </a:cubicBezTo>
                    <a:cubicBezTo>
                      <a:pt x="201508" y="455806"/>
                      <a:pt x="204380" y="452933"/>
                      <a:pt x="207924" y="452933"/>
                    </a:cubicBezTo>
                    <a:lnTo>
                      <a:pt x="377293" y="452933"/>
                    </a:lnTo>
                    <a:cubicBezTo>
                      <a:pt x="380836" y="452933"/>
                      <a:pt x="383708" y="455806"/>
                      <a:pt x="383708" y="459349"/>
                    </a:cubicBezTo>
                    <a:close/>
                    <a:moveTo>
                      <a:pt x="318837" y="268826"/>
                    </a:moveTo>
                    <a:cubicBezTo>
                      <a:pt x="320192" y="269148"/>
                      <a:pt x="321580" y="269305"/>
                      <a:pt x="322972" y="269294"/>
                    </a:cubicBezTo>
                    <a:cubicBezTo>
                      <a:pt x="329708" y="269294"/>
                      <a:pt x="338808" y="266087"/>
                      <a:pt x="351068" y="259457"/>
                    </a:cubicBezTo>
                    <a:cubicBezTo>
                      <a:pt x="355137" y="257295"/>
                      <a:pt x="358183" y="253611"/>
                      <a:pt x="359541" y="249209"/>
                    </a:cubicBezTo>
                    <a:lnTo>
                      <a:pt x="360471" y="246267"/>
                    </a:lnTo>
                    <a:cubicBezTo>
                      <a:pt x="362700" y="239466"/>
                      <a:pt x="360557" y="231994"/>
                      <a:pt x="355063" y="227407"/>
                    </a:cubicBezTo>
                    <a:lnTo>
                      <a:pt x="340745" y="215212"/>
                    </a:lnTo>
                    <a:cubicBezTo>
                      <a:pt x="334460" y="209817"/>
                      <a:pt x="325271" y="209517"/>
                      <a:pt x="318647" y="214488"/>
                    </a:cubicBezTo>
                    <a:lnTo>
                      <a:pt x="311838" y="219558"/>
                    </a:lnTo>
                    <a:cubicBezTo>
                      <a:pt x="310145" y="220872"/>
                      <a:pt x="307785" y="220899"/>
                      <a:pt x="306064" y="219622"/>
                    </a:cubicBezTo>
                    <a:cubicBezTo>
                      <a:pt x="305962" y="219552"/>
                      <a:pt x="305859" y="219483"/>
                      <a:pt x="305756" y="219418"/>
                    </a:cubicBezTo>
                    <a:cubicBezTo>
                      <a:pt x="292836" y="211294"/>
                      <a:pt x="281909" y="200367"/>
                      <a:pt x="273785" y="187448"/>
                    </a:cubicBezTo>
                    <a:cubicBezTo>
                      <a:pt x="273720" y="187341"/>
                      <a:pt x="273651" y="187239"/>
                      <a:pt x="273580" y="187139"/>
                    </a:cubicBezTo>
                    <a:cubicBezTo>
                      <a:pt x="272303" y="185417"/>
                      <a:pt x="272330" y="183056"/>
                      <a:pt x="273645" y="181365"/>
                    </a:cubicBezTo>
                    <a:lnTo>
                      <a:pt x="278714" y="174557"/>
                    </a:lnTo>
                    <a:cubicBezTo>
                      <a:pt x="283686" y="167933"/>
                      <a:pt x="283386" y="158743"/>
                      <a:pt x="277991" y="152459"/>
                    </a:cubicBezTo>
                    <a:lnTo>
                      <a:pt x="265792" y="138136"/>
                    </a:lnTo>
                    <a:cubicBezTo>
                      <a:pt x="261206" y="132642"/>
                      <a:pt x="253733" y="130499"/>
                      <a:pt x="246931" y="132728"/>
                    </a:cubicBezTo>
                    <a:lnTo>
                      <a:pt x="243989" y="133656"/>
                    </a:lnTo>
                    <a:cubicBezTo>
                      <a:pt x="239586" y="135014"/>
                      <a:pt x="235902" y="138060"/>
                      <a:pt x="233740" y="142128"/>
                    </a:cubicBezTo>
                    <a:cubicBezTo>
                      <a:pt x="225639" y="157097"/>
                      <a:pt x="222655" y="167362"/>
                      <a:pt x="224373" y="174359"/>
                    </a:cubicBezTo>
                    <a:cubicBezTo>
                      <a:pt x="231599" y="215830"/>
                      <a:pt x="277369" y="261600"/>
                      <a:pt x="318837" y="268825"/>
                    </a:cubicBezTo>
                    <a:close/>
                    <a:moveTo>
                      <a:pt x="245026" y="148236"/>
                    </a:moveTo>
                    <a:cubicBezTo>
                      <a:pt x="245597" y="147088"/>
                      <a:pt x="246626" y="146236"/>
                      <a:pt x="247861" y="145891"/>
                    </a:cubicBezTo>
                    <a:lnTo>
                      <a:pt x="250806" y="144959"/>
                    </a:lnTo>
                    <a:cubicBezTo>
                      <a:pt x="251317" y="144794"/>
                      <a:pt x="251851" y="144709"/>
                      <a:pt x="252387" y="144706"/>
                    </a:cubicBezTo>
                    <a:cubicBezTo>
                      <a:pt x="253800" y="144714"/>
                      <a:pt x="255135" y="145357"/>
                      <a:pt x="256023" y="146456"/>
                    </a:cubicBezTo>
                    <a:lnTo>
                      <a:pt x="268219" y="160774"/>
                    </a:lnTo>
                    <a:cubicBezTo>
                      <a:pt x="269734" y="162504"/>
                      <a:pt x="269818" y="165064"/>
                      <a:pt x="268419" y="166889"/>
                    </a:cubicBezTo>
                    <a:lnTo>
                      <a:pt x="263350" y="173696"/>
                    </a:lnTo>
                    <a:cubicBezTo>
                      <a:pt x="258785" y="179800"/>
                      <a:pt x="258643" y="188144"/>
                      <a:pt x="262998" y="194400"/>
                    </a:cubicBezTo>
                    <a:cubicBezTo>
                      <a:pt x="272114" y="208852"/>
                      <a:pt x="284346" y="221084"/>
                      <a:pt x="298798" y="230201"/>
                    </a:cubicBezTo>
                    <a:cubicBezTo>
                      <a:pt x="305054" y="234556"/>
                      <a:pt x="313396" y="234413"/>
                      <a:pt x="319500" y="229849"/>
                    </a:cubicBezTo>
                    <a:lnTo>
                      <a:pt x="326308" y="224779"/>
                    </a:lnTo>
                    <a:cubicBezTo>
                      <a:pt x="328134" y="223381"/>
                      <a:pt x="330693" y="223464"/>
                      <a:pt x="332424" y="224979"/>
                    </a:cubicBezTo>
                    <a:lnTo>
                      <a:pt x="346742" y="237175"/>
                    </a:lnTo>
                    <a:cubicBezTo>
                      <a:pt x="348293" y="238425"/>
                      <a:pt x="348892" y="240513"/>
                      <a:pt x="348239" y="242395"/>
                    </a:cubicBezTo>
                    <a:lnTo>
                      <a:pt x="347309" y="245338"/>
                    </a:lnTo>
                    <a:cubicBezTo>
                      <a:pt x="346965" y="246572"/>
                      <a:pt x="346115" y="247601"/>
                      <a:pt x="344968" y="248172"/>
                    </a:cubicBezTo>
                    <a:cubicBezTo>
                      <a:pt x="328037" y="257331"/>
                      <a:pt x="322753" y="256596"/>
                      <a:pt x="321866" y="256353"/>
                    </a:cubicBezTo>
                    <a:cubicBezTo>
                      <a:pt x="321667" y="256300"/>
                      <a:pt x="321465" y="256256"/>
                      <a:pt x="321263" y="256221"/>
                    </a:cubicBezTo>
                    <a:cubicBezTo>
                      <a:pt x="284918" y="250031"/>
                      <a:pt x="243172" y="208284"/>
                      <a:pt x="236982" y="171940"/>
                    </a:cubicBezTo>
                    <a:cubicBezTo>
                      <a:pt x="236946" y="171737"/>
                      <a:pt x="236902" y="171536"/>
                      <a:pt x="236849" y="171337"/>
                    </a:cubicBezTo>
                    <a:cubicBezTo>
                      <a:pt x="236603" y="170451"/>
                      <a:pt x="235865" y="165168"/>
                      <a:pt x="245026" y="148236"/>
                    </a:cubicBezTo>
                    <a:close/>
                  </a:path>
                </a:pathLst>
              </a:custGeom>
              <a:solidFill>
                <a:schemeClr val="bg1"/>
              </a:solidFill>
              <a:ln w="106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chemeClr val="bg1"/>
                  </a:solidFill>
                </a:endParaRPr>
              </a:p>
            </p:txBody>
          </p:sp>
        </p:grpSp>
      </p:grpSp>
      <p:grpSp>
        <p:nvGrpSpPr>
          <p:cNvPr id="97" name="Group 96">
            <a:extLst>
              <a:ext uri="{FF2B5EF4-FFF2-40B4-BE49-F238E27FC236}">
                <a16:creationId xmlns:a16="http://schemas.microsoft.com/office/drawing/2014/main" id="{25C89B03-12D3-C806-7D97-124E71BE38AD}"/>
              </a:ext>
            </a:extLst>
          </p:cNvPr>
          <p:cNvGrpSpPr/>
          <p:nvPr/>
        </p:nvGrpSpPr>
        <p:grpSpPr>
          <a:xfrm>
            <a:off x="4656780" y="2597130"/>
            <a:ext cx="1221662" cy="1786891"/>
            <a:chOff x="4656780" y="2180570"/>
            <a:chExt cx="1221662" cy="1786891"/>
          </a:xfrm>
        </p:grpSpPr>
        <p:sp>
          <p:nvSpPr>
            <p:cNvPr id="30" name="TextBox 181">
              <a:extLst>
                <a:ext uri="{FF2B5EF4-FFF2-40B4-BE49-F238E27FC236}">
                  <a16:creationId xmlns:a16="http://schemas.microsoft.com/office/drawing/2014/main" id="{54BB7861-4F69-8116-4A05-00E7D8923E97}"/>
                </a:ext>
              </a:extLst>
            </p:cNvPr>
            <p:cNvSpPr txBox="1"/>
            <p:nvPr/>
          </p:nvSpPr>
          <p:spPr>
            <a:xfrm>
              <a:off x="4715101" y="3444241"/>
              <a:ext cx="1105020" cy="5232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a:solidFill>
                    <a:schemeClr val="bg1"/>
                  </a:solidFill>
                  <a:effectLst/>
                  <a:latin typeface="+mj-lt"/>
                </a:rPr>
                <a:t>Recapture lost calls</a:t>
              </a:r>
            </a:p>
          </p:txBody>
        </p:sp>
        <p:grpSp>
          <p:nvGrpSpPr>
            <p:cNvPr id="13" name="Group 12">
              <a:extLst>
                <a:ext uri="{FF2B5EF4-FFF2-40B4-BE49-F238E27FC236}">
                  <a16:creationId xmlns:a16="http://schemas.microsoft.com/office/drawing/2014/main" id="{7BC1596C-28BC-AC1B-5232-12860E99F71D}"/>
                </a:ext>
              </a:extLst>
            </p:cNvPr>
            <p:cNvGrpSpPr/>
            <p:nvPr/>
          </p:nvGrpSpPr>
          <p:grpSpPr>
            <a:xfrm>
              <a:off x="4656780" y="2180570"/>
              <a:ext cx="1221662" cy="1220980"/>
              <a:chOff x="4656780" y="2180570"/>
              <a:chExt cx="1221662" cy="1220980"/>
            </a:xfrm>
          </p:grpSpPr>
          <p:sp>
            <p:nvSpPr>
              <p:cNvPr id="21" name="Oval 20">
                <a:extLst>
                  <a:ext uri="{FF2B5EF4-FFF2-40B4-BE49-F238E27FC236}">
                    <a16:creationId xmlns:a16="http://schemas.microsoft.com/office/drawing/2014/main" id="{C089C071-85A9-BC2E-D902-C030E95074D2}"/>
                  </a:ext>
                </a:extLst>
              </p:cNvPr>
              <p:cNvSpPr/>
              <p:nvPr/>
            </p:nvSpPr>
            <p:spPr>
              <a:xfrm>
                <a:off x="4656780" y="2180570"/>
                <a:ext cx="1221662" cy="122098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nvGrpSpPr>
              <p:cNvPr id="41" name="Group 40">
                <a:extLst>
                  <a:ext uri="{FF2B5EF4-FFF2-40B4-BE49-F238E27FC236}">
                    <a16:creationId xmlns:a16="http://schemas.microsoft.com/office/drawing/2014/main" id="{625E608A-8D30-BDCE-8910-683120BDF609}"/>
                  </a:ext>
                </a:extLst>
              </p:cNvPr>
              <p:cNvGrpSpPr/>
              <p:nvPr/>
            </p:nvGrpSpPr>
            <p:grpSpPr>
              <a:xfrm>
                <a:off x="5005033" y="2498263"/>
                <a:ext cx="525156" cy="525158"/>
                <a:chOff x="5126359" y="2779554"/>
                <a:chExt cx="525156" cy="525158"/>
              </a:xfrm>
              <a:solidFill>
                <a:schemeClr val="bg1"/>
              </a:solidFill>
            </p:grpSpPr>
            <p:sp>
              <p:nvSpPr>
                <p:cNvPr id="42" name="Freeform 4">
                  <a:extLst>
                    <a:ext uri="{FF2B5EF4-FFF2-40B4-BE49-F238E27FC236}">
                      <a16:creationId xmlns:a16="http://schemas.microsoft.com/office/drawing/2014/main" id="{6B0C45D9-6298-75BC-4C34-713B46FE74E2}"/>
                    </a:ext>
                  </a:extLst>
                </p:cNvPr>
                <p:cNvSpPr/>
                <p:nvPr/>
              </p:nvSpPr>
              <p:spPr>
                <a:xfrm>
                  <a:off x="5126359" y="2779554"/>
                  <a:ext cx="525156" cy="525158"/>
                </a:xfrm>
                <a:custGeom>
                  <a:avLst/>
                  <a:gdLst>
                    <a:gd name="connsiteX0" fmla="*/ 111306 w 525156"/>
                    <a:gd name="connsiteY0" fmla="*/ 290 h 525158"/>
                    <a:gd name="connsiteX1" fmla="*/ 127688 w 525156"/>
                    <a:gd name="connsiteY1" fmla="*/ 1916 h 525158"/>
                    <a:gd name="connsiteX2" fmla="*/ 150816 w 525156"/>
                    <a:gd name="connsiteY2" fmla="*/ 24272 h 525158"/>
                    <a:gd name="connsiteX3" fmla="*/ 192594 w 525156"/>
                    <a:gd name="connsiteY3" fmla="*/ 135622 h 525158"/>
                    <a:gd name="connsiteX4" fmla="*/ 188980 w 525156"/>
                    <a:gd name="connsiteY4" fmla="*/ 169027 h 525158"/>
                    <a:gd name="connsiteX5" fmla="*/ 164691 w 525156"/>
                    <a:gd name="connsiteY5" fmla="*/ 206529 h 525158"/>
                    <a:gd name="connsiteX6" fmla="*/ 164569 w 525156"/>
                    <a:gd name="connsiteY6" fmla="*/ 229080 h 525158"/>
                    <a:gd name="connsiteX7" fmla="*/ 223064 w 525156"/>
                    <a:gd name="connsiteY7" fmla="*/ 302083 h 525158"/>
                    <a:gd name="connsiteX8" fmla="*/ 223075 w 525156"/>
                    <a:gd name="connsiteY8" fmla="*/ 302094 h 525158"/>
                    <a:gd name="connsiteX9" fmla="*/ 296078 w 525156"/>
                    <a:gd name="connsiteY9" fmla="*/ 360589 h 525158"/>
                    <a:gd name="connsiteX10" fmla="*/ 318629 w 525156"/>
                    <a:gd name="connsiteY10" fmla="*/ 360467 h 525158"/>
                    <a:gd name="connsiteX11" fmla="*/ 356129 w 525156"/>
                    <a:gd name="connsiteY11" fmla="*/ 336178 h 525158"/>
                    <a:gd name="connsiteX12" fmla="*/ 389536 w 525156"/>
                    <a:gd name="connsiteY12" fmla="*/ 332563 h 525158"/>
                    <a:gd name="connsiteX13" fmla="*/ 500886 w 525156"/>
                    <a:gd name="connsiteY13" fmla="*/ 374341 h 525158"/>
                    <a:gd name="connsiteX14" fmla="*/ 523242 w 525156"/>
                    <a:gd name="connsiteY14" fmla="*/ 397470 h 525158"/>
                    <a:gd name="connsiteX15" fmla="*/ 519228 w 525156"/>
                    <a:gd name="connsiteY15" fmla="*/ 429388 h 525158"/>
                    <a:gd name="connsiteX16" fmla="*/ 481989 w 525156"/>
                    <a:gd name="connsiteY16" fmla="*/ 487674 h 525158"/>
                    <a:gd name="connsiteX17" fmla="*/ 414268 w 525156"/>
                    <a:gd name="connsiteY17" fmla="*/ 525158 h 525158"/>
                    <a:gd name="connsiteX18" fmla="*/ 394916 w 525156"/>
                    <a:gd name="connsiteY18" fmla="*/ 522859 h 525158"/>
                    <a:gd name="connsiteX19" fmla="*/ 144174 w 525156"/>
                    <a:gd name="connsiteY19" fmla="*/ 380922 h 525158"/>
                    <a:gd name="connsiteX20" fmla="*/ 2299 w 525156"/>
                    <a:gd name="connsiteY20" fmla="*/ 130242 h 525158"/>
                    <a:gd name="connsiteX21" fmla="*/ 37484 w 525156"/>
                    <a:gd name="connsiteY21" fmla="*/ 43170 h 525158"/>
                    <a:gd name="connsiteX22" fmla="*/ 95770 w 525156"/>
                    <a:gd name="connsiteY22" fmla="*/ 5932 h 525158"/>
                    <a:gd name="connsiteX23" fmla="*/ 111306 w 525156"/>
                    <a:gd name="connsiteY23" fmla="*/ 290 h 525158"/>
                    <a:gd name="connsiteX24" fmla="*/ 115941 w 525156"/>
                    <a:gd name="connsiteY24" fmla="*/ 16419 h 525158"/>
                    <a:gd name="connsiteX25" fmla="*/ 104605 w 525156"/>
                    <a:gd name="connsiteY25" fmla="*/ 19760 h 525158"/>
                    <a:gd name="connsiteX26" fmla="*/ 46320 w 525156"/>
                    <a:gd name="connsiteY26" fmla="*/ 57000 h 525158"/>
                    <a:gd name="connsiteX27" fmla="*/ 18261 w 525156"/>
                    <a:gd name="connsiteY27" fmla="*/ 126432 h 525158"/>
                    <a:gd name="connsiteX28" fmla="*/ 155777 w 525156"/>
                    <a:gd name="connsiteY28" fmla="*/ 369317 h 525158"/>
                    <a:gd name="connsiteX29" fmla="*/ 398724 w 525156"/>
                    <a:gd name="connsiteY29" fmla="*/ 506896 h 525158"/>
                    <a:gd name="connsiteX30" fmla="*/ 468158 w 525156"/>
                    <a:gd name="connsiteY30" fmla="*/ 478838 h 525158"/>
                    <a:gd name="connsiteX31" fmla="*/ 505398 w 525156"/>
                    <a:gd name="connsiteY31" fmla="*/ 420552 h 525158"/>
                    <a:gd name="connsiteX32" fmla="*/ 507674 w 525156"/>
                    <a:gd name="connsiteY32" fmla="*/ 402658 h 525158"/>
                    <a:gd name="connsiteX33" fmla="*/ 495121 w 525156"/>
                    <a:gd name="connsiteY33" fmla="*/ 389706 h 525158"/>
                    <a:gd name="connsiteX34" fmla="*/ 383772 w 525156"/>
                    <a:gd name="connsiteY34" fmla="*/ 347928 h 525158"/>
                    <a:gd name="connsiteX35" fmla="*/ 365049 w 525156"/>
                    <a:gd name="connsiteY35" fmla="*/ 349955 h 525158"/>
                    <a:gd name="connsiteX36" fmla="*/ 327551 w 525156"/>
                    <a:gd name="connsiteY36" fmla="*/ 374243 h 525158"/>
                    <a:gd name="connsiteX37" fmla="*/ 287308 w 525156"/>
                    <a:gd name="connsiteY37" fmla="*/ 374461 h 525158"/>
                    <a:gd name="connsiteX38" fmla="*/ 211466 w 525156"/>
                    <a:gd name="connsiteY38" fmla="*/ 313694 h 525158"/>
                    <a:gd name="connsiteX39" fmla="*/ 150699 w 525156"/>
                    <a:gd name="connsiteY39" fmla="*/ 237851 h 525158"/>
                    <a:gd name="connsiteX40" fmla="*/ 150916 w 525156"/>
                    <a:gd name="connsiteY40" fmla="*/ 197609 h 525158"/>
                    <a:gd name="connsiteX41" fmla="*/ 175204 w 525156"/>
                    <a:gd name="connsiteY41" fmla="*/ 160108 h 525158"/>
                    <a:gd name="connsiteX42" fmla="*/ 177230 w 525156"/>
                    <a:gd name="connsiteY42" fmla="*/ 141388 h 525158"/>
                    <a:gd name="connsiteX43" fmla="*/ 135451 w 525156"/>
                    <a:gd name="connsiteY43" fmla="*/ 30038 h 525158"/>
                    <a:gd name="connsiteX44" fmla="*/ 122500 w 525156"/>
                    <a:gd name="connsiteY44" fmla="*/ 17485 h 525158"/>
                    <a:gd name="connsiteX45" fmla="*/ 115941 w 525156"/>
                    <a:gd name="connsiteY45" fmla="*/ 16419 h 52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25156" h="525158">
                      <a:moveTo>
                        <a:pt x="111306" y="290"/>
                      </a:moveTo>
                      <a:cubicBezTo>
                        <a:pt x="116750" y="-395"/>
                        <a:pt x="122335" y="132"/>
                        <a:pt x="127688" y="1916"/>
                      </a:cubicBezTo>
                      <a:cubicBezTo>
                        <a:pt x="138393" y="5483"/>
                        <a:pt x="146824" y="13632"/>
                        <a:pt x="150816" y="24272"/>
                      </a:cubicBezTo>
                      <a:lnTo>
                        <a:pt x="192594" y="135622"/>
                      </a:lnTo>
                      <a:cubicBezTo>
                        <a:pt x="196856" y="146977"/>
                        <a:pt x="195573" y="158842"/>
                        <a:pt x="188980" y="169027"/>
                      </a:cubicBezTo>
                      <a:lnTo>
                        <a:pt x="164691" y="206529"/>
                      </a:lnTo>
                      <a:cubicBezTo>
                        <a:pt x="160134" y="213565"/>
                        <a:pt x="160088" y="221995"/>
                        <a:pt x="164569" y="229080"/>
                      </a:cubicBezTo>
                      <a:cubicBezTo>
                        <a:pt x="181199" y="255378"/>
                        <a:pt x="200880" y="279940"/>
                        <a:pt x="223064" y="302083"/>
                      </a:cubicBezTo>
                      <a:cubicBezTo>
                        <a:pt x="223068" y="302087"/>
                        <a:pt x="223072" y="302090"/>
                        <a:pt x="223075" y="302094"/>
                      </a:cubicBezTo>
                      <a:cubicBezTo>
                        <a:pt x="245220" y="324280"/>
                        <a:pt x="269782" y="343960"/>
                        <a:pt x="296078" y="360589"/>
                      </a:cubicBezTo>
                      <a:cubicBezTo>
                        <a:pt x="303163" y="365070"/>
                        <a:pt x="311594" y="365023"/>
                        <a:pt x="318629" y="360467"/>
                      </a:cubicBezTo>
                      <a:lnTo>
                        <a:pt x="356129" y="336178"/>
                      </a:lnTo>
                      <a:cubicBezTo>
                        <a:pt x="366315" y="329586"/>
                        <a:pt x="378178" y="328303"/>
                        <a:pt x="389536" y="332563"/>
                      </a:cubicBezTo>
                      <a:lnTo>
                        <a:pt x="500886" y="374341"/>
                      </a:lnTo>
                      <a:cubicBezTo>
                        <a:pt x="511526" y="378334"/>
                        <a:pt x="519675" y="386763"/>
                        <a:pt x="523242" y="397470"/>
                      </a:cubicBezTo>
                      <a:cubicBezTo>
                        <a:pt x="526810" y="408176"/>
                        <a:pt x="525347" y="419810"/>
                        <a:pt x="519228" y="429388"/>
                      </a:cubicBezTo>
                      <a:lnTo>
                        <a:pt x="481989" y="487674"/>
                      </a:lnTo>
                      <a:cubicBezTo>
                        <a:pt x="466729" y="511556"/>
                        <a:pt x="441418" y="525156"/>
                        <a:pt x="414268" y="525158"/>
                      </a:cubicBezTo>
                      <a:cubicBezTo>
                        <a:pt x="407882" y="525159"/>
                        <a:pt x="401400" y="524407"/>
                        <a:pt x="394916" y="522859"/>
                      </a:cubicBezTo>
                      <a:cubicBezTo>
                        <a:pt x="300442" y="500314"/>
                        <a:pt x="213736" y="451234"/>
                        <a:pt x="144174" y="380922"/>
                      </a:cubicBezTo>
                      <a:cubicBezTo>
                        <a:pt x="73925" y="311423"/>
                        <a:pt x="24843" y="224717"/>
                        <a:pt x="2299" y="130242"/>
                      </a:cubicBezTo>
                      <a:cubicBezTo>
                        <a:pt x="-5827" y="96195"/>
                        <a:pt x="7984" y="62018"/>
                        <a:pt x="37484" y="43170"/>
                      </a:cubicBezTo>
                      <a:lnTo>
                        <a:pt x="95770" y="5932"/>
                      </a:lnTo>
                      <a:cubicBezTo>
                        <a:pt x="100559" y="2872"/>
                        <a:pt x="105862" y="975"/>
                        <a:pt x="111306" y="290"/>
                      </a:cubicBezTo>
                      <a:close/>
                      <a:moveTo>
                        <a:pt x="115941" y="16419"/>
                      </a:moveTo>
                      <a:cubicBezTo>
                        <a:pt x="111988" y="16419"/>
                        <a:pt x="108063" y="17551"/>
                        <a:pt x="104605" y="19760"/>
                      </a:cubicBezTo>
                      <a:lnTo>
                        <a:pt x="46320" y="57000"/>
                      </a:lnTo>
                      <a:cubicBezTo>
                        <a:pt x="22796" y="72030"/>
                        <a:pt x="11782" y="99284"/>
                        <a:pt x="18261" y="126432"/>
                      </a:cubicBezTo>
                      <a:cubicBezTo>
                        <a:pt x="40094" y="217925"/>
                        <a:pt x="87646" y="301913"/>
                        <a:pt x="155777" y="369317"/>
                      </a:cubicBezTo>
                      <a:cubicBezTo>
                        <a:pt x="223244" y="437511"/>
                        <a:pt x="307233" y="485064"/>
                        <a:pt x="398724" y="506896"/>
                      </a:cubicBezTo>
                      <a:cubicBezTo>
                        <a:pt x="425874" y="513378"/>
                        <a:pt x="453127" y="502362"/>
                        <a:pt x="468158" y="478838"/>
                      </a:cubicBezTo>
                      <a:lnTo>
                        <a:pt x="505398" y="420552"/>
                      </a:lnTo>
                      <a:cubicBezTo>
                        <a:pt x="508839" y="415167"/>
                        <a:pt x="509669" y="408644"/>
                        <a:pt x="507674" y="402658"/>
                      </a:cubicBezTo>
                      <a:cubicBezTo>
                        <a:pt x="505679" y="396672"/>
                        <a:pt x="501104" y="391950"/>
                        <a:pt x="495121" y="389706"/>
                      </a:cubicBezTo>
                      <a:lnTo>
                        <a:pt x="383772" y="347928"/>
                      </a:lnTo>
                      <a:cubicBezTo>
                        <a:pt x="377317" y="345505"/>
                        <a:pt x="370840" y="346207"/>
                        <a:pt x="365049" y="349955"/>
                      </a:cubicBezTo>
                      <a:lnTo>
                        <a:pt x="327551" y="374243"/>
                      </a:lnTo>
                      <a:cubicBezTo>
                        <a:pt x="315182" y="382251"/>
                        <a:pt x="299763" y="382335"/>
                        <a:pt x="287308" y="374461"/>
                      </a:cubicBezTo>
                      <a:cubicBezTo>
                        <a:pt x="259986" y="357183"/>
                        <a:pt x="234470" y="336738"/>
                        <a:pt x="211466" y="313694"/>
                      </a:cubicBezTo>
                      <a:cubicBezTo>
                        <a:pt x="188424" y="290692"/>
                        <a:pt x="167979" y="265175"/>
                        <a:pt x="150699" y="237851"/>
                      </a:cubicBezTo>
                      <a:cubicBezTo>
                        <a:pt x="142822" y="225397"/>
                        <a:pt x="142907" y="209977"/>
                        <a:pt x="150916" y="197609"/>
                      </a:cubicBezTo>
                      <a:lnTo>
                        <a:pt x="175204" y="160108"/>
                      </a:lnTo>
                      <a:cubicBezTo>
                        <a:pt x="178952" y="154318"/>
                        <a:pt x="179653" y="147844"/>
                        <a:pt x="177230" y="141388"/>
                      </a:cubicBezTo>
                      <a:lnTo>
                        <a:pt x="135451" y="30038"/>
                      </a:lnTo>
                      <a:cubicBezTo>
                        <a:pt x="133206" y="24055"/>
                        <a:pt x="128486" y="19480"/>
                        <a:pt x="122500" y="17485"/>
                      </a:cubicBezTo>
                      <a:cubicBezTo>
                        <a:pt x="120357" y="16770"/>
                        <a:pt x="118144" y="16419"/>
                        <a:pt x="115941" y="164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bg1"/>
                    </a:solidFill>
                  </a:endParaRPr>
                </a:p>
              </p:txBody>
            </p:sp>
            <p:grpSp>
              <p:nvGrpSpPr>
                <p:cNvPr id="43" name="Group 42">
                  <a:extLst>
                    <a:ext uri="{FF2B5EF4-FFF2-40B4-BE49-F238E27FC236}">
                      <a16:creationId xmlns:a16="http://schemas.microsoft.com/office/drawing/2014/main" id="{DDD304D1-D1D2-8CAC-DF2A-215F19090569}"/>
                    </a:ext>
                  </a:extLst>
                </p:cNvPr>
                <p:cNvGrpSpPr/>
                <p:nvPr/>
              </p:nvGrpSpPr>
              <p:grpSpPr>
                <a:xfrm>
                  <a:off x="5391457" y="2785553"/>
                  <a:ext cx="252325" cy="252325"/>
                  <a:chOff x="4308545" y="2410682"/>
                  <a:chExt cx="252325" cy="252325"/>
                </a:xfrm>
                <a:grpFill/>
              </p:grpSpPr>
              <p:sp>
                <p:nvSpPr>
                  <p:cNvPr id="44" name="Freeform 6">
                    <a:extLst>
                      <a:ext uri="{FF2B5EF4-FFF2-40B4-BE49-F238E27FC236}">
                        <a16:creationId xmlns:a16="http://schemas.microsoft.com/office/drawing/2014/main" id="{FA1396DE-6268-616F-6A98-5AEC5235845A}"/>
                      </a:ext>
                    </a:extLst>
                  </p:cNvPr>
                  <p:cNvSpPr/>
                  <p:nvPr/>
                </p:nvSpPr>
                <p:spPr>
                  <a:xfrm>
                    <a:off x="4308545" y="2410682"/>
                    <a:ext cx="252325" cy="252325"/>
                  </a:xfrm>
                  <a:custGeom>
                    <a:avLst/>
                    <a:gdLst>
                      <a:gd name="connsiteX0" fmla="*/ 126162 w 252325"/>
                      <a:gd name="connsiteY0" fmla="*/ 0 h 252325"/>
                      <a:gd name="connsiteX1" fmla="*/ 252325 w 252325"/>
                      <a:gd name="connsiteY1" fmla="*/ 126163 h 252325"/>
                      <a:gd name="connsiteX2" fmla="*/ 126162 w 252325"/>
                      <a:gd name="connsiteY2" fmla="*/ 252325 h 252325"/>
                      <a:gd name="connsiteX3" fmla="*/ 0 w 252325"/>
                      <a:gd name="connsiteY3" fmla="*/ 126163 h 252325"/>
                      <a:gd name="connsiteX4" fmla="*/ 126162 w 252325"/>
                      <a:gd name="connsiteY4" fmla="*/ 0 h 252325"/>
                      <a:gd name="connsiteX5" fmla="*/ 126162 w 252325"/>
                      <a:gd name="connsiteY5" fmla="*/ 16411 h 252325"/>
                      <a:gd name="connsiteX6" fmla="*/ 16411 w 252325"/>
                      <a:gd name="connsiteY6" fmla="*/ 126163 h 252325"/>
                      <a:gd name="connsiteX7" fmla="*/ 126162 w 252325"/>
                      <a:gd name="connsiteY7" fmla="*/ 235914 h 252325"/>
                      <a:gd name="connsiteX8" fmla="*/ 235914 w 252325"/>
                      <a:gd name="connsiteY8" fmla="*/ 126163 h 252325"/>
                      <a:gd name="connsiteX9" fmla="*/ 126162 w 252325"/>
                      <a:gd name="connsiteY9" fmla="*/ 16411 h 25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325" h="252325">
                        <a:moveTo>
                          <a:pt x="126162" y="0"/>
                        </a:moveTo>
                        <a:cubicBezTo>
                          <a:pt x="195728" y="0"/>
                          <a:pt x="252325" y="56597"/>
                          <a:pt x="252325" y="126163"/>
                        </a:cubicBezTo>
                        <a:cubicBezTo>
                          <a:pt x="252325" y="195728"/>
                          <a:pt x="195728" y="252325"/>
                          <a:pt x="126162" y="252325"/>
                        </a:cubicBezTo>
                        <a:cubicBezTo>
                          <a:pt x="56596" y="252325"/>
                          <a:pt x="0" y="195729"/>
                          <a:pt x="0" y="126163"/>
                        </a:cubicBezTo>
                        <a:cubicBezTo>
                          <a:pt x="0" y="56596"/>
                          <a:pt x="56596" y="0"/>
                          <a:pt x="126162" y="0"/>
                        </a:cubicBezTo>
                        <a:close/>
                        <a:moveTo>
                          <a:pt x="126162" y="16411"/>
                        </a:moveTo>
                        <a:cubicBezTo>
                          <a:pt x="65645" y="16411"/>
                          <a:pt x="16411" y="65645"/>
                          <a:pt x="16411" y="126163"/>
                        </a:cubicBezTo>
                        <a:cubicBezTo>
                          <a:pt x="16411" y="186680"/>
                          <a:pt x="65645" y="235914"/>
                          <a:pt x="126162" y="235914"/>
                        </a:cubicBezTo>
                        <a:cubicBezTo>
                          <a:pt x="186679" y="235914"/>
                          <a:pt x="235914" y="186680"/>
                          <a:pt x="235914" y="126163"/>
                        </a:cubicBezTo>
                        <a:cubicBezTo>
                          <a:pt x="235914" y="65645"/>
                          <a:pt x="186679" y="16411"/>
                          <a:pt x="126162" y="16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bg1"/>
                      </a:solidFill>
                    </a:endParaRPr>
                  </a:p>
                </p:txBody>
              </p:sp>
              <p:sp>
                <p:nvSpPr>
                  <p:cNvPr id="45" name="Freeform 7">
                    <a:extLst>
                      <a:ext uri="{FF2B5EF4-FFF2-40B4-BE49-F238E27FC236}">
                        <a16:creationId xmlns:a16="http://schemas.microsoft.com/office/drawing/2014/main" id="{79C72F47-B745-4A01-1B45-23FF1D112E56}"/>
                      </a:ext>
                    </a:extLst>
                  </p:cNvPr>
                  <p:cNvSpPr/>
                  <p:nvPr/>
                </p:nvSpPr>
                <p:spPr>
                  <a:xfrm>
                    <a:off x="4410989" y="2445504"/>
                    <a:ext cx="47435" cy="127837"/>
                  </a:xfrm>
                  <a:custGeom>
                    <a:avLst/>
                    <a:gdLst>
                      <a:gd name="connsiteX0" fmla="*/ 20588 w 47435"/>
                      <a:gd name="connsiteY0" fmla="*/ 0 h 127837"/>
                      <a:gd name="connsiteX1" fmla="*/ 26848 w 47435"/>
                      <a:gd name="connsiteY1" fmla="*/ 0 h 127837"/>
                      <a:gd name="connsiteX2" fmla="*/ 41665 w 47435"/>
                      <a:gd name="connsiteY2" fmla="*/ 6295 h 127837"/>
                      <a:gd name="connsiteX3" fmla="*/ 47421 w 47435"/>
                      <a:gd name="connsiteY3" fmla="*/ 21328 h 127837"/>
                      <a:gd name="connsiteX4" fmla="*/ 44291 w 47435"/>
                      <a:gd name="connsiteY4" fmla="*/ 107994 h 127837"/>
                      <a:gd name="connsiteX5" fmla="*/ 23718 w 47435"/>
                      <a:gd name="connsiteY5" fmla="*/ 127837 h 127837"/>
                      <a:gd name="connsiteX6" fmla="*/ 3145 w 47435"/>
                      <a:gd name="connsiteY6" fmla="*/ 107995 h 127837"/>
                      <a:gd name="connsiteX7" fmla="*/ 15 w 47435"/>
                      <a:gd name="connsiteY7" fmla="*/ 21329 h 127837"/>
                      <a:gd name="connsiteX8" fmla="*/ 5771 w 47435"/>
                      <a:gd name="connsiteY8" fmla="*/ 6295 h 127837"/>
                      <a:gd name="connsiteX9" fmla="*/ 20588 w 47435"/>
                      <a:gd name="connsiteY9" fmla="*/ 0 h 127837"/>
                      <a:gd name="connsiteX10" fmla="*/ 20588 w 47435"/>
                      <a:gd name="connsiteY10" fmla="*/ 16410 h 127837"/>
                      <a:gd name="connsiteX11" fmla="*/ 17584 w 47435"/>
                      <a:gd name="connsiteY11" fmla="*/ 17687 h 127837"/>
                      <a:gd name="connsiteX12" fmla="*/ 16416 w 47435"/>
                      <a:gd name="connsiteY12" fmla="*/ 20737 h 127837"/>
                      <a:gd name="connsiteX13" fmla="*/ 19546 w 47435"/>
                      <a:gd name="connsiteY13" fmla="*/ 107402 h 127837"/>
                      <a:gd name="connsiteX14" fmla="*/ 23718 w 47435"/>
                      <a:gd name="connsiteY14" fmla="*/ 111426 h 127837"/>
                      <a:gd name="connsiteX15" fmla="*/ 27891 w 47435"/>
                      <a:gd name="connsiteY15" fmla="*/ 107402 h 127837"/>
                      <a:gd name="connsiteX16" fmla="*/ 31020 w 47435"/>
                      <a:gd name="connsiteY16" fmla="*/ 20737 h 127837"/>
                      <a:gd name="connsiteX17" fmla="*/ 29853 w 47435"/>
                      <a:gd name="connsiteY17" fmla="*/ 17687 h 127837"/>
                      <a:gd name="connsiteX18" fmla="*/ 26848 w 47435"/>
                      <a:gd name="connsiteY18" fmla="*/ 16410 h 127837"/>
                      <a:gd name="connsiteX19" fmla="*/ 20588 w 47435"/>
                      <a:gd name="connsiteY19" fmla="*/ 16410 h 12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435" h="127837">
                        <a:moveTo>
                          <a:pt x="20588" y="0"/>
                        </a:moveTo>
                        <a:lnTo>
                          <a:pt x="26848" y="0"/>
                        </a:lnTo>
                        <a:cubicBezTo>
                          <a:pt x="32569" y="0"/>
                          <a:pt x="37693" y="2176"/>
                          <a:pt x="41665" y="6295"/>
                        </a:cubicBezTo>
                        <a:cubicBezTo>
                          <a:pt x="45637" y="10412"/>
                          <a:pt x="47627" y="15611"/>
                          <a:pt x="47421" y="21328"/>
                        </a:cubicBezTo>
                        <a:lnTo>
                          <a:pt x="44291" y="107994"/>
                        </a:lnTo>
                        <a:cubicBezTo>
                          <a:pt x="43890" y="119121"/>
                          <a:pt x="34853" y="127837"/>
                          <a:pt x="23718" y="127837"/>
                        </a:cubicBezTo>
                        <a:cubicBezTo>
                          <a:pt x="12584" y="127838"/>
                          <a:pt x="3547" y="119122"/>
                          <a:pt x="3145" y="107995"/>
                        </a:cubicBezTo>
                        <a:lnTo>
                          <a:pt x="15" y="21329"/>
                        </a:lnTo>
                        <a:cubicBezTo>
                          <a:pt x="-191" y="15611"/>
                          <a:pt x="1799" y="10412"/>
                          <a:pt x="5771" y="6295"/>
                        </a:cubicBezTo>
                        <a:cubicBezTo>
                          <a:pt x="9743" y="2176"/>
                          <a:pt x="14866" y="0"/>
                          <a:pt x="20588" y="0"/>
                        </a:cubicBezTo>
                        <a:close/>
                        <a:moveTo>
                          <a:pt x="20588" y="16410"/>
                        </a:moveTo>
                        <a:cubicBezTo>
                          <a:pt x="19328" y="16410"/>
                          <a:pt x="18459" y="16780"/>
                          <a:pt x="17584" y="17687"/>
                        </a:cubicBezTo>
                        <a:cubicBezTo>
                          <a:pt x="16709" y="18594"/>
                          <a:pt x="16370" y="19477"/>
                          <a:pt x="16416" y="20737"/>
                        </a:cubicBezTo>
                        <a:lnTo>
                          <a:pt x="19546" y="107402"/>
                        </a:lnTo>
                        <a:cubicBezTo>
                          <a:pt x="19628" y="109659"/>
                          <a:pt x="21460" y="111426"/>
                          <a:pt x="23718" y="111426"/>
                        </a:cubicBezTo>
                        <a:cubicBezTo>
                          <a:pt x="25977" y="111426"/>
                          <a:pt x="27809" y="109659"/>
                          <a:pt x="27891" y="107402"/>
                        </a:cubicBezTo>
                        <a:lnTo>
                          <a:pt x="31020" y="20737"/>
                        </a:lnTo>
                        <a:cubicBezTo>
                          <a:pt x="31066" y="19477"/>
                          <a:pt x="30728" y="18594"/>
                          <a:pt x="29853" y="17687"/>
                        </a:cubicBezTo>
                        <a:cubicBezTo>
                          <a:pt x="28978" y="16779"/>
                          <a:pt x="28108" y="16410"/>
                          <a:pt x="26848" y="16410"/>
                        </a:cubicBezTo>
                        <a:lnTo>
                          <a:pt x="20588" y="164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bg1"/>
                      </a:solidFill>
                    </a:endParaRPr>
                  </a:p>
                </p:txBody>
              </p:sp>
              <p:sp>
                <p:nvSpPr>
                  <p:cNvPr id="46" name="Freeform 8">
                    <a:extLst>
                      <a:ext uri="{FF2B5EF4-FFF2-40B4-BE49-F238E27FC236}">
                        <a16:creationId xmlns:a16="http://schemas.microsoft.com/office/drawing/2014/main" id="{141A3537-1170-90E4-F1F8-0C5EBCC2C615}"/>
                      </a:ext>
                    </a:extLst>
                  </p:cNvPr>
                  <p:cNvSpPr/>
                  <p:nvPr/>
                </p:nvSpPr>
                <p:spPr>
                  <a:xfrm>
                    <a:off x="4410640" y="2580055"/>
                    <a:ext cx="48134" cy="48132"/>
                  </a:xfrm>
                  <a:custGeom>
                    <a:avLst/>
                    <a:gdLst>
                      <a:gd name="connsiteX0" fmla="*/ 24067 w 48134"/>
                      <a:gd name="connsiteY0" fmla="*/ 0 h 48132"/>
                      <a:gd name="connsiteX1" fmla="*/ 48134 w 48134"/>
                      <a:gd name="connsiteY1" fmla="*/ 24066 h 48132"/>
                      <a:gd name="connsiteX2" fmla="*/ 24067 w 48134"/>
                      <a:gd name="connsiteY2" fmla="*/ 48132 h 48132"/>
                      <a:gd name="connsiteX3" fmla="*/ 0 w 48134"/>
                      <a:gd name="connsiteY3" fmla="*/ 24066 h 48132"/>
                      <a:gd name="connsiteX4" fmla="*/ 24067 w 48134"/>
                      <a:gd name="connsiteY4" fmla="*/ 0 h 48132"/>
                      <a:gd name="connsiteX5" fmla="*/ 24067 w 48134"/>
                      <a:gd name="connsiteY5" fmla="*/ 16410 h 48132"/>
                      <a:gd name="connsiteX6" fmla="*/ 16411 w 48134"/>
                      <a:gd name="connsiteY6" fmla="*/ 24065 h 48132"/>
                      <a:gd name="connsiteX7" fmla="*/ 24067 w 48134"/>
                      <a:gd name="connsiteY7" fmla="*/ 31720 h 48132"/>
                      <a:gd name="connsiteX8" fmla="*/ 31722 w 48134"/>
                      <a:gd name="connsiteY8" fmla="*/ 24065 h 48132"/>
                      <a:gd name="connsiteX9" fmla="*/ 24067 w 48134"/>
                      <a:gd name="connsiteY9" fmla="*/ 16410 h 4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34" h="48132">
                        <a:moveTo>
                          <a:pt x="24067" y="0"/>
                        </a:moveTo>
                        <a:cubicBezTo>
                          <a:pt x="37337" y="0"/>
                          <a:pt x="48134" y="10796"/>
                          <a:pt x="48134" y="24066"/>
                        </a:cubicBezTo>
                        <a:cubicBezTo>
                          <a:pt x="48134" y="37336"/>
                          <a:pt x="37338" y="48132"/>
                          <a:pt x="24067" y="48132"/>
                        </a:cubicBezTo>
                        <a:cubicBezTo>
                          <a:pt x="10797" y="48132"/>
                          <a:pt x="0" y="37336"/>
                          <a:pt x="0" y="24066"/>
                        </a:cubicBezTo>
                        <a:cubicBezTo>
                          <a:pt x="0" y="10796"/>
                          <a:pt x="10797" y="0"/>
                          <a:pt x="24067" y="0"/>
                        </a:cubicBezTo>
                        <a:close/>
                        <a:moveTo>
                          <a:pt x="24067" y="16410"/>
                        </a:moveTo>
                        <a:cubicBezTo>
                          <a:pt x="19846" y="16410"/>
                          <a:pt x="16411" y="19844"/>
                          <a:pt x="16411" y="24065"/>
                        </a:cubicBezTo>
                        <a:cubicBezTo>
                          <a:pt x="16411" y="28286"/>
                          <a:pt x="19846" y="31720"/>
                          <a:pt x="24067" y="31720"/>
                        </a:cubicBezTo>
                        <a:cubicBezTo>
                          <a:pt x="28288" y="31720"/>
                          <a:pt x="31722" y="28286"/>
                          <a:pt x="31722" y="24065"/>
                        </a:cubicBezTo>
                        <a:cubicBezTo>
                          <a:pt x="31722" y="19844"/>
                          <a:pt x="28288" y="16410"/>
                          <a:pt x="24067" y="164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bg1"/>
                      </a:solidFill>
                    </a:endParaRPr>
                  </a:p>
                </p:txBody>
              </p:sp>
            </p:grpSp>
          </p:grpSp>
        </p:grpSp>
      </p:grpSp>
      <p:grpSp>
        <p:nvGrpSpPr>
          <p:cNvPr id="96" name="Group 95">
            <a:extLst>
              <a:ext uri="{FF2B5EF4-FFF2-40B4-BE49-F238E27FC236}">
                <a16:creationId xmlns:a16="http://schemas.microsoft.com/office/drawing/2014/main" id="{11252FE9-4B4F-8CBF-80D9-34EA097020B8}"/>
              </a:ext>
            </a:extLst>
          </p:cNvPr>
          <p:cNvGrpSpPr/>
          <p:nvPr/>
        </p:nvGrpSpPr>
        <p:grpSpPr>
          <a:xfrm>
            <a:off x="2659211" y="2597130"/>
            <a:ext cx="1491623" cy="1786891"/>
            <a:chOff x="2659211" y="2180570"/>
            <a:chExt cx="1491623" cy="1786891"/>
          </a:xfrm>
        </p:grpSpPr>
        <p:sp>
          <p:nvSpPr>
            <p:cNvPr id="29" name="TextBox 180">
              <a:extLst>
                <a:ext uri="{FF2B5EF4-FFF2-40B4-BE49-F238E27FC236}">
                  <a16:creationId xmlns:a16="http://schemas.microsoft.com/office/drawing/2014/main" id="{0964A68B-CA3A-FF71-94B0-442FEC632221}"/>
                </a:ext>
              </a:extLst>
            </p:cNvPr>
            <p:cNvSpPr txBox="1"/>
            <p:nvPr/>
          </p:nvSpPr>
          <p:spPr>
            <a:xfrm>
              <a:off x="2659211" y="3444241"/>
              <a:ext cx="1491623" cy="5232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a:solidFill>
                    <a:schemeClr val="bg1"/>
                  </a:solidFill>
                  <a:effectLst/>
                  <a:latin typeface="+mj-lt"/>
                </a:rPr>
                <a:t>Serve more customers</a:t>
              </a:r>
              <a:endParaRPr lang="en-GB" sz="1400">
                <a:solidFill>
                  <a:schemeClr val="bg1"/>
                </a:solidFill>
                <a:latin typeface="+mj-lt"/>
              </a:endParaRPr>
            </a:p>
          </p:txBody>
        </p:sp>
        <p:grpSp>
          <p:nvGrpSpPr>
            <p:cNvPr id="12" name="Group 11">
              <a:extLst>
                <a:ext uri="{FF2B5EF4-FFF2-40B4-BE49-F238E27FC236}">
                  <a16:creationId xmlns:a16="http://schemas.microsoft.com/office/drawing/2014/main" id="{6FE74AF5-1381-8636-5CB6-DD55B2262B04}"/>
                </a:ext>
              </a:extLst>
            </p:cNvPr>
            <p:cNvGrpSpPr/>
            <p:nvPr/>
          </p:nvGrpSpPr>
          <p:grpSpPr>
            <a:xfrm>
              <a:off x="2794191" y="2180570"/>
              <a:ext cx="1221662" cy="1220980"/>
              <a:chOff x="2794191" y="2180570"/>
              <a:chExt cx="1221662" cy="1220980"/>
            </a:xfrm>
          </p:grpSpPr>
          <p:sp>
            <p:nvSpPr>
              <p:cNvPr id="23" name="Oval 22">
                <a:extLst>
                  <a:ext uri="{FF2B5EF4-FFF2-40B4-BE49-F238E27FC236}">
                    <a16:creationId xmlns:a16="http://schemas.microsoft.com/office/drawing/2014/main" id="{D7A8F054-ABAF-4473-F7C5-E1E19BF88067}"/>
                  </a:ext>
                </a:extLst>
              </p:cNvPr>
              <p:cNvSpPr/>
              <p:nvPr/>
            </p:nvSpPr>
            <p:spPr>
              <a:xfrm>
                <a:off x="2794191" y="2180570"/>
                <a:ext cx="1221662" cy="122098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nvGrpSpPr>
              <p:cNvPr id="47" name="Group 46">
                <a:extLst>
                  <a:ext uri="{FF2B5EF4-FFF2-40B4-BE49-F238E27FC236}">
                    <a16:creationId xmlns:a16="http://schemas.microsoft.com/office/drawing/2014/main" id="{FAB714E2-58B8-323A-814C-42010A492E4A}"/>
                  </a:ext>
                </a:extLst>
              </p:cNvPr>
              <p:cNvGrpSpPr/>
              <p:nvPr/>
            </p:nvGrpSpPr>
            <p:grpSpPr>
              <a:xfrm>
                <a:off x="3142286" y="2498100"/>
                <a:ext cx="525474" cy="525484"/>
                <a:chOff x="3768580" y="1101580"/>
                <a:chExt cx="4654839" cy="4654839"/>
              </a:xfrm>
              <a:solidFill>
                <a:schemeClr val="bg1"/>
              </a:solidFill>
            </p:grpSpPr>
            <p:sp>
              <p:nvSpPr>
                <p:cNvPr id="48" name="Freeform 28">
                  <a:extLst>
                    <a:ext uri="{FF2B5EF4-FFF2-40B4-BE49-F238E27FC236}">
                      <a16:creationId xmlns:a16="http://schemas.microsoft.com/office/drawing/2014/main" id="{2DFF6C0E-9011-A3C8-125A-015F841E546E}"/>
                    </a:ext>
                  </a:extLst>
                </p:cNvPr>
                <p:cNvSpPr/>
                <p:nvPr/>
              </p:nvSpPr>
              <p:spPr>
                <a:xfrm rot="18900000">
                  <a:off x="6877261" y="2307614"/>
                  <a:ext cx="547898" cy="131785"/>
                </a:xfrm>
                <a:custGeom>
                  <a:avLst/>
                  <a:gdLst>
                    <a:gd name="connsiteX0" fmla="*/ 0 w 547898"/>
                    <a:gd name="connsiteY0" fmla="*/ 0 h 131785"/>
                    <a:gd name="connsiteX1" fmla="*/ 547898 w 547898"/>
                    <a:gd name="connsiteY1" fmla="*/ 0 h 131785"/>
                    <a:gd name="connsiteX2" fmla="*/ 547898 w 547898"/>
                    <a:gd name="connsiteY2" fmla="*/ 131786 h 131785"/>
                    <a:gd name="connsiteX3" fmla="*/ 0 w 547898"/>
                    <a:gd name="connsiteY3" fmla="*/ 131786 h 131785"/>
                  </a:gdLst>
                  <a:ahLst/>
                  <a:cxnLst>
                    <a:cxn ang="0">
                      <a:pos x="connsiteX0" y="connsiteY0"/>
                    </a:cxn>
                    <a:cxn ang="0">
                      <a:pos x="connsiteX1" y="connsiteY1"/>
                    </a:cxn>
                    <a:cxn ang="0">
                      <a:pos x="connsiteX2" y="connsiteY2"/>
                    </a:cxn>
                    <a:cxn ang="0">
                      <a:pos x="connsiteX3" y="connsiteY3"/>
                    </a:cxn>
                  </a:cxnLst>
                  <a:rect l="l" t="t" r="r" b="b"/>
                  <a:pathLst>
                    <a:path w="547898" h="131785">
                      <a:moveTo>
                        <a:pt x="0" y="0"/>
                      </a:moveTo>
                      <a:lnTo>
                        <a:pt x="547898" y="0"/>
                      </a:lnTo>
                      <a:lnTo>
                        <a:pt x="547898" y="131786"/>
                      </a:lnTo>
                      <a:lnTo>
                        <a:pt x="0" y="131786"/>
                      </a:lnTo>
                      <a:close/>
                    </a:path>
                  </a:pathLst>
                </a:custGeom>
                <a:grpFill/>
                <a:ln w="6589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1"/>
                    </a:solidFill>
                  </a:endParaRPr>
                </a:p>
              </p:txBody>
            </p:sp>
            <p:sp>
              <p:nvSpPr>
                <p:cNvPr id="49" name="Freeform 29">
                  <a:extLst>
                    <a:ext uri="{FF2B5EF4-FFF2-40B4-BE49-F238E27FC236}">
                      <a16:creationId xmlns:a16="http://schemas.microsoft.com/office/drawing/2014/main" id="{24BFC7EE-2F8D-18E2-1F9D-51178B290F50}"/>
                    </a:ext>
                  </a:extLst>
                </p:cNvPr>
                <p:cNvSpPr/>
                <p:nvPr/>
              </p:nvSpPr>
              <p:spPr>
                <a:xfrm rot="18900000">
                  <a:off x="4765739" y="4418646"/>
                  <a:ext cx="547898" cy="131785"/>
                </a:xfrm>
                <a:custGeom>
                  <a:avLst/>
                  <a:gdLst>
                    <a:gd name="connsiteX0" fmla="*/ 0 w 547898"/>
                    <a:gd name="connsiteY0" fmla="*/ 0 h 131785"/>
                    <a:gd name="connsiteX1" fmla="*/ 547898 w 547898"/>
                    <a:gd name="connsiteY1" fmla="*/ 0 h 131785"/>
                    <a:gd name="connsiteX2" fmla="*/ 547898 w 547898"/>
                    <a:gd name="connsiteY2" fmla="*/ 131786 h 131785"/>
                    <a:gd name="connsiteX3" fmla="*/ 0 w 547898"/>
                    <a:gd name="connsiteY3" fmla="*/ 131786 h 131785"/>
                  </a:gdLst>
                  <a:ahLst/>
                  <a:cxnLst>
                    <a:cxn ang="0">
                      <a:pos x="connsiteX0" y="connsiteY0"/>
                    </a:cxn>
                    <a:cxn ang="0">
                      <a:pos x="connsiteX1" y="connsiteY1"/>
                    </a:cxn>
                    <a:cxn ang="0">
                      <a:pos x="connsiteX2" y="connsiteY2"/>
                    </a:cxn>
                    <a:cxn ang="0">
                      <a:pos x="connsiteX3" y="connsiteY3"/>
                    </a:cxn>
                  </a:cxnLst>
                  <a:rect l="l" t="t" r="r" b="b"/>
                  <a:pathLst>
                    <a:path w="547898" h="131785">
                      <a:moveTo>
                        <a:pt x="0" y="0"/>
                      </a:moveTo>
                      <a:lnTo>
                        <a:pt x="547898" y="0"/>
                      </a:lnTo>
                      <a:lnTo>
                        <a:pt x="547898" y="131786"/>
                      </a:lnTo>
                      <a:lnTo>
                        <a:pt x="0" y="131786"/>
                      </a:lnTo>
                      <a:close/>
                    </a:path>
                  </a:pathLst>
                </a:custGeom>
                <a:grpFill/>
                <a:ln w="6589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1"/>
                    </a:solidFill>
                  </a:endParaRPr>
                </a:p>
              </p:txBody>
            </p:sp>
            <p:sp>
              <p:nvSpPr>
                <p:cNvPr id="50" name="Freeform 30">
                  <a:extLst>
                    <a:ext uri="{FF2B5EF4-FFF2-40B4-BE49-F238E27FC236}">
                      <a16:creationId xmlns:a16="http://schemas.microsoft.com/office/drawing/2014/main" id="{DF1F36FB-8B1F-A089-77FD-99DD3A6C3548}"/>
                    </a:ext>
                  </a:extLst>
                </p:cNvPr>
                <p:cNvSpPr/>
                <p:nvPr/>
              </p:nvSpPr>
              <p:spPr>
                <a:xfrm rot="18900000">
                  <a:off x="4974040" y="2099266"/>
                  <a:ext cx="131785" cy="547898"/>
                </a:xfrm>
                <a:custGeom>
                  <a:avLst/>
                  <a:gdLst>
                    <a:gd name="connsiteX0" fmla="*/ 0 w 131785"/>
                    <a:gd name="connsiteY0" fmla="*/ 0 h 547898"/>
                    <a:gd name="connsiteX1" fmla="*/ 131786 w 131785"/>
                    <a:gd name="connsiteY1" fmla="*/ 0 h 547898"/>
                    <a:gd name="connsiteX2" fmla="*/ 131786 w 131785"/>
                    <a:gd name="connsiteY2" fmla="*/ 547898 h 547898"/>
                    <a:gd name="connsiteX3" fmla="*/ 0 w 131785"/>
                    <a:gd name="connsiteY3" fmla="*/ 547898 h 547898"/>
                  </a:gdLst>
                  <a:ahLst/>
                  <a:cxnLst>
                    <a:cxn ang="0">
                      <a:pos x="connsiteX0" y="connsiteY0"/>
                    </a:cxn>
                    <a:cxn ang="0">
                      <a:pos x="connsiteX1" y="connsiteY1"/>
                    </a:cxn>
                    <a:cxn ang="0">
                      <a:pos x="connsiteX2" y="connsiteY2"/>
                    </a:cxn>
                    <a:cxn ang="0">
                      <a:pos x="connsiteX3" y="connsiteY3"/>
                    </a:cxn>
                  </a:cxnLst>
                  <a:rect l="l" t="t" r="r" b="b"/>
                  <a:pathLst>
                    <a:path w="131785" h="547898">
                      <a:moveTo>
                        <a:pt x="0" y="0"/>
                      </a:moveTo>
                      <a:lnTo>
                        <a:pt x="131786" y="0"/>
                      </a:lnTo>
                      <a:lnTo>
                        <a:pt x="131786" y="547898"/>
                      </a:lnTo>
                      <a:lnTo>
                        <a:pt x="0" y="547898"/>
                      </a:lnTo>
                      <a:close/>
                    </a:path>
                  </a:pathLst>
                </a:custGeom>
                <a:grpFill/>
                <a:ln w="6589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1"/>
                    </a:solidFill>
                  </a:endParaRPr>
                </a:p>
              </p:txBody>
            </p:sp>
            <p:sp>
              <p:nvSpPr>
                <p:cNvPr id="51" name="Freeform 31">
                  <a:extLst>
                    <a:ext uri="{FF2B5EF4-FFF2-40B4-BE49-F238E27FC236}">
                      <a16:creationId xmlns:a16="http://schemas.microsoft.com/office/drawing/2014/main" id="{F9FB826A-C139-2F75-05CE-F7D7AEE655C3}"/>
                    </a:ext>
                  </a:extLst>
                </p:cNvPr>
                <p:cNvSpPr/>
                <p:nvPr/>
              </p:nvSpPr>
              <p:spPr>
                <a:xfrm rot="18900000">
                  <a:off x="7085072" y="4210788"/>
                  <a:ext cx="131785" cy="547898"/>
                </a:xfrm>
                <a:custGeom>
                  <a:avLst/>
                  <a:gdLst>
                    <a:gd name="connsiteX0" fmla="*/ 0 w 131785"/>
                    <a:gd name="connsiteY0" fmla="*/ 0 h 547898"/>
                    <a:gd name="connsiteX1" fmla="*/ 131785 w 131785"/>
                    <a:gd name="connsiteY1" fmla="*/ 0 h 547898"/>
                    <a:gd name="connsiteX2" fmla="*/ 131785 w 131785"/>
                    <a:gd name="connsiteY2" fmla="*/ 547898 h 547898"/>
                    <a:gd name="connsiteX3" fmla="*/ 0 w 131785"/>
                    <a:gd name="connsiteY3" fmla="*/ 547898 h 547898"/>
                  </a:gdLst>
                  <a:ahLst/>
                  <a:cxnLst>
                    <a:cxn ang="0">
                      <a:pos x="connsiteX0" y="connsiteY0"/>
                    </a:cxn>
                    <a:cxn ang="0">
                      <a:pos x="connsiteX1" y="connsiteY1"/>
                    </a:cxn>
                    <a:cxn ang="0">
                      <a:pos x="connsiteX2" y="connsiteY2"/>
                    </a:cxn>
                    <a:cxn ang="0">
                      <a:pos x="connsiteX3" y="connsiteY3"/>
                    </a:cxn>
                  </a:cxnLst>
                  <a:rect l="l" t="t" r="r" b="b"/>
                  <a:pathLst>
                    <a:path w="131785" h="547898">
                      <a:moveTo>
                        <a:pt x="0" y="0"/>
                      </a:moveTo>
                      <a:lnTo>
                        <a:pt x="131785" y="0"/>
                      </a:lnTo>
                      <a:lnTo>
                        <a:pt x="131785" y="547898"/>
                      </a:lnTo>
                      <a:lnTo>
                        <a:pt x="0" y="547898"/>
                      </a:lnTo>
                      <a:close/>
                    </a:path>
                  </a:pathLst>
                </a:custGeom>
                <a:grpFill/>
                <a:ln w="6589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1"/>
                    </a:solidFill>
                  </a:endParaRPr>
                </a:p>
              </p:txBody>
            </p:sp>
            <p:sp>
              <p:nvSpPr>
                <p:cNvPr id="52" name="Freeform 10">
                  <a:extLst>
                    <a:ext uri="{FF2B5EF4-FFF2-40B4-BE49-F238E27FC236}">
                      <a16:creationId xmlns:a16="http://schemas.microsoft.com/office/drawing/2014/main" id="{0B45E6A3-D550-E880-195A-B0AAEAAECA3C}"/>
                    </a:ext>
                  </a:extLst>
                </p:cNvPr>
                <p:cNvSpPr/>
                <p:nvPr/>
              </p:nvSpPr>
              <p:spPr>
                <a:xfrm>
                  <a:off x="7105365" y="4438365"/>
                  <a:ext cx="1318054" cy="1318054"/>
                </a:xfrm>
                <a:custGeom>
                  <a:avLst/>
                  <a:gdLst>
                    <a:gd name="connsiteX0" fmla="*/ 659027 w 1318054"/>
                    <a:gd name="connsiteY0" fmla="*/ 1318054 h 1318054"/>
                    <a:gd name="connsiteX1" fmla="*/ 0 w 1318054"/>
                    <a:gd name="connsiteY1" fmla="*/ 659027 h 1318054"/>
                    <a:gd name="connsiteX2" fmla="*/ 659027 w 1318054"/>
                    <a:gd name="connsiteY2" fmla="*/ 0 h 1318054"/>
                    <a:gd name="connsiteX3" fmla="*/ 1318054 w 1318054"/>
                    <a:gd name="connsiteY3" fmla="*/ 659027 h 1318054"/>
                    <a:gd name="connsiteX4" fmla="*/ 659027 w 1318054"/>
                    <a:gd name="connsiteY4" fmla="*/ 1318054 h 1318054"/>
                    <a:gd name="connsiteX5" fmla="*/ 659027 w 1318054"/>
                    <a:gd name="connsiteY5" fmla="*/ 131805 h 1318054"/>
                    <a:gd name="connsiteX6" fmla="*/ 131805 w 1318054"/>
                    <a:gd name="connsiteY6" fmla="*/ 659027 h 1318054"/>
                    <a:gd name="connsiteX7" fmla="*/ 659027 w 1318054"/>
                    <a:gd name="connsiteY7" fmla="*/ 1186249 h 1318054"/>
                    <a:gd name="connsiteX8" fmla="*/ 1186249 w 1318054"/>
                    <a:gd name="connsiteY8" fmla="*/ 659027 h 1318054"/>
                    <a:gd name="connsiteX9" fmla="*/ 659027 w 1318054"/>
                    <a:gd name="connsiteY9" fmla="*/ 131805 h 131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8054" h="1318054">
                      <a:moveTo>
                        <a:pt x="659027" y="1318054"/>
                      </a:moveTo>
                      <a:cubicBezTo>
                        <a:pt x="295057" y="1318054"/>
                        <a:pt x="0" y="1022998"/>
                        <a:pt x="0" y="659027"/>
                      </a:cubicBezTo>
                      <a:cubicBezTo>
                        <a:pt x="0" y="295057"/>
                        <a:pt x="295057" y="0"/>
                        <a:pt x="659027" y="0"/>
                      </a:cubicBezTo>
                      <a:cubicBezTo>
                        <a:pt x="1022998" y="0"/>
                        <a:pt x="1318054" y="295057"/>
                        <a:pt x="1318054" y="659027"/>
                      </a:cubicBezTo>
                      <a:cubicBezTo>
                        <a:pt x="1317654" y="1022832"/>
                        <a:pt x="1022832" y="1317654"/>
                        <a:pt x="659027" y="1318054"/>
                      </a:cubicBezTo>
                      <a:close/>
                      <a:moveTo>
                        <a:pt x="659027" y="131805"/>
                      </a:moveTo>
                      <a:cubicBezTo>
                        <a:pt x="367851" y="131805"/>
                        <a:pt x="131805" y="367851"/>
                        <a:pt x="131805" y="659027"/>
                      </a:cubicBezTo>
                      <a:cubicBezTo>
                        <a:pt x="131805" y="950204"/>
                        <a:pt x="367851" y="1186249"/>
                        <a:pt x="659027" y="1186249"/>
                      </a:cubicBezTo>
                      <a:cubicBezTo>
                        <a:pt x="950204" y="1186249"/>
                        <a:pt x="1186249" y="950204"/>
                        <a:pt x="1186249" y="659027"/>
                      </a:cubicBezTo>
                      <a:cubicBezTo>
                        <a:pt x="1185922" y="367986"/>
                        <a:pt x="950068" y="132132"/>
                        <a:pt x="659027" y="131805"/>
                      </a:cubicBezTo>
                      <a:close/>
                    </a:path>
                  </a:pathLst>
                </a:custGeom>
                <a:grpFill/>
                <a:ln w="6590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1"/>
                    </a:solidFill>
                  </a:endParaRPr>
                </a:p>
              </p:txBody>
            </p:sp>
            <p:sp>
              <p:nvSpPr>
                <p:cNvPr id="53" name="Freeform 11">
                  <a:extLst>
                    <a:ext uri="{FF2B5EF4-FFF2-40B4-BE49-F238E27FC236}">
                      <a16:creationId xmlns:a16="http://schemas.microsoft.com/office/drawing/2014/main" id="{8778FAEA-970E-98FE-2F49-BA882159B258}"/>
                    </a:ext>
                  </a:extLst>
                </p:cNvPr>
                <p:cNvSpPr/>
                <p:nvPr/>
              </p:nvSpPr>
              <p:spPr>
                <a:xfrm>
                  <a:off x="7291211" y="5142740"/>
                  <a:ext cx="946494" cy="400352"/>
                </a:xfrm>
                <a:custGeom>
                  <a:avLst/>
                  <a:gdLst>
                    <a:gd name="connsiteX0" fmla="*/ 818709 w 946494"/>
                    <a:gd name="connsiteY0" fmla="*/ 400352 h 400352"/>
                    <a:gd name="connsiteX1" fmla="*/ 385354 w 946494"/>
                    <a:gd name="connsiteY1" fmla="*/ 142783 h 400352"/>
                    <a:gd name="connsiteX2" fmla="*/ 127785 w 946494"/>
                    <a:gd name="connsiteY2" fmla="*/ 400352 h 400352"/>
                    <a:gd name="connsiteX3" fmla="*/ 0 w 946494"/>
                    <a:gd name="connsiteY3" fmla="*/ 368192 h 400352"/>
                    <a:gd name="connsiteX4" fmla="*/ 593446 w 946494"/>
                    <a:gd name="connsiteY4" fmla="*/ 15143 h 400352"/>
                    <a:gd name="connsiteX5" fmla="*/ 946495 w 946494"/>
                    <a:gd name="connsiteY5" fmla="*/ 368192 h 40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494" h="400352">
                      <a:moveTo>
                        <a:pt x="818709" y="400352"/>
                      </a:moveTo>
                      <a:cubicBezTo>
                        <a:pt x="770167" y="209559"/>
                        <a:pt x="576147" y="94241"/>
                        <a:pt x="385354" y="142783"/>
                      </a:cubicBezTo>
                      <a:cubicBezTo>
                        <a:pt x="258801" y="174981"/>
                        <a:pt x="159983" y="273799"/>
                        <a:pt x="127785" y="400352"/>
                      </a:cubicBezTo>
                      <a:lnTo>
                        <a:pt x="0" y="368192"/>
                      </a:lnTo>
                      <a:cubicBezTo>
                        <a:pt x="66384" y="106824"/>
                        <a:pt x="332078" y="-51241"/>
                        <a:pt x="593446" y="15143"/>
                      </a:cubicBezTo>
                      <a:cubicBezTo>
                        <a:pt x="766949" y="59210"/>
                        <a:pt x="902427" y="194688"/>
                        <a:pt x="946495" y="368192"/>
                      </a:cubicBezTo>
                      <a:close/>
                    </a:path>
                  </a:pathLst>
                </a:custGeom>
                <a:grpFill/>
                <a:ln w="6590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1"/>
                    </a:solidFill>
                  </a:endParaRPr>
                </a:p>
              </p:txBody>
            </p:sp>
            <p:sp>
              <p:nvSpPr>
                <p:cNvPr id="54" name="Freeform 12">
                  <a:extLst>
                    <a:ext uri="{FF2B5EF4-FFF2-40B4-BE49-F238E27FC236}">
                      <a16:creationId xmlns:a16="http://schemas.microsoft.com/office/drawing/2014/main" id="{2E7A5EC2-AECF-05DB-E77E-84F1DC6F563D}"/>
                    </a:ext>
                  </a:extLst>
                </p:cNvPr>
                <p:cNvSpPr/>
                <p:nvPr/>
              </p:nvSpPr>
              <p:spPr>
                <a:xfrm>
                  <a:off x="7522332" y="4715486"/>
                  <a:ext cx="483989" cy="483989"/>
                </a:xfrm>
                <a:custGeom>
                  <a:avLst/>
                  <a:gdLst>
                    <a:gd name="connsiteX0" fmla="*/ 242061 w 483989"/>
                    <a:gd name="connsiteY0" fmla="*/ 483990 h 483989"/>
                    <a:gd name="connsiteX1" fmla="*/ 0 w 483989"/>
                    <a:gd name="connsiteY1" fmla="*/ 242061 h 483989"/>
                    <a:gd name="connsiteX2" fmla="*/ 241929 w 483989"/>
                    <a:gd name="connsiteY2" fmla="*/ 0 h 483989"/>
                    <a:gd name="connsiteX3" fmla="*/ 483989 w 483989"/>
                    <a:gd name="connsiteY3" fmla="*/ 241929 h 483989"/>
                    <a:gd name="connsiteX4" fmla="*/ 483989 w 483989"/>
                    <a:gd name="connsiteY4" fmla="*/ 241995 h 483989"/>
                    <a:gd name="connsiteX5" fmla="*/ 242060 w 483989"/>
                    <a:gd name="connsiteY5" fmla="*/ 483990 h 483989"/>
                    <a:gd name="connsiteX6" fmla="*/ 242061 w 483989"/>
                    <a:gd name="connsiteY6" fmla="*/ 131871 h 483989"/>
                    <a:gd name="connsiteX7" fmla="*/ 131805 w 483989"/>
                    <a:gd name="connsiteY7" fmla="*/ 241995 h 483989"/>
                    <a:gd name="connsiteX8" fmla="*/ 241929 w 483989"/>
                    <a:gd name="connsiteY8" fmla="*/ 352250 h 483989"/>
                    <a:gd name="connsiteX9" fmla="*/ 352184 w 483989"/>
                    <a:gd name="connsiteY9" fmla="*/ 242127 h 483989"/>
                    <a:gd name="connsiteX10" fmla="*/ 352184 w 483989"/>
                    <a:gd name="connsiteY10" fmla="*/ 241995 h 483989"/>
                    <a:gd name="connsiteX11" fmla="*/ 242061 w 483989"/>
                    <a:gd name="connsiteY11" fmla="*/ 131871 h 483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3989" h="483989">
                      <a:moveTo>
                        <a:pt x="242061" y="483990"/>
                      </a:moveTo>
                      <a:cubicBezTo>
                        <a:pt x="108411" y="484026"/>
                        <a:pt x="36" y="375711"/>
                        <a:pt x="0" y="242061"/>
                      </a:cubicBezTo>
                      <a:cubicBezTo>
                        <a:pt x="-36" y="108411"/>
                        <a:pt x="108279" y="36"/>
                        <a:pt x="241929" y="0"/>
                      </a:cubicBezTo>
                      <a:cubicBezTo>
                        <a:pt x="375579" y="-36"/>
                        <a:pt x="483953" y="108279"/>
                        <a:pt x="483989" y="241929"/>
                      </a:cubicBezTo>
                      <a:cubicBezTo>
                        <a:pt x="483989" y="241951"/>
                        <a:pt x="483989" y="241973"/>
                        <a:pt x="483989" y="241995"/>
                      </a:cubicBezTo>
                      <a:cubicBezTo>
                        <a:pt x="483844" y="375559"/>
                        <a:pt x="375624" y="483808"/>
                        <a:pt x="242060" y="483990"/>
                      </a:cubicBezTo>
                      <a:close/>
                      <a:moveTo>
                        <a:pt x="242061" y="131871"/>
                      </a:moveTo>
                      <a:cubicBezTo>
                        <a:pt x="181205" y="131835"/>
                        <a:pt x="131842" y="181139"/>
                        <a:pt x="131805" y="241995"/>
                      </a:cubicBezTo>
                      <a:cubicBezTo>
                        <a:pt x="131769" y="302851"/>
                        <a:pt x="181073" y="352214"/>
                        <a:pt x="241929" y="352250"/>
                      </a:cubicBezTo>
                      <a:cubicBezTo>
                        <a:pt x="302785" y="352287"/>
                        <a:pt x="352148" y="302982"/>
                        <a:pt x="352184" y="242127"/>
                      </a:cubicBezTo>
                      <a:cubicBezTo>
                        <a:pt x="352184" y="242083"/>
                        <a:pt x="352184" y="242039"/>
                        <a:pt x="352184" y="241995"/>
                      </a:cubicBezTo>
                      <a:cubicBezTo>
                        <a:pt x="352075" y="181220"/>
                        <a:pt x="302835" y="131980"/>
                        <a:pt x="242061" y="131871"/>
                      </a:cubicBezTo>
                      <a:close/>
                    </a:path>
                  </a:pathLst>
                </a:custGeom>
                <a:grpFill/>
                <a:ln w="6590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1"/>
                    </a:solidFill>
                  </a:endParaRPr>
                </a:p>
              </p:txBody>
            </p:sp>
            <p:sp>
              <p:nvSpPr>
                <p:cNvPr id="55" name="Freeform 13">
                  <a:extLst>
                    <a:ext uri="{FF2B5EF4-FFF2-40B4-BE49-F238E27FC236}">
                      <a16:creationId xmlns:a16="http://schemas.microsoft.com/office/drawing/2014/main" id="{EC5A35E9-54A1-326A-0EAC-78217A6A147D}"/>
                    </a:ext>
                  </a:extLst>
                </p:cNvPr>
                <p:cNvSpPr/>
                <p:nvPr/>
              </p:nvSpPr>
              <p:spPr>
                <a:xfrm>
                  <a:off x="3768580" y="1101580"/>
                  <a:ext cx="1318054" cy="1318054"/>
                </a:xfrm>
                <a:custGeom>
                  <a:avLst/>
                  <a:gdLst>
                    <a:gd name="connsiteX0" fmla="*/ 659027 w 1318054"/>
                    <a:gd name="connsiteY0" fmla="*/ 1318054 h 1318054"/>
                    <a:gd name="connsiteX1" fmla="*/ 0 w 1318054"/>
                    <a:gd name="connsiteY1" fmla="*/ 659027 h 1318054"/>
                    <a:gd name="connsiteX2" fmla="*/ 659027 w 1318054"/>
                    <a:gd name="connsiteY2" fmla="*/ 0 h 1318054"/>
                    <a:gd name="connsiteX3" fmla="*/ 1318054 w 1318054"/>
                    <a:gd name="connsiteY3" fmla="*/ 659027 h 1318054"/>
                    <a:gd name="connsiteX4" fmla="*/ 659027 w 1318054"/>
                    <a:gd name="connsiteY4" fmla="*/ 1318054 h 1318054"/>
                    <a:gd name="connsiteX5" fmla="*/ 659027 w 1318054"/>
                    <a:gd name="connsiteY5" fmla="*/ 131805 h 1318054"/>
                    <a:gd name="connsiteX6" fmla="*/ 131805 w 1318054"/>
                    <a:gd name="connsiteY6" fmla="*/ 659027 h 1318054"/>
                    <a:gd name="connsiteX7" fmla="*/ 659027 w 1318054"/>
                    <a:gd name="connsiteY7" fmla="*/ 1186249 h 1318054"/>
                    <a:gd name="connsiteX8" fmla="*/ 1186249 w 1318054"/>
                    <a:gd name="connsiteY8" fmla="*/ 659027 h 1318054"/>
                    <a:gd name="connsiteX9" fmla="*/ 659027 w 1318054"/>
                    <a:gd name="connsiteY9" fmla="*/ 131805 h 131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8054" h="1318054">
                      <a:moveTo>
                        <a:pt x="659027" y="1318054"/>
                      </a:moveTo>
                      <a:cubicBezTo>
                        <a:pt x="295056" y="1318054"/>
                        <a:pt x="0" y="1022998"/>
                        <a:pt x="0" y="659027"/>
                      </a:cubicBezTo>
                      <a:cubicBezTo>
                        <a:pt x="0" y="295056"/>
                        <a:pt x="295056" y="0"/>
                        <a:pt x="659027" y="0"/>
                      </a:cubicBezTo>
                      <a:cubicBezTo>
                        <a:pt x="1022998" y="0"/>
                        <a:pt x="1318054" y="295056"/>
                        <a:pt x="1318054" y="659027"/>
                      </a:cubicBezTo>
                      <a:cubicBezTo>
                        <a:pt x="1317655" y="1022832"/>
                        <a:pt x="1022832" y="1317655"/>
                        <a:pt x="659027" y="1318054"/>
                      </a:cubicBezTo>
                      <a:close/>
                      <a:moveTo>
                        <a:pt x="659027" y="131805"/>
                      </a:moveTo>
                      <a:cubicBezTo>
                        <a:pt x="367851" y="131805"/>
                        <a:pt x="131805" y="367851"/>
                        <a:pt x="131805" y="659027"/>
                      </a:cubicBezTo>
                      <a:cubicBezTo>
                        <a:pt x="131805" y="950204"/>
                        <a:pt x="367851" y="1186249"/>
                        <a:pt x="659027" y="1186249"/>
                      </a:cubicBezTo>
                      <a:cubicBezTo>
                        <a:pt x="950204" y="1186249"/>
                        <a:pt x="1186249" y="950204"/>
                        <a:pt x="1186249" y="659027"/>
                      </a:cubicBezTo>
                      <a:cubicBezTo>
                        <a:pt x="1185922" y="367986"/>
                        <a:pt x="950068" y="132132"/>
                        <a:pt x="659027" y="131805"/>
                      </a:cubicBezTo>
                      <a:close/>
                    </a:path>
                  </a:pathLst>
                </a:custGeom>
                <a:grpFill/>
                <a:ln w="6590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1"/>
                    </a:solidFill>
                  </a:endParaRPr>
                </a:p>
              </p:txBody>
            </p:sp>
            <p:sp>
              <p:nvSpPr>
                <p:cNvPr id="56" name="Freeform 14">
                  <a:extLst>
                    <a:ext uri="{FF2B5EF4-FFF2-40B4-BE49-F238E27FC236}">
                      <a16:creationId xmlns:a16="http://schemas.microsoft.com/office/drawing/2014/main" id="{DD3B945A-F2C3-B5C5-E7AF-2358CB878D91}"/>
                    </a:ext>
                  </a:extLst>
                </p:cNvPr>
                <p:cNvSpPr/>
                <p:nvPr/>
              </p:nvSpPr>
              <p:spPr>
                <a:xfrm>
                  <a:off x="3954162" y="1805823"/>
                  <a:ext cx="946494" cy="400484"/>
                </a:xfrm>
                <a:custGeom>
                  <a:avLst/>
                  <a:gdLst>
                    <a:gd name="connsiteX0" fmla="*/ 818973 w 946494"/>
                    <a:gd name="connsiteY0" fmla="*/ 400484 h 400484"/>
                    <a:gd name="connsiteX1" fmla="*/ 385617 w 946494"/>
                    <a:gd name="connsiteY1" fmla="*/ 142916 h 400484"/>
                    <a:gd name="connsiteX2" fmla="*/ 128049 w 946494"/>
                    <a:gd name="connsiteY2" fmla="*/ 400484 h 400484"/>
                    <a:gd name="connsiteX3" fmla="*/ 0 w 946494"/>
                    <a:gd name="connsiteY3" fmla="*/ 368192 h 400484"/>
                    <a:gd name="connsiteX4" fmla="*/ 593446 w 946494"/>
                    <a:gd name="connsiteY4" fmla="*/ 15143 h 400484"/>
                    <a:gd name="connsiteX5" fmla="*/ 946495 w 946494"/>
                    <a:gd name="connsiteY5" fmla="*/ 368192 h 40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494" h="400484">
                      <a:moveTo>
                        <a:pt x="818973" y="400484"/>
                      </a:moveTo>
                      <a:cubicBezTo>
                        <a:pt x="770431" y="209691"/>
                        <a:pt x="576411" y="94373"/>
                        <a:pt x="385617" y="142916"/>
                      </a:cubicBezTo>
                      <a:cubicBezTo>
                        <a:pt x="259065" y="175113"/>
                        <a:pt x="160247" y="273931"/>
                        <a:pt x="128049" y="400484"/>
                      </a:cubicBezTo>
                      <a:lnTo>
                        <a:pt x="0" y="368192"/>
                      </a:lnTo>
                      <a:cubicBezTo>
                        <a:pt x="66384" y="106824"/>
                        <a:pt x="332078" y="-51241"/>
                        <a:pt x="593446" y="15143"/>
                      </a:cubicBezTo>
                      <a:cubicBezTo>
                        <a:pt x="766949" y="59210"/>
                        <a:pt x="902427" y="194688"/>
                        <a:pt x="946495" y="368192"/>
                      </a:cubicBezTo>
                      <a:close/>
                    </a:path>
                  </a:pathLst>
                </a:custGeom>
                <a:grpFill/>
                <a:ln w="6590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1"/>
                    </a:solidFill>
                  </a:endParaRPr>
                </a:p>
              </p:txBody>
            </p:sp>
            <p:sp>
              <p:nvSpPr>
                <p:cNvPr id="57" name="Freeform 15">
                  <a:extLst>
                    <a:ext uri="{FF2B5EF4-FFF2-40B4-BE49-F238E27FC236}">
                      <a16:creationId xmlns:a16="http://schemas.microsoft.com/office/drawing/2014/main" id="{7133B864-8EF5-95F6-F213-BD9A4C2E00B7}"/>
                    </a:ext>
                  </a:extLst>
                </p:cNvPr>
                <p:cNvSpPr/>
                <p:nvPr/>
              </p:nvSpPr>
              <p:spPr>
                <a:xfrm>
                  <a:off x="4185612" y="1378701"/>
                  <a:ext cx="483989" cy="483989"/>
                </a:xfrm>
                <a:custGeom>
                  <a:avLst/>
                  <a:gdLst>
                    <a:gd name="connsiteX0" fmla="*/ 241995 w 483989"/>
                    <a:gd name="connsiteY0" fmla="*/ 483989 h 483989"/>
                    <a:gd name="connsiteX1" fmla="*/ 0 w 483989"/>
                    <a:gd name="connsiteY1" fmla="*/ 241995 h 483989"/>
                    <a:gd name="connsiteX2" fmla="*/ 241995 w 483989"/>
                    <a:gd name="connsiteY2" fmla="*/ 0 h 483989"/>
                    <a:gd name="connsiteX3" fmla="*/ 483989 w 483989"/>
                    <a:gd name="connsiteY3" fmla="*/ 241995 h 483989"/>
                    <a:gd name="connsiteX4" fmla="*/ 241995 w 483989"/>
                    <a:gd name="connsiteY4" fmla="*/ 483989 h 483989"/>
                    <a:gd name="connsiteX5" fmla="*/ 241995 w 483989"/>
                    <a:gd name="connsiteY5" fmla="*/ 131871 h 483989"/>
                    <a:gd name="connsiteX6" fmla="*/ 131805 w 483989"/>
                    <a:gd name="connsiteY6" fmla="*/ 242061 h 483989"/>
                    <a:gd name="connsiteX7" fmla="*/ 241995 w 483989"/>
                    <a:gd name="connsiteY7" fmla="*/ 352250 h 483989"/>
                    <a:gd name="connsiteX8" fmla="*/ 352184 w 483989"/>
                    <a:gd name="connsiteY8" fmla="*/ 242061 h 483989"/>
                    <a:gd name="connsiteX9" fmla="*/ 352184 w 483989"/>
                    <a:gd name="connsiteY9" fmla="*/ 241995 h 483989"/>
                    <a:gd name="connsiteX10" fmla="*/ 241995 w 483989"/>
                    <a:gd name="connsiteY10" fmla="*/ 131871 h 483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3989" h="483989">
                      <a:moveTo>
                        <a:pt x="241995" y="483989"/>
                      </a:moveTo>
                      <a:cubicBezTo>
                        <a:pt x="108345" y="483989"/>
                        <a:pt x="0" y="375645"/>
                        <a:pt x="0" y="241995"/>
                      </a:cubicBezTo>
                      <a:cubicBezTo>
                        <a:pt x="0" y="108345"/>
                        <a:pt x="108345" y="0"/>
                        <a:pt x="241995" y="0"/>
                      </a:cubicBezTo>
                      <a:cubicBezTo>
                        <a:pt x="375645" y="0"/>
                        <a:pt x="483989" y="108345"/>
                        <a:pt x="483989" y="241995"/>
                      </a:cubicBezTo>
                      <a:cubicBezTo>
                        <a:pt x="483844" y="375585"/>
                        <a:pt x="375585" y="483844"/>
                        <a:pt x="241995" y="483989"/>
                      </a:cubicBezTo>
                      <a:close/>
                      <a:moveTo>
                        <a:pt x="241995" y="131871"/>
                      </a:moveTo>
                      <a:cubicBezTo>
                        <a:pt x="181139" y="131871"/>
                        <a:pt x="131805" y="181205"/>
                        <a:pt x="131805" y="242061"/>
                      </a:cubicBezTo>
                      <a:cubicBezTo>
                        <a:pt x="131805" y="302917"/>
                        <a:pt x="181139" y="352250"/>
                        <a:pt x="241995" y="352250"/>
                      </a:cubicBezTo>
                      <a:cubicBezTo>
                        <a:pt x="302851" y="352250"/>
                        <a:pt x="352184" y="302917"/>
                        <a:pt x="352184" y="242061"/>
                      </a:cubicBezTo>
                      <a:cubicBezTo>
                        <a:pt x="352184" y="242039"/>
                        <a:pt x="352184" y="242017"/>
                        <a:pt x="352184" y="241995"/>
                      </a:cubicBezTo>
                      <a:cubicBezTo>
                        <a:pt x="352075" y="181195"/>
                        <a:pt x="302795" y="131944"/>
                        <a:pt x="241995" y="131871"/>
                      </a:cubicBezTo>
                      <a:close/>
                    </a:path>
                  </a:pathLst>
                </a:custGeom>
                <a:grpFill/>
                <a:ln w="6590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1"/>
                    </a:solidFill>
                  </a:endParaRPr>
                </a:p>
              </p:txBody>
            </p:sp>
            <p:sp>
              <p:nvSpPr>
                <p:cNvPr id="58" name="Freeform 16">
                  <a:extLst>
                    <a:ext uri="{FF2B5EF4-FFF2-40B4-BE49-F238E27FC236}">
                      <a16:creationId xmlns:a16="http://schemas.microsoft.com/office/drawing/2014/main" id="{D036F69E-7B2F-8CFB-C43B-EC0F0F99A90F}"/>
                    </a:ext>
                  </a:extLst>
                </p:cNvPr>
                <p:cNvSpPr/>
                <p:nvPr/>
              </p:nvSpPr>
              <p:spPr>
                <a:xfrm>
                  <a:off x="3768580" y="4438365"/>
                  <a:ext cx="1318054" cy="1318054"/>
                </a:xfrm>
                <a:custGeom>
                  <a:avLst/>
                  <a:gdLst>
                    <a:gd name="connsiteX0" fmla="*/ 659027 w 1318054"/>
                    <a:gd name="connsiteY0" fmla="*/ 1318054 h 1318054"/>
                    <a:gd name="connsiteX1" fmla="*/ 0 w 1318054"/>
                    <a:gd name="connsiteY1" fmla="*/ 659027 h 1318054"/>
                    <a:gd name="connsiteX2" fmla="*/ 659027 w 1318054"/>
                    <a:gd name="connsiteY2" fmla="*/ 0 h 1318054"/>
                    <a:gd name="connsiteX3" fmla="*/ 1318054 w 1318054"/>
                    <a:gd name="connsiteY3" fmla="*/ 659027 h 1318054"/>
                    <a:gd name="connsiteX4" fmla="*/ 659027 w 1318054"/>
                    <a:gd name="connsiteY4" fmla="*/ 1318054 h 1318054"/>
                    <a:gd name="connsiteX5" fmla="*/ 659027 w 1318054"/>
                    <a:gd name="connsiteY5" fmla="*/ 131805 h 1318054"/>
                    <a:gd name="connsiteX6" fmla="*/ 131805 w 1318054"/>
                    <a:gd name="connsiteY6" fmla="*/ 659027 h 1318054"/>
                    <a:gd name="connsiteX7" fmla="*/ 659027 w 1318054"/>
                    <a:gd name="connsiteY7" fmla="*/ 1186249 h 1318054"/>
                    <a:gd name="connsiteX8" fmla="*/ 1186249 w 1318054"/>
                    <a:gd name="connsiteY8" fmla="*/ 659027 h 1318054"/>
                    <a:gd name="connsiteX9" fmla="*/ 659027 w 1318054"/>
                    <a:gd name="connsiteY9" fmla="*/ 131805 h 131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8054" h="1318054">
                      <a:moveTo>
                        <a:pt x="659027" y="1318054"/>
                      </a:moveTo>
                      <a:cubicBezTo>
                        <a:pt x="295056" y="1318054"/>
                        <a:pt x="0" y="1022998"/>
                        <a:pt x="0" y="659027"/>
                      </a:cubicBezTo>
                      <a:cubicBezTo>
                        <a:pt x="0" y="295057"/>
                        <a:pt x="295056" y="0"/>
                        <a:pt x="659027" y="0"/>
                      </a:cubicBezTo>
                      <a:cubicBezTo>
                        <a:pt x="1022998" y="0"/>
                        <a:pt x="1318054" y="295057"/>
                        <a:pt x="1318054" y="659027"/>
                      </a:cubicBezTo>
                      <a:cubicBezTo>
                        <a:pt x="1317655" y="1022832"/>
                        <a:pt x="1022832" y="1317654"/>
                        <a:pt x="659027" y="1318054"/>
                      </a:cubicBezTo>
                      <a:close/>
                      <a:moveTo>
                        <a:pt x="659027" y="131805"/>
                      </a:moveTo>
                      <a:cubicBezTo>
                        <a:pt x="367851" y="131805"/>
                        <a:pt x="131805" y="367851"/>
                        <a:pt x="131805" y="659027"/>
                      </a:cubicBezTo>
                      <a:cubicBezTo>
                        <a:pt x="131805" y="950204"/>
                        <a:pt x="367851" y="1186249"/>
                        <a:pt x="659027" y="1186249"/>
                      </a:cubicBezTo>
                      <a:cubicBezTo>
                        <a:pt x="950204" y="1186249"/>
                        <a:pt x="1186249" y="950204"/>
                        <a:pt x="1186249" y="659027"/>
                      </a:cubicBezTo>
                      <a:cubicBezTo>
                        <a:pt x="1185922" y="367986"/>
                        <a:pt x="950068" y="132132"/>
                        <a:pt x="659027" y="131805"/>
                      </a:cubicBezTo>
                      <a:close/>
                    </a:path>
                  </a:pathLst>
                </a:custGeom>
                <a:grpFill/>
                <a:ln w="6590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1"/>
                    </a:solidFill>
                  </a:endParaRPr>
                </a:p>
              </p:txBody>
            </p:sp>
            <p:sp>
              <p:nvSpPr>
                <p:cNvPr id="59" name="Freeform 17">
                  <a:extLst>
                    <a:ext uri="{FF2B5EF4-FFF2-40B4-BE49-F238E27FC236}">
                      <a16:creationId xmlns:a16="http://schemas.microsoft.com/office/drawing/2014/main" id="{471024A0-D6C7-16E0-8E19-3BFC2D5BD45E}"/>
                    </a:ext>
                  </a:extLst>
                </p:cNvPr>
                <p:cNvSpPr/>
                <p:nvPr/>
              </p:nvSpPr>
              <p:spPr>
                <a:xfrm>
                  <a:off x="3954162" y="5142411"/>
                  <a:ext cx="946494" cy="400681"/>
                </a:xfrm>
                <a:custGeom>
                  <a:avLst/>
                  <a:gdLst>
                    <a:gd name="connsiteX0" fmla="*/ 127917 w 946494"/>
                    <a:gd name="connsiteY0" fmla="*/ 400682 h 400681"/>
                    <a:gd name="connsiteX1" fmla="*/ 0 w 946494"/>
                    <a:gd name="connsiteY1" fmla="*/ 368192 h 400681"/>
                    <a:gd name="connsiteX2" fmla="*/ 593446 w 946494"/>
                    <a:gd name="connsiteY2" fmla="*/ 15143 h 400681"/>
                    <a:gd name="connsiteX3" fmla="*/ 946495 w 946494"/>
                    <a:gd name="connsiteY3" fmla="*/ 368192 h 400681"/>
                    <a:gd name="connsiteX4" fmla="*/ 818709 w 946494"/>
                    <a:gd name="connsiteY4" fmla="*/ 400352 h 400681"/>
                    <a:gd name="connsiteX5" fmla="*/ 385354 w 946494"/>
                    <a:gd name="connsiteY5" fmla="*/ 142783 h 400681"/>
                    <a:gd name="connsiteX6" fmla="*/ 127785 w 946494"/>
                    <a:gd name="connsiteY6" fmla="*/ 400352 h 40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494" h="400681">
                      <a:moveTo>
                        <a:pt x="127917" y="400682"/>
                      </a:moveTo>
                      <a:lnTo>
                        <a:pt x="0" y="368192"/>
                      </a:lnTo>
                      <a:cubicBezTo>
                        <a:pt x="66384" y="106824"/>
                        <a:pt x="332078" y="-51241"/>
                        <a:pt x="593446" y="15143"/>
                      </a:cubicBezTo>
                      <a:cubicBezTo>
                        <a:pt x="766949" y="59210"/>
                        <a:pt x="902427" y="194688"/>
                        <a:pt x="946495" y="368192"/>
                      </a:cubicBezTo>
                      <a:lnTo>
                        <a:pt x="818709" y="400352"/>
                      </a:lnTo>
                      <a:cubicBezTo>
                        <a:pt x="770167" y="209559"/>
                        <a:pt x="576147" y="94241"/>
                        <a:pt x="385354" y="142783"/>
                      </a:cubicBezTo>
                      <a:cubicBezTo>
                        <a:pt x="258801" y="174981"/>
                        <a:pt x="159983" y="273799"/>
                        <a:pt x="127785" y="400352"/>
                      </a:cubicBezTo>
                      <a:close/>
                    </a:path>
                  </a:pathLst>
                </a:custGeom>
                <a:grpFill/>
                <a:ln w="6590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1"/>
                    </a:solidFill>
                  </a:endParaRPr>
                </a:p>
              </p:txBody>
            </p:sp>
            <p:sp>
              <p:nvSpPr>
                <p:cNvPr id="60" name="Freeform 18">
                  <a:extLst>
                    <a:ext uri="{FF2B5EF4-FFF2-40B4-BE49-F238E27FC236}">
                      <a16:creationId xmlns:a16="http://schemas.microsoft.com/office/drawing/2014/main" id="{9F9A2713-35ED-23AE-06A5-3FA6B8671199}"/>
                    </a:ext>
                  </a:extLst>
                </p:cNvPr>
                <p:cNvSpPr/>
                <p:nvPr/>
              </p:nvSpPr>
              <p:spPr>
                <a:xfrm>
                  <a:off x="4185612" y="4715486"/>
                  <a:ext cx="483989" cy="483989"/>
                </a:xfrm>
                <a:custGeom>
                  <a:avLst/>
                  <a:gdLst>
                    <a:gd name="connsiteX0" fmla="*/ 241995 w 483989"/>
                    <a:gd name="connsiteY0" fmla="*/ 483990 h 483989"/>
                    <a:gd name="connsiteX1" fmla="*/ 0 w 483989"/>
                    <a:gd name="connsiteY1" fmla="*/ 241995 h 483989"/>
                    <a:gd name="connsiteX2" fmla="*/ 241995 w 483989"/>
                    <a:gd name="connsiteY2" fmla="*/ 0 h 483989"/>
                    <a:gd name="connsiteX3" fmla="*/ 483989 w 483989"/>
                    <a:gd name="connsiteY3" fmla="*/ 241995 h 483989"/>
                    <a:gd name="connsiteX4" fmla="*/ 241995 w 483989"/>
                    <a:gd name="connsiteY4" fmla="*/ 483990 h 483989"/>
                    <a:gd name="connsiteX5" fmla="*/ 241995 w 483989"/>
                    <a:gd name="connsiteY5" fmla="*/ 131871 h 483989"/>
                    <a:gd name="connsiteX6" fmla="*/ 131805 w 483989"/>
                    <a:gd name="connsiteY6" fmla="*/ 242061 h 483989"/>
                    <a:gd name="connsiteX7" fmla="*/ 241995 w 483989"/>
                    <a:gd name="connsiteY7" fmla="*/ 352250 h 483989"/>
                    <a:gd name="connsiteX8" fmla="*/ 352184 w 483989"/>
                    <a:gd name="connsiteY8" fmla="*/ 242061 h 483989"/>
                    <a:gd name="connsiteX9" fmla="*/ 352184 w 483989"/>
                    <a:gd name="connsiteY9" fmla="*/ 241995 h 483989"/>
                    <a:gd name="connsiteX10" fmla="*/ 241995 w 483989"/>
                    <a:gd name="connsiteY10" fmla="*/ 131871 h 483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3989" h="483989">
                      <a:moveTo>
                        <a:pt x="241995" y="483990"/>
                      </a:moveTo>
                      <a:cubicBezTo>
                        <a:pt x="108345" y="483990"/>
                        <a:pt x="0" y="375645"/>
                        <a:pt x="0" y="241995"/>
                      </a:cubicBezTo>
                      <a:cubicBezTo>
                        <a:pt x="0" y="108345"/>
                        <a:pt x="108345" y="0"/>
                        <a:pt x="241995" y="0"/>
                      </a:cubicBezTo>
                      <a:cubicBezTo>
                        <a:pt x="375645" y="0"/>
                        <a:pt x="483989" y="108345"/>
                        <a:pt x="483989" y="241995"/>
                      </a:cubicBezTo>
                      <a:cubicBezTo>
                        <a:pt x="483844" y="375585"/>
                        <a:pt x="375585" y="483844"/>
                        <a:pt x="241995" y="483990"/>
                      </a:cubicBezTo>
                      <a:close/>
                      <a:moveTo>
                        <a:pt x="241995" y="131871"/>
                      </a:moveTo>
                      <a:cubicBezTo>
                        <a:pt x="181139" y="131871"/>
                        <a:pt x="131805" y="181205"/>
                        <a:pt x="131805" y="242061"/>
                      </a:cubicBezTo>
                      <a:cubicBezTo>
                        <a:pt x="131805" y="302917"/>
                        <a:pt x="181139" y="352250"/>
                        <a:pt x="241995" y="352250"/>
                      </a:cubicBezTo>
                      <a:cubicBezTo>
                        <a:pt x="302851" y="352250"/>
                        <a:pt x="352184" y="302917"/>
                        <a:pt x="352184" y="242061"/>
                      </a:cubicBezTo>
                      <a:cubicBezTo>
                        <a:pt x="352184" y="242039"/>
                        <a:pt x="352184" y="242017"/>
                        <a:pt x="352184" y="241995"/>
                      </a:cubicBezTo>
                      <a:cubicBezTo>
                        <a:pt x="352075" y="181195"/>
                        <a:pt x="302795" y="131944"/>
                        <a:pt x="241995" y="131871"/>
                      </a:cubicBezTo>
                      <a:close/>
                    </a:path>
                  </a:pathLst>
                </a:custGeom>
                <a:grpFill/>
                <a:ln w="6590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1"/>
                    </a:solidFill>
                  </a:endParaRPr>
                </a:p>
              </p:txBody>
            </p:sp>
            <p:sp>
              <p:nvSpPr>
                <p:cNvPr id="61" name="Freeform 19">
                  <a:extLst>
                    <a:ext uri="{FF2B5EF4-FFF2-40B4-BE49-F238E27FC236}">
                      <a16:creationId xmlns:a16="http://schemas.microsoft.com/office/drawing/2014/main" id="{9F693B62-9717-EAD6-639B-F86B5898C930}"/>
                    </a:ext>
                  </a:extLst>
                </p:cNvPr>
                <p:cNvSpPr/>
                <p:nvPr/>
              </p:nvSpPr>
              <p:spPr>
                <a:xfrm>
                  <a:off x="7105365" y="1101580"/>
                  <a:ext cx="1318054" cy="1318054"/>
                </a:xfrm>
                <a:custGeom>
                  <a:avLst/>
                  <a:gdLst>
                    <a:gd name="connsiteX0" fmla="*/ 659027 w 1318054"/>
                    <a:gd name="connsiteY0" fmla="*/ 1318054 h 1318054"/>
                    <a:gd name="connsiteX1" fmla="*/ 0 w 1318054"/>
                    <a:gd name="connsiteY1" fmla="*/ 659027 h 1318054"/>
                    <a:gd name="connsiteX2" fmla="*/ 659027 w 1318054"/>
                    <a:gd name="connsiteY2" fmla="*/ 0 h 1318054"/>
                    <a:gd name="connsiteX3" fmla="*/ 1318054 w 1318054"/>
                    <a:gd name="connsiteY3" fmla="*/ 659027 h 1318054"/>
                    <a:gd name="connsiteX4" fmla="*/ 659027 w 1318054"/>
                    <a:gd name="connsiteY4" fmla="*/ 1318054 h 1318054"/>
                    <a:gd name="connsiteX5" fmla="*/ 659027 w 1318054"/>
                    <a:gd name="connsiteY5" fmla="*/ 131805 h 1318054"/>
                    <a:gd name="connsiteX6" fmla="*/ 131805 w 1318054"/>
                    <a:gd name="connsiteY6" fmla="*/ 659027 h 1318054"/>
                    <a:gd name="connsiteX7" fmla="*/ 659027 w 1318054"/>
                    <a:gd name="connsiteY7" fmla="*/ 1186249 h 1318054"/>
                    <a:gd name="connsiteX8" fmla="*/ 1186249 w 1318054"/>
                    <a:gd name="connsiteY8" fmla="*/ 659027 h 1318054"/>
                    <a:gd name="connsiteX9" fmla="*/ 659027 w 1318054"/>
                    <a:gd name="connsiteY9" fmla="*/ 131805 h 131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8054" h="1318054">
                      <a:moveTo>
                        <a:pt x="659027" y="1318054"/>
                      </a:moveTo>
                      <a:cubicBezTo>
                        <a:pt x="295057" y="1318054"/>
                        <a:pt x="0" y="1022998"/>
                        <a:pt x="0" y="659027"/>
                      </a:cubicBezTo>
                      <a:cubicBezTo>
                        <a:pt x="0" y="295056"/>
                        <a:pt x="295057" y="0"/>
                        <a:pt x="659027" y="0"/>
                      </a:cubicBezTo>
                      <a:cubicBezTo>
                        <a:pt x="1022998" y="0"/>
                        <a:pt x="1318054" y="295056"/>
                        <a:pt x="1318054" y="659027"/>
                      </a:cubicBezTo>
                      <a:cubicBezTo>
                        <a:pt x="1317654" y="1022832"/>
                        <a:pt x="1022832" y="1317655"/>
                        <a:pt x="659027" y="1318054"/>
                      </a:cubicBezTo>
                      <a:close/>
                      <a:moveTo>
                        <a:pt x="659027" y="131805"/>
                      </a:moveTo>
                      <a:cubicBezTo>
                        <a:pt x="367851" y="131805"/>
                        <a:pt x="131805" y="367851"/>
                        <a:pt x="131805" y="659027"/>
                      </a:cubicBezTo>
                      <a:cubicBezTo>
                        <a:pt x="131805" y="950204"/>
                        <a:pt x="367851" y="1186249"/>
                        <a:pt x="659027" y="1186249"/>
                      </a:cubicBezTo>
                      <a:cubicBezTo>
                        <a:pt x="950204" y="1186249"/>
                        <a:pt x="1186249" y="950204"/>
                        <a:pt x="1186249" y="659027"/>
                      </a:cubicBezTo>
                      <a:cubicBezTo>
                        <a:pt x="1185922" y="367986"/>
                        <a:pt x="950068" y="132132"/>
                        <a:pt x="659027" y="131805"/>
                      </a:cubicBezTo>
                      <a:close/>
                    </a:path>
                  </a:pathLst>
                </a:custGeom>
                <a:grpFill/>
                <a:ln w="6590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1"/>
                    </a:solidFill>
                  </a:endParaRPr>
                </a:p>
              </p:txBody>
            </p:sp>
            <p:sp>
              <p:nvSpPr>
                <p:cNvPr id="62" name="Freeform 20">
                  <a:extLst>
                    <a:ext uri="{FF2B5EF4-FFF2-40B4-BE49-F238E27FC236}">
                      <a16:creationId xmlns:a16="http://schemas.microsoft.com/office/drawing/2014/main" id="{7B57F73C-46BF-59ED-134C-72590871D996}"/>
                    </a:ext>
                  </a:extLst>
                </p:cNvPr>
                <p:cNvSpPr/>
                <p:nvPr/>
              </p:nvSpPr>
              <p:spPr>
                <a:xfrm>
                  <a:off x="7291145" y="1805691"/>
                  <a:ext cx="946494" cy="400615"/>
                </a:xfrm>
                <a:custGeom>
                  <a:avLst/>
                  <a:gdLst>
                    <a:gd name="connsiteX0" fmla="*/ 127720 w 946494"/>
                    <a:gd name="connsiteY0" fmla="*/ 400616 h 400615"/>
                    <a:gd name="connsiteX1" fmla="*/ 0 w 946494"/>
                    <a:gd name="connsiteY1" fmla="*/ 368192 h 400615"/>
                    <a:gd name="connsiteX2" fmla="*/ 593445 w 946494"/>
                    <a:gd name="connsiteY2" fmla="*/ 15143 h 400615"/>
                    <a:gd name="connsiteX3" fmla="*/ 946494 w 946494"/>
                    <a:gd name="connsiteY3" fmla="*/ 368192 h 400615"/>
                    <a:gd name="connsiteX4" fmla="*/ 818709 w 946494"/>
                    <a:gd name="connsiteY4" fmla="*/ 400352 h 400615"/>
                    <a:gd name="connsiteX5" fmla="*/ 385354 w 946494"/>
                    <a:gd name="connsiteY5" fmla="*/ 142784 h 400615"/>
                    <a:gd name="connsiteX6" fmla="*/ 127786 w 946494"/>
                    <a:gd name="connsiteY6" fmla="*/ 400352 h 40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494" h="400615">
                      <a:moveTo>
                        <a:pt x="127720" y="400616"/>
                      </a:moveTo>
                      <a:lnTo>
                        <a:pt x="0" y="368192"/>
                      </a:lnTo>
                      <a:cubicBezTo>
                        <a:pt x="66384" y="106824"/>
                        <a:pt x="332078" y="-51241"/>
                        <a:pt x="593445" y="15143"/>
                      </a:cubicBezTo>
                      <a:cubicBezTo>
                        <a:pt x="766949" y="59210"/>
                        <a:pt x="902427" y="194688"/>
                        <a:pt x="946494" y="368192"/>
                      </a:cubicBezTo>
                      <a:lnTo>
                        <a:pt x="818709" y="400352"/>
                      </a:lnTo>
                      <a:cubicBezTo>
                        <a:pt x="770167" y="209559"/>
                        <a:pt x="576147" y="94242"/>
                        <a:pt x="385354" y="142784"/>
                      </a:cubicBezTo>
                      <a:cubicBezTo>
                        <a:pt x="258801" y="174982"/>
                        <a:pt x="159983" y="273800"/>
                        <a:pt x="127786" y="400352"/>
                      </a:cubicBezTo>
                      <a:close/>
                    </a:path>
                  </a:pathLst>
                </a:custGeom>
                <a:grpFill/>
                <a:ln w="6590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1"/>
                    </a:solidFill>
                  </a:endParaRPr>
                </a:p>
              </p:txBody>
            </p:sp>
            <p:sp>
              <p:nvSpPr>
                <p:cNvPr id="63" name="Freeform 21">
                  <a:extLst>
                    <a:ext uri="{FF2B5EF4-FFF2-40B4-BE49-F238E27FC236}">
                      <a16:creationId xmlns:a16="http://schemas.microsoft.com/office/drawing/2014/main" id="{DEBB00DF-3515-A918-6A2B-B5A94E1ECD41}"/>
                    </a:ext>
                  </a:extLst>
                </p:cNvPr>
                <p:cNvSpPr/>
                <p:nvPr/>
              </p:nvSpPr>
              <p:spPr>
                <a:xfrm>
                  <a:off x="7522332" y="1378701"/>
                  <a:ext cx="483989" cy="483989"/>
                </a:xfrm>
                <a:custGeom>
                  <a:avLst/>
                  <a:gdLst>
                    <a:gd name="connsiteX0" fmla="*/ 242061 w 483989"/>
                    <a:gd name="connsiteY0" fmla="*/ 483989 h 483989"/>
                    <a:gd name="connsiteX1" fmla="*/ 0 w 483989"/>
                    <a:gd name="connsiteY1" fmla="*/ 242061 h 483989"/>
                    <a:gd name="connsiteX2" fmla="*/ 241929 w 483989"/>
                    <a:gd name="connsiteY2" fmla="*/ 0 h 483989"/>
                    <a:gd name="connsiteX3" fmla="*/ 483989 w 483989"/>
                    <a:gd name="connsiteY3" fmla="*/ 241929 h 483989"/>
                    <a:gd name="connsiteX4" fmla="*/ 483989 w 483989"/>
                    <a:gd name="connsiteY4" fmla="*/ 241995 h 483989"/>
                    <a:gd name="connsiteX5" fmla="*/ 242060 w 483989"/>
                    <a:gd name="connsiteY5" fmla="*/ 483989 h 483989"/>
                    <a:gd name="connsiteX6" fmla="*/ 242061 w 483989"/>
                    <a:gd name="connsiteY6" fmla="*/ 131871 h 483989"/>
                    <a:gd name="connsiteX7" fmla="*/ 131805 w 483989"/>
                    <a:gd name="connsiteY7" fmla="*/ 241995 h 483989"/>
                    <a:gd name="connsiteX8" fmla="*/ 241929 w 483989"/>
                    <a:gd name="connsiteY8" fmla="*/ 352250 h 483989"/>
                    <a:gd name="connsiteX9" fmla="*/ 352184 w 483989"/>
                    <a:gd name="connsiteY9" fmla="*/ 242127 h 483989"/>
                    <a:gd name="connsiteX10" fmla="*/ 352184 w 483989"/>
                    <a:gd name="connsiteY10" fmla="*/ 241995 h 483989"/>
                    <a:gd name="connsiteX11" fmla="*/ 242061 w 483989"/>
                    <a:gd name="connsiteY11" fmla="*/ 131871 h 483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3989" h="483989">
                      <a:moveTo>
                        <a:pt x="242061" y="483989"/>
                      </a:moveTo>
                      <a:cubicBezTo>
                        <a:pt x="108411" y="484026"/>
                        <a:pt x="36" y="375711"/>
                        <a:pt x="0" y="242061"/>
                      </a:cubicBezTo>
                      <a:cubicBezTo>
                        <a:pt x="-36" y="108411"/>
                        <a:pt x="108279" y="36"/>
                        <a:pt x="241929" y="0"/>
                      </a:cubicBezTo>
                      <a:cubicBezTo>
                        <a:pt x="375579" y="-36"/>
                        <a:pt x="483953" y="108279"/>
                        <a:pt x="483989" y="241929"/>
                      </a:cubicBezTo>
                      <a:cubicBezTo>
                        <a:pt x="483989" y="241951"/>
                        <a:pt x="483989" y="241973"/>
                        <a:pt x="483989" y="241995"/>
                      </a:cubicBezTo>
                      <a:cubicBezTo>
                        <a:pt x="483844" y="375559"/>
                        <a:pt x="375624" y="483808"/>
                        <a:pt x="242060" y="483989"/>
                      </a:cubicBezTo>
                      <a:close/>
                      <a:moveTo>
                        <a:pt x="242061" y="131871"/>
                      </a:moveTo>
                      <a:cubicBezTo>
                        <a:pt x="181205" y="131835"/>
                        <a:pt x="131842" y="181139"/>
                        <a:pt x="131805" y="241995"/>
                      </a:cubicBezTo>
                      <a:cubicBezTo>
                        <a:pt x="131769" y="302851"/>
                        <a:pt x="181073" y="352214"/>
                        <a:pt x="241929" y="352250"/>
                      </a:cubicBezTo>
                      <a:cubicBezTo>
                        <a:pt x="302785" y="352286"/>
                        <a:pt x="352148" y="302982"/>
                        <a:pt x="352184" y="242127"/>
                      </a:cubicBezTo>
                      <a:cubicBezTo>
                        <a:pt x="352184" y="242083"/>
                        <a:pt x="352184" y="242039"/>
                        <a:pt x="352184" y="241995"/>
                      </a:cubicBezTo>
                      <a:cubicBezTo>
                        <a:pt x="352075" y="181220"/>
                        <a:pt x="302835" y="131980"/>
                        <a:pt x="242061" y="131871"/>
                      </a:cubicBezTo>
                      <a:close/>
                    </a:path>
                  </a:pathLst>
                </a:custGeom>
                <a:grpFill/>
                <a:ln w="6590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1"/>
                    </a:solidFill>
                  </a:endParaRPr>
                </a:p>
              </p:txBody>
            </p:sp>
            <p:sp>
              <p:nvSpPr>
                <p:cNvPr id="64" name="Freeform 22">
                  <a:extLst>
                    <a:ext uri="{FF2B5EF4-FFF2-40B4-BE49-F238E27FC236}">
                      <a16:creationId xmlns:a16="http://schemas.microsoft.com/office/drawing/2014/main" id="{03D8D4D6-CACD-CAD6-12D9-BF17B865B8BC}"/>
                    </a:ext>
                  </a:extLst>
                </p:cNvPr>
                <p:cNvSpPr/>
                <p:nvPr/>
              </p:nvSpPr>
              <p:spPr>
                <a:xfrm>
                  <a:off x="4810897" y="2143897"/>
                  <a:ext cx="2570205" cy="2570205"/>
                </a:xfrm>
                <a:custGeom>
                  <a:avLst/>
                  <a:gdLst>
                    <a:gd name="connsiteX0" fmla="*/ 1285103 w 2570205"/>
                    <a:gd name="connsiteY0" fmla="*/ 2570206 h 2570205"/>
                    <a:gd name="connsiteX1" fmla="*/ 0 w 2570205"/>
                    <a:gd name="connsiteY1" fmla="*/ 1285103 h 2570205"/>
                    <a:gd name="connsiteX2" fmla="*/ 1285103 w 2570205"/>
                    <a:gd name="connsiteY2" fmla="*/ 0 h 2570205"/>
                    <a:gd name="connsiteX3" fmla="*/ 2570206 w 2570205"/>
                    <a:gd name="connsiteY3" fmla="*/ 1285103 h 2570205"/>
                    <a:gd name="connsiteX4" fmla="*/ 1285103 w 2570205"/>
                    <a:gd name="connsiteY4" fmla="*/ 2570206 h 2570205"/>
                    <a:gd name="connsiteX5" fmla="*/ 1285103 w 2570205"/>
                    <a:gd name="connsiteY5" fmla="*/ 131805 h 2570205"/>
                    <a:gd name="connsiteX6" fmla="*/ 131805 w 2570205"/>
                    <a:gd name="connsiteY6" fmla="*/ 1285103 h 2570205"/>
                    <a:gd name="connsiteX7" fmla="*/ 1285103 w 2570205"/>
                    <a:gd name="connsiteY7" fmla="*/ 2438400 h 2570205"/>
                    <a:gd name="connsiteX8" fmla="*/ 2438400 w 2570205"/>
                    <a:gd name="connsiteY8" fmla="*/ 1285103 h 2570205"/>
                    <a:gd name="connsiteX9" fmla="*/ 1285103 w 2570205"/>
                    <a:gd name="connsiteY9" fmla="*/ 131805 h 257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205" h="2570205">
                      <a:moveTo>
                        <a:pt x="1285103" y="2570206"/>
                      </a:moveTo>
                      <a:cubicBezTo>
                        <a:pt x="575360" y="2570206"/>
                        <a:pt x="0" y="1994845"/>
                        <a:pt x="0" y="1285103"/>
                      </a:cubicBezTo>
                      <a:cubicBezTo>
                        <a:pt x="0" y="575360"/>
                        <a:pt x="575360" y="0"/>
                        <a:pt x="1285103" y="0"/>
                      </a:cubicBezTo>
                      <a:cubicBezTo>
                        <a:pt x="1994845" y="0"/>
                        <a:pt x="2570206" y="575360"/>
                        <a:pt x="2570206" y="1285103"/>
                      </a:cubicBezTo>
                      <a:cubicBezTo>
                        <a:pt x="2569407" y="1994514"/>
                        <a:pt x="1994514" y="2569407"/>
                        <a:pt x="1285103" y="2570206"/>
                      </a:cubicBezTo>
                      <a:close/>
                      <a:moveTo>
                        <a:pt x="1285103" y="131805"/>
                      </a:moveTo>
                      <a:cubicBezTo>
                        <a:pt x="648154" y="131805"/>
                        <a:pt x="131805" y="648154"/>
                        <a:pt x="131805" y="1285103"/>
                      </a:cubicBezTo>
                      <a:cubicBezTo>
                        <a:pt x="131805" y="1922051"/>
                        <a:pt x="648154" y="2438400"/>
                        <a:pt x="1285103" y="2438400"/>
                      </a:cubicBezTo>
                      <a:cubicBezTo>
                        <a:pt x="1922051" y="2438400"/>
                        <a:pt x="2438400" y="1922051"/>
                        <a:pt x="2438400" y="1285103"/>
                      </a:cubicBezTo>
                      <a:cubicBezTo>
                        <a:pt x="2437674" y="648455"/>
                        <a:pt x="1921750" y="132532"/>
                        <a:pt x="1285103" y="131805"/>
                      </a:cubicBezTo>
                      <a:close/>
                    </a:path>
                  </a:pathLst>
                </a:custGeom>
                <a:grpFill/>
                <a:ln w="6590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1"/>
                    </a:solidFill>
                  </a:endParaRPr>
                </a:p>
              </p:txBody>
            </p:sp>
            <p:sp>
              <p:nvSpPr>
                <p:cNvPr id="65" name="Freeform 23">
                  <a:extLst>
                    <a:ext uri="{FF2B5EF4-FFF2-40B4-BE49-F238E27FC236}">
                      <a16:creationId xmlns:a16="http://schemas.microsoft.com/office/drawing/2014/main" id="{CEB2AF86-08A2-CF3F-FA1F-9A679A7AF1FC}"/>
                    </a:ext>
                  </a:extLst>
                </p:cNvPr>
                <p:cNvSpPr/>
                <p:nvPr/>
              </p:nvSpPr>
              <p:spPr>
                <a:xfrm>
                  <a:off x="5390841" y="2143897"/>
                  <a:ext cx="1410317" cy="2570205"/>
                </a:xfrm>
                <a:custGeom>
                  <a:avLst/>
                  <a:gdLst>
                    <a:gd name="connsiteX0" fmla="*/ 705159 w 1410317"/>
                    <a:gd name="connsiteY0" fmla="*/ 2570206 h 2570205"/>
                    <a:gd name="connsiteX1" fmla="*/ 0 w 1410317"/>
                    <a:gd name="connsiteY1" fmla="*/ 1285103 h 2570205"/>
                    <a:gd name="connsiteX2" fmla="*/ 705159 w 1410317"/>
                    <a:gd name="connsiteY2" fmla="*/ 0 h 2570205"/>
                    <a:gd name="connsiteX3" fmla="*/ 1410318 w 1410317"/>
                    <a:gd name="connsiteY3" fmla="*/ 1285103 h 2570205"/>
                    <a:gd name="connsiteX4" fmla="*/ 705159 w 1410317"/>
                    <a:gd name="connsiteY4" fmla="*/ 2570206 h 2570205"/>
                    <a:gd name="connsiteX5" fmla="*/ 705159 w 1410317"/>
                    <a:gd name="connsiteY5" fmla="*/ 131805 h 2570205"/>
                    <a:gd name="connsiteX6" fmla="*/ 131805 w 1410317"/>
                    <a:gd name="connsiteY6" fmla="*/ 1285103 h 2570205"/>
                    <a:gd name="connsiteX7" fmla="*/ 705159 w 1410317"/>
                    <a:gd name="connsiteY7" fmla="*/ 2438400 h 2570205"/>
                    <a:gd name="connsiteX8" fmla="*/ 1278513 w 1410317"/>
                    <a:gd name="connsiteY8" fmla="*/ 1285103 h 2570205"/>
                    <a:gd name="connsiteX9" fmla="*/ 705159 w 1410317"/>
                    <a:gd name="connsiteY9" fmla="*/ 131805 h 257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0317" h="2570205">
                      <a:moveTo>
                        <a:pt x="705159" y="2570206"/>
                      </a:moveTo>
                      <a:cubicBezTo>
                        <a:pt x="309743" y="2570206"/>
                        <a:pt x="0" y="2005749"/>
                        <a:pt x="0" y="1285103"/>
                      </a:cubicBezTo>
                      <a:cubicBezTo>
                        <a:pt x="0" y="564457"/>
                        <a:pt x="309743" y="0"/>
                        <a:pt x="705159" y="0"/>
                      </a:cubicBezTo>
                      <a:cubicBezTo>
                        <a:pt x="1100575" y="0"/>
                        <a:pt x="1410318" y="564457"/>
                        <a:pt x="1410318" y="1285103"/>
                      </a:cubicBezTo>
                      <a:cubicBezTo>
                        <a:pt x="1410318" y="2005749"/>
                        <a:pt x="1100575" y="2570206"/>
                        <a:pt x="705159" y="2570206"/>
                      </a:cubicBezTo>
                      <a:close/>
                      <a:moveTo>
                        <a:pt x="705159" y="131805"/>
                      </a:moveTo>
                      <a:cubicBezTo>
                        <a:pt x="394362" y="131805"/>
                        <a:pt x="131805" y="659950"/>
                        <a:pt x="131805" y="1285103"/>
                      </a:cubicBezTo>
                      <a:cubicBezTo>
                        <a:pt x="131805" y="1910256"/>
                        <a:pt x="394362" y="2438400"/>
                        <a:pt x="705159" y="2438400"/>
                      </a:cubicBezTo>
                      <a:cubicBezTo>
                        <a:pt x="1015956" y="2438400"/>
                        <a:pt x="1278513" y="1910256"/>
                        <a:pt x="1278513" y="1285103"/>
                      </a:cubicBezTo>
                      <a:cubicBezTo>
                        <a:pt x="1278513" y="659950"/>
                        <a:pt x="1015956" y="131805"/>
                        <a:pt x="705159" y="131805"/>
                      </a:cubicBezTo>
                      <a:close/>
                    </a:path>
                  </a:pathLst>
                </a:custGeom>
                <a:grpFill/>
                <a:ln w="6590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1"/>
                    </a:solidFill>
                  </a:endParaRPr>
                </a:p>
              </p:txBody>
            </p:sp>
            <p:sp>
              <p:nvSpPr>
                <p:cNvPr id="66" name="Freeform 24">
                  <a:extLst>
                    <a:ext uri="{FF2B5EF4-FFF2-40B4-BE49-F238E27FC236}">
                      <a16:creationId xmlns:a16="http://schemas.microsoft.com/office/drawing/2014/main" id="{422FC377-A1D0-9047-E0F9-04131A939F70}"/>
                    </a:ext>
                  </a:extLst>
                </p:cNvPr>
                <p:cNvSpPr/>
                <p:nvPr/>
              </p:nvSpPr>
              <p:spPr>
                <a:xfrm>
                  <a:off x="6030097" y="2209800"/>
                  <a:ext cx="131805" cy="2438400"/>
                </a:xfrm>
                <a:custGeom>
                  <a:avLst/>
                  <a:gdLst>
                    <a:gd name="connsiteX0" fmla="*/ 0 w 131805"/>
                    <a:gd name="connsiteY0" fmla="*/ 0 h 2438400"/>
                    <a:gd name="connsiteX1" fmla="*/ 131805 w 131805"/>
                    <a:gd name="connsiteY1" fmla="*/ 0 h 2438400"/>
                    <a:gd name="connsiteX2" fmla="*/ 131805 w 131805"/>
                    <a:gd name="connsiteY2" fmla="*/ 2438400 h 2438400"/>
                    <a:gd name="connsiteX3" fmla="*/ 0 w 131805"/>
                    <a:gd name="connsiteY3" fmla="*/ 2438400 h 2438400"/>
                  </a:gdLst>
                  <a:ahLst/>
                  <a:cxnLst>
                    <a:cxn ang="0">
                      <a:pos x="connsiteX0" y="connsiteY0"/>
                    </a:cxn>
                    <a:cxn ang="0">
                      <a:pos x="connsiteX1" y="connsiteY1"/>
                    </a:cxn>
                    <a:cxn ang="0">
                      <a:pos x="connsiteX2" y="connsiteY2"/>
                    </a:cxn>
                    <a:cxn ang="0">
                      <a:pos x="connsiteX3" y="connsiteY3"/>
                    </a:cxn>
                  </a:cxnLst>
                  <a:rect l="l" t="t" r="r" b="b"/>
                  <a:pathLst>
                    <a:path w="131805" h="2438400">
                      <a:moveTo>
                        <a:pt x="0" y="0"/>
                      </a:moveTo>
                      <a:lnTo>
                        <a:pt x="131805" y="0"/>
                      </a:lnTo>
                      <a:lnTo>
                        <a:pt x="131805" y="2438400"/>
                      </a:lnTo>
                      <a:lnTo>
                        <a:pt x="0" y="2438400"/>
                      </a:lnTo>
                      <a:close/>
                    </a:path>
                  </a:pathLst>
                </a:custGeom>
                <a:grpFill/>
                <a:ln w="6590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1"/>
                    </a:solidFill>
                  </a:endParaRPr>
                </a:p>
              </p:txBody>
            </p:sp>
            <p:sp>
              <p:nvSpPr>
                <p:cNvPr id="67" name="Freeform 25">
                  <a:extLst>
                    <a:ext uri="{FF2B5EF4-FFF2-40B4-BE49-F238E27FC236}">
                      <a16:creationId xmlns:a16="http://schemas.microsoft.com/office/drawing/2014/main" id="{32B936CB-A5E8-A900-00E2-D4500CE5637E}"/>
                    </a:ext>
                  </a:extLst>
                </p:cNvPr>
                <p:cNvSpPr/>
                <p:nvPr/>
              </p:nvSpPr>
              <p:spPr>
                <a:xfrm>
                  <a:off x="5068774" y="2705849"/>
                  <a:ext cx="2054516" cy="131805"/>
                </a:xfrm>
                <a:custGeom>
                  <a:avLst/>
                  <a:gdLst>
                    <a:gd name="connsiteX0" fmla="*/ 0 w 2054516"/>
                    <a:gd name="connsiteY0" fmla="*/ 0 h 131805"/>
                    <a:gd name="connsiteX1" fmla="*/ 2054517 w 2054516"/>
                    <a:gd name="connsiteY1" fmla="*/ 0 h 131805"/>
                    <a:gd name="connsiteX2" fmla="*/ 2054517 w 2054516"/>
                    <a:gd name="connsiteY2" fmla="*/ 131805 h 131805"/>
                    <a:gd name="connsiteX3" fmla="*/ 0 w 2054516"/>
                    <a:gd name="connsiteY3" fmla="*/ 131805 h 131805"/>
                  </a:gdLst>
                  <a:ahLst/>
                  <a:cxnLst>
                    <a:cxn ang="0">
                      <a:pos x="connsiteX0" y="connsiteY0"/>
                    </a:cxn>
                    <a:cxn ang="0">
                      <a:pos x="connsiteX1" y="connsiteY1"/>
                    </a:cxn>
                    <a:cxn ang="0">
                      <a:pos x="connsiteX2" y="connsiteY2"/>
                    </a:cxn>
                    <a:cxn ang="0">
                      <a:pos x="connsiteX3" y="connsiteY3"/>
                    </a:cxn>
                  </a:cxnLst>
                  <a:rect l="l" t="t" r="r" b="b"/>
                  <a:pathLst>
                    <a:path w="2054516" h="131805">
                      <a:moveTo>
                        <a:pt x="0" y="0"/>
                      </a:moveTo>
                      <a:lnTo>
                        <a:pt x="2054517" y="0"/>
                      </a:lnTo>
                      <a:lnTo>
                        <a:pt x="2054517" y="131805"/>
                      </a:lnTo>
                      <a:lnTo>
                        <a:pt x="0" y="131805"/>
                      </a:lnTo>
                      <a:close/>
                    </a:path>
                  </a:pathLst>
                </a:custGeom>
                <a:grpFill/>
                <a:ln w="6590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1"/>
                    </a:solidFill>
                  </a:endParaRPr>
                </a:p>
              </p:txBody>
            </p:sp>
            <p:sp>
              <p:nvSpPr>
                <p:cNvPr id="68" name="Freeform 26">
                  <a:extLst>
                    <a:ext uri="{FF2B5EF4-FFF2-40B4-BE49-F238E27FC236}">
                      <a16:creationId xmlns:a16="http://schemas.microsoft.com/office/drawing/2014/main" id="{C6AA890D-8E7E-B84D-1518-9BA382363D39}"/>
                    </a:ext>
                  </a:extLst>
                </p:cNvPr>
                <p:cNvSpPr/>
                <p:nvPr/>
              </p:nvSpPr>
              <p:spPr>
                <a:xfrm>
                  <a:off x="5038459" y="3970456"/>
                  <a:ext cx="2115147" cy="131805"/>
                </a:xfrm>
                <a:custGeom>
                  <a:avLst/>
                  <a:gdLst>
                    <a:gd name="connsiteX0" fmla="*/ 0 w 2115147"/>
                    <a:gd name="connsiteY0" fmla="*/ 0 h 131805"/>
                    <a:gd name="connsiteX1" fmla="*/ 2115147 w 2115147"/>
                    <a:gd name="connsiteY1" fmla="*/ 0 h 131805"/>
                    <a:gd name="connsiteX2" fmla="*/ 2115147 w 2115147"/>
                    <a:gd name="connsiteY2" fmla="*/ 131805 h 131805"/>
                    <a:gd name="connsiteX3" fmla="*/ 0 w 2115147"/>
                    <a:gd name="connsiteY3" fmla="*/ 131805 h 131805"/>
                  </a:gdLst>
                  <a:ahLst/>
                  <a:cxnLst>
                    <a:cxn ang="0">
                      <a:pos x="connsiteX0" y="connsiteY0"/>
                    </a:cxn>
                    <a:cxn ang="0">
                      <a:pos x="connsiteX1" y="connsiteY1"/>
                    </a:cxn>
                    <a:cxn ang="0">
                      <a:pos x="connsiteX2" y="connsiteY2"/>
                    </a:cxn>
                    <a:cxn ang="0">
                      <a:pos x="connsiteX3" y="connsiteY3"/>
                    </a:cxn>
                  </a:cxnLst>
                  <a:rect l="l" t="t" r="r" b="b"/>
                  <a:pathLst>
                    <a:path w="2115147" h="131805">
                      <a:moveTo>
                        <a:pt x="0" y="0"/>
                      </a:moveTo>
                      <a:lnTo>
                        <a:pt x="2115147" y="0"/>
                      </a:lnTo>
                      <a:lnTo>
                        <a:pt x="2115147" y="131805"/>
                      </a:lnTo>
                      <a:lnTo>
                        <a:pt x="0" y="131805"/>
                      </a:lnTo>
                      <a:close/>
                    </a:path>
                  </a:pathLst>
                </a:custGeom>
                <a:grpFill/>
                <a:ln w="6590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1"/>
                    </a:solidFill>
                  </a:endParaRPr>
                </a:p>
              </p:txBody>
            </p:sp>
            <p:sp>
              <p:nvSpPr>
                <p:cNvPr id="69" name="Freeform 27">
                  <a:extLst>
                    <a:ext uri="{FF2B5EF4-FFF2-40B4-BE49-F238E27FC236}">
                      <a16:creationId xmlns:a16="http://schemas.microsoft.com/office/drawing/2014/main" id="{A6B6803A-C9F9-B6CD-6A30-D66B98817292}"/>
                    </a:ext>
                  </a:extLst>
                </p:cNvPr>
                <p:cNvSpPr/>
                <p:nvPr/>
              </p:nvSpPr>
              <p:spPr>
                <a:xfrm>
                  <a:off x="4876800" y="3363097"/>
                  <a:ext cx="2438400" cy="131805"/>
                </a:xfrm>
                <a:custGeom>
                  <a:avLst/>
                  <a:gdLst>
                    <a:gd name="connsiteX0" fmla="*/ 0 w 2438400"/>
                    <a:gd name="connsiteY0" fmla="*/ 0 h 131805"/>
                    <a:gd name="connsiteX1" fmla="*/ 2438400 w 2438400"/>
                    <a:gd name="connsiteY1" fmla="*/ 0 h 131805"/>
                    <a:gd name="connsiteX2" fmla="*/ 2438400 w 2438400"/>
                    <a:gd name="connsiteY2" fmla="*/ 131805 h 131805"/>
                    <a:gd name="connsiteX3" fmla="*/ 0 w 2438400"/>
                    <a:gd name="connsiteY3" fmla="*/ 131805 h 131805"/>
                  </a:gdLst>
                  <a:ahLst/>
                  <a:cxnLst>
                    <a:cxn ang="0">
                      <a:pos x="connsiteX0" y="connsiteY0"/>
                    </a:cxn>
                    <a:cxn ang="0">
                      <a:pos x="connsiteX1" y="connsiteY1"/>
                    </a:cxn>
                    <a:cxn ang="0">
                      <a:pos x="connsiteX2" y="connsiteY2"/>
                    </a:cxn>
                    <a:cxn ang="0">
                      <a:pos x="connsiteX3" y="connsiteY3"/>
                    </a:cxn>
                  </a:cxnLst>
                  <a:rect l="l" t="t" r="r" b="b"/>
                  <a:pathLst>
                    <a:path w="2438400" h="131805">
                      <a:moveTo>
                        <a:pt x="0" y="0"/>
                      </a:moveTo>
                      <a:lnTo>
                        <a:pt x="2438400" y="0"/>
                      </a:lnTo>
                      <a:lnTo>
                        <a:pt x="2438400" y="131805"/>
                      </a:lnTo>
                      <a:lnTo>
                        <a:pt x="0" y="131805"/>
                      </a:lnTo>
                      <a:close/>
                    </a:path>
                  </a:pathLst>
                </a:custGeom>
                <a:grpFill/>
                <a:ln w="6590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1"/>
                    </a:solidFill>
                  </a:endParaRPr>
                </a:p>
              </p:txBody>
            </p:sp>
          </p:grpSp>
        </p:grpSp>
      </p:grpSp>
      <p:grpSp>
        <p:nvGrpSpPr>
          <p:cNvPr id="95" name="Group 94">
            <a:extLst>
              <a:ext uri="{FF2B5EF4-FFF2-40B4-BE49-F238E27FC236}">
                <a16:creationId xmlns:a16="http://schemas.microsoft.com/office/drawing/2014/main" id="{BC5E3337-9B47-4EE5-32F9-692856742679}"/>
              </a:ext>
            </a:extLst>
          </p:cNvPr>
          <p:cNvGrpSpPr/>
          <p:nvPr/>
        </p:nvGrpSpPr>
        <p:grpSpPr>
          <a:xfrm>
            <a:off x="721497" y="2597130"/>
            <a:ext cx="1641876" cy="1786891"/>
            <a:chOff x="721497" y="2180570"/>
            <a:chExt cx="1641876" cy="1786891"/>
          </a:xfrm>
        </p:grpSpPr>
        <p:sp>
          <p:nvSpPr>
            <p:cNvPr id="28" name="TextBox 179">
              <a:extLst>
                <a:ext uri="{FF2B5EF4-FFF2-40B4-BE49-F238E27FC236}">
                  <a16:creationId xmlns:a16="http://schemas.microsoft.com/office/drawing/2014/main" id="{CA9C7788-3C20-E82D-0303-5ACC4018CFB2}"/>
                </a:ext>
              </a:extLst>
            </p:cNvPr>
            <p:cNvSpPr txBox="1"/>
            <p:nvPr/>
          </p:nvSpPr>
          <p:spPr>
            <a:xfrm>
              <a:off x="721497" y="3444241"/>
              <a:ext cx="1641876" cy="5232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a:solidFill>
                    <a:schemeClr val="bg1"/>
                  </a:solidFill>
                  <a:effectLst/>
                  <a:latin typeface="+mj-lt"/>
                </a:rPr>
                <a:t>What’s happening today?</a:t>
              </a:r>
              <a:endParaRPr lang="en-GB" sz="1400">
                <a:solidFill>
                  <a:schemeClr val="bg1"/>
                </a:solidFill>
                <a:latin typeface="+mj-lt"/>
              </a:endParaRPr>
            </a:p>
          </p:txBody>
        </p:sp>
        <p:grpSp>
          <p:nvGrpSpPr>
            <p:cNvPr id="11" name="Group 10">
              <a:extLst>
                <a:ext uri="{FF2B5EF4-FFF2-40B4-BE49-F238E27FC236}">
                  <a16:creationId xmlns:a16="http://schemas.microsoft.com/office/drawing/2014/main" id="{5FFDFDC1-F03F-2B1C-A635-3ADA19CCC952}"/>
                </a:ext>
              </a:extLst>
            </p:cNvPr>
            <p:cNvGrpSpPr/>
            <p:nvPr/>
          </p:nvGrpSpPr>
          <p:grpSpPr>
            <a:xfrm>
              <a:off x="931604" y="2180570"/>
              <a:ext cx="1221662" cy="1220980"/>
              <a:chOff x="931604" y="2180570"/>
              <a:chExt cx="1221662" cy="1220980"/>
            </a:xfrm>
          </p:grpSpPr>
          <p:sp>
            <p:nvSpPr>
              <p:cNvPr id="27" name="Oval 26">
                <a:extLst>
                  <a:ext uri="{FF2B5EF4-FFF2-40B4-BE49-F238E27FC236}">
                    <a16:creationId xmlns:a16="http://schemas.microsoft.com/office/drawing/2014/main" id="{E9BF99CF-1925-6B7B-D4EE-D2C6BEED7556}"/>
                  </a:ext>
                </a:extLst>
              </p:cNvPr>
              <p:cNvSpPr/>
              <p:nvPr/>
            </p:nvSpPr>
            <p:spPr>
              <a:xfrm>
                <a:off x="931604" y="2180570"/>
                <a:ext cx="1221662" cy="122098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nvGrpSpPr>
              <p:cNvPr id="70" name="Group 69">
                <a:extLst>
                  <a:ext uri="{FF2B5EF4-FFF2-40B4-BE49-F238E27FC236}">
                    <a16:creationId xmlns:a16="http://schemas.microsoft.com/office/drawing/2014/main" id="{F6065659-5315-4BA1-DBF2-3F88B44B39B6}"/>
                  </a:ext>
                </a:extLst>
              </p:cNvPr>
              <p:cNvGrpSpPr/>
              <p:nvPr/>
            </p:nvGrpSpPr>
            <p:grpSpPr>
              <a:xfrm>
                <a:off x="1281469" y="2481574"/>
                <a:ext cx="521932" cy="558538"/>
                <a:chOff x="2017801" y="2521240"/>
                <a:chExt cx="560139" cy="599427"/>
              </a:xfrm>
              <a:solidFill>
                <a:schemeClr val="bg1"/>
              </a:solidFill>
            </p:grpSpPr>
            <p:sp>
              <p:nvSpPr>
                <p:cNvPr id="71" name="Freeform 38">
                  <a:extLst>
                    <a:ext uri="{FF2B5EF4-FFF2-40B4-BE49-F238E27FC236}">
                      <a16:creationId xmlns:a16="http://schemas.microsoft.com/office/drawing/2014/main" id="{608CD25E-B449-3DA5-4358-23C14D45E0F2}"/>
                    </a:ext>
                  </a:extLst>
                </p:cNvPr>
                <p:cNvSpPr/>
                <p:nvPr/>
              </p:nvSpPr>
              <p:spPr>
                <a:xfrm>
                  <a:off x="2431138" y="2678723"/>
                  <a:ext cx="23461" cy="23795"/>
                </a:xfrm>
                <a:custGeom>
                  <a:avLst/>
                  <a:gdLst>
                    <a:gd name="connsiteX0" fmla="*/ 75130 w 150260"/>
                    <a:gd name="connsiteY0" fmla="*/ 0 h 152400"/>
                    <a:gd name="connsiteX1" fmla="*/ 8 w 150260"/>
                    <a:gd name="connsiteY1" fmla="*/ 77278 h 152400"/>
                    <a:gd name="connsiteX2" fmla="*/ 75130 w 150260"/>
                    <a:gd name="connsiteY2" fmla="*/ 152400 h 152400"/>
                    <a:gd name="connsiteX3" fmla="*/ 150253 w 150260"/>
                    <a:gd name="connsiteY3" fmla="*/ 75122 h 152400"/>
                    <a:gd name="connsiteX4" fmla="*/ 75130 w 150260"/>
                    <a:gd name="connsiteY4" fmla="*/ 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60" h="152400">
                      <a:moveTo>
                        <a:pt x="75130" y="0"/>
                      </a:moveTo>
                      <a:cubicBezTo>
                        <a:pt x="33046" y="595"/>
                        <a:pt x="-587" y="35193"/>
                        <a:pt x="8" y="77278"/>
                      </a:cubicBezTo>
                      <a:cubicBezTo>
                        <a:pt x="591" y="118523"/>
                        <a:pt x="33885" y="151817"/>
                        <a:pt x="75130" y="152400"/>
                      </a:cubicBezTo>
                      <a:cubicBezTo>
                        <a:pt x="117214" y="151805"/>
                        <a:pt x="150848" y="117207"/>
                        <a:pt x="150253" y="75122"/>
                      </a:cubicBezTo>
                      <a:cubicBezTo>
                        <a:pt x="149669" y="33877"/>
                        <a:pt x="116375" y="583"/>
                        <a:pt x="75130" y="0"/>
                      </a:cubicBezTo>
                      <a:close/>
                    </a:path>
                  </a:pathLst>
                </a:custGeom>
                <a:grp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1"/>
                    </a:solidFill>
                  </a:endParaRPr>
                </a:p>
              </p:txBody>
            </p:sp>
            <p:grpSp>
              <p:nvGrpSpPr>
                <p:cNvPr id="72" name="Group 71">
                  <a:extLst>
                    <a:ext uri="{FF2B5EF4-FFF2-40B4-BE49-F238E27FC236}">
                      <a16:creationId xmlns:a16="http://schemas.microsoft.com/office/drawing/2014/main" id="{AAE014A1-7428-6CCF-9679-A0B21FF44A62}"/>
                    </a:ext>
                  </a:extLst>
                </p:cNvPr>
                <p:cNvGrpSpPr/>
                <p:nvPr/>
              </p:nvGrpSpPr>
              <p:grpSpPr>
                <a:xfrm>
                  <a:off x="2017801" y="2521240"/>
                  <a:ext cx="560139" cy="599427"/>
                  <a:chOff x="2017801" y="2521240"/>
                  <a:chExt cx="560139" cy="599427"/>
                </a:xfrm>
                <a:grpFill/>
              </p:grpSpPr>
              <p:sp>
                <p:nvSpPr>
                  <p:cNvPr id="73" name="Freeform 35">
                    <a:extLst>
                      <a:ext uri="{FF2B5EF4-FFF2-40B4-BE49-F238E27FC236}">
                        <a16:creationId xmlns:a16="http://schemas.microsoft.com/office/drawing/2014/main" id="{C3CC97C9-BC21-B672-1264-192A9298E7FA}"/>
                      </a:ext>
                    </a:extLst>
                  </p:cNvPr>
                  <p:cNvSpPr/>
                  <p:nvPr/>
                </p:nvSpPr>
                <p:spPr>
                  <a:xfrm>
                    <a:off x="2148500" y="2521240"/>
                    <a:ext cx="429440" cy="271959"/>
                  </a:xfrm>
                  <a:custGeom>
                    <a:avLst/>
                    <a:gdLst>
                      <a:gd name="connsiteX0" fmla="*/ 3200400 w 3505200"/>
                      <a:gd name="connsiteY0" fmla="*/ 0 h 2219804"/>
                      <a:gd name="connsiteX1" fmla="*/ 304800 w 3505200"/>
                      <a:gd name="connsiteY1" fmla="*/ 0 h 2219804"/>
                      <a:gd name="connsiteX2" fmla="*/ 0 w 3505200"/>
                      <a:gd name="connsiteY2" fmla="*/ 304800 h 2219804"/>
                      <a:gd name="connsiteX3" fmla="*/ 0 w 3505200"/>
                      <a:gd name="connsiteY3" fmla="*/ 2067409 h 2219804"/>
                      <a:gd name="connsiteX4" fmla="*/ 152404 w 3505200"/>
                      <a:gd name="connsiteY4" fmla="*/ 2219805 h 2219804"/>
                      <a:gd name="connsiteX5" fmla="*/ 236935 w 3505200"/>
                      <a:gd name="connsiteY5" fmla="*/ 2194210 h 2219804"/>
                      <a:gd name="connsiteX6" fmla="*/ 556468 w 3505200"/>
                      <a:gd name="connsiteY6" fmla="*/ 1981200 h 2219804"/>
                      <a:gd name="connsiteX7" fmla="*/ 3200400 w 3505200"/>
                      <a:gd name="connsiteY7" fmla="*/ 1981200 h 2219804"/>
                      <a:gd name="connsiteX8" fmla="*/ 3505200 w 3505200"/>
                      <a:gd name="connsiteY8" fmla="*/ 1676400 h 2219804"/>
                      <a:gd name="connsiteX9" fmla="*/ 3505200 w 3505200"/>
                      <a:gd name="connsiteY9" fmla="*/ 304800 h 2219804"/>
                      <a:gd name="connsiteX10" fmla="*/ 3200400 w 3505200"/>
                      <a:gd name="connsiteY10" fmla="*/ 0 h 2219804"/>
                      <a:gd name="connsiteX11" fmla="*/ 3352800 w 3505200"/>
                      <a:gd name="connsiteY11" fmla="*/ 1676400 h 2219804"/>
                      <a:gd name="connsiteX12" fmla="*/ 3200400 w 3505200"/>
                      <a:gd name="connsiteY12" fmla="*/ 1828800 h 2219804"/>
                      <a:gd name="connsiteX13" fmla="*/ 533400 w 3505200"/>
                      <a:gd name="connsiteY13" fmla="*/ 1828800 h 2219804"/>
                      <a:gd name="connsiteX14" fmla="*/ 491133 w 3505200"/>
                      <a:gd name="connsiteY14" fmla="*/ 1841602 h 2219804"/>
                      <a:gd name="connsiteX15" fmla="*/ 152400 w 3505200"/>
                      <a:gd name="connsiteY15" fmla="*/ 2067409 h 2219804"/>
                      <a:gd name="connsiteX16" fmla="*/ 152400 w 3505200"/>
                      <a:gd name="connsiteY16" fmla="*/ 304800 h 2219804"/>
                      <a:gd name="connsiteX17" fmla="*/ 304800 w 3505200"/>
                      <a:gd name="connsiteY17" fmla="*/ 152400 h 2219804"/>
                      <a:gd name="connsiteX18" fmla="*/ 3200400 w 3505200"/>
                      <a:gd name="connsiteY18" fmla="*/ 152400 h 2219804"/>
                      <a:gd name="connsiteX19" fmla="*/ 3352800 w 3505200"/>
                      <a:gd name="connsiteY19" fmla="*/ 304800 h 221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05200" h="2219804">
                        <a:moveTo>
                          <a:pt x="3200400" y="0"/>
                        </a:moveTo>
                        <a:lnTo>
                          <a:pt x="304800" y="0"/>
                        </a:lnTo>
                        <a:cubicBezTo>
                          <a:pt x="136543" y="192"/>
                          <a:pt x="192" y="136543"/>
                          <a:pt x="0" y="304800"/>
                        </a:cubicBezTo>
                        <a:lnTo>
                          <a:pt x="0" y="2067409"/>
                        </a:lnTo>
                        <a:cubicBezTo>
                          <a:pt x="2" y="2151577"/>
                          <a:pt x="68236" y="2219807"/>
                          <a:pt x="152404" y="2219805"/>
                        </a:cubicBezTo>
                        <a:cubicBezTo>
                          <a:pt x="182490" y="2219804"/>
                          <a:pt x="211902" y="2210899"/>
                          <a:pt x="236935" y="2194210"/>
                        </a:cubicBezTo>
                        <a:lnTo>
                          <a:pt x="556468" y="1981200"/>
                        </a:lnTo>
                        <a:lnTo>
                          <a:pt x="3200400" y="1981200"/>
                        </a:lnTo>
                        <a:cubicBezTo>
                          <a:pt x="3368657" y="1981008"/>
                          <a:pt x="3505008" y="1844657"/>
                          <a:pt x="3505200" y="1676400"/>
                        </a:cubicBezTo>
                        <a:lnTo>
                          <a:pt x="3505200" y="304800"/>
                        </a:lnTo>
                        <a:cubicBezTo>
                          <a:pt x="3505008" y="136543"/>
                          <a:pt x="3368657" y="192"/>
                          <a:pt x="3200400" y="0"/>
                        </a:cubicBezTo>
                        <a:close/>
                        <a:moveTo>
                          <a:pt x="3352800" y="1676400"/>
                        </a:moveTo>
                        <a:cubicBezTo>
                          <a:pt x="3352716" y="1760533"/>
                          <a:pt x="3284533" y="1828716"/>
                          <a:pt x="3200400" y="1828800"/>
                        </a:cubicBezTo>
                        <a:lnTo>
                          <a:pt x="533400" y="1828800"/>
                        </a:lnTo>
                        <a:cubicBezTo>
                          <a:pt x="518357" y="1828806"/>
                          <a:pt x="503651" y="1833260"/>
                          <a:pt x="491133" y="1841602"/>
                        </a:cubicBezTo>
                        <a:lnTo>
                          <a:pt x="152400" y="2067409"/>
                        </a:lnTo>
                        <a:lnTo>
                          <a:pt x="152400" y="304800"/>
                        </a:lnTo>
                        <a:cubicBezTo>
                          <a:pt x="152484" y="220667"/>
                          <a:pt x="220667" y="152484"/>
                          <a:pt x="304800" y="152400"/>
                        </a:cubicBezTo>
                        <a:lnTo>
                          <a:pt x="3200400" y="152400"/>
                        </a:lnTo>
                        <a:cubicBezTo>
                          <a:pt x="3284533" y="152484"/>
                          <a:pt x="3352716" y="220667"/>
                          <a:pt x="3352800" y="304800"/>
                        </a:cubicBezTo>
                        <a:close/>
                      </a:path>
                    </a:pathLst>
                  </a:custGeom>
                  <a:grp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1"/>
                      </a:solidFill>
                    </a:endParaRPr>
                  </a:p>
                </p:txBody>
              </p:sp>
              <p:sp>
                <p:nvSpPr>
                  <p:cNvPr id="74" name="Freeform 36">
                    <a:extLst>
                      <a:ext uri="{FF2B5EF4-FFF2-40B4-BE49-F238E27FC236}">
                        <a16:creationId xmlns:a16="http://schemas.microsoft.com/office/drawing/2014/main" id="{F3264BF0-9DBD-FF71-6C4C-9C2D9F150F0B}"/>
                      </a:ext>
                    </a:extLst>
                  </p:cNvPr>
                  <p:cNvSpPr/>
                  <p:nvPr/>
                </p:nvSpPr>
                <p:spPr>
                  <a:xfrm>
                    <a:off x="2358552" y="2558583"/>
                    <a:ext cx="168042" cy="167547"/>
                  </a:xfrm>
                  <a:custGeom>
                    <a:avLst/>
                    <a:gdLst>
                      <a:gd name="connsiteX0" fmla="*/ 685800 w 1371600"/>
                      <a:gd name="connsiteY0" fmla="*/ 0 h 1367560"/>
                      <a:gd name="connsiteX1" fmla="*/ 0 w 1371600"/>
                      <a:gd name="connsiteY1" fmla="*/ 685800 h 1367560"/>
                      <a:gd name="connsiteX2" fmla="*/ 1371600 w 1371600"/>
                      <a:gd name="connsiteY2" fmla="*/ 685793 h 1367560"/>
                      <a:gd name="connsiteX3" fmla="*/ 685800 w 1371600"/>
                      <a:gd name="connsiteY3" fmla="*/ 0 h 1367560"/>
                      <a:gd name="connsiteX4" fmla="*/ 685800 w 1371600"/>
                      <a:gd name="connsiteY4" fmla="*/ 1219200 h 1367560"/>
                      <a:gd name="connsiteX5" fmla="*/ 152400 w 1371600"/>
                      <a:gd name="connsiteY5" fmla="*/ 685800 h 1367560"/>
                      <a:gd name="connsiteX6" fmla="*/ 1219200 w 1371600"/>
                      <a:gd name="connsiteY6" fmla="*/ 685809 h 1367560"/>
                      <a:gd name="connsiteX7" fmla="*/ 685800 w 1371600"/>
                      <a:gd name="connsiteY7" fmla="*/ 1219200 h 136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600" h="1367560">
                        <a:moveTo>
                          <a:pt x="685800" y="0"/>
                        </a:moveTo>
                        <a:cubicBezTo>
                          <a:pt x="307225" y="440"/>
                          <a:pt x="440" y="307225"/>
                          <a:pt x="0" y="685800"/>
                        </a:cubicBezTo>
                        <a:cubicBezTo>
                          <a:pt x="36008" y="1594942"/>
                          <a:pt x="1335730" y="1594688"/>
                          <a:pt x="1371600" y="685793"/>
                        </a:cubicBezTo>
                        <a:cubicBezTo>
                          <a:pt x="1371157" y="307221"/>
                          <a:pt x="1064372" y="440"/>
                          <a:pt x="685800" y="0"/>
                        </a:cubicBezTo>
                        <a:close/>
                        <a:moveTo>
                          <a:pt x="685800" y="1219200"/>
                        </a:moveTo>
                        <a:cubicBezTo>
                          <a:pt x="391348" y="1218870"/>
                          <a:pt x="152730" y="980252"/>
                          <a:pt x="152400" y="685800"/>
                        </a:cubicBezTo>
                        <a:cubicBezTo>
                          <a:pt x="177442" y="-20160"/>
                          <a:pt x="1194265" y="-19979"/>
                          <a:pt x="1219200" y="685809"/>
                        </a:cubicBezTo>
                        <a:cubicBezTo>
                          <a:pt x="1218865" y="980258"/>
                          <a:pt x="980249" y="1218870"/>
                          <a:pt x="685800" y="1219200"/>
                        </a:cubicBezTo>
                        <a:close/>
                      </a:path>
                    </a:pathLst>
                  </a:custGeom>
                  <a:grp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1"/>
                      </a:solidFill>
                    </a:endParaRPr>
                  </a:p>
                </p:txBody>
              </p:sp>
              <p:sp>
                <p:nvSpPr>
                  <p:cNvPr id="75" name="Freeform 37">
                    <a:extLst>
                      <a:ext uri="{FF2B5EF4-FFF2-40B4-BE49-F238E27FC236}">
                        <a16:creationId xmlns:a16="http://schemas.microsoft.com/office/drawing/2014/main" id="{79BCC242-9E70-F6B0-A17B-03CF2B67BF4E}"/>
                      </a:ext>
                    </a:extLst>
                  </p:cNvPr>
                  <p:cNvSpPr/>
                  <p:nvPr/>
                </p:nvSpPr>
                <p:spPr>
                  <a:xfrm>
                    <a:off x="2405110" y="2586038"/>
                    <a:ext cx="74742" cy="87514"/>
                  </a:xfrm>
                  <a:custGeom>
                    <a:avLst/>
                    <a:gdLst>
                      <a:gd name="connsiteX0" fmla="*/ 335844 w 610067"/>
                      <a:gd name="connsiteY0" fmla="*/ 4501 h 714309"/>
                      <a:gd name="connsiteX1" fmla="*/ 4452 w 610067"/>
                      <a:gd name="connsiteY1" fmla="*/ 235426 h 714309"/>
                      <a:gd name="connsiteX2" fmla="*/ 981 w 610067"/>
                      <a:gd name="connsiteY2" fmla="*/ 309306 h 714309"/>
                      <a:gd name="connsiteX3" fmla="*/ 78591 w 610067"/>
                      <a:gd name="connsiteY3" fmla="*/ 384096 h 714309"/>
                      <a:gd name="connsiteX4" fmla="*/ 153381 w 610067"/>
                      <a:gd name="connsiteY4" fmla="*/ 309296 h 714309"/>
                      <a:gd name="connsiteX5" fmla="*/ 255568 w 610067"/>
                      <a:gd name="connsiteY5" fmla="*/ 159108 h 714309"/>
                      <a:gd name="connsiteX6" fmla="*/ 275721 w 610067"/>
                      <a:gd name="connsiteY6" fmla="*/ 156903 h 714309"/>
                      <a:gd name="connsiteX7" fmla="*/ 335843 w 610067"/>
                      <a:gd name="connsiteY7" fmla="*/ 156903 h 714309"/>
                      <a:gd name="connsiteX8" fmla="*/ 458181 w 610067"/>
                      <a:gd name="connsiteY8" fmla="*/ 279238 h 714309"/>
                      <a:gd name="connsiteX9" fmla="*/ 346890 w 610067"/>
                      <a:gd name="connsiteY9" fmla="*/ 418912 h 714309"/>
                      <a:gd name="connsiteX10" fmla="*/ 305776 w 610067"/>
                      <a:gd name="connsiteY10" fmla="*/ 714309 h 714309"/>
                      <a:gd name="connsiteX11" fmla="*/ 381981 w 610067"/>
                      <a:gd name="connsiteY11" fmla="*/ 638100 h 714309"/>
                      <a:gd name="connsiteX12" fmla="*/ 431429 w 610067"/>
                      <a:gd name="connsiteY12" fmla="*/ 545714 h 714309"/>
                      <a:gd name="connsiteX13" fmla="*/ 335844 w 610067"/>
                      <a:gd name="connsiteY13" fmla="*/ 4501 h 714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0067" h="714309">
                        <a:moveTo>
                          <a:pt x="335844" y="4501"/>
                        </a:moveTo>
                        <a:cubicBezTo>
                          <a:pt x="180564" y="-23242"/>
                          <a:pt x="32195" y="80146"/>
                          <a:pt x="4452" y="235426"/>
                        </a:cubicBezTo>
                        <a:cubicBezTo>
                          <a:pt x="98" y="259798"/>
                          <a:pt x="-1069" y="284633"/>
                          <a:pt x="981" y="309306"/>
                        </a:cubicBezTo>
                        <a:cubicBezTo>
                          <a:pt x="1759" y="351390"/>
                          <a:pt x="36507" y="384875"/>
                          <a:pt x="78591" y="384096"/>
                        </a:cubicBezTo>
                        <a:cubicBezTo>
                          <a:pt x="119582" y="383337"/>
                          <a:pt x="152627" y="350287"/>
                          <a:pt x="153381" y="309296"/>
                        </a:cubicBezTo>
                        <a:cubicBezTo>
                          <a:pt x="140126" y="239604"/>
                          <a:pt x="185877" y="172363"/>
                          <a:pt x="255568" y="159108"/>
                        </a:cubicBezTo>
                        <a:cubicBezTo>
                          <a:pt x="262217" y="157843"/>
                          <a:pt x="268956" y="157106"/>
                          <a:pt x="275721" y="156903"/>
                        </a:cubicBezTo>
                        <a:lnTo>
                          <a:pt x="335843" y="156903"/>
                        </a:lnTo>
                        <a:cubicBezTo>
                          <a:pt x="403376" y="156979"/>
                          <a:pt x="458103" y="211705"/>
                          <a:pt x="458181" y="279238"/>
                        </a:cubicBezTo>
                        <a:cubicBezTo>
                          <a:pt x="462420" y="347258"/>
                          <a:pt x="397412" y="387929"/>
                          <a:pt x="346890" y="418912"/>
                        </a:cubicBezTo>
                        <a:cubicBezTo>
                          <a:pt x="258982" y="467139"/>
                          <a:pt x="151877" y="691424"/>
                          <a:pt x="305776" y="714309"/>
                        </a:cubicBezTo>
                        <a:cubicBezTo>
                          <a:pt x="347862" y="714303"/>
                          <a:pt x="381977" y="680186"/>
                          <a:pt x="381981" y="638100"/>
                        </a:cubicBezTo>
                        <a:cubicBezTo>
                          <a:pt x="381947" y="600966"/>
                          <a:pt x="400511" y="566282"/>
                          <a:pt x="431429" y="545714"/>
                        </a:cubicBezTo>
                        <a:cubicBezTo>
                          <a:pt x="711107" y="407087"/>
                          <a:pt x="649661" y="21364"/>
                          <a:pt x="335844" y="4501"/>
                        </a:cubicBezTo>
                        <a:close/>
                      </a:path>
                    </a:pathLst>
                  </a:custGeom>
                  <a:grp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1"/>
                      </a:solidFill>
                    </a:endParaRPr>
                  </a:p>
                </p:txBody>
              </p:sp>
              <p:sp>
                <p:nvSpPr>
                  <p:cNvPr id="76" name="Freeform 39">
                    <a:extLst>
                      <a:ext uri="{FF2B5EF4-FFF2-40B4-BE49-F238E27FC236}">
                        <a16:creationId xmlns:a16="http://schemas.microsoft.com/office/drawing/2014/main" id="{E3095C89-19A1-05C7-E32E-14A6340786DE}"/>
                      </a:ext>
                    </a:extLst>
                  </p:cNvPr>
                  <p:cNvSpPr/>
                  <p:nvPr/>
                </p:nvSpPr>
                <p:spPr>
                  <a:xfrm>
                    <a:off x="2186023" y="2577254"/>
                    <a:ext cx="130338" cy="18671"/>
                  </a:xfrm>
                  <a:custGeom>
                    <a:avLst/>
                    <a:gdLst>
                      <a:gd name="connsiteX0" fmla="*/ 989127 w 1063856"/>
                      <a:gd name="connsiteY0" fmla="*/ 0 h 152400"/>
                      <a:gd name="connsiteX1" fmla="*/ 74727 w 1063856"/>
                      <a:gd name="connsiteY1" fmla="*/ 0 h 152400"/>
                      <a:gd name="connsiteX2" fmla="*/ 15 w 1063856"/>
                      <a:gd name="connsiteY2" fmla="*/ 77688 h 152400"/>
                      <a:gd name="connsiteX3" fmla="*/ 74732 w 1063856"/>
                      <a:gd name="connsiteY3" fmla="*/ 152400 h 152400"/>
                      <a:gd name="connsiteX4" fmla="*/ 989127 w 1063856"/>
                      <a:gd name="connsiteY4" fmla="*/ 152400 h 152400"/>
                      <a:gd name="connsiteX5" fmla="*/ 1063841 w 1063856"/>
                      <a:gd name="connsiteY5" fmla="*/ 74715 h 152400"/>
                      <a:gd name="connsiteX6" fmla="*/ 989127 w 1063856"/>
                      <a:gd name="connsiteY6"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3856" h="152400">
                        <a:moveTo>
                          <a:pt x="989127" y="0"/>
                        </a:moveTo>
                        <a:lnTo>
                          <a:pt x="74727" y="0"/>
                        </a:lnTo>
                        <a:cubicBezTo>
                          <a:pt x="32643" y="822"/>
                          <a:pt x="-807" y="35604"/>
                          <a:pt x="15" y="77688"/>
                        </a:cubicBezTo>
                        <a:cubicBezTo>
                          <a:pt x="814" y="118617"/>
                          <a:pt x="33803" y="151604"/>
                          <a:pt x="74732" y="152400"/>
                        </a:cubicBezTo>
                        <a:lnTo>
                          <a:pt x="989127" y="152400"/>
                        </a:lnTo>
                        <a:cubicBezTo>
                          <a:pt x="1031211" y="151580"/>
                          <a:pt x="1064662" y="116799"/>
                          <a:pt x="1063841" y="74715"/>
                        </a:cubicBezTo>
                        <a:cubicBezTo>
                          <a:pt x="1063043" y="33786"/>
                          <a:pt x="1030055" y="798"/>
                          <a:pt x="989127" y="0"/>
                        </a:cubicBezTo>
                        <a:close/>
                      </a:path>
                    </a:pathLst>
                  </a:custGeom>
                  <a:grp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1"/>
                      </a:solidFill>
                    </a:endParaRPr>
                  </a:p>
                </p:txBody>
              </p:sp>
              <p:sp>
                <p:nvSpPr>
                  <p:cNvPr id="77" name="Freeform 40">
                    <a:extLst>
                      <a:ext uri="{FF2B5EF4-FFF2-40B4-BE49-F238E27FC236}">
                        <a16:creationId xmlns:a16="http://schemas.microsoft.com/office/drawing/2014/main" id="{6A2A36A4-FE6B-4945-AC21-1F9AD4BB7D6A}"/>
                      </a:ext>
                    </a:extLst>
                  </p:cNvPr>
                  <p:cNvSpPr/>
                  <p:nvPr/>
                </p:nvSpPr>
                <p:spPr>
                  <a:xfrm>
                    <a:off x="2186023" y="2623932"/>
                    <a:ext cx="130338" cy="18671"/>
                  </a:xfrm>
                  <a:custGeom>
                    <a:avLst/>
                    <a:gdLst>
                      <a:gd name="connsiteX0" fmla="*/ 989127 w 1063856"/>
                      <a:gd name="connsiteY0" fmla="*/ 0 h 152400"/>
                      <a:gd name="connsiteX1" fmla="*/ 74727 w 1063856"/>
                      <a:gd name="connsiteY1" fmla="*/ 0 h 152400"/>
                      <a:gd name="connsiteX2" fmla="*/ 15 w 1063856"/>
                      <a:gd name="connsiteY2" fmla="*/ 77688 h 152400"/>
                      <a:gd name="connsiteX3" fmla="*/ 74732 w 1063856"/>
                      <a:gd name="connsiteY3" fmla="*/ 152400 h 152400"/>
                      <a:gd name="connsiteX4" fmla="*/ 989127 w 1063856"/>
                      <a:gd name="connsiteY4" fmla="*/ 152400 h 152400"/>
                      <a:gd name="connsiteX5" fmla="*/ 1063841 w 1063856"/>
                      <a:gd name="connsiteY5" fmla="*/ 74715 h 152400"/>
                      <a:gd name="connsiteX6" fmla="*/ 989127 w 1063856"/>
                      <a:gd name="connsiteY6"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3856" h="152400">
                        <a:moveTo>
                          <a:pt x="989127" y="0"/>
                        </a:moveTo>
                        <a:lnTo>
                          <a:pt x="74727" y="0"/>
                        </a:lnTo>
                        <a:cubicBezTo>
                          <a:pt x="32643" y="822"/>
                          <a:pt x="-807" y="35604"/>
                          <a:pt x="15" y="77688"/>
                        </a:cubicBezTo>
                        <a:cubicBezTo>
                          <a:pt x="814" y="118617"/>
                          <a:pt x="33803" y="151604"/>
                          <a:pt x="74732" y="152400"/>
                        </a:cubicBezTo>
                        <a:lnTo>
                          <a:pt x="989127" y="152400"/>
                        </a:lnTo>
                        <a:cubicBezTo>
                          <a:pt x="1031211" y="151580"/>
                          <a:pt x="1064662" y="116799"/>
                          <a:pt x="1063841" y="74715"/>
                        </a:cubicBezTo>
                        <a:cubicBezTo>
                          <a:pt x="1063043" y="33786"/>
                          <a:pt x="1030055" y="798"/>
                          <a:pt x="989127" y="0"/>
                        </a:cubicBezTo>
                        <a:close/>
                      </a:path>
                    </a:pathLst>
                  </a:custGeom>
                  <a:grp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1"/>
                      </a:solidFill>
                    </a:endParaRPr>
                  </a:p>
                </p:txBody>
              </p:sp>
              <p:sp>
                <p:nvSpPr>
                  <p:cNvPr id="78" name="Freeform 41">
                    <a:extLst>
                      <a:ext uri="{FF2B5EF4-FFF2-40B4-BE49-F238E27FC236}">
                        <a16:creationId xmlns:a16="http://schemas.microsoft.com/office/drawing/2014/main" id="{2CA1A131-52DB-63A1-2F75-E56CFCD2734D}"/>
                      </a:ext>
                    </a:extLst>
                  </p:cNvPr>
                  <p:cNvSpPr/>
                  <p:nvPr/>
                </p:nvSpPr>
                <p:spPr>
                  <a:xfrm>
                    <a:off x="2186023" y="2670610"/>
                    <a:ext cx="130338" cy="18671"/>
                  </a:xfrm>
                  <a:custGeom>
                    <a:avLst/>
                    <a:gdLst>
                      <a:gd name="connsiteX0" fmla="*/ 989127 w 1063856"/>
                      <a:gd name="connsiteY0" fmla="*/ 0 h 152400"/>
                      <a:gd name="connsiteX1" fmla="*/ 74727 w 1063856"/>
                      <a:gd name="connsiteY1" fmla="*/ 0 h 152400"/>
                      <a:gd name="connsiteX2" fmla="*/ 15 w 1063856"/>
                      <a:gd name="connsiteY2" fmla="*/ 77688 h 152400"/>
                      <a:gd name="connsiteX3" fmla="*/ 74732 w 1063856"/>
                      <a:gd name="connsiteY3" fmla="*/ 152400 h 152400"/>
                      <a:gd name="connsiteX4" fmla="*/ 989127 w 1063856"/>
                      <a:gd name="connsiteY4" fmla="*/ 152400 h 152400"/>
                      <a:gd name="connsiteX5" fmla="*/ 1063841 w 1063856"/>
                      <a:gd name="connsiteY5" fmla="*/ 74714 h 152400"/>
                      <a:gd name="connsiteX6" fmla="*/ 989127 w 1063856"/>
                      <a:gd name="connsiteY6"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3856" h="152400">
                        <a:moveTo>
                          <a:pt x="989127" y="0"/>
                        </a:moveTo>
                        <a:lnTo>
                          <a:pt x="74727" y="0"/>
                        </a:lnTo>
                        <a:cubicBezTo>
                          <a:pt x="32643" y="822"/>
                          <a:pt x="-807" y="35604"/>
                          <a:pt x="15" y="77688"/>
                        </a:cubicBezTo>
                        <a:cubicBezTo>
                          <a:pt x="814" y="118617"/>
                          <a:pt x="33803" y="151604"/>
                          <a:pt x="74732" y="152400"/>
                        </a:cubicBezTo>
                        <a:lnTo>
                          <a:pt x="989127" y="152400"/>
                        </a:lnTo>
                        <a:cubicBezTo>
                          <a:pt x="1031211" y="151580"/>
                          <a:pt x="1064662" y="116799"/>
                          <a:pt x="1063841" y="74714"/>
                        </a:cubicBezTo>
                        <a:cubicBezTo>
                          <a:pt x="1063043" y="33786"/>
                          <a:pt x="1030055" y="798"/>
                          <a:pt x="989127" y="0"/>
                        </a:cubicBezTo>
                        <a:close/>
                      </a:path>
                    </a:pathLst>
                  </a:custGeom>
                  <a:grp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1"/>
                      </a:solidFill>
                    </a:endParaRPr>
                  </a:p>
                </p:txBody>
              </p:sp>
              <p:sp>
                <p:nvSpPr>
                  <p:cNvPr id="79" name="Freeform 42">
                    <a:extLst>
                      <a:ext uri="{FF2B5EF4-FFF2-40B4-BE49-F238E27FC236}">
                        <a16:creationId xmlns:a16="http://schemas.microsoft.com/office/drawing/2014/main" id="{E34C8183-8C6A-4691-BE40-5F1F5B0AA856}"/>
                      </a:ext>
                    </a:extLst>
                  </p:cNvPr>
                  <p:cNvSpPr/>
                  <p:nvPr/>
                </p:nvSpPr>
                <p:spPr>
                  <a:xfrm>
                    <a:off x="2017801" y="2848811"/>
                    <a:ext cx="429440" cy="271856"/>
                  </a:xfrm>
                  <a:custGeom>
                    <a:avLst/>
                    <a:gdLst>
                      <a:gd name="connsiteX0" fmla="*/ 3200400 w 3505200"/>
                      <a:gd name="connsiteY0" fmla="*/ 0 h 2218958"/>
                      <a:gd name="connsiteX1" fmla="*/ 304800 w 3505200"/>
                      <a:gd name="connsiteY1" fmla="*/ 0 h 2218958"/>
                      <a:gd name="connsiteX2" fmla="*/ 0 w 3505200"/>
                      <a:gd name="connsiteY2" fmla="*/ 304800 h 2218958"/>
                      <a:gd name="connsiteX3" fmla="*/ 0 w 3505200"/>
                      <a:gd name="connsiteY3" fmla="*/ 1676400 h 2218958"/>
                      <a:gd name="connsiteX4" fmla="*/ 304800 w 3505200"/>
                      <a:gd name="connsiteY4" fmla="*/ 1981200 h 2218958"/>
                      <a:gd name="connsiteX5" fmla="*/ 2948732 w 3505200"/>
                      <a:gd name="connsiteY5" fmla="*/ 1981200 h 2218958"/>
                      <a:gd name="connsiteX6" fmla="*/ 3268265 w 3505200"/>
                      <a:gd name="connsiteY6" fmla="*/ 2194210 h 2218958"/>
                      <a:gd name="connsiteX7" fmla="*/ 3480481 w 3505200"/>
                      <a:gd name="connsiteY7" fmla="*/ 2149048 h 2218958"/>
                      <a:gd name="connsiteX8" fmla="*/ 3505200 w 3505200"/>
                      <a:gd name="connsiteY8" fmla="*/ 2067404 h 2218958"/>
                      <a:gd name="connsiteX9" fmla="*/ 3505200 w 3505200"/>
                      <a:gd name="connsiteY9" fmla="*/ 304800 h 2218958"/>
                      <a:gd name="connsiteX10" fmla="*/ 3200400 w 3505200"/>
                      <a:gd name="connsiteY10" fmla="*/ 0 h 2218958"/>
                      <a:gd name="connsiteX11" fmla="*/ 3352800 w 3505200"/>
                      <a:gd name="connsiteY11" fmla="*/ 2067409 h 2218958"/>
                      <a:gd name="connsiteX12" fmla="*/ 3014068 w 3505200"/>
                      <a:gd name="connsiteY12" fmla="*/ 1841599 h 2218958"/>
                      <a:gd name="connsiteX13" fmla="*/ 2971800 w 3505200"/>
                      <a:gd name="connsiteY13" fmla="*/ 1828800 h 2218958"/>
                      <a:gd name="connsiteX14" fmla="*/ 304800 w 3505200"/>
                      <a:gd name="connsiteY14" fmla="*/ 1828800 h 2218958"/>
                      <a:gd name="connsiteX15" fmla="*/ 152400 w 3505200"/>
                      <a:gd name="connsiteY15" fmla="*/ 1676400 h 2218958"/>
                      <a:gd name="connsiteX16" fmla="*/ 152400 w 3505200"/>
                      <a:gd name="connsiteY16" fmla="*/ 304800 h 2218958"/>
                      <a:gd name="connsiteX17" fmla="*/ 304800 w 3505200"/>
                      <a:gd name="connsiteY17" fmla="*/ 152400 h 2218958"/>
                      <a:gd name="connsiteX18" fmla="*/ 3200400 w 3505200"/>
                      <a:gd name="connsiteY18" fmla="*/ 152400 h 2218958"/>
                      <a:gd name="connsiteX19" fmla="*/ 3352800 w 3505200"/>
                      <a:gd name="connsiteY19" fmla="*/ 304800 h 2218958"/>
                      <a:gd name="connsiteX20" fmla="*/ 3352800 w 3505200"/>
                      <a:gd name="connsiteY20" fmla="*/ 2067409 h 221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5200" h="2218958">
                        <a:moveTo>
                          <a:pt x="3200400" y="0"/>
                        </a:moveTo>
                        <a:lnTo>
                          <a:pt x="304800" y="0"/>
                        </a:lnTo>
                        <a:cubicBezTo>
                          <a:pt x="136543" y="192"/>
                          <a:pt x="192" y="136543"/>
                          <a:pt x="0" y="304800"/>
                        </a:cubicBezTo>
                        <a:lnTo>
                          <a:pt x="0" y="1676400"/>
                        </a:lnTo>
                        <a:cubicBezTo>
                          <a:pt x="192" y="1844657"/>
                          <a:pt x="136543" y="1981008"/>
                          <a:pt x="304800" y="1981200"/>
                        </a:cubicBezTo>
                        <a:lnTo>
                          <a:pt x="2948732" y="1981200"/>
                        </a:lnTo>
                        <a:lnTo>
                          <a:pt x="3268265" y="2194210"/>
                        </a:lnTo>
                        <a:cubicBezTo>
                          <a:pt x="3339338" y="2240341"/>
                          <a:pt x="3434351" y="2220121"/>
                          <a:pt x="3480481" y="2149048"/>
                        </a:cubicBezTo>
                        <a:cubicBezTo>
                          <a:pt x="3496273" y="2124718"/>
                          <a:pt x="3504844" y="2096409"/>
                          <a:pt x="3505200" y="2067404"/>
                        </a:cubicBezTo>
                        <a:lnTo>
                          <a:pt x="3505200" y="304800"/>
                        </a:lnTo>
                        <a:cubicBezTo>
                          <a:pt x="3505008" y="136543"/>
                          <a:pt x="3368657" y="192"/>
                          <a:pt x="3200400" y="0"/>
                        </a:cubicBezTo>
                        <a:close/>
                        <a:moveTo>
                          <a:pt x="3352800" y="2067409"/>
                        </a:moveTo>
                        <a:lnTo>
                          <a:pt x="3014068" y="1841599"/>
                        </a:lnTo>
                        <a:cubicBezTo>
                          <a:pt x="3001549" y="1833258"/>
                          <a:pt x="2986843" y="1828805"/>
                          <a:pt x="2971800" y="1828800"/>
                        </a:cubicBezTo>
                        <a:lnTo>
                          <a:pt x="304800" y="1828800"/>
                        </a:lnTo>
                        <a:cubicBezTo>
                          <a:pt x="220667" y="1828716"/>
                          <a:pt x="152484" y="1760533"/>
                          <a:pt x="152400" y="1676400"/>
                        </a:cubicBezTo>
                        <a:lnTo>
                          <a:pt x="152400" y="304800"/>
                        </a:lnTo>
                        <a:cubicBezTo>
                          <a:pt x="152484" y="220667"/>
                          <a:pt x="220667" y="152484"/>
                          <a:pt x="304800" y="152400"/>
                        </a:cubicBezTo>
                        <a:lnTo>
                          <a:pt x="3200400" y="152400"/>
                        </a:lnTo>
                        <a:cubicBezTo>
                          <a:pt x="3284533" y="152484"/>
                          <a:pt x="3352716" y="220667"/>
                          <a:pt x="3352800" y="304800"/>
                        </a:cubicBezTo>
                        <a:cubicBezTo>
                          <a:pt x="3352800" y="304800"/>
                          <a:pt x="3353209" y="2067632"/>
                          <a:pt x="3352800" y="2067409"/>
                        </a:cubicBezTo>
                        <a:close/>
                      </a:path>
                    </a:pathLst>
                  </a:custGeom>
                  <a:grp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1"/>
                      </a:solidFill>
                    </a:endParaRPr>
                  </a:p>
                </p:txBody>
              </p:sp>
              <p:sp>
                <p:nvSpPr>
                  <p:cNvPr id="80" name="Freeform 43">
                    <a:extLst>
                      <a:ext uri="{FF2B5EF4-FFF2-40B4-BE49-F238E27FC236}">
                        <a16:creationId xmlns:a16="http://schemas.microsoft.com/office/drawing/2014/main" id="{92E22575-F986-EF3C-885E-B813CE8E048F}"/>
                      </a:ext>
                    </a:extLst>
                  </p:cNvPr>
                  <p:cNvSpPr/>
                  <p:nvPr/>
                </p:nvSpPr>
                <p:spPr>
                  <a:xfrm>
                    <a:off x="2241857" y="2886154"/>
                    <a:ext cx="168042" cy="167547"/>
                  </a:xfrm>
                  <a:custGeom>
                    <a:avLst/>
                    <a:gdLst>
                      <a:gd name="connsiteX0" fmla="*/ 685800 w 1371600"/>
                      <a:gd name="connsiteY0" fmla="*/ 0 h 1367560"/>
                      <a:gd name="connsiteX1" fmla="*/ 0 w 1371600"/>
                      <a:gd name="connsiteY1" fmla="*/ 685800 h 1367560"/>
                      <a:gd name="connsiteX2" fmla="*/ 1371600 w 1371600"/>
                      <a:gd name="connsiteY2" fmla="*/ 685793 h 1367560"/>
                      <a:gd name="connsiteX3" fmla="*/ 685800 w 1371600"/>
                      <a:gd name="connsiteY3" fmla="*/ 0 h 1367560"/>
                      <a:gd name="connsiteX4" fmla="*/ 685800 w 1371600"/>
                      <a:gd name="connsiteY4" fmla="*/ 1219200 h 1367560"/>
                      <a:gd name="connsiteX5" fmla="*/ 152400 w 1371600"/>
                      <a:gd name="connsiteY5" fmla="*/ 685800 h 1367560"/>
                      <a:gd name="connsiteX6" fmla="*/ 1219200 w 1371600"/>
                      <a:gd name="connsiteY6" fmla="*/ 685809 h 1367560"/>
                      <a:gd name="connsiteX7" fmla="*/ 685800 w 1371600"/>
                      <a:gd name="connsiteY7" fmla="*/ 1219200 h 136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600" h="1367560">
                        <a:moveTo>
                          <a:pt x="685800" y="0"/>
                        </a:moveTo>
                        <a:cubicBezTo>
                          <a:pt x="307225" y="440"/>
                          <a:pt x="440" y="307225"/>
                          <a:pt x="0" y="685800"/>
                        </a:cubicBezTo>
                        <a:cubicBezTo>
                          <a:pt x="36008" y="1594942"/>
                          <a:pt x="1335730" y="1594688"/>
                          <a:pt x="1371600" y="685793"/>
                        </a:cubicBezTo>
                        <a:cubicBezTo>
                          <a:pt x="1371157" y="307221"/>
                          <a:pt x="1064372" y="440"/>
                          <a:pt x="685800" y="0"/>
                        </a:cubicBezTo>
                        <a:close/>
                        <a:moveTo>
                          <a:pt x="685800" y="1219200"/>
                        </a:moveTo>
                        <a:cubicBezTo>
                          <a:pt x="391348" y="1218870"/>
                          <a:pt x="152730" y="980252"/>
                          <a:pt x="152400" y="685800"/>
                        </a:cubicBezTo>
                        <a:cubicBezTo>
                          <a:pt x="177442" y="-20160"/>
                          <a:pt x="1194265" y="-19979"/>
                          <a:pt x="1219200" y="685809"/>
                        </a:cubicBezTo>
                        <a:cubicBezTo>
                          <a:pt x="1218865" y="980258"/>
                          <a:pt x="980249" y="1218870"/>
                          <a:pt x="685800" y="1219200"/>
                        </a:cubicBezTo>
                        <a:close/>
                      </a:path>
                    </a:pathLst>
                  </a:custGeom>
                  <a:grp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1"/>
                      </a:solidFill>
                    </a:endParaRPr>
                  </a:p>
                </p:txBody>
              </p:sp>
              <p:sp>
                <p:nvSpPr>
                  <p:cNvPr id="81" name="Freeform 44">
                    <a:extLst>
                      <a:ext uri="{FF2B5EF4-FFF2-40B4-BE49-F238E27FC236}">
                        <a16:creationId xmlns:a16="http://schemas.microsoft.com/office/drawing/2014/main" id="{025EAC9E-ED89-F126-8561-FE334B78BAC5}"/>
                      </a:ext>
                    </a:extLst>
                  </p:cNvPr>
                  <p:cNvSpPr/>
                  <p:nvPr/>
                </p:nvSpPr>
                <p:spPr>
                  <a:xfrm>
                    <a:off x="2069328" y="2904825"/>
                    <a:ext cx="130338" cy="18671"/>
                  </a:xfrm>
                  <a:custGeom>
                    <a:avLst/>
                    <a:gdLst>
                      <a:gd name="connsiteX0" fmla="*/ 989127 w 1063855"/>
                      <a:gd name="connsiteY0" fmla="*/ 0 h 152400"/>
                      <a:gd name="connsiteX1" fmla="*/ 74727 w 1063855"/>
                      <a:gd name="connsiteY1" fmla="*/ 0 h 152400"/>
                      <a:gd name="connsiteX2" fmla="*/ 15 w 1063855"/>
                      <a:gd name="connsiteY2" fmla="*/ 77688 h 152400"/>
                      <a:gd name="connsiteX3" fmla="*/ 74732 w 1063855"/>
                      <a:gd name="connsiteY3" fmla="*/ 152400 h 152400"/>
                      <a:gd name="connsiteX4" fmla="*/ 989127 w 1063855"/>
                      <a:gd name="connsiteY4" fmla="*/ 152400 h 152400"/>
                      <a:gd name="connsiteX5" fmla="*/ 1063841 w 1063855"/>
                      <a:gd name="connsiteY5" fmla="*/ 74715 h 152400"/>
                      <a:gd name="connsiteX6" fmla="*/ 989127 w 1063855"/>
                      <a:gd name="connsiteY6"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3855" h="152400">
                        <a:moveTo>
                          <a:pt x="989127" y="0"/>
                        </a:moveTo>
                        <a:lnTo>
                          <a:pt x="74727" y="0"/>
                        </a:lnTo>
                        <a:cubicBezTo>
                          <a:pt x="32643" y="822"/>
                          <a:pt x="-807" y="35604"/>
                          <a:pt x="15" y="77688"/>
                        </a:cubicBezTo>
                        <a:cubicBezTo>
                          <a:pt x="814" y="118617"/>
                          <a:pt x="33803" y="151604"/>
                          <a:pt x="74732" y="152400"/>
                        </a:cubicBezTo>
                        <a:lnTo>
                          <a:pt x="989127" y="152400"/>
                        </a:lnTo>
                        <a:cubicBezTo>
                          <a:pt x="1031211" y="151580"/>
                          <a:pt x="1064662" y="116799"/>
                          <a:pt x="1063841" y="74715"/>
                        </a:cubicBezTo>
                        <a:cubicBezTo>
                          <a:pt x="1063043" y="33786"/>
                          <a:pt x="1030055" y="798"/>
                          <a:pt x="989127" y="0"/>
                        </a:cubicBezTo>
                        <a:close/>
                      </a:path>
                    </a:pathLst>
                  </a:custGeom>
                  <a:grp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1"/>
                      </a:solidFill>
                    </a:endParaRPr>
                  </a:p>
                </p:txBody>
              </p:sp>
              <p:sp>
                <p:nvSpPr>
                  <p:cNvPr id="82" name="Freeform 45">
                    <a:extLst>
                      <a:ext uri="{FF2B5EF4-FFF2-40B4-BE49-F238E27FC236}">
                        <a16:creationId xmlns:a16="http://schemas.microsoft.com/office/drawing/2014/main" id="{9967493B-55C8-328F-5DA9-80726430E844}"/>
                      </a:ext>
                    </a:extLst>
                  </p:cNvPr>
                  <p:cNvSpPr/>
                  <p:nvPr/>
                </p:nvSpPr>
                <p:spPr>
                  <a:xfrm>
                    <a:off x="2069328" y="2951503"/>
                    <a:ext cx="130338" cy="18671"/>
                  </a:xfrm>
                  <a:custGeom>
                    <a:avLst/>
                    <a:gdLst>
                      <a:gd name="connsiteX0" fmla="*/ 989127 w 1063855"/>
                      <a:gd name="connsiteY0" fmla="*/ 0 h 152400"/>
                      <a:gd name="connsiteX1" fmla="*/ 74727 w 1063855"/>
                      <a:gd name="connsiteY1" fmla="*/ 0 h 152400"/>
                      <a:gd name="connsiteX2" fmla="*/ 15 w 1063855"/>
                      <a:gd name="connsiteY2" fmla="*/ 77688 h 152400"/>
                      <a:gd name="connsiteX3" fmla="*/ 74732 w 1063855"/>
                      <a:gd name="connsiteY3" fmla="*/ 152400 h 152400"/>
                      <a:gd name="connsiteX4" fmla="*/ 989127 w 1063855"/>
                      <a:gd name="connsiteY4" fmla="*/ 152400 h 152400"/>
                      <a:gd name="connsiteX5" fmla="*/ 1063841 w 1063855"/>
                      <a:gd name="connsiteY5" fmla="*/ 74715 h 152400"/>
                      <a:gd name="connsiteX6" fmla="*/ 989127 w 1063855"/>
                      <a:gd name="connsiteY6"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3855" h="152400">
                        <a:moveTo>
                          <a:pt x="989127" y="0"/>
                        </a:moveTo>
                        <a:lnTo>
                          <a:pt x="74727" y="0"/>
                        </a:lnTo>
                        <a:cubicBezTo>
                          <a:pt x="32643" y="822"/>
                          <a:pt x="-807" y="35604"/>
                          <a:pt x="15" y="77688"/>
                        </a:cubicBezTo>
                        <a:cubicBezTo>
                          <a:pt x="814" y="118617"/>
                          <a:pt x="33803" y="151604"/>
                          <a:pt x="74732" y="152400"/>
                        </a:cubicBezTo>
                        <a:lnTo>
                          <a:pt x="989127" y="152400"/>
                        </a:lnTo>
                        <a:cubicBezTo>
                          <a:pt x="1031211" y="151580"/>
                          <a:pt x="1064662" y="116799"/>
                          <a:pt x="1063841" y="74715"/>
                        </a:cubicBezTo>
                        <a:cubicBezTo>
                          <a:pt x="1063043" y="33786"/>
                          <a:pt x="1030055" y="798"/>
                          <a:pt x="989127" y="0"/>
                        </a:cubicBezTo>
                        <a:close/>
                      </a:path>
                    </a:pathLst>
                  </a:custGeom>
                  <a:grp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1"/>
                      </a:solidFill>
                    </a:endParaRPr>
                  </a:p>
                </p:txBody>
              </p:sp>
              <p:sp>
                <p:nvSpPr>
                  <p:cNvPr id="83" name="Freeform 46">
                    <a:extLst>
                      <a:ext uri="{FF2B5EF4-FFF2-40B4-BE49-F238E27FC236}">
                        <a16:creationId xmlns:a16="http://schemas.microsoft.com/office/drawing/2014/main" id="{42396431-FDED-C00A-A379-252DE1970C11}"/>
                      </a:ext>
                    </a:extLst>
                  </p:cNvPr>
                  <p:cNvSpPr/>
                  <p:nvPr/>
                </p:nvSpPr>
                <p:spPr>
                  <a:xfrm>
                    <a:off x="2069328" y="2998182"/>
                    <a:ext cx="130338" cy="18671"/>
                  </a:xfrm>
                  <a:custGeom>
                    <a:avLst/>
                    <a:gdLst>
                      <a:gd name="connsiteX0" fmla="*/ 989127 w 1063855"/>
                      <a:gd name="connsiteY0" fmla="*/ 0 h 152400"/>
                      <a:gd name="connsiteX1" fmla="*/ 74727 w 1063855"/>
                      <a:gd name="connsiteY1" fmla="*/ 0 h 152400"/>
                      <a:gd name="connsiteX2" fmla="*/ 15 w 1063855"/>
                      <a:gd name="connsiteY2" fmla="*/ 77688 h 152400"/>
                      <a:gd name="connsiteX3" fmla="*/ 74732 w 1063855"/>
                      <a:gd name="connsiteY3" fmla="*/ 152400 h 152400"/>
                      <a:gd name="connsiteX4" fmla="*/ 989127 w 1063855"/>
                      <a:gd name="connsiteY4" fmla="*/ 152400 h 152400"/>
                      <a:gd name="connsiteX5" fmla="*/ 1063841 w 1063855"/>
                      <a:gd name="connsiteY5" fmla="*/ 74715 h 152400"/>
                      <a:gd name="connsiteX6" fmla="*/ 989127 w 1063855"/>
                      <a:gd name="connsiteY6"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3855" h="152400">
                        <a:moveTo>
                          <a:pt x="989127" y="0"/>
                        </a:moveTo>
                        <a:lnTo>
                          <a:pt x="74727" y="0"/>
                        </a:lnTo>
                        <a:cubicBezTo>
                          <a:pt x="32643" y="822"/>
                          <a:pt x="-807" y="35604"/>
                          <a:pt x="15" y="77688"/>
                        </a:cubicBezTo>
                        <a:cubicBezTo>
                          <a:pt x="814" y="118617"/>
                          <a:pt x="33803" y="151604"/>
                          <a:pt x="74732" y="152400"/>
                        </a:cubicBezTo>
                        <a:lnTo>
                          <a:pt x="989127" y="152400"/>
                        </a:lnTo>
                        <a:cubicBezTo>
                          <a:pt x="1031211" y="151580"/>
                          <a:pt x="1064662" y="116799"/>
                          <a:pt x="1063841" y="74715"/>
                        </a:cubicBezTo>
                        <a:cubicBezTo>
                          <a:pt x="1063043" y="33786"/>
                          <a:pt x="1030055" y="798"/>
                          <a:pt x="989127" y="0"/>
                        </a:cubicBezTo>
                        <a:close/>
                      </a:path>
                    </a:pathLst>
                  </a:custGeom>
                  <a:grp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1"/>
                      </a:solidFill>
                    </a:endParaRPr>
                  </a:p>
                </p:txBody>
              </p:sp>
              <p:sp>
                <p:nvSpPr>
                  <p:cNvPr id="84" name="Freeform 47">
                    <a:extLst>
                      <a:ext uri="{FF2B5EF4-FFF2-40B4-BE49-F238E27FC236}">
                        <a16:creationId xmlns:a16="http://schemas.microsoft.com/office/drawing/2014/main" id="{0961D6C2-15D7-608C-1FA8-50A67A533A21}"/>
                      </a:ext>
                    </a:extLst>
                  </p:cNvPr>
                  <p:cNvSpPr/>
                  <p:nvPr/>
                </p:nvSpPr>
                <p:spPr>
                  <a:xfrm>
                    <a:off x="2288663" y="2942295"/>
                    <a:ext cx="74429" cy="55886"/>
                  </a:xfrm>
                  <a:custGeom>
                    <a:avLst/>
                    <a:gdLst>
                      <a:gd name="connsiteX0" fmla="*/ 478476 w 607512"/>
                      <a:gd name="connsiteY0" fmla="*/ 21284 h 456159"/>
                      <a:gd name="connsiteX1" fmla="*/ 227550 w 607512"/>
                      <a:gd name="connsiteY1" fmla="*/ 272208 h 456159"/>
                      <a:gd name="connsiteX2" fmla="*/ 129023 w 607512"/>
                      <a:gd name="connsiteY2" fmla="*/ 173681 h 456159"/>
                      <a:gd name="connsiteX3" fmla="*/ 21272 w 607512"/>
                      <a:gd name="connsiteY3" fmla="*/ 175798 h 456159"/>
                      <a:gd name="connsiteX4" fmla="*/ 21276 w 607512"/>
                      <a:gd name="connsiteY4" fmla="*/ 281437 h 456159"/>
                      <a:gd name="connsiteX5" fmla="*/ 173676 w 607512"/>
                      <a:gd name="connsiteY5" fmla="*/ 433835 h 456159"/>
                      <a:gd name="connsiteX6" fmla="*/ 281399 w 607512"/>
                      <a:gd name="connsiteY6" fmla="*/ 433865 h 456159"/>
                      <a:gd name="connsiteX7" fmla="*/ 281428 w 607512"/>
                      <a:gd name="connsiteY7" fmla="*/ 433835 h 456159"/>
                      <a:gd name="connsiteX8" fmla="*/ 586228 w 607512"/>
                      <a:gd name="connsiteY8" fmla="*/ 129035 h 456159"/>
                      <a:gd name="connsiteX9" fmla="*/ 584135 w 607512"/>
                      <a:gd name="connsiteY9" fmla="*/ 21284 h 456159"/>
                      <a:gd name="connsiteX10" fmla="*/ 478476 w 607512"/>
                      <a:gd name="connsiteY10" fmla="*/ 21284 h 45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512" h="456159">
                        <a:moveTo>
                          <a:pt x="478476" y="21284"/>
                        </a:moveTo>
                        <a:lnTo>
                          <a:pt x="227550" y="272208"/>
                        </a:lnTo>
                        <a:lnTo>
                          <a:pt x="129023" y="173681"/>
                        </a:lnTo>
                        <a:cubicBezTo>
                          <a:pt x="98684" y="144511"/>
                          <a:pt x="50443" y="145459"/>
                          <a:pt x="21272" y="175798"/>
                        </a:cubicBezTo>
                        <a:cubicBezTo>
                          <a:pt x="-7092" y="205299"/>
                          <a:pt x="-7091" y="251937"/>
                          <a:pt x="21276" y="281437"/>
                        </a:cubicBezTo>
                        <a:lnTo>
                          <a:pt x="173676" y="433835"/>
                        </a:lnTo>
                        <a:cubicBezTo>
                          <a:pt x="203415" y="463590"/>
                          <a:pt x="251644" y="463603"/>
                          <a:pt x="281399" y="433865"/>
                        </a:cubicBezTo>
                        <a:cubicBezTo>
                          <a:pt x="281409" y="433855"/>
                          <a:pt x="281418" y="433845"/>
                          <a:pt x="281428" y="433835"/>
                        </a:cubicBezTo>
                        <a:lnTo>
                          <a:pt x="586228" y="129035"/>
                        </a:lnTo>
                        <a:cubicBezTo>
                          <a:pt x="615405" y="98703"/>
                          <a:pt x="614468" y="50461"/>
                          <a:pt x="584135" y="21284"/>
                        </a:cubicBezTo>
                        <a:cubicBezTo>
                          <a:pt x="554632" y="-7095"/>
                          <a:pt x="507980" y="-7095"/>
                          <a:pt x="478476" y="21284"/>
                        </a:cubicBezTo>
                        <a:close/>
                      </a:path>
                    </a:pathLst>
                  </a:custGeom>
                  <a:grpFill/>
                  <a:ln w="762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1"/>
                      </a:solidFill>
                    </a:endParaRPr>
                  </a:p>
                </p:txBody>
              </p:sp>
            </p:grpSp>
          </p:grpSp>
        </p:grpSp>
      </p:grpSp>
      <p:grpSp>
        <p:nvGrpSpPr>
          <p:cNvPr id="98" name="Group 97">
            <a:extLst>
              <a:ext uri="{FF2B5EF4-FFF2-40B4-BE49-F238E27FC236}">
                <a16:creationId xmlns:a16="http://schemas.microsoft.com/office/drawing/2014/main" id="{08968781-1905-0AB7-F65D-EBB14F3D50DD}"/>
              </a:ext>
            </a:extLst>
          </p:cNvPr>
          <p:cNvGrpSpPr/>
          <p:nvPr/>
        </p:nvGrpSpPr>
        <p:grpSpPr>
          <a:xfrm>
            <a:off x="6386749" y="2597130"/>
            <a:ext cx="1484333" cy="1786891"/>
            <a:chOff x="6386749" y="2180570"/>
            <a:chExt cx="1484333" cy="1786891"/>
          </a:xfrm>
        </p:grpSpPr>
        <p:sp>
          <p:nvSpPr>
            <p:cNvPr id="32" name="TextBox 185">
              <a:extLst>
                <a:ext uri="{FF2B5EF4-FFF2-40B4-BE49-F238E27FC236}">
                  <a16:creationId xmlns:a16="http://schemas.microsoft.com/office/drawing/2014/main" id="{EE663F2F-5CCB-76D6-B6D0-FE644FBF21E3}"/>
                </a:ext>
              </a:extLst>
            </p:cNvPr>
            <p:cNvSpPr txBox="1"/>
            <p:nvPr/>
          </p:nvSpPr>
          <p:spPr>
            <a:xfrm>
              <a:off x="6386749" y="3444241"/>
              <a:ext cx="1484333" cy="5232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a:solidFill>
                    <a:schemeClr val="bg1"/>
                  </a:solidFill>
                  <a:effectLst/>
                  <a:latin typeface="+mj-lt"/>
                </a:rPr>
                <a:t>Increase productivity</a:t>
              </a:r>
              <a:endParaRPr lang="en-GB" sz="1400">
                <a:solidFill>
                  <a:schemeClr val="bg1"/>
                </a:solidFill>
                <a:latin typeface="+mj-lt"/>
              </a:endParaRPr>
            </a:p>
          </p:txBody>
        </p:sp>
        <p:grpSp>
          <p:nvGrpSpPr>
            <p:cNvPr id="14" name="Group 13">
              <a:extLst>
                <a:ext uri="{FF2B5EF4-FFF2-40B4-BE49-F238E27FC236}">
                  <a16:creationId xmlns:a16="http://schemas.microsoft.com/office/drawing/2014/main" id="{13D323AB-E300-73A9-87D8-B0A5608D8D14}"/>
                </a:ext>
              </a:extLst>
            </p:cNvPr>
            <p:cNvGrpSpPr/>
            <p:nvPr/>
          </p:nvGrpSpPr>
          <p:grpSpPr>
            <a:xfrm>
              <a:off x="6518084" y="2180570"/>
              <a:ext cx="1221662" cy="1220980"/>
              <a:chOff x="6518084" y="2180570"/>
              <a:chExt cx="1221662" cy="1220980"/>
            </a:xfrm>
          </p:grpSpPr>
          <p:sp>
            <p:nvSpPr>
              <p:cNvPr id="25" name="Oval 24">
                <a:extLst>
                  <a:ext uri="{FF2B5EF4-FFF2-40B4-BE49-F238E27FC236}">
                    <a16:creationId xmlns:a16="http://schemas.microsoft.com/office/drawing/2014/main" id="{19715A47-454A-2E57-8F58-154544CAB214}"/>
                  </a:ext>
                </a:extLst>
              </p:cNvPr>
              <p:cNvSpPr/>
              <p:nvPr/>
            </p:nvSpPr>
            <p:spPr>
              <a:xfrm>
                <a:off x="6518084" y="2180570"/>
                <a:ext cx="1221662" cy="122098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nvGrpSpPr>
              <p:cNvPr id="85" name="Graphic 51">
                <a:extLst>
                  <a:ext uri="{FF2B5EF4-FFF2-40B4-BE49-F238E27FC236}">
                    <a16:creationId xmlns:a16="http://schemas.microsoft.com/office/drawing/2014/main" id="{DDCE8BAD-DFA4-A3ED-A98A-CDAD16C03F23}"/>
                  </a:ext>
                </a:extLst>
              </p:cNvPr>
              <p:cNvGrpSpPr/>
              <p:nvPr/>
            </p:nvGrpSpPr>
            <p:grpSpPr>
              <a:xfrm>
                <a:off x="6881670" y="2491166"/>
                <a:ext cx="494490" cy="539352"/>
                <a:chOff x="3657600" y="1031535"/>
                <a:chExt cx="4876995" cy="4835865"/>
              </a:xfrm>
              <a:solidFill>
                <a:schemeClr val="bg1"/>
              </a:solidFill>
            </p:grpSpPr>
            <p:sp>
              <p:nvSpPr>
                <p:cNvPr id="86" name="Freeform 53">
                  <a:extLst>
                    <a:ext uri="{FF2B5EF4-FFF2-40B4-BE49-F238E27FC236}">
                      <a16:creationId xmlns:a16="http://schemas.microsoft.com/office/drawing/2014/main" id="{709A31BE-1868-DBB0-39F2-D3086D4CC414}"/>
                    </a:ext>
                  </a:extLst>
                </p:cNvPr>
                <p:cNvSpPr/>
                <p:nvPr/>
              </p:nvSpPr>
              <p:spPr>
                <a:xfrm>
                  <a:off x="3657600" y="3591560"/>
                  <a:ext cx="4876995" cy="2275840"/>
                </a:xfrm>
                <a:custGeom>
                  <a:avLst/>
                  <a:gdLst>
                    <a:gd name="connsiteX0" fmla="*/ 4815759 w 4876995"/>
                    <a:gd name="connsiteY0" fmla="*/ 648452 h 2275840"/>
                    <a:gd name="connsiteX1" fmla="*/ 4476415 w 4876995"/>
                    <a:gd name="connsiteY1" fmla="*/ 542219 h 2275840"/>
                    <a:gd name="connsiteX2" fmla="*/ 2971434 w 4876995"/>
                    <a:gd name="connsiteY2" fmla="*/ 1043960 h 2275840"/>
                    <a:gd name="connsiteX3" fmla="*/ 2894462 w 4876995"/>
                    <a:gd name="connsiteY3" fmla="*/ 1056640 h 2275840"/>
                    <a:gd name="connsiteX4" fmla="*/ 2848051 w 4876995"/>
                    <a:gd name="connsiteY4" fmla="*/ 1056640 h 2275840"/>
                    <a:gd name="connsiteX5" fmla="*/ 2392314 w 4876995"/>
                    <a:gd name="connsiteY5" fmla="*/ 487680 h 2275840"/>
                    <a:gd name="connsiteX6" fmla="*/ 1966976 w 4876995"/>
                    <a:gd name="connsiteY6" fmla="*/ 487680 h 2275840"/>
                    <a:gd name="connsiteX7" fmla="*/ 1554317 w 4876995"/>
                    <a:gd name="connsiteY7" fmla="*/ 342920 h 2275840"/>
                    <a:gd name="connsiteX8" fmla="*/ 1040384 w 4876995"/>
                    <a:gd name="connsiteY8" fmla="*/ 162560 h 2275840"/>
                    <a:gd name="connsiteX9" fmla="*/ 879125 w 4876995"/>
                    <a:gd name="connsiteY9" fmla="*/ 162560 h 2275840"/>
                    <a:gd name="connsiteX10" fmla="*/ 650240 w 4876995"/>
                    <a:gd name="connsiteY10" fmla="*/ 0 h 2275840"/>
                    <a:gd name="connsiteX11" fmla="*/ 243840 w 4876995"/>
                    <a:gd name="connsiteY11" fmla="*/ 0 h 2275840"/>
                    <a:gd name="connsiteX12" fmla="*/ 0 w 4876995"/>
                    <a:gd name="connsiteY12" fmla="*/ 243840 h 2275840"/>
                    <a:gd name="connsiteX13" fmla="*/ 0 w 4876995"/>
                    <a:gd name="connsiteY13" fmla="*/ 2032000 h 2275840"/>
                    <a:gd name="connsiteX14" fmla="*/ 243840 w 4876995"/>
                    <a:gd name="connsiteY14" fmla="*/ 2275840 h 2275840"/>
                    <a:gd name="connsiteX15" fmla="*/ 650240 w 4876995"/>
                    <a:gd name="connsiteY15" fmla="*/ 2275840 h 2275840"/>
                    <a:gd name="connsiteX16" fmla="*/ 879125 w 4876995"/>
                    <a:gd name="connsiteY16" fmla="*/ 2113280 h 2275840"/>
                    <a:gd name="connsiteX17" fmla="*/ 2869184 w 4876995"/>
                    <a:gd name="connsiteY17" fmla="*/ 2113280 h 2275840"/>
                    <a:gd name="connsiteX18" fmla="*/ 3207228 w 4876995"/>
                    <a:gd name="connsiteY18" fmla="*/ 2018508 h 2275840"/>
                    <a:gd name="connsiteX19" fmla="*/ 4730496 w 4876995"/>
                    <a:gd name="connsiteY19" fmla="*/ 1091265 h 2275840"/>
                    <a:gd name="connsiteX20" fmla="*/ 4870547 w 4876995"/>
                    <a:gd name="connsiteY20" fmla="*/ 893942 h 2275840"/>
                    <a:gd name="connsiteX21" fmla="*/ 4821530 w 4876995"/>
                    <a:gd name="connsiteY21" fmla="*/ 656986 h 2275840"/>
                    <a:gd name="connsiteX22" fmla="*/ 4815759 w 4876995"/>
                    <a:gd name="connsiteY22" fmla="*/ 648452 h 2275840"/>
                    <a:gd name="connsiteX23" fmla="*/ 650240 w 4876995"/>
                    <a:gd name="connsiteY23" fmla="*/ 2113280 h 2275840"/>
                    <a:gd name="connsiteX24" fmla="*/ 243840 w 4876995"/>
                    <a:gd name="connsiteY24" fmla="*/ 2113280 h 2275840"/>
                    <a:gd name="connsiteX25" fmla="*/ 162560 w 4876995"/>
                    <a:gd name="connsiteY25" fmla="*/ 2032000 h 2275840"/>
                    <a:gd name="connsiteX26" fmla="*/ 162560 w 4876995"/>
                    <a:gd name="connsiteY26" fmla="*/ 243840 h 2275840"/>
                    <a:gd name="connsiteX27" fmla="*/ 243840 w 4876995"/>
                    <a:gd name="connsiteY27" fmla="*/ 162560 h 2275840"/>
                    <a:gd name="connsiteX28" fmla="*/ 650240 w 4876995"/>
                    <a:gd name="connsiteY28" fmla="*/ 162560 h 2275840"/>
                    <a:gd name="connsiteX29" fmla="*/ 731520 w 4876995"/>
                    <a:gd name="connsiteY29" fmla="*/ 243840 h 2275840"/>
                    <a:gd name="connsiteX30" fmla="*/ 731520 w 4876995"/>
                    <a:gd name="connsiteY30" fmla="*/ 2032000 h 2275840"/>
                    <a:gd name="connsiteX31" fmla="*/ 650240 w 4876995"/>
                    <a:gd name="connsiteY31" fmla="*/ 2113280 h 2275840"/>
                    <a:gd name="connsiteX32" fmla="*/ 4711639 w 4876995"/>
                    <a:gd name="connsiteY32" fmla="*/ 858561 h 2275840"/>
                    <a:gd name="connsiteX33" fmla="*/ 4646046 w 4876995"/>
                    <a:gd name="connsiteY33" fmla="*/ 952276 h 2275840"/>
                    <a:gd name="connsiteX34" fmla="*/ 3122778 w 4876995"/>
                    <a:gd name="connsiteY34" fmla="*/ 1879681 h 2275840"/>
                    <a:gd name="connsiteX35" fmla="*/ 2869184 w 4876995"/>
                    <a:gd name="connsiteY35" fmla="*/ 1950720 h 2275840"/>
                    <a:gd name="connsiteX36" fmla="*/ 894080 w 4876995"/>
                    <a:gd name="connsiteY36" fmla="*/ 1950720 h 2275840"/>
                    <a:gd name="connsiteX37" fmla="*/ 894080 w 4876995"/>
                    <a:gd name="connsiteY37" fmla="*/ 325120 h 2275840"/>
                    <a:gd name="connsiteX38" fmla="*/ 1040384 w 4876995"/>
                    <a:gd name="connsiteY38" fmla="*/ 325120 h 2275840"/>
                    <a:gd name="connsiteX39" fmla="*/ 1453043 w 4876995"/>
                    <a:gd name="connsiteY39" fmla="*/ 469880 h 2275840"/>
                    <a:gd name="connsiteX40" fmla="*/ 1966976 w 4876995"/>
                    <a:gd name="connsiteY40" fmla="*/ 650240 h 2275840"/>
                    <a:gd name="connsiteX41" fmla="*/ 2392152 w 4876995"/>
                    <a:gd name="connsiteY41" fmla="*/ 650240 h 2275840"/>
                    <a:gd name="connsiteX42" fmla="*/ 2666147 w 4876995"/>
                    <a:gd name="connsiteY42" fmla="*/ 1056640 h 2275840"/>
                    <a:gd name="connsiteX43" fmla="*/ 2171883 w 4876995"/>
                    <a:gd name="connsiteY43" fmla="*/ 1056640 h 2275840"/>
                    <a:gd name="connsiteX44" fmla="*/ 1720942 w 4876995"/>
                    <a:gd name="connsiteY44" fmla="*/ 1193190 h 2275840"/>
                    <a:gd name="connsiteX45" fmla="*/ 1661607 w 4876995"/>
                    <a:gd name="connsiteY45" fmla="*/ 1233018 h 2275840"/>
                    <a:gd name="connsiteX46" fmla="*/ 1624641 w 4876995"/>
                    <a:gd name="connsiteY46" fmla="*/ 1306306 h 2275840"/>
                    <a:gd name="connsiteX47" fmla="*/ 1670409 w 4876995"/>
                    <a:gd name="connsiteY47" fmla="*/ 1374445 h 2275840"/>
                    <a:gd name="connsiteX48" fmla="*/ 1752234 w 4876995"/>
                    <a:gd name="connsiteY48" fmla="*/ 1367943 h 2275840"/>
                    <a:gd name="connsiteX49" fmla="*/ 1811162 w 4876995"/>
                    <a:gd name="connsiteY49" fmla="*/ 1328441 h 2275840"/>
                    <a:gd name="connsiteX50" fmla="*/ 2171883 w 4876995"/>
                    <a:gd name="connsiteY50" fmla="*/ 1219200 h 2275840"/>
                    <a:gd name="connsiteX51" fmla="*/ 2894462 w 4876995"/>
                    <a:gd name="connsiteY51" fmla="*/ 1219200 h 2275840"/>
                    <a:gd name="connsiteX52" fmla="*/ 3023372 w 4876995"/>
                    <a:gd name="connsiteY52" fmla="*/ 1197986 h 2275840"/>
                    <a:gd name="connsiteX53" fmla="*/ 4527703 w 4876995"/>
                    <a:gd name="connsiteY53" fmla="*/ 696570 h 2275840"/>
                    <a:gd name="connsiteX54" fmla="*/ 4682135 w 4876995"/>
                    <a:gd name="connsiteY54" fmla="*/ 741192 h 2275840"/>
                    <a:gd name="connsiteX55" fmla="*/ 4686117 w 4876995"/>
                    <a:gd name="connsiteY55" fmla="*/ 747045 h 2275840"/>
                    <a:gd name="connsiteX56" fmla="*/ 4711639 w 4876995"/>
                    <a:gd name="connsiteY56" fmla="*/ 858561 h 227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876995" h="2275840">
                      <a:moveTo>
                        <a:pt x="4815759" y="648452"/>
                      </a:moveTo>
                      <a:cubicBezTo>
                        <a:pt x="4737098" y="543979"/>
                        <a:pt x="4600607" y="501250"/>
                        <a:pt x="4476415" y="542219"/>
                      </a:cubicBezTo>
                      <a:lnTo>
                        <a:pt x="2971434" y="1043960"/>
                      </a:lnTo>
                      <a:cubicBezTo>
                        <a:pt x="2946644" y="1052370"/>
                        <a:pt x="2920640" y="1056654"/>
                        <a:pt x="2894462" y="1056640"/>
                      </a:cubicBezTo>
                      <a:lnTo>
                        <a:pt x="2848051" y="1056640"/>
                      </a:lnTo>
                      <a:cubicBezTo>
                        <a:pt x="2947701" y="780288"/>
                        <a:pt x="2697765" y="487680"/>
                        <a:pt x="2392314" y="487680"/>
                      </a:cubicBezTo>
                      <a:lnTo>
                        <a:pt x="1966976" y="487680"/>
                      </a:lnTo>
                      <a:cubicBezTo>
                        <a:pt x="1817008" y="487499"/>
                        <a:pt x="1671534" y="436466"/>
                        <a:pt x="1554317" y="342920"/>
                      </a:cubicBezTo>
                      <a:cubicBezTo>
                        <a:pt x="1408317" y="226439"/>
                        <a:pt x="1227157" y="162862"/>
                        <a:pt x="1040384" y="162560"/>
                      </a:cubicBezTo>
                      <a:lnTo>
                        <a:pt x="879125" y="162560"/>
                      </a:lnTo>
                      <a:cubicBezTo>
                        <a:pt x="844804" y="65483"/>
                        <a:pt x="753204" y="427"/>
                        <a:pt x="650240" y="0"/>
                      </a:cubicBezTo>
                      <a:lnTo>
                        <a:pt x="243840" y="0"/>
                      </a:lnTo>
                      <a:cubicBezTo>
                        <a:pt x="109171" y="0"/>
                        <a:pt x="0" y="109171"/>
                        <a:pt x="0" y="243840"/>
                      </a:cubicBezTo>
                      <a:lnTo>
                        <a:pt x="0" y="2032000"/>
                      </a:lnTo>
                      <a:cubicBezTo>
                        <a:pt x="0" y="2166669"/>
                        <a:pt x="109171" y="2275840"/>
                        <a:pt x="243840" y="2275840"/>
                      </a:cubicBezTo>
                      <a:lnTo>
                        <a:pt x="650240" y="2275840"/>
                      </a:lnTo>
                      <a:cubicBezTo>
                        <a:pt x="753204" y="2275413"/>
                        <a:pt x="844804" y="2210357"/>
                        <a:pt x="879125" y="2113280"/>
                      </a:cubicBezTo>
                      <a:lnTo>
                        <a:pt x="2869184" y="2113280"/>
                      </a:lnTo>
                      <a:cubicBezTo>
                        <a:pt x="2988430" y="2113328"/>
                        <a:pt x="3105386" y="2080538"/>
                        <a:pt x="3207228" y="2018508"/>
                      </a:cubicBezTo>
                      <a:lnTo>
                        <a:pt x="4730496" y="1091265"/>
                      </a:lnTo>
                      <a:cubicBezTo>
                        <a:pt x="4802549" y="1047786"/>
                        <a:pt x="4853282" y="976307"/>
                        <a:pt x="4870547" y="893942"/>
                      </a:cubicBezTo>
                      <a:cubicBezTo>
                        <a:pt x="4887813" y="811577"/>
                        <a:pt x="4870056" y="725741"/>
                        <a:pt x="4821530" y="656986"/>
                      </a:cubicBezTo>
                      <a:cubicBezTo>
                        <a:pt x="4819798" y="654016"/>
                        <a:pt x="4817870" y="651165"/>
                        <a:pt x="4815759" y="648452"/>
                      </a:cubicBezTo>
                      <a:close/>
                      <a:moveTo>
                        <a:pt x="650240" y="2113280"/>
                      </a:moveTo>
                      <a:lnTo>
                        <a:pt x="243840" y="2113280"/>
                      </a:lnTo>
                      <a:cubicBezTo>
                        <a:pt x="198950" y="2113280"/>
                        <a:pt x="162560" y="2076890"/>
                        <a:pt x="162560" y="2032000"/>
                      </a:cubicBezTo>
                      <a:lnTo>
                        <a:pt x="162560" y="243840"/>
                      </a:lnTo>
                      <a:cubicBezTo>
                        <a:pt x="162560" y="198950"/>
                        <a:pt x="198950" y="162560"/>
                        <a:pt x="243840" y="162560"/>
                      </a:cubicBezTo>
                      <a:lnTo>
                        <a:pt x="650240" y="162560"/>
                      </a:lnTo>
                      <a:cubicBezTo>
                        <a:pt x="695130" y="162560"/>
                        <a:pt x="731520" y="198950"/>
                        <a:pt x="731520" y="243840"/>
                      </a:cubicBezTo>
                      <a:lnTo>
                        <a:pt x="731520" y="2032000"/>
                      </a:lnTo>
                      <a:cubicBezTo>
                        <a:pt x="731520" y="2076890"/>
                        <a:pt x="695130" y="2113280"/>
                        <a:pt x="650240" y="2113280"/>
                      </a:cubicBezTo>
                      <a:close/>
                      <a:moveTo>
                        <a:pt x="4711639" y="858561"/>
                      </a:moveTo>
                      <a:cubicBezTo>
                        <a:pt x="4704200" y="897749"/>
                        <a:pt x="4680319" y="931869"/>
                        <a:pt x="4646046" y="952276"/>
                      </a:cubicBezTo>
                      <a:lnTo>
                        <a:pt x="3122778" y="1879681"/>
                      </a:lnTo>
                      <a:cubicBezTo>
                        <a:pt x="3046374" y="1926200"/>
                        <a:pt x="2958635" y="1950778"/>
                        <a:pt x="2869184" y="1950720"/>
                      </a:cubicBezTo>
                      <a:lnTo>
                        <a:pt x="894080" y="1950720"/>
                      </a:lnTo>
                      <a:lnTo>
                        <a:pt x="894080" y="325120"/>
                      </a:lnTo>
                      <a:lnTo>
                        <a:pt x="1040384" y="325120"/>
                      </a:lnTo>
                      <a:cubicBezTo>
                        <a:pt x="1190352" y="325301"/>
                        <a:pt x="1335827" y="376334"/>
                        <a:pt x="1453043" y="469880"/>
                      </a:cubicBezTo>
                      <a:cubicBezTo>
                        <a:pt x="1599050" y="586350"/>
                        <a:pt x="1780205" y="649925"/>
                        <a:pt x="1966976" y="650240"/>
                      </a:cubicBezTo>
                      <a:lnTo>
                        <a:pt x="2392152" y="650240"/>
                      </a:lnTo>
                      <a:cubicBezTo>
                        <a:pt x="2614453" y="650240"/>
                        <a:pt x="2792537" y="886927"/>
                        <a:pt x="2666147" y="1056640"/>
                      </a:cubicBezTo>
                      <a:lnTo>
                        <a:pt x="2171883" y="1056640"/>
                      </a:lnTo>
                      <a:cubicBezTo>
                        <a:pt x="2011398" y="1056728"/>
                        <a:pt x="1854516" y="1104234"/>
                        <a:pt x="1720942" y="1193190"/>
                      </a:cubicBezTo>
                      <a:lnTo>
                        <a:pt x="1661607" y="1233018"/>
                      </a:lnTo>
                      <a:cubicBezTo>
                        <a:pt x="1636949" y="1248974"/>
                        <a:pt x="1622817" y="1276992"/>
                        <a:pt x="1624641" y="1306306"/>
                      </a:cubicBezTo>
                      <a:cubicBezTo>
                        <a:pt x="1626466" y="1335620"/>
                        <a:pt x="1643963" y="1361669"/>
                        <a:pt x="1670409" y="1374445"/>
                      </a:cubicBezTo>
                      <a:cubicBezTo>
                        <a:pt x="1696856" y="1387220"/>
                        <a:pt x="1728137" y="1384734"/>
                        <a:pt x="1752234" y="1367943"/>
                      </a:cubicBezTo>
                      <a:lnTo>
                        <a:pt x="1811162" y="1328441"/>
                      </a:lnTo>
                      <a:cubicBezTo>
                        <a:pt x="1918002" y="1257258"/>
                        <a:pt x="2043502" y="1219252"/>
                        <a:pt x="2171883" y="1219200"/>
                      </a:cubicBezTo>
                      <a:lnTo>
                        <a:pt x="2894462" y="1219200"/>
                      </a:lnTo>
                      <a:cubicBezTo>
                        <a:pt x="2938304" y="1219243"/>
                        <a:pt x="2981856" y="1212076"/>
                        <a:pt x="3023372" y="1197986"/>
                      </a:cubicBezTo>
                      <a:lnTo>
                        <a:pt x="4527703" y="696570"/>
                      </a:lnTo>
                      <a:cubicBezTo>
                        <a:pt x="4583456" y="678165"/>
                        <a:pt x="4644790" y="695887"/>
                        <a:pt x="4682135" y="741192"/>
                      </a:cubicBezTo>
                      <a:cubicBezTo>
                        <a:pt x="4683354" y="743224"/>
                        <a:pt x="4684736" y="745094"/>
                        <a:pt x="4686117" y="747045"/>
                      </a:cubicBezTo>
                      <a:cubicBezTo>
                        <a:pt x="4710198" y="778848"/>
                        <a:pt x="4719490" y="819449"/>
                        <a:pt x="4711639" y="858561"/>
                      </a:cubicBezTo>
                      <a:close/>
                    </a:path>
                  </a:pathLst>
                </a:custGeom>
                <a:grpFill/>
                <a:ln w="8128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1"/>
                    </a:solidFill>
                  </a:endParaRPr>
                </a:p>
              </p:txBody>
            </p:sp>
            <p:sp>
              <p:nvSpPr>
                <p:cNvPr id="87" name="Freeform 54">
                  <a:extLst>
                    <a:ext uri="{FF2B5EF4-FFF2-40B4-BE49-F238E27FC236}">
                      <a16:creationId xmlns:a16="http://schemas.microsoft.com/office/drawing/2014/main" id="{674F9735-E8DD-010A-2A8D-F09BC948849D}"/>
                    </a:ext>
                  </a:extLst>
                </p:cNvPr>
                <p:cNvSpPr/>
                <p:nvPr/>
              </p:nvSpPr>
              <p:spPr>
                <a:xfrm>
                  <a:off x="5631410" y="1031535"/>
                  <a:ext cx="1904539" cy="2560024"/>
                </a:xfrm>
                <a:custGeom>
                  <a:avLst/>
                  <a:gdLst>
                    <a:gd name="connsiteX0" fmla="*/ 1071670 w 1904539"/>
                    <a:gd name="connsiteY0" fmla="*/ 49854 h 2560024"/>
                    <a:gd name="connsiteX1" fmla="*/ 952229 w 1904539"/>
                    <a:gd name="connsiteY1" fmla="*/ 0 h 2560024"/>
                    <a:gd name="connsiteX2" fmla="*/ 832788 w 1904539"/>
                    <a:gd name="connsiteY2" fmla="*/ 49854 h 2560024"/>
                    <a:gd name="connsiteX3" fmla="*/ 43072 w 1904539"/>
                    <a:gd name="connsiteY3" fmla="*/ 905489 h 2560024"/>
                    <a:gd name="connsiteX4" fmla="*/ 13661 w 1904539"/>
                    <a:gd name="connsiteY4" fmla="*/ 1080927 h 2560024"/>
                    <a:gd name="connsiteX5" fmla="*/ 162553 w 1904539"/>
                    <a:gd name="connsiteY5" fmla="*/ 1178264 h 2560024"/>
                    <a:gd name="connsiteX6" fmla="*/ 383310 w 1904539"/>
                    <a:gd name="connsiteY6" fmla="*/ 1178264 h 2560024"/>
                    <a:gd name="connsiteX7" fmla="*/ 383310 w 1904539"/>
                    <a:gd name="connsiteY7" fmla="*/ 2397465 h 2560024"/>
                    <a:gd name="connsiteX8" fmla="*/ 545870 w 1904539"/>
                    <a:gd name="connsiteY8" fmla="*/ 2560025 h 2560024"/>
                    <a:gd name="connsiteX9" fmla="*/ 1358670 w 1904539"/>
                    <a:gd name="connsiteY9" fmla="*/ 2560025 h 2560024"/>
                    <a:gd name="connsiteX10" fmla="*/ 1521230 w 1904539"/>
                    <a:gd name="connsiteY10" fmla="*/ 2397465 h 2560024"/>
                    <a:gd name="connsiteX11" fmla="*/ 1521230 w 1904539"/>
                    <a:gd name="connsiteY11" fmla="*/ 1178264 h 2560024"/>
                    <a:gd name="connsiteX12" fmla="*/ 1741986 w 1904539"/>
                    <a:gd name="connsiteY12" fmla="*/ 1178264 h 2560024"/>
                    <a:gd name="connsiteX13" fmla="*/ 1890878 w 1904539"/>
                    <a:gd name="connsiteY13" fmla="*/ 1080927 h 2560024"/>
                    <a:gd name="connsiteX14" fmla="*/ 1861468 w 1904539"/>
                    <a:gd name="connsiteY14" fmla="*/ 905489 h 2560024"/>
                    <a:gd name="connsiteX15" fmla="*/ 1741986 w 1904539"/>
                    <a:gd name="connsiteY15" fmla="*/ 1015704 h 2560024"/>
                    <a:gd name="connsiteX16" fmla="*/ 1439950 w 1904539"/>
                    <a:gd name="connsiteY16" fmla="*/ 1015704 h 2560024"/>
                    <a:gd name="connsiteX17" fmla="*/ 1358670 w 1904539"/>
                    <a:gd name="connsiteY17" fmla="*/ 1096984 h 2560024"/>
                    <a:gd name="connsiteX18" fmla="*/ 1358670 w 1904539"/>
                    <a:gd name="connsiteY18" fmla="*/ 2397465 h 2560024"/>
                    <a:gd name="connsiteX19" fmla="*/ 545870 w 1904539"/>
                    <a:gd name="connsiteY19" fmla="*/ 2397465 h 2560024"/>
                    <a:gd name="connsiteX20" fmla="*/ 545870 w 1904539"/>
                    <a:gd name="connsiteY20" fmla="*/ 1096984 h 2560024"/>
                    <a:gd name="connsiteX21" fmla="*/ 464590 w 1904539"/>
                    <a:gd name="connsiteY21" fmla="*/ 1015704 h 2560024"/>
                    <a:gd name="connsiteX22" fmla="*/ 162553 w 1904539"/>
                    <a:gd name="connsiteY22" fmla="*/ 1015704 h 2560024"/>
                    <a:gd name="connsiteX23" fmla="*/ 952270 w 1904539"/>
                    <a:gd name="connsiteY23" fmla="*/ 160151 h 2560024"/>
                    <a:gd name="connsiteX24" fmla="*/ 1742718 w 1904539"/>
                    <a:gd name="connsiteY24" fmla="*/ 1015704 h 256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4539" h="2560024">
                      <a:moveTo>
                        <a:pt x="1071670" y="49854"/>
                      </a:moveTo>
                      <a:cubicBezTo>
                        <a:pt x="1040112" y="17952"/>
                        <a:pt x="997103" y="0"/>
                        <a:pt x="952229" y="0"/>
                      </a:cubicBezTo>
                      <a:cubicBezTo>
                        <a:pt x="907355" y="0"/>
                        <a:pt x="864346" y="17952"/>
                        <a:pt x="832788" y="49854"/>
                      </a:cubicBezTo>
                      <a:lnTo>
                        <a:pt x="43072" y="905489"/>
                      </a:lnTo>
                      <a:cubicBezTo>
                        <a:pt x="-697" y="952941"/>
                        <a:pt x="-12240" y="1021795"/>
                        <a:pt x="13661" y="1080927"/>
                      </a:cubicBezTo>
                      <a:cubicBezTo>
                        <a:pt x="39562" y="1140058"/>
                        <a:pt x="97998" y="1178260"/>
                        <a:pt x="162553" y="1178264"/>
                      </a:cubicBezTo>
                      <a:lnTo>
                        <a:pt x="383310" y="1178264"/>
                      </a:lnTo>
                      <a:lnTo>
                        <a:pt x="383310" y="2397465"/>
                      </a:lnTo>
                      <a:cubicBezTo>
                        <a:pt x="383310" y="2487244"/>
                        <a:pt x="456090" y="2560025"/>
                        <a:pt x="545870" y="2560025"/>
                      </a:cubicBezTo>
                      <a:lnTo>
                        <a:pt x="1358670" y="2560025"/>
                      </a:lnTo>
                      <a:cubicBezTo>
                        <a:pt x="1448449" y="2560025"/>
                        <a:pt x="1521230" y="2487244"/>
                        <a:pt x="1521230" y="2397465"/>
                      </a:cubicBezTo>
                      <a:lnTo>
                        <a:pt x="1521230" y="1178264"/>
                      </a:lnTo>
                      <a:lnTo>
                        <a:pt x="1741986" y="1178264"/>
                      </a:lnTo>
                      <a:cubicBezTo>
                        <a:pt x="1806542" y="1178260"/>
                        <a:pt x="1864978" y="1140058"/>
                        <a:pt x="1890878" y="1080927"/>
                      </a:cubicBezTo>
                      <a:cubicBezTo>
                        <a:pt x="1916779" y="1021795"/>
                        <a:pt x="1905237" y="952941"/>
                        <a:pt x="1861468" y="905489"/>
                      </a:cubicBezTo>
                      <a:close/>
                      <a:moveTo>
                        <a:pt x="1741986" y="1015704"/>
                      </a:moveTo>
                      <a:lnTo>
                        <a:pt x="1439950" y="1015704"/>
                      </a:lnTo>
                      <a:cubicBezTo>
                        <a:pt x="1395060" y="1015704"/>
                        <a:pt x="1358670" y="1052095"/>
                        <a:pt x="1358670" y="1096984"/>
                      </a:cubicBezTo>
                      <a:lnTo>
                        <a:pt x="1358670" y="2397465"/>
                      </a:lnTo>
                      <a:lnTo>
                        <a:pt x="545870" y="2397465"/>
                      </a:lnTo>
                      <a:lnTo>
                        <a:pt x="545870" y="1096984"/>
                      </a:lnTo>
                      <a:cubicBezTo>
                        <a:pt x="545870" y="1052095"/>
                        <a:pt x="509480" y="1015704"/>
                        <a:pt x="464590" y="1015704"/>
                      </a:cubicBezTo>
                      <a:lnTo>
                        <a:pt x="162553" y="1015704"/>
                      </a:lnTo>
                      <a:lnTo>
                        <a:pt x="952270" y="160151"/>
                      </a:lnTo>
                      <a:lnTo>
                        <a:pt x="1742718" y="1015704"/>
                      </a:lnTo>
                      <a:close/>
                    </a:path>
                  </a:pathLst>
                </a:custGeom>
                <a:grpFill/>
                <a:ln w="8128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1"/>
                    </a:solidFill>
                  </a:endParaRPr>
                </a:p>
              </p:txBody>
            </p:sp>
            <p:sp>
              <p:nvSpPr>
                <p:cNvPr id="88" name="Freeform 55">
                  <a:extLst>
                    <a:ext uri="{FF2B5EF4-FFF2-40B4-BE49-F238E27FC236}">
                      <a16:creationId xmlns:a16="http://schemas.microsoft.com/office/drawing/2014/main" id="{D314650D-47A2-73B3-13BA-88C64144F026}"/>
                    </a:ext>
                  </a:extLst>
                </p:cNvPr>
                <p:cNvSpPr/>
                <p:nvPr/>
              </p:nvSpPr>
              <p:spPr>
                <a:xfrm>
                  <a:off x="7419418" y="2250735"/>
                  <a:ext cx="1010696" cy="1340824"/>
                </a:xfrm>
                <a:custGeom>
                  <a:avLst/>
                  <a:gdLst>
                    <a:gd name="connsiteX0" fmla="*/ 302181 w 1010696"/>
                    <a:gd name="connsiteY0" fmla="*/ 1340824 h 1340824"/>
                    <a:gd name="connsiteX1" fmla="*/ 708581 w 1010696"/>
                    <a:gd name="connsiteY1" fmla="*/ 1340824 h 1340824"/>
                    <a:gd name="connsiteX2" fmla="*/ 871141 w 1010696"/>
                    <a:gd name="connsiteY2" fmla="*/ 1178264 h 1340824"/>
                    <a:gd name="connsiteX3" fmla="*/ 871141 w 1010696"/>
                    <a:gd name="connsiteY3" fmla="*/ 692373 h 1340824"/>
                    <a:gd name="connsiteX4" fmla="*/ 1001307 w 1010696"/>
                    <a:gd name="connsiteY4" fmla="*/ 585888 h 1340824"/>
                    <a:gd name="connsiteX5" fmla="*/ 967540 w 1010696"/>
                    <a:gd name="connsiteY5" fmla="*/ 421141 h 1340824"/>
                    <a:gd name="connsiteX6" fmla="*/ 624782 w 1010696"/>
                    <a:gd name="connsiteY6" fmla="*/ 49854 h 1340824"/>
                    <a:gd name="connsiteX7" fmla="*/ 505341 w 1010696"/>
                    <a:gd name="connsiteY7" fmla="*/ 0 h 1340824"/>
                    <a:gd name="connsiteX8" fmla="*/ 385900 w 1010696"/>
                    <a:gd name="connsiteY8" fmla="*/ 49854 h 1340824"/>
                    <a:gd name="connsiteX9" fmla="*/ 43223 w 1010696"/>
                    <a:gd name="connsiteY9" fmla="*/ 421060 h 1340824"/>
                    <a:gd name="connsiteX10" fmla="*/ 9385 w 1010696"/>
                    <a:gd name="connsiteY10" fmla="*/ 585865 h 1340824"/>
                    <a:gd name="connsiteX11" fmla="*/ 139621 w 1010696"/>
                    <a:gd name="connsiteY11" fmla="*/ 692373 h 1340824"/>
                    <a:gd name="connsiteX12" fmla="*/ 139621 w 1010696"/>
                    <a:gd name="connsiteY12" fmla="*/ 1178264 h 1340824"/>
                    <a:gd name="connsiteX13" fmla="*/ 302181 w 1010696"/>
                    <a:gd name="connsiteY13" fmla="*/ 1340824 h 1340824"/>
                    <a:gd name="connsiteX14" fmla="*/ 505381 w 1010696"/>
                    <a:gd name="connsiteY14" fmla="*/ 160151 h 1340824"/>
                    <a:gd name="connsiteX15" fmla="*/ 848789 w 1010696"/>
                    <a:gd name="connsiteY15" fmla="*/ 531357 h 1340824"/>
                    <a:gd name="connsiteX16" fmla="*/ 789861 w 1010696"/>
                    <a:gd name="connsiteY16" fmla="*/ 531357 h 1340824"/>
                    <a:gd name="connsiteX17" fmla="*/ 708581 w 1010696"/>
                    <a:gd name="connsiteY17" fmla="*/ 612637 h 1340824"/>
                    <a:gd name="connsiteX18" fmla="*/ 708581 w 1010696"/>
                    <a:gd name="connsiteY18" fmla="*/ 1178264 h 1340824"/>
                    <a:gd name="connsiteX19" fmla="*/ 302181 w 1010696"/>
                    <a:gd name="connsiteY19" fmla="*/ 1178264 h 1340824"/>
                    <a:gd name="connsiteX20" fmla="*/ 302181 w 1010696"/>
                    <a:gd name="connsiteY20" fmla="*/ 612718 h 1340824"/>
                    <a:gd name="connsiteX21" fmla="*/ 220901 w 1010696"/>
                    <a:gd name="connsiteY21" fmla="*/ 531438 h 1340824"/>
                    <a:gd name="connsiteX22" fmla="*/ 162705 w 1010696"/>
                    <a:gd name="connsiteY22" fmla="*/ 531438 h 134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10696" h="1340824">
                      <a:moveTo>
                        <a:pt x="302181" y="1340824"/>
                      </a:moveTo>
                      <a:lnTo>
                        <a:pt x="708581" y="1340824"/>
                      </a:lnTo>
                      <a:cubicBezTo>
                        <a:pt x="798361" y="1340824"/>
                        <a:pt x="871141" y="1268044"/>
                        <a:pt x="871141" y="1178264"/>
                      </a:cubicBezTo>
                      <a:lnTo>
                        <a:pt x="871141" y="692373"/>
                      </a:lnTo>
                      <a:cubicBezTo>
                        <a:pt x="930946" y="683822"/>
                        <a:pt x="981075" y="642812"/>
                        <a:pt x="1001307" y="585888"/>
                      </a:cubicBezTo>
                      <a:cubicBezTo>
                        <a:pt x="1021538" y="528964"/>
                        <a:pt x="1008533" y="465516"/>
                        <a:pt x="967540" y="421141"/>
                      </a:cubicBezTo>
                      <a:lnTo>
                        <a:pt x="624782" y="49854"/>
                      </a:lnTo>
                      <a:cubicBezTo>
                        <a:pt x="593224" y="17952"/>
                        <a:pt x="550215" y="0"/>
                        <a:pt x="505341" y="0"/>
                      </a:cubicBezTo>
                      <a:cubicBezTo>
                        <a:pt x="460467" y="0"/>
                        <a:pt x="417458" y="17952"/>
                        <a:pt x="385900" y="49854"/>
                      </a:cubicBezTo>
                      <a:lnTo>
                        <a:pt x="43223" y="421060"/>
                      </a:lnTo>
                      <a:cubicBezTo>
                        <a:pt x="2183" y="465432"/>
                        <a:pt x="-10851" y="528911"/>
                        <a:pt x="9385" y="585865"/>
                      </a:cubicBezTo>
                      <a:cubicBezTo>
                        <a:pt x="29621" y="642818"/>
                        <a:pt x="79784" y="683842"/>
                        <a:pt x="139621" y="692373"/>
                      </a:cubicBezTo>
                      <a:lnTo>
                        <a:pt x="139621" y="1178264"/>
                      </a:lnTo>
                      <a:cubicBezTo>
                        <a:pt x="139621" y="1268044"/>
                        <a:pt x="212402" y="1340824"/>
                        <a:pt x="302181" y="1340824"/>
                      </a:cubicBezTo>
                      <a:close/>
                      <a:moveTo>
                        <a:pt x="505381" y="160151"/>
                      </a:moveTo>
                      <a:lnTo>
                        <a:pt x="848789" y="531357"/>
                      </a:lnTo>
                      <a:lnTo>
                        <a:pt x="789861" y="531357"/>
                      </a:lnTo>
                      <a:cubicBezTo>
                        <a:pt x="744972" y="531357"/>
                        <a:pt x="708581" y="567747"/>
                        <a:pt x="708581" y="612637"/>
                      </a:cubicBezTo>
                      <a:lnTo>
                        <a:pt x="708581" y="1178264"/>
                      </a:lnTo>
                      <a:lnTo>
                        <a:pt x="302181" y="1178264"/>
                      </a:lnTo>
                      <a:lnTo>
                        <a:pt x="302181" y="612718"/>
                      </a:lnTo>
                      <a:cubicBezTo>
                        <a:pt x="302181" y="567829"/>
                        <a:pt x="265791" y="531438"/>
                        <a:pt x="220901" y="531438"/>
                      </a:cubicBezTo>
                      <a:lnTo>
                        <a:pt x="162705" y="531438"/>
                      </a:lnTo>
                      <a:close/>
                    </a:path>
                  </a:pathLst>
                </a:custGeom>
                <a:grpFill/>
                <a:ln w="8128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1"/>
                    </a:solidFill>
                  </a:endParaRPr>
                </a:p>
              </p:txBody>
            </p:sp>
            <p:sp>
              <p:nvSpPr>
                <p:cNvPr id="89" name="Freeform 56">
                  <a:extLst>
                    <a:ext uri="{FF2B5EF4-FFF2-40B4-BE49-F238E27FC236}">
                      <a16:creationId xmlns:a16="http://schemas.microsoft.com/office/drawing/2014/main" id="{9BD88E4C-24FC-FBDA-4BB8-E64B954CDB28}"/>
                    </a:ext>
                  </a:extLst>
                </p:cNvPr>
                <p:cNvSpPr/>
                <p:nvPr/>
              </p:nvSpPr>
              <p:spPr>
                <a:xfrm>
                  <a:off x="4737178" y="2250735"/>
                  <a:ext cx="1010696" cy="1340824"/>
                </a:xfrm>
                <a:custGeom>
                  <a:avLst/>
                  <a:gdLst>
                    <a:gd name="connsiteX0" fmla="*/ 302181 w 1010696"/>
                    <a:gd name="connsiteY0" fmla="*/ 1340824 h 1340824"/>
                    <a:gd name="connsiteX1" fmla="*/ 708581 w 1010696"/>
                    <a:gd name="connsiteY1" fmla="*/ 1340824 h 1340824"/>
                    <a:gd name="connsiteX2" fmla="*/ 871141 w 1010696"/>
                    <a:gd name="connsiteY2" fmla="*/ 1178264 h 1340824"/>
                    <a:gd name="connsiteX3" fmla="*/ 871141 w 1010696"/>
                    <a:gd name="connsiteY3" fmla="*/ 692373 h 1340824"/>
                    <a:gd name="connsiteX4" fmla="*/ 1001306 w 1010696"/>
                    <a:gd name="connsiteY4" fmla="*/ 585888 h 1340824"/>
                    <a:gd name="connsiteX5" fmla="*/ 967540 w 1010696"/>
                    <a:gd name="connsiteY5" fmla="*/ 421141 h 1340824"/>
                    <a:gd name="connsiteX6" fmla="*/ 624782 w 1010696"/>
                    <a:gd name="connsiteY6" fmla="*/ 49854 h 1340824"/>
                    <a:gd name="connsiteX7" fmla="*/ 505341 w 1010696"/>
                    <a:gd name="connsiteY7" fmla="*/ 0 h 1340824"/>
                    <a:gd name="connsiteX8" fmla="*/ 385900 w 1010696"/>
                    <a:gd name="connsiteY8" fmla="*/ 49854 h 1340824"/>
                    <a:gd name="connsiteX9" fmla="*/ 43223 w 1010696"/>
                    <a:gd name="connsiteY9" fmla="*/ 421060 h 1340824"/>
                    <a:gd name="connsiteX10" fmla="*/ 9385 w 1010696"/>
                    <a:gd name="connsiteY10" fmla="*/ 585865 h 1340824"/>
                    <a:gd name="connsiteX11" fmla="*/ 139621 w 1010696"/>
                    <a:gd name="connsiteY11" fmla="*/ 692373 h 1340824"/>
                    <a:gd name="connsiteX12" fmla="*/ 139621 w 1010696"/>
                    <a:gd name="connsiteY12" fmla="*/ 1178264 h 1340824"/>
                    <a:gd name="connsiteX13" fmla="*/ 302181 w 1010696"/>
                    <a:gd name="connsiteY13" fmla="*/ 1340824 h 1340824"/>
                    <a:gd name="connsiteX14" fmla="*/ 505381 w 1010696"/>
                    <a:gd name="connsiteY14" fmla="*/ 160151 h 1340824"/>
                    <a:gd name="connsiteX15" fmla="*/ 848789 w 1010696"/>
                    <a:gd name="connsiteY15" fmla="*/ 531357 h 1340824"/>
                    <a:gd name="connsiteX16" fmla="*/ 789861 w 1010696"/>
                    <a:gd name="connsiteY16" fmla="*/ 531357 h 1340824"/>
                    <a:gd name="connsiteX17" fmla="*/ 708581 w 1010696"/>
                    <a:gd name="connsiteY17" fmla="*/ 612637 h 1340824"/>
                    <a:gd name="connsiteX18" fmla="*/ 708581 w 1010696"/>
                    <a:gd name="connsiteY18" fmla="*/ 1178264 h 1340824"/>
                    <a:gd name="connsiteX19" fmla="*/ 302181 w 1010696"/>
                    <a:gd name="connsiteY19" fmla="*/ 1178264 h 1340824"/>
                    <a:gd name="connsiteX20" fmla="*/ 302181 w 1010696"/>
                    <a:gd name="connsiteY20" fmla="*/ 612718 h 1340824"/>
                    <a:gd name="connsiteX21" fmla="*/ 220901 w 1010696"/>
                    <a:gd name="connsiteY21" fmla="*/ 531438 h 1340824"/>
                    <a:gd name="connsiteX22" fmla="*/ 162705 w 1010696"/>
                    <a:gd name="connsiteY22" fmla="*/ 531438 h 134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10696" h="1340824">
                      <a:moveTo>
                        <a:pt x="302181" y="1340824"/>
                      </a:moveTo>
                      <a:lnTo>
                        <a:pt x="708581" y="1340824"/>
                      </a:lnTo>
                      <a:cubicBezTo>
                        <a:pt x="798361" y="1340824"/>
                        <a:pt x="871141" y="1268044"/>
                        <a:pt x="871141" y="1178264"/>
                      </a:cubicBezTo>
                      <a:lnTo>
                        <a:pt x="871141" y="692373"/>
                      </a:lnTo>
                      <a:cubicBezTo>
                        <a:pt x="930945" y="683822"/>
                        <a:pt x="981075" y="642812"/>
                        <a:pt x="1001306" y="585888"/>
                      </a:cubicBezTo>
                      <a:cubicBezTo>
                        <a:pt x="1021538" y="528964"/>
                        <a:pt x="1008533" y="465516"/>
                        <a:pt x="967540" y="421141"/>
                      </a:cubicBezTo>
                      <a:lnTo>
                        <a:pt x="624782" y="49854"/>
                      </a:lnTo>
                      <a:cubicBezTo>
                        <a:pt x="593224" y="17952"/>
                        <a:pt x="550215" y="0"/>
                        <a:pt x="505341" y="0"/>
                      </a:cubicBezTo>
                      <a:cubicBezTo>
                        <a:pt x="460467" y="0"/>
                        <a:pt x="417458" y="17952"/>
                        <a:pt x="385900" y="49854"/>
                      </a:cubicBezTo>
                      <a:lnTo>
                        <a:pt x="43223" y="421060"/>
                      </a:lnTo>
                      <a:cubicBezTo>
                        <a:pt x="2183" y="465432"/>
                        <a:pt x="-10851" y="528911"/>
                        <a:pt x="9385" y="585865"/>
                      </a:cubicBezTo>
                      <a:cubicBezTo>
                        <a:pt x="29621" y="642818"/>
                        <a:pt x="79784" y="683842"/>
                        <a:pt x="139621" y="692373"/>
                      </a:cubicBezTo>
                      <a:lnTo>
                        <a:pt x="139621" y="1178264"/>
                      </a:lnTo>
                      <a:cubicBezTo>
                        <a:pt x="139621" y="1268044"/>
                        <a:pt x="212402" y="1340824"/>
                        <a:pt x="302181" y="1340824"/>
                      </a:cubicBezTo>
                      <a:close/>
                      <a:moveTo>
                        <a:pt x="505381" y="160151"/>
                      </a:moveTo>
                      <a:lnTo>
                        <a:pt x="848789" y="531357"/>
                      </a:lnTo>
                      <a:lnTo>
                        <a:pt x="789861" y="531357"/>
                      </a:lnTo>
                      <a:cubicBezTo>
                        <a:pt x="744972" y="531357"/>
                        <a:pt x="708581" y="567747"/>
                        <a:pt x="708581" y="612637"/>
                      </a:cubicBezTo>
                      <a:lnTo>
                        <a:pt x="708581" y="1178264"/>
                      </a:lnTo>
                      <a:lnTo>
                        <a:pt x="302181" y="1178264"/>
                      </a:lnTo>
                      <a:lnTo>
                        <a:pt x="302181" y="612718"/>
                      </a:lnTo>
                      <a:cubicBezTo>
                        <a:pt x="302181" y="567829"/>
                        <a:pt x="265791" y="531438"/>
                        <a:pt x="220901" y="531438"/>
                      </a:cubicBezTo>
                      <a:lnTo>
                        <a:pt x="162705" y="531438"/>
                      </a:lnTo>
                      <a:close/>
                    </a:path>
                  </a:pathLst>
                </a:custGeom>
                <a:grpFill/>
                <a:ln w="8128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bg1"/>
                    </a:solidFill>
                  </a:endParaRPr>
                </a:p>
              </p:txBody>
            </p:sp>
          </p:grpSp>
        </p:grpSp>
      </p:grpSp>
      <p:grpSp>
        <p:nvGrpSpPr>
          <p:cNvPr id="99" name="Group 98">
            <a:extLst>
              <a:ext uri="{FF2B5EF4-FFF2-40B4-BE49-F238E27FC236}">
                <a16:creationId xmlns:a16="http://schemas.microsoft.com/office/drawing/2014/main" id="{E521EC04-853A-51A0-7724-8E05FF944723}"/>
              </a:ext>
            </a:extLst>
          </p:cNvPr>
          <p:cNvGrpSpPr/>
          <p:nvPr/>
        </p:nvGrpSpPr>
        <p:grpSpPr>
          <a:xfrm>
            <a:off x="8333956" y="2597130"/>
            <a:ext cx="1317662" cy="1786891"/>
            <a:chOff x="8333956" y="2180570"/>
            <a:chExt cx="1317662" cy="1786891"/>
          </a:xfrm>
        </p:grpSpPr>
        <p:sp>
          <p:nvSpPr>
            <p:cNvPr id="33" name="TextBox 186">
              <a:extLst>
                <a:ext uri="{FF2B5EF4-FFF2-40B4-BE49-F238E27FC236}">
                  <a16:creationId xmlns:a16="http://schemas.microsoft.com/office/drawing/2014/main" id="{C1846625-9F21-D361-113C-F132767A6CDD}"/>
                </a:ext>
              </a:extLst>
            </p:cNvPr>
            <p:cNvSpPr txBox="1"/>
            <p:nvPr/>
          </p:nvSpPr>
          <p:spPr>
            <a:xfrm>
              <a:off x="8333956" y="3444241"/>
              <a:ext cx="1317662" cy="5232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a:solidFill>
                    <a:schemeClr val="bg1"/>
                  </a:solidFill>
                  <a:effectLst/>
                  <a:latin typeface="+mj-lt"/>
                </a:rPr>
                <a:t>Calls </a:t>
              </a:r>
              <a:br>
                <a:rPr lang="en-GB" sz="1400">
                  <a:solidFill>
                    <a:schemeClr val="bg1"/>
                  </a:solidFill>
                  <a:effectLst/>
                  <a:latin typeface="+mj-lt"/>
                </a:rPr>
              </a:br>
              <a:r>
                <a:rPr lang="en-GB" sz="1400">
                  <a:solidFill>
                    <a:schemeClr val="bg1"/>
                  </a:solidFill>
                  <a:effectLst/>
                  <a:latin typeface="+mj-lt"/>
                </a:rPr>
                <a:t>overview</a:t>
              </a:r>
              <a:endParaRPr lang="en-GB" sz="1400">
                <a:solidFill>
                  <a:schemeClr val="bg1"/>
                </a:solidFill>
                <a:latin typeface="+mj-lt"/>
              </a:endParaRPr>
            </a:p>
          </p:txBody>
        </p:sp>
        <p:grpSp>
          <p:nvGrpSpPr>
            <p:cNvPr id="93" name="Group 92">
              <a:extLst>
                <a:ext uri="{FF2B5EF4-FFF2-40B4-BE49-F238E27FC236}">
                  <a16:creationId xmlns:a16="http://schemas.microsoft.com/office/drawing/2014/main" id="{56D34EDF-F1D3-B802-413E-F44224559C3A}"/>
                </a:ext>
              </a:extLst>
            </p:cNvPr>
            <p:cNvGrpSpPr/>
            <p:nvPr/>
          </p:nvGrpSpPr>
          <p:grpSpPr>
            <a:xfrm>
              <a:off x="8381956" y="2180570"/>
              <a:ext cx="1221662" cy="1220980"/>
              <a:chOff x="8381956" y="2180570"/>
              <a:chExt cx="1221662" cy="1220980"/>
            </a:xfrm>
          </p:grpSpPr>
          <p:sp>
            <p:nvSpPr>
              <p:cNvPr id="17" name="Oval 16">
                <a:extLst>
                  <a:ext uri="{FF2B5EF4-FFF2-40B4-BE49-F238E27FC236}">
                    <a16:creationId xmlns:a16="http://schemas.microsoft.com/office/drawing/2014/main" id="{3B16DD19-F605-7ECE-EF0A-234919AD989E}"/>
                  </a:ext>
                </a:extLst>
              </p:cNvPr>
              <p:cNvSpPr/>
              <p:nvPr/>
            </p:nvSpPr>
            <p:spPr>
              <a:xfrm>
                <a:off x="8381956" y="2180570"/>
                <a:ext cx="1221662" cy="122098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nvGrpSpPr>
              <p:cNvPr id="90" name="Group 89">
                <a:extLst>
                  <a:ext uri="{FF2B5EF4-FFF2-40B4-BE49-F238E27FC236}">
                    <a16:creationId xmlns:a16="http://schemas.microsoft.com/office/drawing/2014/main" id="{8E75317F-AD25-0ACE-F816-3AF457202B94}"/>
                  </a:ext>
                </a:extLst>
              </p:cNvPr>
              <p:cNvGrpSpPr/>
              <p:nvPr/>
            </p:nvGrpSpPr>
            <p:grpSpPr>
              <a:xfrm>
                <a:off x="8695939" y="2502841"/>
                <a:ext cx="542878" cy="518332"/>
                <a:chOff x="6620966" y="4172072"/>
                <a:chExt cx="641440" cy="612440"/>
              </a:xfrm>
              <a:solidFill>
                <a:schemeClr val="bg1"/>
              </a:solidFill>
            </p:grpSpPr>
            <p:sp>
              <p:nvSpPr>
                <p:cNvPr id="91" name="Freeform 58">
                  <a:extLst>
                    <a:ext uri="{FF2B5EF4-FFF2-40B4-BE49-F238E27FC236}">
                      <a16:creationId xmlns:a16="http://schemas.microsoft.com/office/drawing/2014/main" id="{C7BADCE5-D180-329B-4E9E-7B34B7DDAAE6}"/>
                    </a:ext>
                  </a:extLst>
                </p:cNvPr>
                <p:cNvSpPr/>
                <p:nvPr/>
              </p:nvSpPr>
              <p:spPr>
                <a:xfrm>
                  <a:off x="6620966" y="4259354"/>
                  <a:ext cx="525156" cy="525158"/>
                </a:xfrm>
                <a:custGeom>
                  <a:avLst/>
                  <a:gdLst>
                    <a:gd name="connsiteX0" fmla="*/ 111306 w 525156"/>
                    <a:gd name="connsiteY0" fmla="*/ 290 h 525158"/>
                    <a:gd name="connsiteX1" fmla="*/ 127688 w 525156"/>
                    <a:gd name="connsiteY1" fmla="*/ 1916 h 525158"/>
                    <a:gd name="connsiteX2" fmla="*/ 150816 w 525156"/>
                    <a:gd name="connsiteY2" fmla="*/ 24272 h 525158"/>
                    <a:gd name="connsiteX3" fmla="*/ 192594 w 525156"/>
                    <a:gd name="connsiteY3" fmla="*/ 135622 h 525158"/>
                    <a:gd name="connsiteX4" fmla="*/ 188980 w 525156"/>
                    <a:gd name="connsiteY4" fmla="*/ 169027 h 525158"/>
                    <a:gd name="connsiteX5" fmla="*/ 164691 w 525156"/>
                    <a:gd name="connsiteY5" fmla="*/ 206529 h 525158"/>
                    <a:gd name="connsiteX6" fmla="*/ 164569 w 525156"/>
                    <a:gd name="connsiteY6" fmla="*/ 229080 h 525158"/>
                    <a:gd name="connsiteX7" fmla="*/ 223064 w 525156"/>
                    <a:gd name="connsiteY7" fmla="*/ 302083 h 525158"/>
                    <a:gd name="connsiteX8" fmla="*/ 223075 w 525156"/>
                    <a:gd name="connsiteY8" fmla="*/ 302094 h 525158"/>
                    <a:gd name="connsiteX9" fmla="*/ 296078 w 525156"/>
                    <a:gd name="connsiteY9" fmla="*/ 360589 h 525158"/>
                    <a:gd name="connsiteX10" fmla="*/ 318629 w 525156"/>
                    <a:gd name="connsiteY10" fmla="*/ 360467 h 525158"/>
                    <a:gd name="connsiteX11" fmla="*/ 356129 w 525156"/>
                    <a:gd name="connsiteY11" fmla="*/ 336178 h 525158"/>
                    <a:gd name="connsiteX12" fmla="*/ 389536 w 525156"/>
                    <a:gd name="connsiteY12" fmla="*/ 332563 h 525158"/>
                    <a:gd name="connsiteX13" fmla="*/ 500886 w 525156"/>
                    <a:gd name="connsiteY13" fmla="*/ 374341 h 525158"/>
                    <a:gd name="connsiteX14" fmla="*/ 523242 w 525156"/>
                    <a:gd name="connsiteY14" fmla="*/ 397470 h 525158"/>
                    <a:gd name="connsiteX15" fmla="*/ 519228 w 525156"/>
                    <a:gd name="connsiteY15" fmla="*/ 429388 h 525158"/>
                    <a:gd name="connsiteX16" fmla="*/ 481989 w 525156"/>
                    <a:gd name="connsiteY16" fmla="*/ 487674 h 525158"/>
                    <a:gd name="connsiteX17" fmla="*/ 414268 w 525156"/>
                    <a:gd name="connsiteY17" fmla="*/ 525158 h 525158"/>
                    <a:gd name="connsiteX18" fmla="*/ 394916 w 525156"/>
                    <a:gd name="connsiteY18" fmla="*/ 522859 h 525158"/>
                    <a:gd name="connsiteX19" fmla="*/ 144174 w 525156"/>
                    <a:gd name="connsiteY19" fmla="*/ 380922 h 525158"/>
                    <a:gd name="connsiteX20" fmla="*/ 2299 w 525156"/>
                    <a:gd name="connsiteY20" fmla="*/ 130242 h 525158"/>
                    <a:gd name="connsiteX21" fmla="*/ 37484 w 525156"/>
                    <a:gd name="connsiteY21" fmla="*/ 43170 h 525158"/>
                    <a:gd name="connsiteX22" fmla="*/ 95770 w 525156"/>
                    <a:gd name="connsiteY22" fmla="*/ 5932 h 525158"/>
                    <a:gd name="connsiteX23" fmla="*/ 111306 w 525156"/>
                    <a:gd name="connsiteY23" fmla="*/ 290 h 525158"/>
                    <a:gd name="connsiteX24" fmla="*/ 115941 w 525156"/>
                    <a:gd name="connsiteY24" fmla="*/ 16419 h 525158"/>
                    <a:gd name="connsiteX25" fmla="*/ 104605 w 525156"/>
                    <a:gd name="connsiteY25" fmla="*/ 19760 h 525158"/>
                    <a:gd name="connsiteX26" fmla="*/ 46320 w 525156"/>
                    <a:gd name="connsiteY26" fmla="*/ 57000 h 525158"/>
                    <a:gd name="connsiteX27" fmla="*/ 18261 w 525156"/>
                    <a:gd name="connsiteY27" fmla="*/ 126432 h 525158"/>
                    <a:gd name="connsiteX28" fmla="*/ 155777 w 525156"/>
                    <a:gd name="connsiteY28" fmla="*/ 369317 h 525158"/>
                    <a:gd name="connsiteX29" fmla="*/ 398724 w 525156"/>
                    <a:gd name="connsiteY29" fmla="*/ 506896 h 525158"/>
                    <a:gd name="connsiteX30" fmla="*/ 468158 w 525156"/>
                    <a:gd name="connsiteY30" fmla="*/ 478838 h 525158"/>
                    <a:gd name="connsiteX31" fmla="*/ 505398 w 525156"/>
                    <a:gd name="connsiteY31" fmla="*/ 420552 h 525158"/>
                    <a:gd name="connsiteX32" fmla="*/ 507674 w 525156"/>
                    <a:gd name="connsiteY32" fmla="*/ 402658 h 525158"/>
                    <a:gd name="connsiteX33" fmla="*/ 495121 w 525156"/>
                    <a:gd name="connsiteY33" fmla="*/ 389706 h 525158"/>
                    <a:gd name="connsiteX34" fmla="*/ 383772 w 525156"/>
                    <a:gd name="connsiteY34" fmla="*/ 347928 h 525158"/>
                    <a:gd name="connsiteX35" fmla="*/ 365049 w 525156"/>
                    <a:gd name="connsiteY35" fmla="*/ 349955 h 525158"/>
                    <a:gd name="connsiteX36" fmla="*/ 327551 w 525156"/>
                    <a:gd name="connsiteY36" fmla="*/ 374243 h 525158"/>
                    <a:gd name="connsiteX37" fmla="*/ 287308 w 525156"/>
                    <a:gd name="connsiteY37" fmla="*/ 374461 h 525158"/>
                    <a:gd name="connsiteX38" fmla="*/ 211466 w 525156"/>
                    <a:gd name="connsiteY38" fmla="*/ 313694 h 525158"/>
                    <a:gd name="connsiteX39" fmla="*/ 150699 w 525156"/>
                    <a:gd name="connsiteY39" fmla="*/ 237851 h 525158"/>
                    <a:gd name="connsiteX40" fmla="*/ 150916 w 525156"/>
                    <a:gd name="connsiteY40" fmla="*/ 197609 h 525158"/>
                    <a:gd name="connsiteX41" fmla="*/ 175204 w 525156"/>
                    <a:gd name="connsiteY41" fmla="*/ 160108 h 525158"/>
                    <a:gd name="connsiteX42" fmla="*/ 177230 w 525156"/>
                    <a:gd name="connsiteY42" fmla="*/ 141388 h 525158"/>
                    <a:gd name="connsiteX43" fmla="*/ 135451 w 525156"/>
                    <a:gd name="connsiteY43" fmla="*/ 30038 h 525158"/>
                    <a:gd name="connsiteX44" fmla="*/ 122500 w 525156"/>
                    <a:gd name="connsiteY44" fmla="*/ 17485 h 525158"/>
                    <a:gd name="connsiteX45" fmla="*/ 115941 w 525156"/>
                    <a:gd name="connsiteY45" fmla="*/ 16419 h 52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25156" h="525158">
                      <a:moveTo>
                        <a:pt x="111306" y="290"/>
                      </a:moveTo>
                      <a:cubicBezTo>
                        <a:pt x="116750" y="-395"/>
                        <a:pt x="122335" y="132"/>
                        <a:pt x="127688" y="1916"/>
                      </a:cubicBezTo>
                      <a:cubicBezTo>
                        <a:pt x="138393" y="5483"/>
                        <a:pt x="146824" y="13632"/>
                        <a:pt x="150816" y="24272"/>
                      </a:cubicBezTo>
                      <a:lnTo>
                        <a:pt x="192594" y="135622"/>
                      </a:lnTo>
                      <a:cubicBezTo>
                        <a:pt x="196856" y="146977"/>
                        <a:pt x="195573" y="158842"/>
                        <a:pt x="188980" y="169027"/>
                      </a:cubicBezTo>
                      <a:lnTo>
                        <a:pt x="164691" y="206529"/>
                      </a:lnTo>
                      <a:cubicBezTo>
                        <a:pt x="160134" y="213565"/>
                        <a:pt x="160088" y="221995"/>
                        <a:pt x="164569" y="229080"/>
                      </a:cubicBezTo>
                      <a:cubicBezTo>
                        <a:pt x="181199" y="255378"/>
                        <a:pt x="200880" y="279940"/>
                        <a:pt x="223064" y="302083"/>
                      </a:cubicBezTo>
                      <a:cubicBezTo>
                        <a:pt x="223068" y="302087"/>
                        <a:pt x="223072" y="302090"/>
                        <a:pt x="223075" y="302094"/>
                      </a:cubicBezTo>
                      <a:cubicBezTo>
                        <a:pt x="245220" y="324280"/>
                        <a:pt x="269782" y="343960"/>
                        <a:pt x="296078" y="360589"/>
                      </a:cubicBezTo>
                      <a:cubicBezTo>
                        <a:pt x="303163" y="365070"/>
                        <a:pt x="311594" y="365023"/>
                        <a:pt x="318629" y="360467"/>
                      </a:cubicBezTo>
                      <a:lnTo>
                        <a:pt x="356129" y="336178"/>
                      </a:lnTo>
                      <a:cubicBezTo>
                        <a:pt x="366315" y="329586"/>
                        <a:pt x="378178" y="328303"/>
                        <a:pt x="389536" y="332563"/>
                      </a:cubicBezTo>
                      <a:lnTo>
                        <a:pt x="500886" y="374341"/>
                      </a:lnTo>
                      <a:cubicBezTo>
                        <a:pt x="511526" y="378334"/>
                        <a:pt x="519675" y="386763"/>
                        <a:pt x="523242" y="397470"/>
                      </a:cubicBezTo>
                      <a:cubicBezTo>
                        <a:pt x="526810" y="408176"/>
                        <a:pt x="525347" y="419810"/>
                        <a:pt x="519228" y="429388"/>
                      </a:cubicBezTo>
                      <a:lnTo>
                        <a:pt x="481989" y="487674"/>
                      </a:lnTo>
                      <a:cubicBezTo>
                        <a:pt x="466729" y="511556"/>
                        <a:pt x="441418" y="525156"/>
                        <a:pt x="414268" y="525158"/>
                      </a:cubicBezTo>
                      <a:cubicBezTo>
                        <a:pt x="407882" y="525159"/>
                        <a:pt x="401400" y="524407"/>
                        <a:pt x="394916" y="522859"/>
                      </a:cubicBezTo>
                      <a:cubicBezTo>
                        <a:pt x="300442" y="500314"/>
                        <a:pt x="213736" y="451234"/>
                        <a:pt x="144174" y="380922"/>
                      </a:cubicBezTo>
                      <a:cubicBezTo>
                        <a:pt x="73925" y="311423"/>
                        <a:pt x="24843" y="224717"/>
                        <a:pt x="2299" y="130242"/>
                      </a:cubicBezTo>
                      <a:cubicBezTo>
                        <a:pt x="-5827" y="96195"/>
                        <a:pt x="7984" y="62018"/>
                        <a:pt x="37484" y="43170"/>
                      </a:cubicBezTo>
                      <a:lnTo>
                        <a:pt x="95770" y="5932"/>
                      </a:lnTo>
                      <a:cubicBezTo>
                        <a:pt x="100559" y="2872"/>
                        <a:pt x="105862" y="975"/>
                        <a:pt x="111306" y="290"/>
                      </a:cubicBezTo>
                      <a:close/>
                      <a:moveTo>
                        <a:pt x="115941" y="16419"/>
                      </a:moveTo>
                      <a:cubicBezTo>
                        <a:pt x="111988" y="16419"/>
                        <a:pt x="108063" y="17551"/>
                        <a:pt x="104605" y="19760"/>
                      </a:cubicBezTo>
                      <a:lnTo>
                        <a:pt x="46320" y="57000"/>
                      </a:lnTo>
                      <a:cubicBezTo>
                        <a:pt x="22796" y="72030"/>
                        <a:pt x="11782" y="99284"/>
                        <a:pt x="18261" y="126432"/>
                      </a:cubicBezTo>
                      <a:cubicBezTo>
                        <a:pt x="40094" y="217925"/>
                        <a:pt x="87646" y="301913"/>
                        <a:pt x="155777" y="369317"/>
                      </a:cubicBezTo>
                      <a:cubicBezTo>
                        <a:pt x="223244" y="437511"/>
                        <a:pt x="307233" y="485064"/>
                        <a:pt x="398724" y="506896"/>
                      </a:cubicBezTo>
                      <a:cubicBezTo>
                        <a:pt x="425874" y="513378"/>
                        <a:pt x="453127" y="502362"/>
                        <a:pt x="468158" y="478838"/>
                      </a:cubicBezTo>
                      <a:lnTo>
                        <a:pt x="505398" y="420552"/>
                      </a:lnTo>
                      <a:cubicBezTo>
                        <a:pt x="508839" y="415167"/>
                        <a:pt x="509669" y="408644"/>
                        <a:pt x="507674" y="402658"/>
                      </a:cubicBezTo>
                      <a:cubicBezTo>
                        <a:pt x="505679" y="396672"/>
                        <a:pt x="501104" y="391950"/>
                        <a:pt x="495121" y="389706"/>
                      </a:cubicBezTo>
                      <a:lnTo>
                        <a:pt x="383772" y="347928"/>
                      </a:lnTo>
                      <a:cubicBezTo>
                        <a:pt x="377317" y="345505"/>
                        <a:pt x="370840" y="346207"/>
                        <a:pt x="365049" y="349955"/>
                      </a:cubicBezTo>
                      <a:lnTo>
                        <a:pt x="327551" y="374243"/>
                      </a:lnTo>
                      <a:cubicBezTo>
                        <a:pt x="315182" y="382251"/>
                        <a:pt x="299763" y="382335"/>
                        <a:pt x="287308" y="374461"/>
                      </a:cubicBezTo>
                      <a:cubicBezTo>
                        <a:pt x="259986" y="357183"/>
                        <a:pt x="234470" y="336738"/>
                        <a:pt x="211466" y="313694"/>
                      </a:cubicBezTo>
                      <a:cubicBezTo>
                        <a:pt x="188424" y="290692"/>
                        <a:pt x="167979" y="265175"/>
                        <a:pt x="150699" y="237851"/>
                      </a:cubicBezTo>
                      <a:cubicBezTo>
                        <a:pt x="142822" y="225397"/>
                        <a:pt x="142907" y="209977"/>
                        <a:pt x="150916" y="197609"/>
                      </a:cubicBezTo>
                      <a:lnTo>
                        <a:pt x="175204" y="160108"/>
                      </a:lnTo>
                      <a:cubicBezTo>
                        <a:pt x="178952" y="154318"/>
                        <a:pt x="179653" y="147844"/>
                        <a:pt x="177230" y="141388"/>
                      </a:cubicBezTo>
                      <a:lnTo>
                        <a:pt x="135451" y="30038"/>
                      </a:lnTo>
                      <a:cubicBezTo>
                        <a:pt x="133206" y="24055"/>
                        <a:pt x="128486" y="19480"/>
                        <a:pt x="122500" y="17485"/>
                      </a:cubicBezTo>
                      <a:cubicBezTo>
                        <a:pt x="120357" y="16770"/>
                        <a:pt x="118144" y="16419"/>
                        <a:pt x="115941" y="164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92" name="Graphic 128">
                  <a:extLst>
                    <a:ext uri="{FF2B5EF4-FFF2-40B4-BE49-F238E27FC236}">
                      <a16:creationId xmlns:a16="http://schemas.microsoft.com/office/drawing/2014/main" id="{E4B085FA-4562-0294-8A11-0687F9529A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15795" y="4172072"/>
                  <a:ext cx="346611" cy="346611"/>
                </a:xfrm>
                <a:prstGeom prst="rect">
                  <a:avLst/>
                </a:prstGeom>
              </p:spPr>
            </p:pic>
          </p:grpSp>
        </p:grpSp>
      </p:grpSp>
      <p:pic>
        <p:nvPicPr>
          <p:cNvPr id="5" name="Picture 4" descr="A white letters on a black background&#10;&#10;Description automatically generated">
            <a:extLst>
              <a:ext uri="{FF2B5EF4-FFF2-40B4-BE49-F238E27FC236}">
                <a16:creationId xmlns:a16="http://schemas.microsoft.com/office/drawing/2014/main" id="{5F87B051-F4BA-E9E8-D60E-E398F6C52F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8303" y="5892650"/>
            <a:ext cx="1294880" cy="353934"/>
          </a:xfrm>
          <a:prstGeom prst="rect">
            <a:avLst/>
          </a:prstGeom>
        </p:spPr>
      </p:pic>
    </p:spTree>
    <p:extLst>
      <p:ext uri="{BB962C8B-B14F-4D97-AF65-F5344CB8AC3E}">
        <p14:creationId xmlns:p14="http://schemas.microsoft.com/office/powerpoint/2010/main" val="199208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250"/>
                                  </p:stCondLst>
                                  <p:childTnLst>
                                    <p:set>
                                      <p:cBhvr>
                                        <p:cTn id="9" dur="1" fill="hold">
                                          <p:stCondLst>
                                            <p:cond delay="0"/>
                                          </p:stCondLst>
                                        </p:cTn>
                                        <p:tgtEl>
                                          <p:spTgt spid="100"/>
                                        </p:tgtEl>
                                        <p:attrNameLst>
                                          <p:attrName>style.visibility</p:attrName>
                                        </p:attrNameLst>
                                      </p:cBhvr>
                                      <p:to>
                                        <p:strVal val="visible"/>
                                      </p:to>
                                    </p:set>
                                    <p:animEffect transition="in" filter="fade">
                                      <p:cBhvr>
                                        <p:cTn id="10" dur="500"/>
                                        <p:tgtEl>
                                          <p:spTgt spid="100"/>
                                        </p:tgtEl>
                                      </p:cBhvr>
                                    </p:animEffect>
                                  </p:childTnLst>
                                </p:cTn>
                              </p:par>
                              <p:par>
                                <p:cTn id="11" presetID="10" presetClass="entr" presetSubtype="0" fill="hold" nodeType="withEffect">
                                  <p:stCondLst>
                                    <p:cond delay="500"/>
                                  </p:stCondLst>
                                  <p:childTnLst>
                                    <p:set>
                                      <p:cBhvr>
                                        <p:cTn id="12" dur="1" fill="hold">
                                          <p:stCondLst>
                                            <p:cond delay="0"/>
                                          </p:stCondLst>
                                        </p:cTn>
                                        <p:tgtEl>
                                          <p:spTgt spid="97"/>
                                        </p:tgtEl>
                                        <p:attrNameLst>
                                          <p:attrName>style.visibility</p:attrName>
                                        </p:attrNameLst>
                                      </p:cBhvr>
                                      <p:to>
                                        <p:strVal val="visible"/>
                                      </p:to>
                                    </p:set>
                                    <p:animEffect transition="in" filter="fade">
                                      <p:cBhvr>
                                        <p:cTn id="13" dur="500"/>
                                        <p:tgtEl>
                                          <p:spTgt spid="97"/>
                                        </p:tgtEl>
                                      </p:cBhvr>
                                    </p:animEffect>
                                  </p:childTnLst>
                                </p:cTn>
                              </p:par>
                              <p:par>
                                <p:cTn id="14" presetID="10" presetClass="entr" presetSubtype="0" fill="hold" nodeType="withEffect">
                                  <p:stCondLst>
                                    <p:cond delay="750"/>
                                  </p:stCondLst>
                                  <p:childTnLst>
                                    <p:set>
                                      <p:cBhvr>
                                        <p:cTn id="15" dur="1" fill="hold">
                                          <p:stCondLst>
                                            <p:cond delay="0"/>
                                          </p:stCondLst>
                                        </p:cTn>
                                        <p:tgtEl>
                                          <p:spTgt spid="96"/>
                                        </p:tgtEl>
                                        <p:attrNameLst>
                                          <p:attrName>style.visibility</p:attrName>
                                        </p:attrNameLst>
                                      </p:cBhvr>
                                      <p:to>
                                        <p:strVal val="visible"/>
                                      </p:to>
                                    </p:set>
                                    <p:animEffect transition="in" filter="fade">
                                      <p:cBhvr>
                                        <p:cTn id="16" dur="500"/>
                                        <p:tgtEl>
                                          <p:spTgt spid="96"/>
                                        </p:tgtEl>
                                      </p:cBhvr>
                                    </p:animEffect>
                                  </p:childTnLst>
                                </p:cTn>
                              </p:par>
                              <p:par>
                                <p:cTn id="17" presetID="10" presetClass="entr" presetSubtype="0" fill="hold" nodeType="withEffect">
                                  <p:stCondLst>
                                    <p:cond delay="1000"/>
                                  </p:stCondLst>
                                  <p:childTnLst>
                                    <p:set>
                                      <p:cBhvr>
                                        <p:cTn id="18" dur="1" fill="hold">
                                          <p:stCondLst>
                                            <p:cond delay="0"/>
                                          </p:stCondLst>
                                        </p:cTn>
                                        <p:tgtEl>
                                          <p:spTgt spid="95"/>
                                        </p:tgtEl>
                                        <p:attrNameLst>
                                          <p:attrName>style.visibility</p:attrName>
                                        </p:attrNameLst>
                                      </p:cBhvr>
                                      <p:to>
                                        <p:strVal val="visible"/>
                                      </p:to>
                                    </p:set>
                                    <p:animEffect transition="in" filter="fade">
                                      <p:cBhvr>
                                        <p:cTn id="19" dur="500"/>
                                        <p:tgtEl>
                                          <p:spTgt spid="95"/>
                                        </p:tgtEl>
                                      </p:cBhvr>
                                    </p:animEffect>
                                  </p:childTnLst>
                                </p:cTn>
                              </p:par>
                              <p:par>
                                <p:cTn id="20" presetID="10" presetClass="entr" presetSubtype="0" fill="hold" nodeType="withEffect">
                                  <p:stCondLst>
                                    <p:cond delay="1250"/>
                                  </p:stCondLst>
                                  <p:childTnLst>
                                    <p:set>
                                      <p:cBhvr>
                                        <p:cTn id="21" dur="1" fill="hold">
                                          <p:stCondLst>
                                            <p:cond delay="0"/>
                                          </p:stCondLst>
                                        </p:cTn>
                                        <p:tgtEl>
                                          <p:spTgt spid="98"/>
                                        </p:tgtEl>
                                        <p:attrNameLst>
                                          <p:attrName>style.visibility</p:attrName>
                                        </p:attrNameLst>
                                      </p:cBhvr>
                                      <p:to>
                                        <p:strVal val="visible"/>
                                      </p:to>
                                    </p:set>
                                    <p:animEffect transition="in" filter="fade">
                                      <p:cBhvr>
                                        <p:cTn id="22" dur="500"/>
                                        <p:tgtEl>
                                          <p:spTgt spid="98"/>
                                        </p:tgtEl>
                                      </p:cBhvr>
                                    </p:animEffect>
                                  </p:childTnLst>
                                </p:cTn>
                              </p:par>
                              <p:par>
                                <p:cTn id="23" presetID="10" presetClass="entr" presetSubtype="0" fill="hold" nodeType="withEffect">
                                  <p:stCondLst>
                                    <p:cond delay="1500"/>
                                  </p:stCondLst>
                                  <p:childTnLst>
                                    <p:set>
                                      <p:cBhvr>
                                        <p:cTn id="24" dur="1" fill="hold">
                                          <p:stCondLst>
                                            <p:cond delay="0"/>
                                          </p:stCondLst>
                                        </p:cTn>
                                        <p:tgtEl>
                                          <p:spTgt spid="99"/>
                                        </p:tgtEl>
                                        <p:attrNameLst>
                                          <p:attrName>style.visibility</p:attrName>
                                        </p:attrNameLst>
                                      </p:cBhvr>
                                      <p:to>
                                        <p:strVal val="visible"/>
                                      </p:to>
                                    </p:set>
                                    <p:animEffect transition="in" filter="fade">
                                      <p:cBhvr>
                                        <p:cTn id="25"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DE191-FCE4-F1EA-0F18-039D91395C58}"/>
              </a:ext>
            </a:extLst>
          </p:cNvPr>
          <p:cNvSpPr>
            <a:spLocks noGrp="1"/>
          </p:cNvSpPr>
          <p:nvPr>
            <p:ph type="title"/>
          </p:nvPr>
        </p:nvSpPr>
        <p:spPr>
          <a:xfrm>
            <a:off x="2768600" y="6875"/>
            <a:ext cx="8966200" cy="749300"/>
          </a:xfrm>
        </p:spPr>
        <p:txBody>
          <a:bodyPr/>
          <a:lstStyle/>
          <a:p>
            <a:r>
              <a:rPr lang="en-GB"/>
              <a:t>What’s happening today?</a:t>
            </a:r>
          </a:p>
        </p:txBody>
      </p:sp>
      <p:grpSp>
        <p:nvGrpSpPr>
          <p:cNvPr id="3" name="Group 2">
            <a:extLst>
              <a:ext uri="{FF2B5EF4-FFF2-40B4-BE49-F238E27FC236}">
                <a16:creationId xmlns:a16="http://schemas.microsoft.com/office/drawing/2014/main" id="{9E383BF3-428C-FB9B-1207-06882955AABE}"/>
              </a:ext>
            </a:extLst>
          </p:cNvPr>
          <p:cNvGrpSpPr/>
          <p:nvPr/>
        </p:nvGrpSpPr>
        <p:grpSpPr>
          <a:xfrm>
            <a:off x="683628" y="1778928"/>
            <a:ext cx="5307620" cy="3975861"/>
            <a:chOff x="340728" y="2022025"/>
            <a:chExt cx="5307620" cy="3975861"/>
          </a:xfrm>
        </p:grpSpPr>
        <p:sp>
          <p:nvSpPr>
            <p:cNvPr id="25" name="Rounded Rectangle 13">
              <a:extLst>
                <a:ext uri="{FF2B5EF4-FFF2-40B4-BE49-F238E27FC236}">
                  <a16:creationId xmlns:a16="http://schemas.microsoft.com/office/drawing/2014/main" id="{77346EEB-2FA7-DD0E-514A-5C6C33187265}"/>
                </a:ext>
              </a:extLst>
            </p:cNvPr>
            <p:cNvSpPr/>
            <p:nvPr/>
          </p:nvSpPr>
          <p:spPr>
            <a:xfrm>
              <a:off x="546070" y="2308732"/>
              <a:ext cx="4896936" cy="3402447"/>
            </a:xfrm>
            <a:prstGeom prst="roundRect">
              <a:avLst>
                <a:gd name="adj" fmla="val 1987"/>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27" name="Picture 26">
              <a:extLst>
                <a:ext uri="{FF2B5EF4-FFF2-40B4-BE49-F238E27FC236}">
                  <a16:creationId xmlns:a16="http://schemas.microsoft.com/office/drawing/2014/main" id="{12495C81-4DF5-B92B-1887-5594C56E6B36}"/>
                </a:ext>
              </a:extLst>
            </p:cNvPr>
            <p:cNvPicPr>
              <a:picLocks noChangeAspect="1"/>
            </p:cNvPicPr>
            <p:nvPr/>
          </p:nvPicPr>
          <p:blipFill rotWithShape="1">
            <a:blip r:embed="rId3"/>
            <a:srcRect l="8854" t="15902" r="31687" b="17310"/>
            <a:stretch/>
          </p:blipFill>
          <p:spPr>
            <a:xfrm>
              <a:off x="340728" y="2022025"/>
              <a:ext cx="5307620" cy="3975861"/>
            </a:xfrm>
            <a:prstGeom prst="rect">
              <a:avLst/>
            </a:prstGeom>
          </p:spPr>
        </p:pic>
        <p:pic>
          <p:nvPicPr>
            <p:cNvPr id="26" name="Picture 25">
              <a:extLst>
                <a:ext uri="{FF2B5EF4-FFF2-40B4-BE49-F238E27FC236}">
                  <a16:creationId xmlns:a16="http://schemas.microsoft.com/office/drawing/2014/main" id="{6D28C333-D5B4-1C59-A4DB-880D24D5395E}"/>
                </a:ext>
              </a:extLst>
            </p:cNvPr>
            <p:cNvPicPr>
              <a:picLocks noChangeAspect="1"/>
            </p:cNvPicPr>
            <p:nvPr/>
          </p:nvPicPr>
          <p:blipFill>
            <a:blip r:embed="rId4"/>
            <a:stretch>
              <a:fillRect/>
            </a:stretch>
          </p:blipFill>
          <p:spPr>
            <a:xfrm>
              <a:off x="700661" y="2734861"/>
              <a:ext cx="4587754" cy="2550189"/>
            </a:xfrm>
            <a:prstGeom prst="rect">
              <a:avLst/>
            </a:prstGeom>
            <a:ln>
              <a:noFill/>
            </a:ln>
          </p:spPr>
        </p:pic>
      </p:grpSp>
      <p:pic>
        <p:nvPicPr>
          <p:cNvPr id="28" name="Picture 27" descr="A white letters on a black background&#10;&#10;Description automatically generated">
            <a:extLst>
              <a:ext uri="{FF2B5EF4-FFF2-40B4-BE49-F238E27FC236}">
                <a16:creationId xmlns:a16="http://schemas.microsoft.com/office/drawing/2014/main" id="{BA7E09E9-496D-9CF5-DC86-E27756640D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8303" y="5892650"/>
            <a:ext cx="1294880" cy="353934"/>
          </a:xfrm>
          <a:prstGeom prst="rect">
            <a:avLst/>
          </a:prstGeom>
        </p:spPr>
      </p:pic>
      <p:sp>
        <p:nvSpPr>
          <p:cNvPr id="32" name="TextBox 31">
            <a:extLst>
              <a:ext uri="{FF2B5EF4-FFF2-40B4-BE49-F238E27FC236}">
                <a16:creationId xmlns:a16="http://schemas.microsoft.com/office/drawing/2014/main" id="{A25F0C79-CFD6-A5F1-9BBA-4F934303A184}"/>
              </a:ext>
            </a:extLst>
          </p:cNvPr>
          <p:cNvSpPr txBox="1"/>
          <p:nvPr/>
        </p:nvSpPr>
        <p:spPr>
          <a:xfrm>
            <a:off x="452761" y="829932"/>
            <a:ext cx="6982842" cy="646331"/>
          </a:xfrm>
          <a:prstGeom prst="rect">
            <a:avLst/>
          </a:prstGeom>
          <a:noFill/>
        </p:spPr>
        <p:txBody>
          <a:bodyPr wrap="square">
            <a:spAutoFit/>
          </a:bodyPr>
          <a:lstStyle/>
          <a:p>
            <a:pPr marL="0" indent="0">
              <a:buNone/>
            </a:pPr>
            <a:r>
              <a:rPr lang="en-GB" sz="1800">
                <a:solidFill>
                  <a:schemeClr val="bg1"/>
                </a:solidFill>
                <a:latin typeface="+mj-lt"/>
              </a:rPr>
              <a:t>Give your customers a real-time snapshot view of their calling operations</a:t>
            </a:r>
          </a:p>
        </p:txBody>
      </p:sp>
      <p:grpSp>
        <p:nvGrpSpPr>
          <p:cNvPr id="37" name="Group 36">
            <a:extLst>
              <a:ext uri="{FF2B5EF4-FFF2-40B4-BE49-F238E27FC236}">
                <a16:creationId xmlns:a16="http://schemas.microsoft.com/office/drawing/2014/main" id="{0246F9F8-4247-F578-62FA-72EE6783FFB2}"/>
              </a:ext>
            </a:extLst>
          </p:cNvPr>
          <p:cNvGrpSpPr/>
          <p:nvPr/>
        </p:nvGrpSpPr>
        <p:grpSpPr>
          <a:xfrm>
            <a:off x="6517789" y="3198960"/>
            <a:ext cx="5128111" cy="1220980"/>
            <a:chOff x="6517789" y="3198960"/>
            <a:chExt cx="5128111" cy="1220980"/>
          </a:xfrm>
        </p:grpSpPr>
        <p:sp>
          <p:nvSpPr>
            <p:cNvPr id="30" name="Oval 29">
              <a:extLst>
                <a:ext uri="{FF2B5EF4-FFF2-40B4-BE49-F238E27FC236}">
                  <a16:creationId xmlns:a16="http://schemas.microsoft.com/office/drawing/2014/main" id="{78463718-68B3-760F-9418-4C98B99F85A0}"/>
                </a:ext>
              </a:extLst>
            </p:cNvPr>
            <p:cNvSpPr/>
            <p:nvPr/>
          </p:nvSpPr>
          <p:spPr>
            <a:xfrm>
              <a:off x="6517789" y="3198960"/>
              <a:ext cx="1221662" cy="122098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31" name="Text Placeholder 4">
              <a:extLst>
                <a:ext uri="{FF2B5EF4-FFF2-40B4-BE49-F238E27FC236}">
                  <a16:creationId xmlns:a16="http://schemas.microsoft.com/office/drawing/2014/main" id="{C600FE41-575A-B1DC-E0F3-A739C58E40ED}"/>
                </a:ext>
              </a:extLst>
            </p:cNvPr>
            <p:cNvSpPr txBox="1">
              <a:spLocks/>
            </p:cNvSpPr>
            <p:nvPr/>
          </p:nvSpPr>
          <p:spPr>
            <a:xfrm>
              <a:off x="7896225" y="3405431"/>
              <a:ext cx="3749675" cy="808038"/>
            </a:xfrm>
          </p:spPr>
          <p:txBody>
            <a:bodyPr anchor="ctr">
              <a:norm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GB" sz="1800">
                  <a:solidFill>
                    <a:srgbClr val="FFFFFF"/>
                  </a:solidFill>
                </a:rPr>
                <a:t>Identify necessary areas for improvement</a:t>
              </a:r>
            </a:p>
          </p:txBody>
        </p:sp>
        <p:grpSp>
          <p:nvGrpSpPr>
            <p:cNvPr id="7" name="Graphic 273">
              <a:extLst>
                <a:ext uri="{FF2B5EF4-FFF2-40B4-BE49-F238E27FC236}">
                  <a16:creationId xmlns:a16="http://schemas.microsoft.com/office/drawing/2014/main" id="{0651FDF2-D1F6-72C2-07F4-F03CA3CD9E93}"/>
                </a:ext>
              </a:extLst>
            </p:cNvPr>
            <p:cNvGrpSpPr/>
            <p:nvPr/>
          </p:nvGrpSpPr>
          <p:grpSpPr>
            <a:xfrm>
              <a:off x="6894373" y="3587500"/>
              <a:ext cx="443902" cy="443900"/>
              <a:chOff x="2210436" y="2753512"/>
              <a:chExt cx="577563" cy="577562"/>
            </a:xfrm>
            <a:solidFill>
              <a:schemeClr val="tx1"/>
            </a:solidFill>
          </p:grpSpPr>
          <p:sp>
            <p:nvSpPr>
              <p:cNvPr id="20" name="Freeform 32">
                <a:extLst>
                  <a:ext uri="{FF2B5EF4-FFF2-40B4-BE49-F238E27FC236}">
                    <a16:creationId xmlns:a16="http://schemas.microsoft.com/office/drawing/2014/main" id="{8123F464-C313-66FD-8381-2A8585D1C066}"/>
                  </a:ext>
                </a:extLst>
              </p:cNvPr>
              <p:cNvSpPr/>
              <p:nvPr/>
            </p:nvSpPr>
            <p:spPr>
              <a:xfrm>
                <a:off x="2210436" y="2753512"/>
                <a:ext cx="577563" cy="577562"/>
              </a:xfrm>
              <a:custGeom>
                <a:avLst/>
                <a:gdLst>
                  <a:gd name="connsiteX0" fmla="*/ 510644 w 577563"/>
                  <a:gd name="connsiteY0" fmla="*/ 66920 h 577562"/>
                  <a:gd name="connsiteX1" fmla="*/ 187005 w 577563"/>
                  <a:gd name="connsiteY1" fmla="*/ 66920 h 577562"/>
                  <a:gd name="connsiteX2" fmla="*/ 168074 w 577563"/>
                  <a:gd name="connsiteY2" fmla="*/ 369150 h 577562"/>
                  <a:gd name="connsiteX3" fmla="*/ 145164 w 577563"/>
                  <a:gd name="connsiteY3" fmla="*/ 392059 h 577562"/>
                  <a:gd name="connsiteX4" fmla="*/ 122050 w 577563"/>
                  <a:gd name="connsiteY4" fmla="*/ 398875 h 577562"/>
                  <a:gd name="connsiteX5" fmla="*/ 7370 w 577563"/>
                  <a:gd name="connsiteY5" fmla="*/ 513555 h 577562"/>
                  <a:gd name="connsiteX6" fmla="*/ 7371 w 577563"/>
                  <a:gd name="connsiteY6" fmla="*/ 549201 h 577562"/>
                  <a:gd name="connsiteX7" fmla="*/ 28362 w 577563"/>
                  <a:gd name="connsiteY7" fmla="*/ 570192 h 577562"/>
                  <a:gd name="connsiteX8" fmla="*/ 64010 w 577563"/>
                  <a:gd name="connsiteY8" fmla="*/ 570192 h 577562"/>
                  <a:gd name="connsiteX9" fmla="*/ 93130 w 577563"/>
                  <a:gd name="connsiteY9" fmla="*/ 541072 h 577562"/>
                  <a:gd name="connsiteX10" fmla="*/ 93130 w 577563"/>
                  <a:gd name="connsiteY10" fmla="*/ 529105 h 577562"/>
                  <a:gd name="connsiteX11" fmla="*/ 81162 w 577563"/>
                  <a:gd name="connsiteY11" fmla="*/ 529105 h 577562"/>
                  <a:gd name="connsiteX12" fmla="*/ 52043 w 577563"/>
                  <a:gd name="connsiteY12" fmla="*/ 558224 h 577562"/>
                  <a:gd name="connsiteX13" fmla="*/ 40331 w 577563"/>
                  <a:gd name="connsiteY13" fmla="*/ 558224 h 577562"/>
                  <a:gd name="connsiteX14" fmla="*/ 19340 w 577563"/>
                  <a:gd name="connsiteY14" fmla="*/ 537234 h 577562"/>
                  <a:gd name="connsiteX15" fmla="*/ 19340 w 577563"/>
                  <a:gd name="connsiteY15" fmla="*/ 525522 h 577562"/>
                  <a:gd name="connsiteX16" fmla="*/ 103977 w 577563"/>
                  <a:gd name="connsiteY16" fmla="*/ 440885 h 577562"/>
                  <a:gd name="connsiteX17" fmla="*/ 136680 w 577563"/>
                  <a:gd name="connsiteY17" fmla="*/ 473587 h 577562"/>
                  <a:gd name="connsiteX18" fmla="*/ 109111 w 577563"/>
                  <a:gd name="connsiteY18" fmla="*/ 501157 h 577562"/>
                  <a:gd name="connsiteX19" fmla="*/ 109111 w 577563"/>
                  <a:gd name="connsiteY19" fmla="*/ 513123 h 577562"/>
                  <a:gd name="connsiteX20" fmla="*/ 121079 w 577563"/>
                  <a:gd name="connsiteY20" fmla="*/ 513123 h 577562"/>
                  <a:gd name="connsiteX21" fmla="*/ 178690 w 577563"/>
                  <a:gd name="connsiteY21" fmla="*/ 455512 h 577562"/>
                  <a:gd name="connsiteX22" fmla="*/ 185489 w 577563"/>
                  <a:gd name="connsiteY22" fmla="*/ 432415 h 577562"/>
                  <a:gd name="connsiteX23" fmla="*/ 208433 w 577563"/>
                  <a:gd name="connsiteY23" fmla="*/ 409471 h 577562"/>
                  <a:gd name="connsiteX24" fmla="*/ 510646 w 577563"/>
                  <a:gd name="connsiteY24" fmla="*/ 390556 h 577562"/>
                  <a:gd name="connsiteX25" fmla="*/ 510644 w 577563"/>
                  <a:gd name="connsiteY25" fmla="*/ 66920 h 577562"/>
                  <a:gd name="connsiteX26" fmla="*/ 166719 w 577563"/>
                  <a:gd name="connsiteY26" fmla="*/ 443545 h 577562"/>
                  <a:gd name="connsiteX27" fmla="*/ 148645 w 577563"/>
                  <a:gd name="connsiteY27" fmla="*/ 461619 h 577562"/>
                  <a:gd name="connsiteX28" fmla="*/ 115943 w 577563"/>
                  <a:gd name="connsiteY28" fmla="*/ 428917 h 577562"/>
                  <a:gd name="connsiteX29" fmla="*/ 134017 w 577563"/>
                  <a:gd name="connsiteY29" fmla="*/ 410842 h 577562"/>
                  <a:gd name="connsiteX30" fmla="*/ 145719 w 577563"/>
                  <a:gd name="connsiteY30" fmla="*/ 410833 h 577562"/>
                  <a:gd name="connsiteX31" fmla="*/ 145729 w 577563"/>
                  <a:gd name="connsiteY31" fmla="*/ 410842 h 577562"/>
                  <a:gd name="connsiteX32" fmla="*/ 166720 w 577563"/>
                  <a:gd name="connsiteY32" fmla="*/ 431833 h 577562"/>
                  <a:gd name="connsiteX33" fmla="*/ 166724 w 577563"/>
                  <a:gd name="connsiteY33" fmla="*/ 431838 h 577562"/>
                  <a:gd name="connsiteX34" fmla="*/ 166719 w 577563"/>
                  <a:gd name="connsiteY34" fmla="*/ 443545 h 577562"/>
                  <a:gd name="connsiteX35" fmla="*/ 176395 w 577563"/>
                  <a:gd name="connsiteY35" fmla="*/ 417572 h 577562"/>
                  <a:gd name="connsiteX36" fmla="*/ 159991 w 577563"/>
                  <a:gd name="connsiteY36" fmla="*/ 401168 h 577562"/>
                  <a:gd name="connsiteX37" fmla="*/ 179008 w 577563"/>
                  <a:gd name="connsiteY37" fmla="*/ 382151 h 577562"/>
                  <a:gd name="connsiteX38" fmla="*/ 195414 w 577563"/>
                  <a:gd name="connsiteY38" fmla="*/ 398553 h 577562"/>
                  <a:gd name="connsiteX39" fmla="*/ 498675 w 577563"/>
                  <a:gd name="connsiteY39" fmla="*/ 378590 h 577562"/>
                  <a:gd name="connsiteX40" fmla="*/ 185833 w 577563"/>
                  <a:gd name="connsiteY40" fmla="*/ 364190 h 577562"/>
                  <a:gd name="connsiteX41" fmla="*/ 198973 w 577563"/>
                  <a:gd name="connsiteY41" fmla="*/ 78887 h 577562"/>
                  <a:gd name="connsiteX42" fmla="*/ 498675 w 577563"/>
                  <a:gd name="connsiteY42" fmla="*/ 78887 h 577562"/>
                  <a:gd name="connsiteX43" fmla="*/ 498675 w 577563"/>
                  <a:gd name="connsiteY43" fmla="*/ 378590 h 57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7563" h="577562">
                    <a:moveTo>
                      <a:pt x="510644" y="66920"/>
                    </a:moveTo>
                    <a:cubicBezTo>
                      <a:pt x="421415" y="-22307"/>
                      <a:pt x="276232" y="-22307"/>
                      <a:pt x="187005" y="66920"/>
                    </a:cubicBezTo>
                    <a:cubicBezTo>
                      <a:pt x="103100" y="150825"/>
                      <a:pt x="99281" y="280961"/>
                      <a:pt x="168074" y="369150"/>
                    </a:cubicBezTo>
                    <a:lnTo>
                      <a:pt x="145164" y="392059"/>
                    </a:lnTo>
                    <a:cubicBezTo>
                      <a:pt x="136695" y="390259"/>
                      <a:pt x="128109" y="392818"/>
                      <a:pt x="122050" y="398875"/>
                    </a:cubicBezTo>
                    <a:lnTo>
                      <a:pt x="7370" y="513555"/>
                    </a:lnTo>
                    <a:cubicBezTo>
                      <a:pt x="-2457" y="523384"/>
                      <a:pt x="-2456" y="539375"/>
                      <a:pt x="7371" y="549201"/>
                    </a:cubicBezTo>
                    <a:lnTo>
                      <a:pt x="28362" y="570192"/>
                    </a:lnTo>
                    <a:cubicBezTo>
                      <a:pt x="38192" y="580022"/>
                      <a:pt x="54183" y="580017"/>
                      <a:pt x="64010" y="570192"/>
                    </a:cubicBezTo>
                    <a:lnTo>
                      <a:pt x="93130" y="541072"/>
                    </a:lnTo>
                    <a:cubicBezTo>
                      <a:pt x="96435" y="537767"/>
                      <a:pt x="96435" y="532409"/>
                      <a:pt x="93130" y="529105"/>
                    </a:cubicBezTo>
                    <a:cubicBezTo>
                      <a:pt x="89824" y="525801"/>
                      <a:pt x="84467" y="525801"/>
                      <a:pt x="81162" y="529105"/>
                    </a:cubicBezTo>
                    <a:lnTo>
                      <a:pt x="52043" y="558224"/>
                    </a:lnTo>
                    <a:cubicBezTo>
                      <a:pt x="48813" y="561453"/>
                      <a:pt x="43559" y="561453"/>
                      <a:pt x="40331" y="558224"/>
                    </a:cubicBezTo>
                    <a:lnTo>
                      <a:pt x="19340" y="537234"/>
                    </a:lnTo>
                    <a:cubicBezTo>
                      <a:pt x="16112" y="534004"/>
                      <a:pt x="16112" y="528750"/>
                      <a:pt x="19340" y="525522"/>
                    </a:cubicBezTo>
                    <a:lnTo>
                      <a:pt x="103977" y="440885"/>
                    </a:lnTo>
                    <a:lnTo>
                      <a:pt x="136680" y="473587"/>
                    </a:lnTo>
                    <a:lnTo>
                      <a:pt x="109111" y="501157"/>
                    </a:lnTo>
                    <a:cubicBezTo>
                      <a:pt x="105806" y="504461"/>
                      <a:pt x="105806" y="509820"/>
                      <a:pt x="109111" y="513123"/>
                    </a:cubicBezTo>
                    <a:cubicBezTo>
                      <a:pt x="112417" y="516427"/>
                      <a:pt x="117774" y="516429"/>
                      <a:pt x="121079" y="513123"/>
                    </a:cubicBezTo>
                    <a:lnTo>
                      <a:pt x="178690" y="455512"/>
                    </a:lnTo>
                    <a:cubicBezTo>
                      <a:pt x="184951" y="449251"/>
                      <a:pt x="187205" y="440492"/>
                      <a:pt x="185489" y="432415"/>
                    </a:cubicBezTo>
                    <a:lnTo>
                      <a:pt x="208433" y="409471"/>
                    </a:lnTo>
                    <a:cubicBezTo>
                      <a:pt x="298163" y="479277"/>
                      <a:pt x="428263" y="472936"/>
                      <a:pt x="510646" y="390556"/>
                    </a:cubicBezTo>
                    <a:cubicBezTo>
                      <a:pt x="599870" y="301331"/>
                      <a:pt x="599870" y="156147"/>
                      <a:pt x="510644" y="66920"/>
                    </a:cubicBezTo>
                    <a:close/>
                    <a:moveTo>
                      <a:pt x="166719" y="443545"/>
                    </a:moveTo>
                    <a:lnTo>
                      <a:pt x="148645" y="461619"/>
                    </a:lnTo>
                    <a:lnTo>
                      <a:pt x="115943" y="428917"/>
                    </a:lnTo>
                    <a:lnTo>
                      <a:pt x="134017" y="410842"/>
                    </a:lnTo>
                    <a:cubicBezTo>
                      <a:pt x="137277" y="407581"/>
                      <a:pt x="142513" y="407632"/>
                      <a:pt x="145719" y="410833"/>
                    </a:cubicBezTo>
                    <a:cubicBezTo>
                      <a:pt x="145723" y="410836"/>
                      <a:pt x="145726" y="410839"/>
                      <a:pt x="145729" y="410842"/>
                    </a:cubicBezTo>
                    <a:lnTo>
                      <a:pt x="166720" y="431833"/>
                    </a:lnTo>
                    <a:cubicBezTo>
                      <a:pt x="166721" y="431835"/>
                      <a:pt x="166723" y="431836"/>
                      <a:pt x="166724" y="431838"/>
                    </a:cubicBezTo>
                    <a:cubicBezTo>
                      <a:pt x="169860" y="434983"/>
                      <a:pt x="170033" y="440229"/>
                      <a:pt x="166719" y="443545"/>
                    </a:cubicBezTo>
                    <a:close/>
                    <a:moveTo>
                      <a:pt x="176395" y="417572"/>
                    </a:moveTo>
                    <a:lnTo>
                      <a:pt x="159991" y="401168"/>
                    </a:lnTo>
                    <a:lnTo>
                      <a:pt x="179008" y="382151"/>
                    </a:lnTo>
                    <a:cubicBezTo>
                      <a:pt x="184123" y="387798"/>
                      <a:pt x="189519" y="393220"/>
                      <a:pt x="195414" y="398553"/>
                    </a:cubicBezTo>
                    <a:close/>
                    <a:moveTo>
                      <a:pt x="498675" y="378590"/>
                    </a:moveTo>
                    <a:cubicBezTo>
                      <a:pt x="415351" y="461914"/>
                      <a:pt x="272999" y="465296"/>
                      <a:pt x="185833" y="364190"/>
                    </a:cubicBezTo>
                    <a:cubicBezTo>
                      <a:pt x="117134" y="281818"/>
                      <a:pt x="120012" y="157847"/>
                      <a:pt x="198973" y="78887"/>
                    </a:cubicBezTo>
                    <a:cubicBezTo>
                      <a:pt x="281597" y="-3739"/>
                      <a:pt x="416045" y="-3743"/>
                      <a:pt x="498675" y="78887"/>
                    </a:cubicBezTo>
                    <a:cubicBezTo>
                      <a:pt x="581304" y="161516"/>
                      <a:pt x="581304" y="295962"/>
                      <a:pt x="498675" y="378590"/>
                    </a:cubicBezTo>
                    <a:close/>
                  </a:path>
                </a:pathLst>
              </a:custGeom>
              <a:solidFill>
                <a:schemeClr val="bg1"/>
              </a:solidFill>
              <a:ln w="111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FFFF"/>
                  </a:solidFill>
                </a:endParaRPr>
              </a:p>
            </p:txBody>
          </p:sp>
          <p:sp>
            <p:nvSpPr>
              <p:cNvPr id="21" name="Freeform 33">
                <a:extLst>
                  <a:ext uri="{FF2B5EF4-FFF2-40B4-BE49-F238E27FC236}">
                    <a16:creationId xmlns:a16="http://schemas.microsoft.com/office/drawing/2014/main" id="{BE83CA67-3F7B-2FE0-42AA-0BCDD6310E91}"/>
                  </a:ext>
                </a:extLst>
              </p:cNvPr>
              <p:cNvSpPr/>
              <p:nvPr/>
            </p:nvSpPr>
            <p:spPr>
              <a:xfrm>
                <a:off x="2371925" y="2794783"/>
                <a:ext cx="374801" cy="374932"/>
              </a:xfrm>
              <a:custGeom>
                <a:avLst/>
                <a:gdLst>
                  <a:gd name="connsiteX0" fmla="*/ 319863 w 374801"/>
                  <a:gd name="connsiteY0" fmla="*/ 54939 h 374932"/>
                  <a:gd name="connsiteX1" fmla="*/ 54807 w 374801"/>
                  <a:gd name="connsiteY1" fmla="*/ 54939 h 374932"/>
                  <a:gd name="connsiteX2" fmla="*/ 54807 w 374801"/>
                  <a:gd name="connsiteY2" fmla="*/ 319994 h 374932"/>
                  <a:gd name="connsiteX3" fmla="*/ 319863 w 374801"/>
                  <a:gd name="connsiteY3" fmla="*/ 319994 h 374932"/>
                  <a:gd name="connsiteX4" fmla="*/ 319863 w 374801"/>
                  <a:gd name="connsiteY4" fmla="*/ 54939 h 374932"/>
                  <a:gd name="connsiteX5" fmla="*/ 307895 w 374801"/>
                  <a:gd name="connsiteY5" fmla="*/ 308027 h 374932"/>
                  <a:gd name="connsiteX6" fmla="*/ 66774 w 374801"/>
                  <a:gd name="connsiteY6" fmla="*/ 308027 h 374932"/>
                  <a:gd name="connsiteX7" fmla="*/ 66774 w 374801"/>
                  <a:gd name="connsiteY7" fmla="*/ 66906 h 374932"/>
                  <a:gd name="connsiteX8" fmla="*/ 307895 w 374801"/>
                  <a:gd name="connsiteY8" fmla="*/ 66906 h 374932"/>
                  <a:gd name="connsiteX9" fmla="*/ 307895 w 374801"/>
                  <a:gd name="connsiteY9" fmla="*/ 308027 h 3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01" h="374932">
                    <a:moveTo>
                      <a:pt x="319863" y="54939"/>
                    </a:moveTo>
                    <a:cubicBezTo>
                      <a:pt x="246614" y="-18310"/>
                      <a:pt x="128062" y="-18316"/>
                      <a:pt x="54807" y="54939"/>
                    </a:cubicBezTo>
                    <a:cubicBezTo>
                      <a:pt x="-18269" y="128016"/>
                      <a:pt x="-18269" y="246919"/>
                      <a:pt x="54807" y="319994"/>
                    </a:cubicBezTo>
                    <a:cubicBezTo>
                      <a:pt x="128056" y="393243"/>
                      <a:pt x="246608" y="393249"/>
                      <a:pt x="319863" y="319994"/>
                    </a:cubicBezTo>
                    <a:cubicBezTo>
                      <a:pt x="393113" y="246745"/>
                      <a:pt x="393116" y="128194"/>
                      <a:pt x="319863" y="54939"/>
                    </a:cubicBezTo>
                    <a:close/>
                    <a:moveTo>
                      <a:pt x="307895" y="308027"/>
                    </a:moveTo>
                    <a:cubicBezTo>
                      <a:pt x="241260" y="374662"/>
                      <a:pt x="133413" y="374667"/>
                      <a:pt x="66774" y="308027"/>
                    </a:cubicBezTo>
                    <a:cubicBezTo>
                      <a:pt x="297" y="241551"/>
                      <a:pt x="297" y="133384"/>
                      <a:pt x="66774" y="66906"/>
                    </a:cubicBezTo>
                    <a:cubicBezTo>
                      <a:pt x="133409" y="270"/>
                      <a:pt x="241256" y="266"/>
                      <a:pt x="307895" y="66906"/>
                    </a:cubicBezTo>
                    <a:cubicBezTo>
                      <a:pt x="374530" y="133541"/>
                      <a:pt x="374537" y="241388"/>
                      <a:pt x="307895" y="308027"/>
                    </a:cubicBezTo>
                    <a:close/>
                  </a:path>
                </a:pathLst>
              </a:custGeom>
              <a:solidFill>
                <a:schemeClr val="bg1"/>
              </a:solidFill>
              <a:ln w="111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FFFF"/>
                  </a:solidFill>
                </a:endParaRPr>
              </a:p>
            </p:txBody>
          </p:sp>
          <p:sp>
            <p:nvSpPr>
              <p:cNvPr id="22" name="Freeform 34">
                <a:extLst>
                  <a:ext uri="{FF2B5EF4-FFF2-40B4-BE49-F238E27FC236}">
                    <a16:creationId xmlns:a16="http://schemas.microsoft.com/office/drawing/2014/main" id="{CE5D270B-3C21-C3E6-A0F4-A83BA1373DAA}"/>
                  </a:ext>
                </a:extLst>
              </p:cNvPr>
              <p:cNvSpPr/>
              <p:nvPr/>
            </p:nvSpPr>
            <p:spPr>
              <a:xfrm>
                <a:off x="2407352" y="2893731"/>
                <a:ext cx="303819" cy="176930"/>
              </a:xfrm>
              <a:custGeom>
                <a:avLst/>
                <a:gdLst>
                  <a:gd name="connsiteX0" fmla="*/ 296530 w 303819"/>
                  <a:gd name="connsiteY0" fmla="*/ 68016 h 176930"/>
                  <a:gd name="connsiteX1" fmla="*/ 7289 w 303819"/>
                  <a:gd name="connsiteY1" fmla="*/ 68016 h 176930"/>
                  <a:gd name="connsiteX2" fmla="*/ 7455 w 303819"/>
                  <a:gd name="connsiteY2" fmla="*/ 109032 h 176930"/>
                  <a:gd name="connsiteX3" fmla="*/ 296366 w 303819"/>
                  <a:gd name="connsiteY3" fmla="*/ 109032 h 176930"/>
                  <a:gd name="connsiteX4" fmla="*/ 296530 w 303819"/>
                  <a:gd name="connsiteY4" fmla="*/ 68016 h 176930"/>
                  <a:gd name="connsiteX5" fmla="*/ 20489 w 303819"/>
                  <a:gd name="connsiteY5" fmla="*/ 98236 h 176930"/>
                  <a:gd name="connsiteX6" fmla="*/ 20335 w 303819"/>
                  <a:gd name="connsiteY6" fmla="*/ 78795 h 176930"/>
                  <a:gd name="connsiteX7" fmla="*/ 85390 w 303819"/>
                  <a:gd name="connsiteY7" fmla="*/ 30308 h 176930"/>
                  <a:gd name="connsiteX8" fmla="*/ 63433 w 303819"/>
                  <a:gd name="connsiteY8" fmla="*/ 88548 h 176930"/>
                  <a:gd name="connsiteX9" fmla="*/ 85104 w 303819"/>
                  <a:gd name="connsiteY9" fmla="*/ 146458 h 176930"/>
                  <a:gd name="connsiteX10" fmla="*/ 20489 w 303819"/>
                  <a:gd name="connsiteY10" fmla="*/ 98236 h 176930"/>
                  <a:gd name="connsiteX11" fmla="*/ 283330 w 303819"/>
                  <a:gd name="connsiteY11" fmla="*/ 98235 h 176930"/>
                  <a:gd name="connsiteX12" fmla="*/ 218939 w 303819"/>
                  <a:gd name="connsiteY12" fmla="*/ 146362 h 176930"/>
                  <a:gd name="connsiteX13" fmla="*/ 237785 w 303819"/>
                  <a:gd name="connsiteY13" fmla="*/ 109851 h 176930"/>
                  <a:gd name="connsiteX14" fmla="*/ 231603 w 303819"/>
                  <a:gd name="connsiteY14" fmla="*/ 99604 h 176930"/>
                  <a:gd name="connsiteX15" fmla="*/ 221357 w 303819"/>
                  <a:gd name="connsiteY15" fmla="*/ 105787 h 176930"/>
                  <a:gd name="connsiteX16" fmla="*/ 147724 w 303819"/>
                  <a:gd name="connsiteY16" fmla="*/ 159966 h 176930"/>
                  <a:gd name="connsiteX17" fmla="*/ 80359 w 303819"/>
                  <a:gd name="connsiteY17" fmla="*/ 88548 h 176930"/>
                  <a:gd name="connsiteX18" fmla="*/ 151909 w 303819"/>
                  <a:gd name="connsiteY18" fmla="*/ 16996 h 176930"/>
                  <a:gd name="connsiteX19" fmla="*/ 221151 w 303819"/>
                  <a:gd name="connsiteY19" fmla="*/ 70461 h 176930"/>
                  <a:gd name="connsiteX20" fmla="*/ 231471 w 303819"/>
                  <a:gd name="connsiteY20" fmla="*/ 76518 h 176930"/>
                  <a:gd name="connsiteX21" fmla="*/ 237528 w 303819"/>
                  <a:gd name="connsiteY21" fmla="*/ 66196 h 176930"/>
                  <a:gd name="connsiteX22" fmla="*/ 218585 w 303819"/>
                  <a:gd name="connsiteY22" fmla="*/ 30377 h 176930"/>
                  <a:gd name="connsiteX23" fmla="*/ 283481 w 303819"/>
                  <a:gd name="connsiteY23" fmla="*/ 78795 h 176930"/>
                  <a:gd name="connsiteX24" fmla="*/ 283330 w 303819"/>
                  <a:gd name="connsiteY24" fmla="*/ 98235 h 17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3819" h="176930">
                    <a:moveTo>
                      <a:pt x="296530" y="68016"/>
                    </a:moveTo>
                    <a:cubicBezTo>
                      <a:pt x="221670" y="-22605"/>
                      <a:pt x="82236" y="-22739"/>
                      <a:pt x="7289" y="68016"/>
                    </a:cubicBezTo>
                    <a:cubicBezTo>
                      <a:pt x="-2492" y="79857"/>
                      <a:pt x="-2421" y="97107"/>
                      <a:pt x="7455" y="109032"/>
                    </a:cubicBezTo>
                    <a:cubicBezTo>
                      <a:pt x="82526" y="199676"/>
                      <a:pt x="221449" y="199452"/>
                      <a:pt x="296366" y="109032"/>
                    </a:cubicBezTo>
                    <a:cubicBezTo>
                      <a:pt x="306241" y="97107"/>
                      <a:pt x="306311" y="79857"/>
                      <a:pt x="296530" y="68016"/>
                    </a:cubicBezTo>
                    <a:close/>
                    <a:moveTo>
                      <a:pt x="20489" y="98236"/>
                    </a:moveTo>
                    <a:cubicBezTo>
                      <a:pt x="15785" y="92557"/>
                      <a:pt x="15720" y="84382"/>
                      <a:pt x="20335" y="78795"/>
                    </a:cubicBezTo>
                    <a:cubicBezTo>
                      <a:pt x="37291" y="58269"/>
                      <a:pt x="59260" y="41319"/>
                      <a:pt x="85390" y="30308"/>
                    </a:cubicBezTo>
                    <a:cubicBezTo>
                      <a:pt x="71736" y="45883"/>
                      <a:pt x="63433" y="66257"/>
                      <a:pt x="63433" y="88548"/>
                    </a:cubicBezTo>
                    <a:cubicBezTo>
                      <a:pt x="63433" y="110681"/>
                      <a:pt x="71621" y="130926"/>
                      <a:pt x="85104" y="146458"/>
                    </a:cubicBezTo>
                    <a:cubicBezTo>
                      <a:pt x="59514" y="135597"/>
                      <a:pt x="37567" y="118860"/>
                      <a:pt x="20489" y="98236"/>
                    </a:cubicBezTo>
                    <a:close/>
                    <a:moveTo>
                      <a:pt x="283330" y="98235"/>
                    </a:moveTo>
                    <a:cubicBezTo>
                      <a:pt x="265898" y="119273"/>
                      <a:pt x="243897" y="135727"/>
                      <a:pt x="218939" y="146362"/>
                    </a:cubicBezTo>
                    <a:cubicBezTo>
                      <a:pt x="227779" y="136105"/>
                      <a:pt x="234356" y="123715"/>
                      <a:pt x="237785" y="109851"/>
                    </a:cubicBezTo>
                    <a:cubicBezTo>
                      <a:pt x="238908" y="105314"/>
                      <a:pt x="236140" y="100726"/>
                      <a:pt x="231603" y="99604"/>
                    </a:cubicBezTo>
                    <a:cubicBezTo>
                      <a:pt x="227069" y="98484"/>
                      <a:pt x="222479" y="101249"/>
                      <a:pt x="221357" y="105787"/>
                    </a:cubicBezTo>
                    <a:cubicBezTo>
                      <a:pt x="213821" y="136250"/>
                      <a:pt x="186885" y="160919"/>
                      <a:pt x="147724" y="159966"/>
                    </a:cubicBezTo>
                    <a:cubicBezTo>
                      <a:pt x="110213" y="157790"/>
                      <a:pt x="80359" y="126594"/>
                      <a:pt x="80359" y="88548"/>
                    </a:cubicBezTo>
                    <a:cubicBezTo>
                      <a:pt x="80359" y="49095"/>
                      <a:pt x="112456" y="16996"/>
                      <a:pt x="151909" y="16996"/>
                    </a:cubicBezTo>
                    <a:cubicBezTo>
                      <a:pt x="184480" y="16996"/>
                      <a:pt x="212954" y="38982"/>
                      <a:pt x="221151" y="70461"/>
                    </a:cubicBezTo>
                    <a:cubicBezTo>
                      <a:pt x="222327" y="74982"/>
                      <a:pt x="226952" y="77696"/>
                      <a:pt x="231471" y="76518"/>
                    </a:cubicBezTo>
                    <a:cubicBezTo>
                      <a:pt x="235994" y="75340"/>
                      <a:pt x="238706" y="70720"/>
                      <a:pt x="237528" y="66196"/>
                    </a:cubicBezTo>
                    <a:cubicBezTo>
                      <a:pt x="233988" y="52604"/>
                      <a:pt x="227386" y="40450"/>
                      <a:pt x="218585" y="30377"/>
                    </a:cubicBezTo>
                    <a:cubicBezTo>
                      <a:pt x="243748" y="41010"/>
                      <a:pt x="265920" y="57536"/>
                      <a:pt x="283481" y="78795"/>
                    </a:cubicBezTo>
                    <a:cubicBezTo>
                      <a:pt x="288096" y="84382"/>
                      <a:pt x="288033" y="92559"/>
                      <a:pt x="283330" y="98235"/>
                    </a:cubicBezTo>
                    <a:close/>
                  </a:path>
                </a:pathLst>
              </a:custGeom>
              <a:solidFill>
                <a:schemeClr val="bg1"/>
              </a:solidFill>
              <a:ln w="111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FFFF"/>
                  </a:solidFill>
                </a:endParaRPr>
              </a:p>
            </p:txBody>
          </p:sp>
          <p:sp>
            <p:nvSpPr>
              <p:cNvPr id="23" name="Freeform 35">
                <a:extLst>
                  <a:ext uri="{FF2B5EF4-FFF2-40B4-BE49-F238E27FC236}">
                    <a16:creationId xmlns:a16="http://schemas.microsoft.com/office/drawing/2014/main" id="{A7409662-7DF7-F09B-ED9B-4DD80718C2D8}"/>
                  </a:ext>
                </a:extLst>
              </p:cNvPr>
              <p:cNvSpPr/>
              <p:nvPr/>
            </p:nvSpPr>
            <p:spPr>
              <a:xfrm>
                <a:off x="2510793" y="2933809"/>
                <a:ext cx="96936" cy="96937"/>
              </a:xfrm>
              <a:custGeom>
                <a:avLst/>
                <a:gdLst>
                  <a:gd name="connsiteX0" fmla="*/ 48468 w 96936"/>
                  <a:gd name="connsiteY0" fmla="*/ 0 h 96937"/>
                  <a:gd name="connsiteX1" fmla="*/ 0 w 96936"/>
                  <a:gd name="connsiteY1" fmla="*/ 48469 h 96937"/>
                  <a:gd name="connsiteX2" fmla="*/ 48468 w 96936"/>
                  <a:gd name="connsiteY2" fmla="*/ 96938 h 96937"/>
                  <a:gd name="connsiteX3" fmla="*/ 96937 w 96936"/>
                  <a:gd name="connsiteY3" fmla="*/ 48469 h 96937"/>
                  <a:gd name="connsiteX4" fmla="*/ 48468 w 96936"/>
                  <a:gd name="connsiteY4" fmla="*/ 0 h 96937"/>
                  <a:gd name="connsiteX5" fmla="*/ 48468 w 96936"/>
                  <a:gd name="connsiteY5" fmla="*/ 80013 h 96937"/>
                  <a:gd name="connsiteX6" fmla="*/ 16924 w 96936"/>
                  <a:gd name="connsiteY6" fmla="*/ 48469 h 96937"/>
                  <a:gd name="connsiteX7" fmla="*/ 48468 w 96936"/>
                  <a:gd name="connsiteY7" fmla="*/ 16924 h 96937"/>
                  <a:gd name="connsiteX8" fmla="*/ 80012 w 96936"/>
                  <a:gd name="connsiteY8" fmla="*/ 48469 h 96937"/>
                  <a:gd name="connsiteX9" fmla="*/ 48468 w 96936"/>
                  <a:gd name="connsiteY9" fmla="*/ 80013 h 9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936" h="96937">
                    <a:moveTo>
                      <a:pt x="48468" y="0"/>
                    </a:moveTo>
                    <a:cubicBezTo>
                      <a:pt x="21742" y="0"/>
                      <a:pt x="0" y="21743"/>
                      <a:pt x="0" y="48469"/>
                    </a:cubicBezTo>
                    <a:cubicBezTo>
                      <a:pt x="0" y="75195"/>
                      <a:pt x="21743" y="96938"/>
                      <a:pt x="48468" y="96938"/>
                    </a:cubicBezTo>
                    <a:cubicBezTo>
                      <a:pt x="75195" y="96938"/>
                      <a:pt x="96937" y="75195"/>
                      <a:pt x="96937" y="48469"/>
                    </a:cubicBezTo>
                    <a:cubicBezTo>
                      <a:pt x="96937" y="21743"/>
                      <a:pt x="75193" y="0"/>
                      <a:pt x="48468" y="0"/>
                    </a:cubicBezTo>
                    <a:close/>
                    <a:moveTo>
                      <a:pt x="48468" y="80013"/>
                    </a:moveTo>
                    <a:cubicBezTo>
                      <a:pt x="31074" y="80013"/>
                      <a:pt x="16924" y="65863"/>
                      <a:pt x="16924" y="48469"/>
                    </a:cubicBezTo>
                    <a:cubicBezTo>
                      <a:pt x="16924" y="31075"/>
                      <a:pt x="31074" y="16924"/>
                      <a:pt x="48468" y="16924"/>
                    </a:cubicBezTo>
                    <a:cubicBezTo>
                      <a:pt x="65861" y="16924"/>
                      <a:pt x="80012" y="31075"/>
                      <a:pt x="80012" y="48469"/>
                    </a:cubicBezTo>
                    <a:cubicBezTo>
                      <a:pt x="80012" y="65863"/>
                      <a:pt x="65861" y="80013"/>
                      <a:pt x="48468" y="80013"/>
                    </a:cubicBezTo>
                    <a:close/>
                  </a:path>
                </a:pathLst>
              </a:custGeom>
              <a:solidFill>
                <a:schemeClr val="bg1"/>
              </a:solidFill>
              <a:ln w="111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FFFF"/>
                  </a:solidFill>
                </a:endParaRPr>
              </a:p>
            </p:txBody>
          </p:sp>
        </p:grpSp>
      </p:grpSp>
      <p:grpSp>
        <p:nvGrpSpPr>
          <p:cNvPr id="36" name="Group 35">
            <a:extLst>
              <a:ext uri="{FF2B5EF4-FFF2-40B4-BE49-F238E27FC236}">
                <a16:creationId xmlns:a16="http://schemas.microsoft.com/office/drawing/2014/main" id="{BD198139-2E47-378A-BC0C-D7C83D5C4BF3}"/>
              </a:ext>
            </a:extLst>
          </p:cNvPr>
          <p:cNvGrpSpPr/>
          <p:nvPr/>
        </p:nvGrpSpPr>
        <p:grpSpPr>
          <a:xfrm>
            <a:off x="6517789" y="1737936"/>
            <a:ext cx="4753461" cy="1220980"/>
            <a:chOff x="6517789" y="1737936"/>
            <a:chExt cx="4753461" cy="1220980"/>
          </a:xfrm>
        </p:grpSpPr>
        <p:sp>
          <p:nvSpPr>
            <p:cNvPr id="6" name="Oval 5">
              <a:extLst>
                <a:ext uri="{FF2B5EF4-FFF2-40B4-BE49-F238E27FC236}">
                  <a16:creationId xmlns:a16="http://schemas.microsoft.com/office/drawing/2014/main" id="{F8221212-36C7-FC39-919B-AC2996BB518A}"/>
                </a:ext>
              </a:extLst>
            </p:cNvPr>
            <p:cNvSpPr/>
            <p:nvPr/>
          </p:nvSpPr>
          <p:spPr>
            <a:xfrm>
              <a:off x="6517789" y="1737936"/>
              <a:ext cx="1221662" cy="122098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9" name="Text Placeholder 3">
              <a:extLst>
                <a:ext uri="{FF2B5EF4-FFF2-40B4-BE49-F238E27FC236}">
                  <a16:creationId xmlns:a16="http://schemas.microsoft.com/office/drawing/2014/main" id="{2CA15003-BAA9-8B09-2859-5E7DF3A6A6EE}"/>
                </a:ext>
              </a:extLst>
            </p:cNvPr>
            <p:cNvSpPr txBox="1">
              <a:spLocks/>
            </p:cNvSpPr>
            <p:nvPr/>
          </p:nvSpPr>
          <p:spPr>
            <a:xfrm>
              <a:off x="7896225" y="1902339"/>
              <a:ext cx="3375025" cy="892175"/>
            </a:xfrm>
          </p:spPr>
          <p:txBody>
            <a:bodyPr anchor="ctr">
              <a:no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GB" sz="1800">
                  <a:solidFill>
                    <a:schemeClr val="bg1"/>
                  </a:solidFill>
                </a:rPr>
                <a:t>Monitor and optimize key daily metrics</a:t>
              </a:r>
            </a:p>
          </p:txBody>
        </p:sp>
        <p:grpSp>
          <p:nvGrpSpPr>
            <p:cNvPr id="8" name="Group 7">
              <a:extLst>
                <a:ext uri="{FF2B5EF4-FFF2-40B4-BE49-F238E27FC236}">
                  <a16:creationId xmlns:a16="http://schemas.microsoft.com/office/drawing/2014/main" id="{E9EF6718-7BE0-B992-9F63-DDDA3AA4393B}"/>
                </a:ext>
              </a:extLst>
            </p:cNvPr>
            <p:cNvGrpSpPr/>
            <p:nvPr/>
          </p:nvGrpSpPr>
          <p:grpSpPr>
            <a:xfrm>
              <a:off x="6879346" y="2127360"/>
              <a:ext cx="473954" cy="442132"/>
              <a:chOff x="2844800" y="177800"/>
              <a:chExt cx="6502399" cy="6065787"/>
            </a:xfrm>
            <a:solidFill>
              <a:schemeClr val="tx1"/>
            </a:solidFill>
          </p:grpSpPr>
          <p:sp>
            <p:nvSpPr>
              <p:cNvPr id="15" name="Freeform 39">
                <a:extLst>
                  <a:ext uri="{FF2B5EF4-FFF2-40B4-BE49-F238E27FC236}">
                    <a16:creationId xmlns:a16="http://schemas.microsoft.com/office/drawing/2014/main" id="{3B33FD22-D382-88B0-6D64-F1FDF1266FA8}"/>
                  </a:ext>
                </a:extLst>
              </p:cNvPr>
              <p:cNvSpPr/>
              <p:nvPr/>
            </p:nvSpPr>
            <p:spPr>
              <a:xfrm>
                <a:off x="2844800" y="3953073"/>
                <a:ext cx="1240978" cy="2290514"/>
              </a:xfrm>
              <a:custGeom>
                <a:avLst/>
                <a:gdLst>
                  <a:gd name="connsiteX0" fmla="*/ 948978 w 1240978"/>
                  <a:gd name="connsiteY0" fmla="*/ 0 h 2290514"/>
                  <a:gd name="connsiteX1" fmla="*/ 291951 w 1240978"/>
                  <a:gd name="connsiteY1" fmla="*/ 0 h 2290514"/>
                  <a:gd name="connsiteX2" fmla="*/ 0 w 1240978"/>
                  <a:gd name="connsiteY2" fmla="*/ 292001 h 2290514"/>
                  <a:gd name="connsiteX3" fmla="*/ 0 w 1240978"/>
                  <a:gd name="connsiteY3" fmla="*/ 1998563 h 2290514"/>
                  <a:gd name="connsiteX4" fmla="*/ 291951 w 1240978"/>
                  <a:gd name="connsiteY4" fmla="*/ 2290515 h 2290514"/>
                  <a:gd name="connsiteX5" fmla="*/ 948978 w 1240978"/>
                  <a:gd name="connsiteY5" fmla="*/ 2290515 h 2290514"/>
                  <a:gd name="connsiteX6" fmla="*/ 1240979 w 1240978"/>
                  <a:gd name="connsiteY6" fmla="*/ 1998563 h 2290514"/>
                  <a:gd name="connsiteX7" fmla="*/ 1240979 w 1240978"/>
                  <a:gd name="connsiteY7" fmla="*/ 292001 h 2290514"/>
                  <a:gd name="connsiteX8" fmla="*/ 948978 w 1240978"/>
                  <a:gd name="connsiteY8" fmla="*/ 0 h 2290514"/>
                  <a:gd name="connsiteX9" fmla="*/ 1050479 w 1240978"/>
                  <a:gd name="connsiteY9" fmla="*/ 1998563 h 2290514"/>
                  <a:gd name="connsiteX10" fmla="*/ 948978 w 1240978"/>
                  <a:gd name="connsiteY10" fmla="*/ 2100015 h 2290514"/>
                  <a:gd name="connsiteX11" fmla="*/ 291951 w 1240978"/>
                  <a:gd name="connsiteY11" fmla="*/ 2100015 h 2290514"/>
                  <a:gd name="connsiteX12" fmla="*/ 190500 w 1240978"/>
                  <a:gd name="connsiteY12" fmla="*/ 1998563 h 2290514"/>
                  <a:gd name="connsiteX13" fmla="*/ 190500 w 1240978"/>
                  <a:gd name="connsiteY13" fmla="*/ 292001 h 2290514"/>
                  <a:gd name="connsiteX14" fmla="*/ 291951 w 1240978"/>
                  <a:gd name="connsiteY14" fmla="*/ 190500 h 2290514"/>
                  <a:gd name="connsiteX15" fmla="*/ 948978 w 1240978"/>
                  <a:gd name="connsiteY15" fmla="*/ 190500 h 2290514"/>
                  <a:gd name="connsiteX16" fmla="*/ 1050479 w 1240978"/>
                  <a:gd name="connsiteY16" fmla="*/ 292001 h 229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0978" h="2290514">
                    <a:moveTo>
                      <a:pt x="948978" y="0"/>
                    </a:moveTo>
                    <a:lnTo>
                      <a:pt x="291951" y="0"/>
                    </a:lnTo>
                    <a:cubicBezTo>
                      <a:pt x="130969" y="0"/>
                      <a:pt x="0" y="130969"/>
                      <a:pt x="0" y="292001"/>
                    </a:cubicBezTo>
                    <a:lnTo>
                      <a:pt x="0" y="1998563"/>
                    </a:lnTo>
                    <a:cubicBezTo>
                      <a:pt x="0" y="2159546"/>
                      <a:pt x="130969" y="2290515"/>
                      <a:pt x="291951" y="2290515"/>
                    </a:cubicBezTo>
                    <a:lnTo>
                      <a:pt x="948978" y="2290515"/>
                    </a:lnTo>
                    <a:cubicBezTo>
                      <a:pt x="1110010" y="2290515"/>
                      <a:pt x="1240979" y="2159546"/>
                      <a:pt x="1240979" y="1998563"/>
                    </a:cubicBezTo>
                    <a:lnTo>
                      <a:pt x="1240979" y="292001"/>
                    </a:lnTo>
                    <a:cubicBezTo>
                      <a:pt x="1240979" y="130969"/>
                      <a:pt x="1110010" y="0"/>
                      <a:pt x="948978" y="0"/>
                    </a:cubicBezTo>
                    <a:close/>
                    <a:moveTo>
                      <a:pt x="1050479" y="1998563"/>
                    </a:moveTo>
                    <a:cubicBezTo>
                      <a:pt x="1050479" y="2054473"/>
                      <a:pt x="1004937" y="2100015"/>
                      <a:pt x="948978" y="2100015"/>
                    </a:cubicBezTo>
                    <a:lnTo>
                      <a:pt x="291951" y="2100015"/>
                    </a:lnTo>
                    <a:cubicBezTo>
                      <a:pt x="236041" y="2100015"/>
                      <a:pt x="190500" y="2054473"/>
                      <a:pt x="190500" y="1998563"/>
                    </a:cubicBezTo>
                    <a:lnTo>
                      <a:pt x="190500" y="292001"/>
                    </a:lnTo>
                    <a:cubicBezTo>
                      <a:pt x="190500" y="236041"/>
                      <a:pt x="236041" y="190500"/>
                      <a:pt x="291951" y="190500"/>
                    </a:cubicBezTo>
                    <a:lnTo>
                      <a:pt x="948978" y="190500"/>
                    </a:lnTo>
                    <a:cubicBezTo>
                      <a:pt x="1004937" y="190500"/>
                      <a:pt x="1050479" y="236041"/>
                      <a:pt x="1050479" y="292001"/>
                    </a:cubicBezTo>
                    <a:close/>
                  </a:path>
                </a:pathLst>
              </a:custGeom>
              <a:solidFill>
                <a:schemeClr val="bg1"/>
              </a:solidFill>
              <a:ln w="1268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FFFF"/>
                  </a:solidFill>
                </a:endParaRPr>
              </a:p>
            </p:txBody>
          </p:sp>
          <p:sp>
            <p:nvSpPr>
              <p:cNvPr id="16" name="Freeform 40">
                <a:extLst>
                  <a:ext uri="{FF2B5EF4-FFF2-40B4-BE49-F238E27FC236}">
                    <a16:creationId xmlns:a16="http://schemas.microsoft.com/office/drawing/2014/main" id="{56DC7850-699B-8EBD-2BF3-14EFB8DB3928}"/>
                  </a:ext>
                </a:extLst>
              </p:cNvPr>
              <p:cNvSpPr/>
              <p:nvPr/>
            </p:nvSpPr>
            <p:spPr>
              <a:xfrm>
                <a:off x="4598640" y="2615505"/>
                <a:ext cx="1240928" cy="3628082"/>
              </a:xfrm>
              <a:custGeom>
                <a:avLst/>
                <a:gdLst>
                  <a:gd name="connsiteX0" fmla="*/ 948978 w 1240928"/>
                  <a:gd name="connsiteY0" fmla="*/ 0 h 3628082"/>
                  <a:gd name="connsiteX1" fmla="*/ 291951 w 1240928"/>
                  <a:gd name="connsiteY1" fmla="*/ 0 h 3628082"/>
                  <a:gd name="connsiteX2" fmla="*/ 0 w 1240928"/>
                  <a:gd name="connsiteY2" fmla="*/ 291951 h 3628082"/>
                  <a:gd name="connsiteX3" fmla="*/ 0 w 1240928"/>
                  <a:gd name="connsiteY3" fmla="*/ 833537 h 3628082"/>
                  <a:gd name="connsiteX4" fmla="*/ 95250 w 1240928"/>
                  <a:gd name="connsiteY4" fmla="*/ 928787 h 3628082"/>
                  <a:gd name="connsiteX5" fmla="*/ 190500 w 1240928"/>
                  <a:gd name="connsiteY5" fmla="*/ 833537 h 3628082"/>
                  <a:gd name="connsiteX6" fmla="*/ 190500 w 1240928"/>
                  <a:gd name="connsiteY6" fmla="*/ 291951 h 3628082"/>
                  <a:gd name="connsiteX7" fmla="*/ 291951 w 1240928"/>
                  <a:gd name="connsiteY7" fmla="*/ 190500 h 3628082"/>
                  <a:gd name="connsiteX8" fmla="*/ 948978 w 1240928"/>
                  <a:gd name="connsiteY8" fmla="*/ 190500 h 3628082"/>
                  <a:gd name="connsiteX9" fmla="*/ 1050429 w 1240928"/>
                  <a:gd name="connsiteY9" fmla="*/ 291951 h 3628082"/>
                  <a:gd name="connsiteX10" fmla="*/ 1050429 w 1240928"/>
                  <a:gd name="connsiteY10" fmla="*/ 3336131 h 3628082"/>
                  <a:gd name="connsiteX11" fmla="*/ 948978 w 1240928"/>
                  <a:gd name="connsiteY11" fmla="*/ 3437583 h 3628082"/>
                  <a:gd name="connsiteX12" fmla="*/ 291951 w 1240928"/>
                  <a:gd name="connsiteY12" fmla="*/ 3437583 h 3628082"/>
                  <a:gd name="connsiteX13" fmla="*/ 190500 w 1240928"/>
                  <a:gd name="connsiteY13" fmla="*/ 3336131 h 3628082"/>
                  <a:gd name="connsiteX14" fmla="*/ 190500 w 1240928"/>
                  <a:gd name="connsiteY14" fmla="*/ 1214537 h 3628082"/>
                  <a:gd name="connsiteX15" fmla="*/ 95250 w 1240928"/>
                  <a:gd name="connsiteY15" fmla="*/ 1119287 h 3628082"/>
                  <a:gd name="connsiteX16" fmla="*/ 0 w 1240928"/>
                  <a:gd name="connsiteY16" fmla="*/ 1214537 h 3628082"/>
                  <a:gd name="connsiteX17" fmla="*/ 0 w 1240928"/>
                  <a:gd name="connsiteY17" fmla="*/ 3336131 h 3628082"/>
                  <a:gd name="connsiteX18" fmla="*/ 291951 w 1240928"/>
                  <a:gd name="connsiteY18" fmla="*/ 3628083 h 3628082"/>
                  <a:gd name="connsiteX19" fmla="*/ 948978 w 1240928"/>
                  <a:gd name="connsiteY19" fmla="*/ 3628083 h 3628082"/>
                  <a:gd name="connsiteX20" fmla="*/ 1240929 w 1240928"/>
                  <a:gd name="connsiteY20" fmla="*/ 3336131 h 3628082"/>
                  <a:gd name="connsiteX21" fmla="*/ 1240929 w 1240928"/>
                  <a:gd name="connsiteY21" fmla="*/ 292001 h 3628082"/>
                  <a:gd name="connsiteX22" fmla="*/ 948978 w 1240928"/>
                  <a:gd name="connsiteY22" fmla="*/ 0 h 362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40928" h="3628082">
                    <a:moveTo>
                      <a:pt x="948978" y="0"/>
                    </a:moveTo>
                    <a:lnTo>
                      <a:pt x="291951" y="0"/>
                    </a:lnTo>
                    <a:cubicBezTo>
                      <a:pt x="130969" y="0"/>
                      <a:pt x="0" y="130969"/>
                      <a:pt x="0" y="291951"/>
                    </a:cubicBezTo>
                    <a:lnTo>
                      <a:pt x="0" y="833537"/>
                    </a:lnTo>
                    <a:cubicBezTo>
                      <a:pt x="0" y="886123"/>
                      <a:pt x="42614" y="928787"/>
                      <a:pt x="95250" y="928787"/>
                    </a:cubicBezTo>
                    <a:cubicBezTo>
                      <a:pt x="147836" y="928787"/>
                      <a:pt x="190500" y="886123"/>
                      <a:pt x="190500" y="833537"/>
                    </a:cubicBezTo>
                    <a:lnTo>
                      <a:pt x="190500" y="291951"/>
                    </a:lnTo>
                    <a:cubicBezTo>
                      <a:pt x="190500" y="236041"/>
                      <a:pt x="235992" y="190500"/>
                      <a:pt x="291951" y="190500"/>
                    </a:cubicBezTo>
                    <a:lnTo>
                      <a:pt x="948978" y="190500"/>
                    </a:lnTo>
                    <a:cubicBezTo>
                      <a:pt x="1004937" y="190500"/>
                      <a:pt x="1050429" y="236041"/>
                      <a:pt x="1050429" y="291951"/>
                    </a:cubicBezTo>
                    <a:lnTo>
                      <a:pt x="1050429" y="3336131"/>
                    </a:lnTo>
                    <a:cubicBezTo>
                      <a:pt x="1050429" y="3392041"/>
                      <a:pt x="1004937" y="3437583"/>
                      <a:pt x="948978" y="3437583"/>
                    </a:cubicBezTo>
                    <a:lnTo>
                      <a:pt x="291951" y="3437583"/>
                    </a:lnTo>
                    <a:cubicBezTo>
                      <a:pt x="235992" y="3437583"/>
                      <a:pt x="190500" y="3392041"/>
                      <a:pt x="190500" y="3336131"/>
                    </a:cubicBezTo>
                    <a:lnTo>
                      <a:pt x="190500" y="1214537"/>
                    </a:lnTo>
                    <a:cubicBezTo>
                      <a:pt x="190500" y="1161951"/>
                      <a:pt x="147836" y="1119287"/>
                      <a:pt x="95250" y="1119287"/>
                    </a:cubicBezTo>
                    <a:cubicBezTo>
                      <a:pt x="42614" y="1119287"/>
                      <a:pt x="0" y="1161951"/>
                      <a:pt x="0" y="1214537"/>
                    </a:cubicBezTo>
                    <a:lnTo>
                      <a:pt x="0" y="3336131"/>
                    </a:lnTo>
                    <a:cubicBezTo>
                      <a:pt x="0" y="3497114"/>
                      <a:pt x="130969" y="3628083"/>
                      <a:pt x="291951" y="3628083"/>
                    </a:cubicBezTo>
                    <a:lnTo>
                      <a:pt x="948978" y="3628083"/>
                    </a:lnTo>
                    <a:cubicBezTo>
                      <a:pt x="1109960" y="3628083"/>
                      <a:pt x="1240929" y="3497114"/>
                      <a:pt x="1240929" y="3336131"/>
                    </a:cubicBezTo>
                    <a:lnTo>
                      <a:pt x="1240929" y="292001"/>
                    </a:lnTo>
                    <a:cubicBezTo>
                      <a:pt x="1240929" y="130969"/>
                      <a:pt x="1109960" y="0"/>
                      <a:pt x="948978" y="0"/>
                    </a:cubicBezTo>
                    <a:close/>
                  </a:path>
                </a:pathLst>
              </a:custGeom>
              <a:solidFill>
                <a:schemeClr val="bg1"/>
              </a:solidFill>
              <a:ln w="1268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FFFF"/>
                  </a:solidFill>
                </a:endParaRPr>
              </a:p>
            </p:txBody>
          </p:sp>
          <p:sp>
            <p:nvSpPr>
              <p:cNvPr id="17" name="Freeform 41">
                <a:extLst>
                  <a:ext uri="{FF2B5EF4-FFF2-40B4-BE49-F238E27FC236}">
                    <a16:creationId xmlns:a16="http://schemas.microsoft.com/office/drawing/2014/main" id="{A1AD8B1E-CB58-FA3E-5B63-690AE1AA1877}"/>
                  </a:ext>
                </a:extLst>
              </p:cNvPr>
              <p:cNvSpPr/>
              <p:nvPr/>
            </p:nvSpPr>
            <p:spPr>
              <a:xfrm>
                <a:off x="6352430" y="3418085"/>
                <a:ext cx="1240978" cy="2825501"/>
              </a:xfrm>
              <a:custGeom>
                <a:avLst/>
                <a:gdLst>
                  <a:gd name="connsiteX0" fmla="*/ 948978 w 1240978"/>
                  <a:gd name="connsiteY0" fmla="*/ 0 h 2825501"/>
                  <a:gd name="connsiteX1" fmla="*/ 291951 w 1240978"/>
                  <a:gd name="connsiteY1" fmla="*/ 0 h 2825501"/>
                  <a:gd name="connsiteX2" fmla="*/ 0 w 1240978"/>
                  <a:gd name="connsiteY2" fmla="*/ 291951 h 2825501"/>
                  <a:gd name="connsiteX3" fmla="*/ 0 w 1240978"/>
                  <a:gd name="connsiteY3" fmla="*/ 2533551 h 2825501"/>
                  <a:gd name="connsiteX4" fmla="*/ 291951 w 1240978"/>
                  <a:gd name="connsiteY4" fmla="*/ 2825502 h 2825501"/>
                  <a:gd name="connsiteX5" fmla="*/ 948978 w 1240978"/>
                  <a:gd name="connsiteY5" fmla="*/ 2825502 h 2825501"/>
                  <a:gd name="connsiteX6" fmla="*/ 1240979 w 1240978"/>
                  <a:gd name="connsiteY6" fmla="*/ 2533551 h 2825501"/>
                  <a:gd name="connsiteX7" fmla="*/ 1240979 w 1240978"/>
                  <a:gd name="connsiteY7" fmla="*/ 291951 h 2825501"/>
                  <a:gd name="connsiteX8" fmla="*/ 948978 w 1240978"/>
                  <a:gd name="connsiteY8" fmla="*/ 0 h 2825501"/>
                  <a:gd name="connsiteX9" fmla="*/ 1050479 w 1240978"/>
                  <a:gd name="connsiteY9" fmla="*/ 2533551 h 2825501"/>
                  <a:gd name="connsiteX10" fmla="*/ 948978 w 1240978"/>
                  <a:gd name="connsiteY10" fmla="*/ 2635002 h 2825501"/>
                  <a:gd name="connsiteX11" fmla="*/ 291951 w 1240978"/>
                  <a:gd name="connsiteY11" fmla="*/ 2635002 h 2825501"/>
                  <a:gd name="connsiteX12" fmla="*/ 190500 w 1240978"/>
                  <a:gd name="connsiteY12" fmla="*/ 2533551 h 2825501"/>
                  <a:gd name="connsiteX13" fmla="*/ 190500 w 1240978"/>
                  <a:gd name="connsiteY13" fmla="*/ 291951 h 2825501"/>
                  <a:gd name="connsiteX14" fmla="*/ 291951 w 1240978"/>
                  <a:gd name="connsiteY14" fmla="*/ 190500 h 2825501"/>
                  <a:gd name="connsiteX15" fmla="*/ 948978 w 1240978"/>
                  <a:gd name="connsiteY15" fmla="*/ 190500 h 2825501"/>
                  <a:gd name="connsiteX16" fmla="*/ 1050479 w 1240978"/>
                  <a:gd name="connsiteY16" fmla="*/ 291951 h 282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0978" h="2825501">
                    <a:moveTo>
                      <a:pt x="948978" y="0"/>
                    </a:moveTo>
                    <a:lnTo>
                      <a:pt x="291951" y="0"/>
                    </a:lnTo>
                    <a:cubicBezTo>
                      <a:pt x="130969" y="0"/>
                      <a:pt x="0" y="130969"/>
                      <a:pt x="0" y="291951"/>
                    </a:cubicBezTo>
                    <a:lnTo>
                      <a:pt x="0" y="2533551"/>
                    </a:lnTo>
                    <a:cubicBezTo>
                      <a:pt x="0" y="2694533"/>
                      <a:pt x="130969" y="2825502"/>
                      <a:pt x="291951" y="2825502"/>
                    </a:cubicBezTo>
                    <a:lnTo>
                      <a:pt x="948978" y="2825502"/>
                    </a:lnTo>
                    <a:cubicBezTo>
                      <a:pt x="1110010" y="2825502"/>
                      <a:pt x="1240979" y="2694533"/>
                      <a:pt x="1240979" y="2533551"/>
                    </a:cubicBezTo>
                    <a:lnTo>
                      <a:pt x="1240979" y="291951"/>
                    </a:lnTo>
                    <a:cubicBezTo>
                      <a:pt x="1240979" y="130969"/>
                      <a:pt x="1110010" y="0"/>
                      <a:pt x="948978" y="0"/>
                    </a:cubicBezTo>
                    <a:close/>
                    <a:moveTo>
                      <a:pt x="1050479" y="2533551"/>
                    </a:moveTo>
                    <a:cubicBezTo>
                      <a:pt x="1050479" y="2589461"/>
                      <a:pt x="1004937" y="2635002"/>
                      <a:pt x="948978" y="2635002"/>
                    </a:cubicBezTo>
                    <a:lnTo>
                      <a:pt x="291951" y="2635002"/>
                    </a:lnTo>
                    <a:cubicBezTo>
                      <a:pt x="235992" y="2635002"/>
                      <a:pt x="190500" y="2589461"/>
                      <a:pt x="190500" y="2533551"/>
                    </a:cubicBezTo>
                    <a:lnTo>
                      <a:pt x="190500" y="291951"/>
                    </a:lnTo>
                    <a:cubicBezTo>
                      <a:pt x="190500" y="235992"/>
                      <a:pt x="235992" y="190500"/>
                      <a:pt x="291951" y="190500"/>
                    </a:cubicBezTo>
                    <a:lnTo>
                      <a:pt x="948978" y="190500"/>
                    </a:lnTo>
                    <a:cubicBezTo>
                      <a:pt x="1004937" y="190500"/>
                      <a:pt x="1050479" y="235992"/>
                      <a:pt x="1050479" y="291951"/>
                    </a:cubicBezTo>
                    <a:close/>
                  </a:path>
                </a:pathLst>
              </a:custGeom>
              <a:solidFill>
                <a:schemeClr val="bg1"/>
              </a:solidFill>
              <a:ln w="1268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FFFF"/>
                  </a:solidFill>
                </a:endParaRPr>
              </a:p>
            </p:txBody>
          </p:sp>
          <p:sp>
            <p:nvSpPr>
              <p:cNvPr id="18" name="Freeform 42">
                <a:extLst>
                  <a:ext uri="{FF2B5EF4-FFF2-40B4-BE49-F238E27FC236}">
                    <a16:creationId xmlns:a16="http://schemas.microsoft.com/office/drawing/2014/main" id="{6B28D7C5-B16E-63EC-08A8-0FE7F3AAD8F7}"/>
                  </a:ext>
                </a:extLst>
              </p:cNvPr>
              <p:cNvSpPr/>
              <p:nvPr/>
            </p:nvSpPr>
            <p:spPr>
              <a:xfrm>
                <a:off x="8106221" y="1946721"/>
                <a:ext cx="1240978" cy="4296866"/>
              </a:xfrm>
              <a:custGeom>
                <a:avLst/>
                <a:gdLst>
                  <a:gd name="connsiteX0" fmla="*/ 949027 w 1240978"/>
                  <a:gd name="connsiteY0" fmla="*/ 0 h 4296866"/>
                  <a:gd name="connsiteX1" fmla="*/ 292001 w 1240978"/>
                  <a:gd name="connsiteY1" fmla="*/ 0 h 4296866"/>
                  <a:gd name="connsiteX2" fmla="*/ 0 w 1240978"/>
                  <a:gd name="connsiteY2" fmla="*/ 291951 h 4296866"/>
                  <a:gd name="connsiteX3" fmla="*/ 0 w 1240978"/>
                  <a:gd name="connsiteY3" fmla="*/ 3013621 h 4296866"/>
                  <a:gd name="connsiteX4" fmla="*/ 95250 w 1240978"/>
                  <a:gd name="connsiteY4" fmla="*/ 3108871 h 4296866"/>
                  <a:gd name="connsiteX5" fmla="*/ 190500 w 1240978"/>
                  <a:gd name="connsiteY5" fmla="*/ 3013621 h 4296866"/>
                  <a:gd name="connsiteX6" fmla="*/ 190500 w 1240978"/>
                  <a:gd name="connsiteY6" fmla="*/ 291951 h 4296866"/>
                  <a:gd name="connsiteX7" fmla="*/ 292001 w 1240978"/>
                  <a:gd name="connsiteY7" fmla="*/ 190500 h 4296866"/>
                  <a:gd name="connsiteX8" fmla="*/ 949027 w 1240978"/>
                  <a:gd name="connsiteY8" fmla="*/ 190500 h 4296866"/>
                  <a:gd name="connsiteX9" fmla="*/ 1050479 w 1240978"/>
                  <a:gd name="connsiteY9" fmla="*/ 291951 h 4296866"/>
                  <a:gd name="connsiteX10" fmla="*/ 1050479 w 1240978"/>
                  <a:gd name="connsiteY10" fmla="*/ 4004915 h 4296866"/>
                  <a:gd name="connsiteX11" fmla="*/ 949027 w 1240978"/>
                  <a:gd name="connsiteY11" fmla="*/ 4106367 h 4296866"/>
                  <a:gd name="connsiteX12" fmla="*/ 292001 w 1240978"/>
                  <a:gd name="connsiteY12" fmla="*/ 4106367 h 4296866"/>
                  <a:gd name="connsiteX13" fmla="*/ 190500 w 1240978"/>
                  <a:gd name="connsiteY13" fmla="*/ 4004915 h 4296866"/>
                  <a:gd name="connsiteX14" fmla="*/ 190500 w 1240978"/>
                  <a:gd name="connsiteY14" fmla="*/ 3394621 h 4296866"/>
                  <a:gd name="connsiteX15" fmla="*/ 95250 w 1240978"/>
                  <a:gd name="connsiteY15" fmla="*/ 3299371 h 4296866"/>
                  <a:gd name="connsiteX16" fmla="*/ 0 w 1240978"/>
                  <a:gd name="connsiteY16" fmla="*/ 3394621 h 4296866"/>
                  <a:gd name="connsiteX17" fmla="*/ 0 w 1240978"/>
                  <a:gd name="connsiteY17" fmla="*/ 4004915 h 4296866"/>
                  <a:gd name="connsiteX18" fmla="*/ 292001 w 1240978"/>
                  <a:gd name="connsiteY18" fmla="*/ 4296867 h 4296866"/>
                  <a:gd name="connsiteX19" fmla="*/ 949027 w 1240978"/>
                  <a:gd name="connsiteY19" fmla="*/ 4296867 h 4296866"/>
                  <a:gd name="connsiteX20" fmla="*/ 1240979 w 1240978"/>
                  <a:gd name="connsiteY20" fmla="*/ 4004915 h 4296866"/>
                  <a:gd name="connsiteX21" fmla="*/ 1240979 w 1240978"/>
                  <a:gd name="connsiteY21" fmla="*/ 291951 h 4296866"/>
                  <a:gd name="connsiteX22" fmla="*/ 949027 w 1240978"/>
                  <a:gd name="connsiteY22" fmla="*/ 0 h 429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40978" h="4296866">
                    <a:moveTo>
                      <a:pt x="949027" y="0"/>
                    </a:moveTo>
                    <a:lnTo>
                      <a:pt x="292001" y="0"/>
                    </a:lnTo>
                    <a:cubicBezTo>
                      <a:pt x="131018" y="0"/>
                      <a:pt x="0" y="130969"/>
                      <a:pt x="0" y="291951"/>
                    </a:cubicBezTo>
                    <a:lnTo>
                      <a:pt x="0" y="3013621"/>
                    </a:lnTo>
                    <a:cubicBezTo>
                      <a:pt x="0" y="3066207"/>
                      <a:pt x="42664" y="3108871"/>
                      <a:pt x="95250" y="3108871"/>
                    </a:cubicBezTo>
                    <a:cubicBezTo>
                      <a:pt x="147886" y="3108871"/>
                      <a:pt x="190500" y="3066207"/>
                      <a:pt x="190500" y="3013621"/>
                    </a:cubicBezTo>
                    <a:lnTo>
                      <a:pt x="190500" y="291951"/>
                    </a:lnTo>
                    <a:cubicBezTo>
                      <a:pt x="190500" y="235992"/>
                      <a:pt x="236041" y="190500"/>
                      <a:pt x="292001" y="190500"/>
                    </a:cubicBezTo>
                    <a:lnTo>
                      <a:pt x="949027" y="190500"/>
                    </a:lnTo>
                    <a:cubicBezTo>
                      <a:pt x="1004937" y="190500"/>
                      <a:pt x="1050479" y="235992"/>
                      <a:pt x="1050479" y="291951"/>
                    </a:cubicBezTo>
                    <a:lnTo>
                      <a:pt x="1050479" y="4004915"/>
                    </a:lnTo>
                    <a:cubicBezTo>
                      <a:pt x="1050479" y="4060825"/>
                      <a:pt x="1004937" y="4106367"/>
                      <a:pt x="949027" y="4106367"/>
                    </a:cubicBezTo>
                    <a:lnTo>
                      <a:pt x="292001" y="4106367"/>
                    </a:lnTo>
                    <a:cubicBezTo>
                      <a:pt x="236041" y="4106367"/>
                      <a:pt x="190500" y="4060825"/>
                      <a:pt x="190500" y="4004915"/>
                    </a:cubicBezTo>
                    <a:lnTo>
                      <a:pt x="190500" y="3394621"/>
                    </a:lnTo>
                    <a:cubicBezTo>
                      <a:pt x="190500" y="3342035"/>
                      <a:pt x="147886" y="3299371"/>
                      <a:pt x="95250" y="3299371"/>
                    </a:cubicBezTo>
                    <a:cubicBezTo>
                      <a:pt x="42664" y="3299371"/>
                      <a:pt x="0" y="3342035"/>
                      <a:pt x="0" y="3394621"/>
                    </a:cubicBezTo>
                    <a:lnTo>
                      <a:pt x="0" y="4004915"/>
                    </a:lnTo>
                    <a:cubicBezTo>
                      <a:pt x="0" y="4165898"/>
                      <a:pt x="131018" y="4296867"/>
                      <a:pt x="292001" y="4296867"/>
                    </a:cubicBezTo>
                    <a:lnTo>
                      <a:pt x="949027" y="4296867"/>
                    </a:lnTo>
                    <a:cubicBezTo>
                      <a:pt x="1110010" y="4296867"/>
                      <a:pt x="1240979" y="4165898"/>
                      <a:pt x="1240979" y="4004915"/>
                    </a:cubicBezTo>
                    <a:lnTo>
                      <a:pt x="1240979" y="291951"/>
                    </a:lnTo>
                    <a:cubicBezTo>
                      <a:pt x="1240979" y="130969"/>
                      <a:pt x="1110010" y="0"/>
                      <a:pt x="949027" y="0"/>
                    </a:cubicBezTo>
                    <a:close/>
                  </a:path>
                </a:pathLst>
              </a:custGeom>
              <a:solidFill>
                <a:schemeClr val="bg1"/>
              </a:solidFill>
              <a:ln w="1268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FFFF"/>
                  </a:solidFill>
                </a:endParaRPr>
              </a:p>
            </p:txBody>
          </p:sp>
          <p:sp>
            <p:nvSpPr>
              <p:cNvPr id="19" name="Freeform 43">
                <a:extLst>
                  <a:ext uri="{FF2B5EF4-FFF2-40B4-BE49-F238E27FC236}">
                    <a16:creationId xmlns:a16="http://schemas.microsoft.com/office/drawing/2014/main" id="{BF152D22-26B5-FAD5-4AF6-8F1554BE4652}"/>
                  </a:ext>
                </a:extLst>
              </p:cNvPr>
              <p:cNvSpPr/>
              <p:nvPr/>
            </p:nvSpPr>
            <p:spPr>
              <a:xfrm>
                <a:off x="2871787" y="177800"/>
                <a:ext cx="6448425" cy="3193355"/>
              </a:xfrm>
              <a:custGeom>
                <a:avLst/>
                <a:gdLst>
                  <a:gd name="connsiteX0" fmla="*/ 593477 w 6448425"/>
                  <a:gd name="connsiteY0" fmla="*/ 2006352 h 3193355"/>
                  <a:gd name="connsiteX1" fmla="*/ 0 w 6448425"/>
                  <a:gd name="connsiteY1" fmla="*/ 2599829 h 3193355"/>
                  <a:gd name="connsiteX2" fmla="*/ 593477 w 6448425"/>
                  <a:gd name="connsiteY2" fmla="*/ 3193356 h 3193355"/>
                  <a:gd name="connsiteX3" fmla="*/ 1187004 w 6448425"/>
                  <a:gd name="connsiteY3" fmla="*/ 2599829 h 3193355"/>
                  <a:gd name="connsiteX4" fmla="*/ 1181894 w 6448425"/>
                  <a:gd name="connsiteY4" fmla="*/ 2523232 h 3193355"/>
                  <a:gd name="connsiteX5" fmla="*/ 2117676 w 6448425"/>
                  <a:gd name="connsiteY5" fmla="*/ 1809502 h 3193355"/>
                  <a:gd name="connsiteX6" fmla="*/ 2347317 w 6448425"/>
                  <a:gd name="connsiteY6" fmla="*/ 1855788 h 3193355"/>
                  <a:gd name="connsiteX7" fmla="*/ 2691606 w 6448425"/>
                  <a:gd name="connsiteY7" fmla="*/ 1745258 h 3193355"/>
                  <a:gd name="connsiteX8" fmla="*/ 3510260 w 6448425"/>
                  <a:gd name="connsiteY8" fmla="*/ 2119858 h 3193355"/>
                  <a:gd name="connsiteX9" fmla="*/ 4101108 w 6448425"/>
                  <a:gd name="connsiteY9" fmla="*/ 2658318 h 3193355"/>
                  <a:gd name="connsiteX10" fmla="*/ 4694635 w 6448425"/>
                  <a:gd name="connsiteY10" fmla="*/ 2064841 h 3193355"/>
                  <a:gd name="connsiteX11" fmla="*/ 4685358 w 6448425"/>
                  <a:gd name="connsiteY11" fmla="*/ 1960959 h 3193355"/>
                  <a:gd name="connsiteX12" fmla="*/ 5650905 w 6448425"/>
                  <a:gd name="connsiteY12" fmla="*/ 1150838 h 3193355"/>
                  <a:gd name="connsiteX13" fmla="*/ 5854948 w 6448425"/>
                  <a:gd name="connsiteY13" fmla="*/ 1187004 h 3193355"/>
                  <a:gd name="connsiteX14" fmla="*/ 6448425 w 6448425"/>
                  <a:gd name="connsiteY14" fmla="*/ 593477 h 3193355"/>
                  <a:gd name="connsiteX15" fmla="*/ 5854948 w 6448425"/>
                  <a:gd name="connsiteY15" fmla="*/ 0 h 3193355"/>
                  <a:gd name="connsiteX16" fmla="*/ 5261422 w 6448425"/>
                  <a:gd name="connsiteY16" fmla="*/ 593477 h 3193355"/>
                  <a:gd name="connsiteX17" fmla="*/ 5270699 w 6448425"/>
                  <a:gd name="connsiteY17" fmla="*/ 697359 h 3193355"/>
                  <a:gd name="connsiteX18" fmla="*/ 4305102 w 6448425"/>
                  <a:gd name="connsiteY18" fmla="*/ 1507480 h 3193355"/>
                  <a:gd name="connsiteX19" fmla="*/ 4101108 w 6448425"/>
                  <a:gd name="connsiteY19" fmla="*/ 1471315 h 3193355"/>
                  <a:gd name="connsiteX20" fmla="*/ 3756819 w 6448425"/>
                  <a:gd name="connsiteY20" fmla="*/ 1581894 h 3193355"/>
                  <a:gd name="connsiteX21" fmla="*/ 2938165 w 6448425"/>
                  <a:gd name="connsiteY21" fmla="*/ 1207244 h 3193355"/>
                  <a:gd name="connsiteX22" fmla="*/ 2347317 w 6448425"/>
                  <a:gd name="connsiteY22" fmla="*/ 668784 h 3193355"/>
                  <a:gd name="connsiteX23" fmla="*/ 1753840 w 6448425"/>
                  <a:gd name="connsiteY23" fmla="*/ 1262261 h 3193355"/>
                  <a:gd name="connsiteX24" fmla="*/ 1758950 w 6448425"/>
                  <a:gd name="connsiteY24" fmla="*/ 1338907 h 3193355"/>
                  <a:gd name="connsiteX25" fmla="*/ 823119 w 6448425"/>
                  <a:gd name="connsiteY25" fmla="*/ 2052588 h 3193355"/>
                  <a:gd name="connsiteX26" fmla="*/ 593477 w 6448425"/>
                  <a:gd name="connsiteY26" fmla="*/ 2006352 h 3193355"/>
                  <a:gd name="connsiteX27" fmla="*/ 5854948 w 6448425"/>
                  <a:gd name="connsiteY27" fmla="*/ 190500 h 3193355"/>
                  <a:gd name="connsiteX28" fmla="*/ 6257925 w 6448425"/>
                  <a:gd name="connsiteY28" fmla="*/ 593477 h 3193355"/>
                  <a:gd name="connsiteX29" fmla="*/ 5854948 w 6448425"/>
                  <a:gd name="connsiteY29" fmla="*/ 996504 h 3193355"/>
                  <a:gd name="connsiteX30" fmla="*/ 5451922 w 6448425"/>
                  <a:gd name="connsiteY30" fmla="*/ 593477 h 3193355"/>
                  <a:gd name="connsiteX31" fmla="*/ 5854948 w 6448425"/>
                  <a:gd name="connsiteY31" fmla="*/ 190500 h 3193355"/>
                  <a:gd name="connsiteX32" fmla="*/ 5339805 w 6448425"/>
                  <a:gd name="connsiteY32" fmla="*/ 888057 h 3193355"/>
                  <a:gd name="connsiteX33" fmla="*/ 5344765 w 6448425"/>
                  <a:gd name="connsiteY33" fmla="*/ 896243 h 3193355"/>
                  <a:gd name="connsiteX34" fmla="*/ 5475288 w 6448425"/>
                  <a:gd name="connsiteY34" fmla="*/ 1049536 h 3193355"/>
                  <a:gd name="connsiteX35" fmla="*/ 4616252 w 6448425"/>
                  <a:gd name="connsiteY35" fmla="*/ 1770211 h 3193355"/>
                  <a:gd name="connsiteX36" fmla="*/ 4575870 w 6448425"/>
                  <a:gd name="connsiteY36" fmla="*/ 1709043 h 3193355"/>
                  <a:gd name="connsiteX37" fmla="*/ 4480769 w 6448425"/>
                  <a:gd name="connsiteY37" fmla="*/ 1608733 h 3193355"/>
                  <a:gd name="connsiteX38" fmla="*/ 3698181 w 6448425"/>
                  <a:gd name="connsiteY38" fmla="*/ 2058888 h 3193355"/>
                  <a:gd name="connsiteX39" fmla="*/ 4101108 w 6448425"/>
                  <a:gd name="connsiteY39" fmla="*/ 1661815 h 3193355"/>
                  <a:gd name="connsiteX40" fmla="*/ 4504085 w 6448425"/>
                  <a:gd name="connsiteY40" fmla="*/ 2064841 h 3193355"/>
                  <a:gd name="connsiteX41" fmla="*/ 4101108 w 6448425"/>
                  <a:gd name="connsiteY41" fmla="*/ 2467818 h 3193355"/>
                  <a:gd name="connsiteX42" fmla="*/ 3698131 w 6448425"/>
                  <a:gd name="connsiteY42" fmla="*/ 2064841 h 3193355"/>
                  <a:gd name="connsiteX43" fmla="*/ 3698181 w 6448425"/>
                  <a:gd name="connsiteY43" fmla="*/ 2058888 h 3193355"/>
                  <a:gd name="connsiteX44" fmla="*/ 2836714 w 6448425"/>
                  <a:gd name="connsiteY44" fmla="*/ 1597521 h 3193355"/>
                  <a:gd name="connsiteX45" fmla="*/ 2922290 w 6448425"/>
                  <a:gd name="connsiteY45" fmla="*/ 1409502 h 3193355"/>
                  <a:gd name="connsiteX46" fmla="*/ 3614043 w 6448425"/>
                  <a:gd name="connsiteY46" fmla="*/ 1726009 h 3193355"/>
                  <a:gd name="connsiteX47" fmla="*/ 3533279 w 6448425"/>
                  <a:gd name="connsiteY47" fmla="*/ 1892250 h 3193355"/>
                  <a:gd name="connsiteX48" fmla="*/ 3526135 w 6448425"/>
                  <a:gd name="connsiteY48" fmla="*/ 1917551 h 3193355"/>
                  <a:gd name="connsiteX49" fmla="*/ 2834382 w 6448425"/>
                  <a:gd name="connsiteY49" fmla="*/ 1601043 h 3193355"/>
                  <a:gd name="connsiteX50" fmla="*/ 2836714 w 6448425"/>
                  <a:gd name="connsiteY50" fmla="*/ 1597521 h 3193355"/>
                  <a:gd name="connsiteX51" fmla="*/ 2347317 w 6448425"/>
                  <a:gd name="connsiteY51" fmla="*/ 859284 h 3193355"/>
                  <a:gd name="connsiteX52" fmla="*/ 2750294 w 6448425"/>
                  <a:gd name="connsiteY52" fmla="*/ 1262261 h 3193355"/>
                  <a:gd name="connsiteX53" fmla="*/ 2347317 w 6448425"/>
                  <a:gd name="connsiteY53" fmla="*/ 1665288 h 3193355"/>
                  <a:gd name="connsiteX54" fmla="*/ 1944291 w 6448425"/>
                  <a:gd name="connsiteY54" fmla="*/ 1262261 h 3193355"/>
                  <a:gd name="connsiteX55" fmla="*/ 2347317 w 6448425"/>
                  <a:gd name="connsiteY55" fmla="*/ 859284 h 3193355"/>
                  <a:gd name="connsiteX56" fmla="*/ 1819027 w 6448425"/>
                  <a:gd name="connsiteY56" fmla="*/ 1532632 h 3193355"/>
                  <a:gd name="connsiteX57" fmla="*/ 1822599 w 6448425"/>
                  <a:gd name="connsiteY57" fmla="*/ 1539181 h 3193355"/>
                  <a:gd name="connsiteX58" fmla="*/ 1946920 w 6448425"/>
                  <a:gd name="connsiteY58" fmla="*/ 1700163 h 3193355"/>
                  <a:gd name="connsiteX59" fmla="*/ 1121767 w 6448425"/>
                  <a:gd name="connsiteY59" fmla="*/ 2329508 h 3193355"/>
                  <a:gd name="connsiteX60" fmla="*/ 1068487 w 6448425"/>
                  <a:gd name="connsiteY60" fmla="*/ 2244427 h 3193355"/>
                  <a:gd name="connsiteX61" fmla="*/ 993874 w 6448425"/>
                  <a:gd name="connsiteY61" fmla="*/ 2161927 h 3193355"/>
                  <a:gd name="connsiteX62" fmla="*/ 833636 w 6448425"/>
                  <a:gd name="connsiteY62" fmla="*/ 2279700 h 3193355"/>
                  <a:gd name="connsiteX63" fmla="*/ 996504 w 6448425"/>
                  <a:gd name="connsiteY63" fmla="*/ 2599829 h 3193355"/>
                  <a:gd name="connsiteX64" fmla="*/ 593477 w 6448425"/>
                  <a:gd name="connsiteY64" fmla="*/ 3002856 h 3193355"/>
                  <a:gd name="connsiteX65" fmla="*/ 190500 w 6448425"/>
                  <a:gd name="connsiteY65" fmla="*/ 2599829 h 3193355"/>
                  <a:gd name="connsiteX66" fmla="*/ 593477 w 6448425"/>
                  <a:gd name="connsiteY66" fmla="*/ 2196852 h 3193355"/>
                  <a:gd name="connsiteX67" fmla="*/ 833636 w 6448425"/>
                  <a:gd name="connsiteY67" fmla="*/ 2279700 h 3193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448425" h="3193355">
                    <a:moveTo>
                      <a:pt x="593477" y="2006352"/>
                    </a:moveTo>
                    <a:cubicBezTo>
                      <a:pt x="266254" y="2006352"/>
                      <a:pt x="0" y="2272606"/>
                      <a:pt x="0" y="2599829"/>
                    </a:cubicBezTo>
                    <a:cubicBezTo>
                      <a:pt x="0" y="2927102"/>
                      <a:pt x="266254" y="3193356"/>
                      <a:pt x="593477" y="3193356"/>
                    </a:cubicBezTo>
                    <a:cubicBezTo>
                      <a:pt x="920750" y="3193356"/>
                      <a:pt x="1187004" y="2927102"/>
                      <a:pt x="1187004" y="2599829"/>
                    </a:cubicBezTo>
                    <a:cubicBezTo>
                      <a:pt x="1187004" y="2573834"/>
                      <a:pt x="1185118" y="2548335"/>
                      <a:pt x="1181894" y="2523232"/>
                    </a:cubicBezTo>
                    <a:lnTo>
                      <a:pt x="2117676" y="1809502"/>
                    </a:lnTo>
                    <a:cubicBezTo>
                      <a:pt x="2188319" y="1839268"/>
                      <a:pt x="2265958" y="1855788"/>
                      <a:pt x="2347317" y="1855788"/>
                    </a:cubicBezTo>
                    <a:cubicBezTo>
                      <a:pt x="2475607" y="1855788"/>
                      <a:pt x="2594422" y="1814711"/>
                      <a:pt x="2691606" y="1745258"/>
                    </a:cubicBezTo>
                    <a:lnTo>
                      <a:pt x="3510260" y="2119858"/>
                    </a:lnTo>
                    <a:cubicBezTo>
                      <a:pt x="3538141" y="2421384"/>
                      <a:pt x="3792438" y="2658318"/>
                      <a:pt x="4101108" y="2658318"/>
                    </a:cubicBezTo>
                    <a:cubicBezTo>
                      <a:pt x="4428381" y="2658318"/>
                      <a:pt x="4694635" y="2392065"/>
                      <a:pt x="4694635" y="2064841"/>
                    </a:cubicBezTo>
                    <a:cubicBezTo>
                      <a:pt x="4694635" y="2029371"/>
                      <a:pt x="4691311" y="1994694"/>
                      <a:pt x="4685358" y="1960959"/>
                    </a:cubicBezTo>
                    <a:lnTo>
                      <a:pt x="5650905" y="1150838"/>
                    </a:lnTo>
                    <a:cubicBezTo>
                      <a:pt x="5714554" y="1174254"/>
                      <a:pt x="5783312" y="1187004"/>
                      <a:pt x="5854948" y="1187004"/>
                    </a:cubicBezTo>
                    <a:cubicBezTo>
                      <a:pt x="6182172" y="1187004"/>
                      <a:pt x="6448425" y="920750"/>
                      <a:pt x="6448425" y="593477"/>
                    </a:cubicBezTo>
                    <a:cubicBezTo>
                      <a:pt x="6448425" y="266254"/>
                      <a:pt x="6182172" y="0"/>
                      <a:pt x="5854948" y="0"/>
                    </a:cubicBezTo>
                    <a:cubicBezTo>
                      <a:pt x="5527675" y="0"/>
                      <a:pt x="5261422" y="266254"/>
                      <a:pt x="5261422" y="593477"/>
                    </a:cubicBezTo>
                    <a:cubicBezTo>
                      <a:pt x="5261422" y="628948"/>
                      <a:pt x="5264746" y="663625"/>
                      <a:pt x="5270699" y="697359"/>
                    </a:cubicBezTo>
                    <a:lnTo>
                      <a:pt x="4305102" y="1507480"/>
                    </a:lnTo>
                    <a:cubicBezTo>
                      <a:pt x="4241503" y="1484114"/>
                      <a:pt x="4172744" y="1471315"/>
                      <a:pt x="4101108" y="1471315"/>
                    </a:cubicBezTo>
                    <a:cubicBezTo>
                      <a:pt x="3972818" y="1471315"/>
                      <a:pt x="3854004" y="1512391"/>
                      <a:pt x="3756819" y="1581894"/>
                    </a:cubicBezTo>
                    <a:lnTo>
                      <a:pt x="2938165" y="1207244"/>
                    </a:lnTo>
                    <a:cubicBezTo>
                      <a:pt x="2910285" y="905718"/>
                      <a:pt x="2656036" y="668784"/>
                      <a:pt x="2347317" y="668784"/>
                    </a:cubicBezTo>
                    <a:cubicBezTo>
                      <a:pt x="2020044" y="668784"/>
                      <a:pt x="1753840" y="935038"/>
                      <a:pt x="1753840" y="1262261"/>
                    </a:cubicBezTo>
                    <a:cubicBezTo>
                      <a:pt x="1753840" y="1288256"/>
                      <a:pt x="1755676" y="1313805"/>
                      <a:pt x="1758950" y="1338907"/>
                    </a:cubicBezTo>
                    <a:lnTo>
                      <a:pt x="823119" y="2052588"/>
                    </a:lnTo>
                    <a:cubicBezTo>
                      <a:pt x="752425" y="2022822"/>
                      <a:pt x="674886" y="2006352"/>
                      <a:pt x="593477" y="2006352"/>
                    </a:cubicBezTo>
                    <a:close/>
                    <a:moveTo>
                      <a:pt x="5854948" y="190500"/>
                    </a:moveTo>
                    <a:cubicBezTo>
                      <a:pt x="6077149" y="190500"/>
                      <a:pt x="6257925" y="371277"/>
                      <a:pt x="6257925" y="593477"/>
                    </a:cubicBezTo>
                    <a:cubicBezTo>
                      <a:pt x="6257925" y="815677"/>
                      <a:pt x="6077149" y="996504"/>
                      <a:pt x="5854948" y="996504"/>
                    </a:cubicBezTo>
                    <a:cubicBezTo>
                      <a:pt x="5636072" y="996504"/>
                      <a:pt x="5451922" y="812354"/>
                      <a:pt x="5451922" y="593477"/>
                    </a:cubicBezTo>
                    <a:cubicBezTo>
                      <a:pt x="5451922" y="371277"/>
                      <a:pt x="5632698" y="190500"/>
                      <a:pt x="5854948" y="190500"/>
                    </a:cubicBezTo>
                    <a:close/>
                    <a:moveTo>
                      <a:pt x="5339805" y="888057"/>
                    </a:moveTo>
                    <a:cubicBezTo>
                      <a:pt x="5341392" y="890836"/>
                      <a:pt x="5343128" y="893514"/>
                      <a:pt x="5344765" y="896243"/>
                    </a:cubicBezTo>
                    <a:cubicBezTo>
                      <a:pt x="5379194" y="954236"/>
                      <a:pt x="5423496" y="1006326"/>
                      <a:pt x="5475288" y="1049536"/>
                    </a:cubicBezTo>
                    <a:lnTo>
                      <a:pt x="4616252" y="1770211"/>
                    </a:lnTo>
                    <a:cubicBezTo>
                      <a:pt x="4614664" y="1767433"/>
                      <a:pt x="4588619" y="1726059"/>
                      <a:pt x="4575870" y="1709043"/>
                    </a:cubicBezTo>
                    <a:cubicBezTo>
                      <a:pt x="4548188" y="1672134"/>
                      <a:pt x="4516289" y="1638399"/>
                      <a:pt x="4480769" y="1608733"/>
                    </a:cubicBezTo>
                    <a:close/>
                    <a:moveTo>
                      <a:pt x="3698181" y="2058888"/>
                    </a:moveTo>
                    <a:cubicBezTo>
                      <a:pt x="3701455" y="1842889"/>
                      <a:pt x="3883868" y="1661815"/>
                      <a:pt x="4101108" y="1661815"/>
                    </a:cubicBezTo>
                    <a:cubicBezTo>
                      <a:pt x="4317703" y="1661815"/>
                      <a:pt x="4504085" y="1847007"/>
                      <a:pt x="4504085" y="2064841"/>
                    </a:cubicBezTo>
                    <a:cubicBezTo>
                      <a:pt x="4504085" y="2287042"/>
                      <a:pt x="4323308" y="2467818"/>
                      <a:pt x="4101108" y="2467818"/>
                    </a:cubicBezTo>
                    <a:cubicBezTo>
                      <a:pt x="3878908" y="2467818"/>
                      <a:pt x="3698131" y="2287042"/>
                      <a:pt x="3698131" y="2064841"/>
                    </a:cubicBezTo>
                    <a:cubicBezTo>
                      <a:pt x="3698131" y="2062857"/>
                      <a:pt x="3698131" y="2060873"/>
                      <a:pt x="3698181" y="2058888"/>
                    </a:cubicBezTo>
                    <a:close/>
                    <a:moveTo>
                      <a:pt x="2836714" y="1597521"/>
                    </a:moveTo>
                    <a:cubicBezTo>
                      <a:pt x="2875707" y="1540272"/>
                      <a:pt x="2905125" y="1476623"/>
                      <a:pt x="2922290" y="1409502"/>
                    </a:cubicBezTo>
                    <a:lnTo>
                      <a:pt x="3614043" y="1726009"/>
                    </a:lnTo>
                    <a:cubicBezTo>
                      <a:pt x="3578820" y="1776760"/>
                      <a:pt x="3551287" y="1833116"/>
                      <a:pt x="3533279" y="1892250"/>
                    </a:cubicBezTo>
                    <a:cubicBezTo>
                      <a:pt x="3530699" y="1900634"/>
                      <a:pt x="3528318" y="1909068"/>
                      <a:pt x="3526135" y="1917551"/>
                    </a:cubicBezTo>
                    <a:lnTo>
                      <a:pt x="2834382" y="1601043"/>
                    </a:lnTo>
                    <a:cubicBezTo>
                      <a:pt x="2835176" y="1599902"/>
                      <a:pt x="2835920" y="1598712"/>
                      <a:pt x="2836714" y="1597521"/>
                    </a:cubicBezTo>
                    <a:close/>
                    <a:moveTo>
                      <a:pt x="2347317" y="859284"/>
                    </a:moveTo>
                    <a:cubicBezTo>
                      <a:pt x="2569518" y="859284"/>
                      <a:pt x="2750294" y="1040061"/>
                      <a:pt x="2750294" y="1262261"/>
                    </a:cubicBezTo>
                    <a:cubicBezTo>
                      <a:pt x="2750294" y="1479352"/>
                      <a:pt x="2564061" y="1665288"/>
                      <a:pt x="2347317" y="1665288"/>
                    </a:cubicBezTo>
                    <a:cubicBezTo>
                      <a:pt x="2130475" y="1665288"/>
                      <a:pt x="1944291" y="1480344"/>
                      <a:pt x="1944291" y="1262261"/>
                    </a:cubicBezTo>
                    <a:cubicBezTo>
                      <a:pt x="1944291" y="1040061"/>
                      <a:pt x="2125067" y="859284"/>
                      <a:pt x="2347317" y="859284"/>
                    </a:cubicBezTo>
                    <a:close/>
                    <a:moveTo>
                      <a:pt x="1819027" y="1532632"/>
                    </a:moveTo>
                    <a:cubicBezTo>
                      <a:pt x="1820168" y="1534815"/>
                      <a:pt x="1821458" y="1536998"/>
                      <a:pt x="1822599" y="1539181"/>
                    </a:cubicBezTo>
                    <a:cubicBezTo>
                      <a:pt x="1854448" y="1599406"/>
                      <a:pt x="1896666" y="1654175"/>
                      <a:pt x="1946920" y="1700163"/>
                    </a:cubicBezTo>
                    <a:lnTo>
                      <a:pt x="1121767" y="2329508"/>
                    </a:lnTo>
                    <a:cubicBezTo>
                      <a:pt x="1106488" y="2299742"/>
                      <a:pt x="1088529" y="2271167"/>
                      <a:pt x="1068487" y="2244427"/>
                    </a:cubicBezTo>
                    <a:cubicBezTo>
                      <a:pt x="1046262" y="2214761"/>
                      <a:pt x="1021358" y="2187079"/>
                      <a:pt x="993874" y="2161927"/>
                    </a:cubicBezTo>
                    <a:close/>
                    <a:moveTo>
                      <a:pt x="833636" y="2279700"/>
                    </a:moveTo>
                    <a:cubicBezTo>
                      <a:pt x="931416" y="2354114"/>
                      <a:pt x="996504" y="2471291"/>
                      <a:pt x="996504" y="2599829"/>
                    </a:cubicBezTo>
                    <a:cubicBezTo>
                      <a:pt x="996504" y="2822079"/>
                      <a:pt x="815727" y="3002856"/>
                      <a:pt x="593477" y="3002856"/>
                    </a:cubicBezTo>
                    <a:cubicBezTo>
                      <a:pt x="371277" y="3002856"/>
                      <a:pt x="190500" y="2822079"/>
                      <a:pt x="190500" y="2599829"/>
                    </a:cubicBezTo>
                    <a:cubicBezTo>
                      <a:pt x="190500" y="2377629"/>
                      <a:pt x="371277" y="2196852"/>
                      <a:pt x="593477" y="2196852"/>
                    </a:cubicBezTo>
                    <a:cubicBezTo>
                      <a:pt x="682079" y="2196852"/>
                      <a:pt x="765770" y="2227957"/>
                      <a:pt x="833636" y="2279700"/>
                    </a:cubicBezTo>
                    <a:close/>
                  </a:path>
                </a:pathLst>
              </a:custGeom>
              <a:solidFill>
                <a:schemeClr val="bg1"/>
              </a:solidFill>
              <a:ln w="12688"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FFFF"/>
                  </a:solidFill>
                </a:endParaRPr>
              </a:p>
            </p:txBody>
          </p:sp>
        </p:grpSp>
      </p:grpSp>
      <p:grpSp>
        <p:nvGrpSpPr>
          <p:cNvPr id="38" name="Group 37">
            <a:extLst>
              <a:ext uri="{FF2B5EF4-FFF2-40B4-BE49-F238E27FC236}">
                <a16:creationId xmlns:a16="http://schemas.microsoft.com/office/drawing/2014/main" id="{2BD2F750-7F25-8EC9-293B-8CCC299ADF55}"/>
              </a:ext>
            </a:extLst>
          </p:cNvPr>
          <p:cNvGrpSpPr/>
          <p:nvPr/>
        </p:nvGrpSpPr>
        <p:grpSpPr>
          <a:xfrm>
            <a:off x="6517789" y="4659984"/>
            <a:ext cx="5128111" cy="1220980"/>
            <a:chOff x="6517789" y="4659984"/>
            <a:chExt cx="5128111" cy="1220980"/>
          </a:xfrm>
        </p:grpSpPr>
        <p:sp>
          <p:nvSpPr>
            <p:cNvPr id="33" name="Oval 32">
              <a:extLst>
                <a:ext uri="{FF2B5EF4-FFF2-40B4-BE49-F238E27FC236}">
                  <a16:creationId xmlns:a16="http://schemas.microsoft.com/office/drawing/2014/main" id="{BD72E8A5-23AE-FA33-9763-D11AA59D7E35}"/>
                </a:ext>
              </a:extLst>
            </p:cNvPr>
            <p:cNvSpPr/>
            <p:nvPr/>
          </p:nvSpPr>
          <p:spPr>
            <a:xfrm>
              <a:off x="6517789" y="4659984"/>
              <a:ext cx="1221662" cy="122098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34" name="Text Placeholder 4">
              <a:extLst>
                <a:ext uri="{FF2B5EF4-FFF2-40B4-BE49-F238E27FC236}">
                  <a16:creationId xmlns:a16="http://schemas.microsoft.com/office/drawing/2014/main" id="{56F75A7E-877D-099D-2F83-4589BD4C4268}"/>
                </a:ext>
              </a:extLst>
            </p:cNvPr>
            <p:cNvSpPr txBox="1">
              <a:spLocks/>
            </p:cNvSpPr>
            <p:nvPr/>
          </p:nvSpPr>
          <p:spPr>
            <a:xfrm>
              <a:off x="7896225" y="4866455"/>
              <a:ext cx="3749675" cy="808038"/>
            </a:xfrm>
          </p:spPr>
          <p:txBody>
            <a:bodyPr anchor="ctr">
              <a:norm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GB" sz="1800">
                  <a:solidFill>
                    <a:srgbClr val="FFFFFF"/>
                  </a:solidFill>
                </a:rPr>
                <a:t>Optimize in real time to improve business performance</a:t>
              </a:r>
            </a:p>
          </p:txBody>
        </p:sp>
        <p:grpSp>
          <p:nvGrpSpPr>
            <p:cNvPr id="9" name="Group 8">
              <a:extLst>
                <a:ext uri="{FF2B5EF4-FFF2-40B4-BE49-F238E27FC236}">
                  <a16:creationId xmlns:a16="http://schemas.microsoft.com/office/drawing/2014/main" id="{F02690C3-4858-E639-86E8-14EDE777C4A6}"/>
                </a:ext>
              </a:extLst>
            </p:cNvPr>
            <p:cNvGrpSpPr>
              <a:grpSpLocks noChangeAspect="1"/>
            </p:cNvGrpSpPr>
            <p:nvPr/>
          </p:nvGrpSpPr>
          <p:grpSpPr>
            <a:xfrm>
              <a:off x="6870037" y="5024189"/>
              <a:ext cx="492574" cy="492572"/>
              <a:chOff x="3657600" y="990600"/>
              <a:chExt cx="4876799" cy="4876800"/>
            </a:xfrm>
            <a:solidFill>
              <a:schemeClr val="tx1"/>
            </a:solidFill>
          </p:grpSpPr>
          <p:sp>
            <p:nvSpPr>
              <p:cNvPr id="10" name="Freeform 48">
                <a:extLst>
                  <a:ext uri="{FF2B5EF4-FFF2-40B4-BE49-F238E27FC236}">
                    <a16:creationId xmlns:a16="http://schemas.microsoft.com/office/drawing/2014/main" id="{26DC8AEC-59C0-E553-BC9B-651DA424EF16}"/>
                  </a:ext>
                </a:extLst>
              </p:cNvPr>
              <p:cNvSpPr/>
              <p:nvPr/>
            </p:nvSpPr>
            <p:spPr>
              <a:xfrm>
                <a:off x="3657600" y="990600"/>
                <a:ext cx="4876799" cy="4876800"/>
              </a:xfrm>
              <a:custGeom>
                <a:avLst/>
                <a:gdLst>
                  <a:gd name="connsiteX0" fmla="*/ 2438400 w 4876799"/>
                  <a:gd name="connsiteY0" fmla="*/ 0 h 4876800"/>
                  <a:gd name="connsiteX1" fmla="*/ 0 w 4876799"/>
                  <a:gd name="connsiteY1" fmla="*/ 2438400 h 4876800"/>
                  <a:gd name="connsiteX2" fmla="*/ 2438400 w 4876799"/>
                  <a:gd name="connsiteY2" fmla="*/ 4876800 h 4876800"/>
                  <a:gd name="connsiteX3" fmla="*/ 4876800 w 4876799"/>
                  <a:gd name="connsiteY3" fmla="*/ 2438400 h 4876800"/>
                  <a:gd name="connsiteX4" fmla="*/ 2438400 w 4876799"/>
                  <a:gd name="connsiteY4" fmla="*/ 0 h 4876800"/>
                  <a:gd name="connsiteX5" fmla="*/ 2438400 w 4876799"/>
                  <a:gd name="connsiteY5" fmla="*/ 4714240 h 4876800"/>
                  <a:gd name="connsiteX6" fmla="*/ 162560 w 4876799"/>
                  <a:gd name="connsiteY6" fmla="*/ 2438400 h 4876800"/>
                  <a:gd name="connsiteX7" fmla="*/ 2438400 w 4876799"/>
                  <a:gd name="connsiteY7" fmla="*/ 162560 h 4876800"/>
                  <a:gd name="connsiteX8" fmla="*/ 4714240 w 4876799"/>
                  <a:gd name="connsiteY8" fmla="*/ 2438400 h 4876800"/>
                  <a:gd name="connsiteX9" fmla="*/ 2438400 w 4876799"/>
                  <a:gd name="connsiteY9" fmla="*/ 4714240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76799" h="4876800">
                    <a:moveTo>
                      <a:pt x="2438400" y="0"/>
                    </a:moveTo>
                    <a:cubicBezTo>
                      <a:pt x="1091709" y="0"/>
                      <a:pt x="0" y="1091709"/>
                      <a:pt x="0" y="2438400"/>
                    </a:cubicBezTo>
                    <a:cubicBezTo>
                      <a:pt x="0" y="3785091"/>
                      <a:pt x="1091709" y="4876800"/>
                      <a:pt x="2438400" y="4876800"/>
                    </a:cubicBezTo>
                    <a:cubicBezTo>
                      <a:pt x="3785091" y="4876800"/>
                      <a:pt x="4876800" y="3785091"/>
                      <a:pt x="4876800" y="2438400"/>
                    </a:cubicBezTo>
                    <a:cubicBezTo>
                      <a:pt x="4875277" y="1092340"/>
                      <a:pt x="3784460" y="1523"/>
                      <a:pt x="2438400" y="0"/>
                    </a:cubicBezTo>
                    <a:close/>
                    <a:moveTo>
                      <a:pt x="2438400" y="4714240"/>
                    </a:moveTo>
                    <a:cubicBezTo>
                      <a:pt x="1181488" y="4714240"/>
                      <a:pt x="162560" y="3695312"/>
                      <a:pt x="162560" y="2438400"/>
                    </a:cubicBezTo>
                    <a:cubicBezTo>
                      <a:pt x="162560" y="1181488"/>
                      <a:pt x="1181488" y="162560"/>
                      <a:pt x="2438400" y="162560"/>
                    </a:cubicBezTo>
                    <a:cubicBezTo>
                      <a:pt x="3695312" y="162560"/>
                      <a:pt x="4714240" y="1181488"/>
                      <a:pt x="4714240" y="2438400"/>
                    </a:cubicBezTo>
                    <a:cubicBezTo>
                      <a:pt x="4712807" y="3694718"/>
                      <a:pt x="3694718" y="4712807"/>
                      <a:pt x="2438400" y="4714240"/>
                    </a:cubicBezTo>
                    <a:close/>
                  </a:path>
                </a:pathLst>
              </a:custGeom>
              <a:solidFill>
                <a:schemeClr val="bg1"/>
              </a:solidFill>
              <a:ln w="8128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FFFF"/>
                  </a:solidFill>
                </a:endParaRPr>
              </a:p>
            </p:txBody>
          </p:sp>
          <p:sp>
            <p:nvSpPr>
              <p:cNvPr id="11" name="Freeform 49">
                <a:extLst>
                  <a:ext uri="{FF2B5EF4-FFF2-40B4-BE49-F238E27FC236}">
                    <a16:creationId xmlns:a16="http://schemas.microsoft.com/office/drawing/2014/main" id="{276C9878-83AD-550F-21C4-96E3783C5CAE}"/>
                  </a:ext>
                </a:extLst>
              </p:cNvPr>
              <p:cNvSpPr/>
              <p:nvPr/>
            </p:nvSpPr>
            <p:spPr>
              <a:xfrm>
                <a:off x="4174837" y="1507837"/>
                <a:ext cx="3842327" cy="3842327"/>
              </a:xfrm>
              <a:custGeom>
                <a:avLst/>
                <a:gdLst>
                  <a:gd name="connsiteX0" fmla="*/ 2113280 w 4226560"/>
                  <a:gd name="connsiteY0" fmla="*/ 0 h 4226560"/>
                  <a:gd name="connsiteX1" fmla="*/ 0 w 4226560"/>
                  <a:gd name="connsiteY1" fmla="*/ 2113280 h 4226560"/>
                  <a:gd name="connsiteX2" fmla="*/ 2113280 w 4226560"/>
                  <a:gd name="connsiteY2" fmla="*/ 4226560 h 4226560"/>
                  <a:gd name="connsiteX3" fmla="*/ 4226560 w 4226560"/>
                  <a:gd name="connsiteY3" fmla="*/ 2113280 h 4226560"/>
                  <a:gd name="connsiteX4" fmla="*/ 2113280 w 4226560"/>
                  <a:gd name="connsiteY4" fmla="*/ 0 h 4226560"/>
                  <a:gd name="connsiteX5" fmla="*/ 1254638 w 4226560"/>
                  <a:gd name="connsiteY5" fmla="*/ 1369568 h 4226560"/>
                  <a:gd name="connsiteX6" fmla="*/ 985927 w 4226560"/>
                  <a:gd name="connsiteY6" fmla="*/ 1958848 h 4226560"/>
                  <a:gd name="connsiteX7" fmla="*/ 907898 w 4226560"/>
                  <a:gd name="connsiteY7" fmla="*/ 2032000 h 4226560"/>
                  <a:gd name="connsiteX8" fmla="*/ 164592 w 4226560"/>
                  <a:gd name="connsiteY8" fmla="*/ 2032000 h 4226560"/>
                  <a:gd name="connsiteX9" fmla="*/ 678444 w 4226560"/>
                  <a:gd name="connsiteY9" fmla="*/ 793374 h 4226560"/>
                  <a:gd name="connsiteX10" fmla="*/ 1369080 w 4226560"/>
                  <a:gd name="connsiteY10" fmla="*/ 1254150 h 4226560"/>
                  <a:gd name="connsiteX11" fmla="*/ 793374 w 4226560"/>
                  <a:gd name="connsiteY11" fmla="*/ 678444 h 4226560"/>
                  <a:gd name="connsiteX12" fmla="*/ 2032000 w 4226560"/>
                  <a:gd name="connsiteY12" fmla="*/ 164592 h 4226560"/>
                  <a:gd name="connsiteX13" fmla="*/ 2032000 w 4226560"/>
                  <a:gd name="connsiteY13" fmla="*/ 979099 h 4226560"/>
                  <a:gd name="connsiteX14" fmla="*/ 1369080 w 4226560"/>
                  <a:gd name="connsiteY14" fmla="*/ 1254150 h 4226560"/>
                  <a:gd name="connsiteX15" fmla="*/ 2194560 w 4226560"/>
                  <a:gd name="connsiteY15" fmla="*/ 164592 h 4226560"/>
                  <a:gd name="connsiteX16" fmla="*/ 3433105 w 4226560"/>
                  <a:gd name="connsiteY16" fmla="*/ 678444 h 4226560"/>
                  <a:gd name="connsiteX17" fmla="*/ 3071327 w 4226560"/>
                  <a:gd name="connsiteY17" fmla="*/ 1040384 h 4226560"/>
                  <a:gd name="connsiteX18" fmla="*/ 2980700 w 4226560"/>
                  <a:gd name="connsiteY18" fmla="*/ 1058184 h 4226560"/>
                  <a:gd name="connsiteX19" fmla="*/ 2769372 w 4226560"/>
                  <a:gd name="connsiteY19" fmla="*/ 1185062 h 4226560"/>
                  <a:gd name="connsiteX20" fmla="*/ 2194560 w 4226560"/>
                  <a:gd name="connsiteY20" fmla="*/ 978774 h 4226560"/>
                  <a:gd name="connsiteX21" fmla="*/ 2977205 w 4226560"/>
                  <a:gd name="connsiteY21" fmla="*/ 1249355 h 4226560"/>
                  <a:gd name="connsiteX22" fmla="*/ 2286325 w 4226560"/>
                  <a:gd name="connsiteY22" fmla="*/ 2285187 h 4226560"/>
                  <a:gd name="connsiteX23" fmla="*/ 2113280 w 4226560"/>
                  <a:gd name="connsiteY23" fmla="*/ 2357120 h 4226560"/>
                  <a:gd name="connsiteX24" fmla="*/ 2113280 w 4226560"/>
                  <a:gd name="connsiteY24" fmla="*/ 2357120 h 4226560"/>
                  <a:gd name="connsiteX25" fmla="*/ 1869735 w 4226560"/>
                  <a:gd name="connsiteY25" fmla="*/ 2112985 h 4226560"/>
                  <a:gd name="connsiteX26" fmla="*/ 1941535 w 4226560"/>
                  <a:gd name="connsiteY26" fmla="*/ 1940479 h 4226560"/>
                  <a:gd name="connsiteX27" fmla="*/ 2977205 w 4226560"/>
                  <a:gd name="connsiteY27" fmla="*/ 1249355 h 4226560"/>
                  <a:gd name="connsiteX28" fmla="*/ 3168539 w 4226560"/>
                  <a:gd name="connsiteY28" fmla="*/ 1245941 h 4226560"/>
                  <a:gd name="connsiteX29" fmla="*/ 3186257 w 4226560"/>
                  <a:gd name="connsiteY29" fmla="*/ 1155151 h 4226560"/>
                  <a:gd name="connsiteX30" fmla="*/ 3548116 w 4226560"/>
                  <a:gd name="connsiteY30" fmla="*/ 793374 h 4226560"/>
                  <a:gd name="connsiteX31" fmla="*/ 4061968 w 4226560"/>
                  <a:gd name="connsiteY31" fmla="*/ 2032000 h 4226560"/>
                  <a:gd name="connsiteX32" fmla="*/ 3318663 w 4226560"/>
                  <a:gd name="connsiteY32" fmla="*/ 2032000 h 4226560"/>
                  <a:gd name="connsiteX33" fmla="*/ 3240715 w 4226560"/>
                  <a:gd name="connsiteY33" fmla="*/ 1959254 h 4226560"/>
                  <a:gd name="connsiteX34" fmla="*/ 3041823 w 4226560"/>
                  <a:gd name="connsiteY34" fmla="*/ 1456782 h 4226560"/>
                  <a:gd name="connsiteX35" fmla="*/ 3168539 w 4226560"/>
                  <a:gd name="connsiteY35" fmla="*/ 1245941 h 4226560"/>
                  <a:gd name="connsiteX36" fmla="*/ 2113280 w 4226560"/>
                  <a:gd name="connsiteY36" fmla="*/ 4064000 h 4226560"/>
                  <a:gd name="connsiteX37" fmla="*/ 164592 w 4226560"/>
                  <a:gd name="connsiteY37" fmla="*/ 2194560 h 4226560"/>
                  <a:gd name="connsiteX38" fmla="*/ 907898 w 4226560"/>
                  <a:gd name="connsiteY38" fmla="*/ 2194560 h 4226560"/>
                  <a:gd name="connsiteX39" fmla="*/ 1146942 w 4226560"/>
                  <a:gd name="connsiteY39" fmla="*/ 1981200 h 4226560"/>
                  <a:gd name="connsiteX40" fmla="*/ 2242052 w 4226560"/>
                  <a:gd name="connsiteY40" fmla="*/ 1146683 h 4226560"/>
                  <a:gd name="connsiteX41" fmla="*/ 2616160 w 4226560"/>
                  <a:gd name="connsiteY41" fmla="*/ 1278778 h 4226560"/>
                  <a:gd name="connsiteX42" fmla="*/ 1826443 w 4226560"/>
                  <a:gd name="connsiteY42" fmla="*/ 1825386 h 4226560"/>
                  <a:gd name="connsiteX43" fmla="*/ 1825391 w 4226560"/>
                  <a:gd name="connsiteY43" fmla="*/ 2400122 h 4226560"/>
                  <a:gd name="connsiteX44" fmla="*/ 2113280 w 4226560"/>
                  <a:gd name="connsiteY44" fmla="*/ 2519680 h 4226560"/>
                  <a:gd name="connsiteX45" fmla="*/ 2113280 w 4226560"/>
                  <a:gd name="connsiteY45" fmla="*/ 2519680 h 4226560"/>
                  <a:gd name="connsiteX46" fmla="*/ 2400930 w 4226560"/>
                  <a:gd name="connsiteY46" fmla="*/ 2400280 h 4226560"/>
                  <a:gd name="connsiteX47" fmla="*/ 2947701 w 4226560"/>
                  <a:gd name="connsiteY47" fmla="*/ 1610319 h 4226560"/>
                  <a:gd name="connsiteX48" fmla="*/ 3079455 w 4226560"/>
                  <a:gd name="connsiteY48" fmla="*/ 1981769 h 4226560"/>
                  <a:gd name="connsiteX49" fmla="*/ 3318662 w 4226560"/>
                  <a:gd name="connsiteY49" fmla="*/ 2194560 h 4226560"/>
                  <a:gd name="connsiteX50" fmla="*/ 4061968 w 4226560"/>
                  <a:gd name="connsiteY50" fmla="*/ 2194560 h 4226560"/>
                  <a:gd name="connsiteX51" fmla="*/ 2113280 w 4226560"/>
                  <a:gd name="connsiteY51" fmla="*/ 4064000 h 422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226560" h="4226560">
                    <a:moveTo>
                      <a:pt x="2113280" y="0"/>
                    </a:moveTo>
                    <a:cubicBezTo>
                      <a:pt x="946148" y="0"/>
                      <a:pt x="0" y="946148"/>
                      <a:pt x="0" y="2113280"/>
                    </a:cubicBezTo>
                    <a:cubicBezTo>
                      <a:pt x="0" y="3280412"/>
                      <a:pt x="946148" y="4226560"/>
                      <a:pt x="2113280" y="4226560"/>
                    </a:cubicBezTo>
                    <a:cubicBezTo>
                      <a:pt x="3280412" y="4226560"/>
                      <a:pt x="4226560" y="3280412"/>
                      <a:pt x="4226560" y="2113280"/>
                    </a:cubicBezTo>
                    <a:cubicBezTo>
                      <a:pt x="4225261" y="946686"/>
                      <a:pt x="3279874" y="1299"/>
                      <a:pt x="2113280" y="0"/>
                    </a:cubicBezTo>
                    <a:close/>
                    <a:moveTo>
                      <a:pt x="1254638" y="1369568"/>
                    </a:moveTo>
                    <a:cubicBezTo>
                      <a:pt x="1109399" y="1535510"/>
                      <a:pt x="1015978" y="1740380"/>
                      <a:pt x="985927" y="1958848"/>
                    </a:cubicBezTo>
                    <a:cubicBezTo>
                      <a:pt x="981884" y="1999321"/>
                      <a:pt x="948547" y="2030575"/>
                      <a:pt x="907898" y="2032000"/>
                    </a:cubicBezTo>
                    <a:lnTo>
                      <a:pt x="164592" y="2032000"/>
                    </a:lnTo>
                    <a:cubicBezTo>
                      <a:pt x="183494" y="1571235"/>
                      <a:pt x="365628" y="1132206"/>
                      <a:pt x="678444" y="793374"/>
                    </a:cubicBezTo>
                    <a:close/>
                    <a:moveTo>
                      <a:pt x="1369080" y="1254150"/>
                    </a:moveTo>
                    <a:lnTo>
                      <a:pt x="793374" y="678444"/>
                    </a:lnTo>
                    <a:cubicBezTo>
                      <a:pt x="1132206" y="365628"/>
                      <a:pt x="1571235" y="183494"/>
                      <a:pt x="2032000" y="164592"/>
                    </a:cubicBezTo>
                    <a:lnTo>
                      <a:pt x="2032000" y="979099"/>
                    </a:lnTo>
                    <a:cubicBezTo>
                      <a:pt x="1787142" y="996871"/>
                      <a:pt x="1554597" y="1093356"/>
                      <a:pt x="1369080" y="1254150"/>
                    </a:cubicBezTo>
                    <a:close/>
                    <a:moveTo>
                      <a:pt x="2194560" y="164592"/>
                    </a:moveTo>
                    <a:cubicBezTo>
                      <a:pt x="2655304" y="183478"/>
                      <a:pt x="3094313" y="365615"/>
                      <a:pt x="3433105" y="678444"/>
                    </a:cubicBezTo>
                    <a:lnTo>
                      <a:pt x="3071327" y="1040384"/>
                    </a:lnTo>
                    <a:cubicBezTo>
                      <a:pt x="3039967" y="1035597"/>
                      <a:pt x="3007920" y="1041892"/>
                      <a:pt x="2980700" y="1058184"/>
                    </a:cubicBezTo>
                    <a:cubicBezTo>
                      <a:pt x="2917383" y="1095736"/>
                      <a:pt x="2845450" y="1138895"/>
                      <a:pt x="2769372" y="1185062"/>
                    </a:cubicBezTo>
                    <a:cubicBezTo>
                      <a:pt x="2600049" y="1065392"/>
                      <a:pt x="2401339" y="994079"/>
                      <a:pt x="2194560" y="978774"/>
                    </a:cubicBezTo>
                    <a:close/>
                    <a:moveTo>
                      <a:pt x="2977205" y="1249355"/>
                    </a:moveTo>
                    <a:cubicBezTo>
                      <a:pt x="2648590" y="1797670"/>
                      <a:pt x="2398410" y="2173021"/>
                      <a:pt x="2286325" y="2285187"/>
                    </a:cubicBezTo>
                    <a:cubicBezTo>
                      <a:pt x="2240574" y="2331327"/>
                      <a:pt x="2178257" y="2357231"/>
                      <a:pt x="2113280" y="2357120"/>
                    </a:cubicBezTo>
                    <a:lnTo>
                      <a:pt x="2113280" y="2357120"/>
                    </a:lnTo>
                    <a:cubicBezTo>
                      <a:pt x="1978611" y="2356957"/>
                      <a:pt x="1869572" y="2247654"/>
                      <a:pt x="1869735" y="2112985"/>
                    </a:cubicBezTo>
                    <a:cubicBezTo>
                      <a:pt x="1869813" y="2048231"/>
                      <a:pt x="1895646" y="1986166"/>
                      <a:pt x="1941535" y="1940479"/>
                    </a:cubicBezTo>
                    <a:cubicBezTo>
                      <a:pt x="2053539" y="1828150"/>
                      <a:pt x="2428890" y="1577970"/>
                      <a:pt x="2977205" y="1249355"/>
                    </a:cubicBezTo>
                    <a:close/>
                    <a:moveTo>
                      <a:pt x="3168539" y="1245941"/>
                    </a:moveTo>
                    <a:cubicBezTo>
                      <a:pt x="3184886" y="1218684"/>
                      <a:pt x="3191156" y="1186556"/>
                      <a:pt x="3186257" y="1155151"/>
                    </a:cubicBezTo>
                    <a:lnTo>
                      <a:pt x="3548116" y="793374"/>
                    </a:lnTo>
                    <a:cubicBezTo>
                      <a:pt x="3860932" y="1132206"/>
                      <a:pt x="4043067" y="1571235"/>
                      <a:pt x="4061968" y="2032000"/>
                    </a:cubicBezTo>
                    <a:lnTo>
                      <a:pt x="3318663" y="2032000"/>
                    </a:lnTo>
                    <a:cubicBezTo>
                      <a:pt x="3278184" y="2030561"/>
                      <a:pt x="3244943" y="1999538"/>
                      <a:pt x="3240715" y="1959254"/>
                    </a:cubicBezTo>
                    <a:cubicBezTo>
                      <a:pt x="3215728" y="1778223"/>
                      <a:pt x="3147507" y="1605872"/>
                      <a:pt x="3041823" y="1456782"/>
                    </a:cubicBezTo>
                    <a:cubicBezTo>
                      <a:pt x="3087990" y="1380866"/>
                      <a:pt x="3130987" y="1309096"/>
                      <a:pt x="3168539" y="1245941"/>
                    </a:cubicBezTo>
                    <a:close/>
                    <a:moveTo>
                      <a:pt x="2113280" y="4064000"/>
                    </a:moveTo>
                    <a:cubicBezTo>
                      <a:pt x="1068127" y="4062693"/>
                      <a:pt x="209265" y="3238759"/>
                      <a:pt x="164592" y="2194560"/>
                    </a:cubicBezTo>
                    <a:lnTo>
                      <a:pt x="907898" y="2194560"/>
                    </a:lnTo>
                    <a:cubicBezTo>
                      <a:pt x="1029437" y="2192491"/>
                      <a:pt x="1131131" y="2101724"/>
                      <a:pt x="1146942" y="1981200"/>
                    </a:cubicBezTo>
                    <a:cubicBezTo>
                      <a:pt x="1218903" y="1448348"/>
                      <a:pt x="1709200" y="1074722"/>
                      <a:pt x="2242052" y="1146683"/>
                    </a:cubicBezTo>
                    <a:cubicBezTo>
                      <a:pt x="2374500" y="1164569"/>
                      <a:pt x="2501846" y="1209535"/>
                      <a:pt x="2616160" y="1278778"/>
                    </a:cubicBezTo>
                    <a:cubicBezTo>
                      <a:pt x="2296973" y="1475882"/>
                      <a:pt x="1949663" y="1702328"/>
                      <a:pt x="1826443" y="1825386"/>
                    </a:cubicBezTo>
                    <a:cubicBezTo>
                      <a:pt x="1667444" y="1983805"/>
                      <a:pt x="1666973" y="2241122"/>
                      <a:pt x="1825391" y="2400122"/>
                    </a:cubicBezTo>
                    <a:cubicBezTo>
                      <a:pt x="1901647" y="2476658"/>
                      <a:pt x="2005240" y="2519679"/>
                      <a:pt x="2113280" y="2519680"/>
                    </a:cubicBezTo>
                    <a:lnTo>
                      <a:pt x="2113280" y="2519680"/>
                    </a:lnTo>
                    <a:cubicBezTo>
                      <a:pt x="2221267" y="2519919"/>
                      <a:pt x="2324855" y="2476920"/>
                      <a:pt x="2400930" y="2400280"/>
                    </a:cubicBezTo>
                    <a:cubicBezTo>
                      <a:pt x="2523907" y="2277222"/>
                      <a:pt x="2750434" y="1929587"/>
                      <a:pt x="2947701" y="1610319"/>
                    </a:cubicBezTo>
                    <a:cubicBezTo>
                      <a:pt x="3016423" y="1723887"/>
                      <a:pt x="3061256" y="1850281"/>
                      <a:pt x="3079455" y="1981769"/>
                    </a:cubicBezTo>
                    <a:cubicBezTo>
                      <a:pt x="3095468" y="2102163"/>
                      <a:pt x="3197223" y="2192681"/>
                      <a:pt x="3318662" y="2194560"/>
                    </a:cubicBezTo>
                    <a:lnTo>
                      <a:pt x="4061968" y="2194560"/>
                    </a:lnTo>
                    <a:cubicBezTo>
                      <a:pt x="4017295" y="3238759"/>
                      <a:pt x="3158433" y="4062693"/>
                      <a:pt x="2113280" y="4064000"/>
                    </a:cubicBezTo>
                    <a:close/>
                  </a:path>
                </a:pathLst>
              </a:custGeom>
              <a:solidFill>
                <a:schemeClr val="bg1"/>
              </a:solidFill>
              <a:ln w="8128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FFFF"/>
                  </a:solidFill>
                </a:endParaRPr>
              </a:p>
            </p:txBody>
          </p:sp>
          <p:sp>
            <p:nvSpPr>
              <p:cNvPr id="12" name="Freeform 50">
                <a:extLst>
                  <a:ext uri="{FF2B5EF4-FFF2-40B4-BE49-F238E27FC236}">
                    <a16:creationId xmlns:a16="http://schemas.microsoft.com/office/drawing/2014/main" id="{F3AC01A6-0FCB-57B1-CA7A-9D121DFAF37B}"/>
                  </a:ext>
                </a:extLst>
              </p:cNvPr>
              <p:cNvSpPr/>
              <p:nvPr/>
            </p:nvSpPr>
            <p:spPr>
              <a:xfrm>
                <a:off x="5305367" y="4116186"/>
                <a:ext cx="443329" cy="738909"/>
              </a:xfrm>
              <a:custGeom>
                <a:avLst/>
                <a:gdLst>
                  <a:gd name="connsiteX0" fmla="*/ 463865 w 487662"/>
                  <a:gd name="connsiteY0" fmla="*/ 23815 h 812800"/>
                  <a:gd name="connsiteX1" fmla="*/ 348935 w 487662"/>
                  <a:gd name="connsiteY1" fmla="*/ 23815 h 812800"/>
                  <a:gd name="connsiteX2" fmla="*/ 162560 w 487662"/>
                  <a:gd name="connsiteY2" fmla="*/ 210190 h 812800"/>
                  <a:gd name="connsiteX3" fmla="*/ 162560 w 487662"/>
                  <a:gd name="connsiteY3" fmla="*/ 81280 h 812800"/>
                  <a:gd name="connsiteX4" fmla="*/ 81280 w 487662"/>
                  <a:gd name="connsiteY4" fmla="*/ 0 h 812800"/>
                  <a:gd name="connsiteX5" fmla="*/ 0 w 487662"/>
                  <a:gd name="connsiteY5" fmla="*/ 81280 h 812800"/>
                  <a:gd name="connsiteX6" fmla="*/ 0 w 487662"/>
                  <a:gd name="connsiteY6" fmla="*/ 731520 h 812800"/>
                  <a:gd name="connsiteX7" fmla="*/ 81280 w 487662"/>
                  <a:gd name="connsiteY7" fmla="*/ 812800 h 812800"/>
                  <a:gd name="connsiteX8" fmla="*/ 162560 w 487662"/>
                  <a:gd name="connsiteY8" fmla="*/ 731520 h 812800"/>
                  <a:gd name="connsiteX9" fmla="*/ 162560 w 487662"/>
                  <a:gd name="connsiteY9" fmla="*/ 602610 h 812800"/>
                  <a:gd name="connsiteX10" fmla="*/ 348935 w 487662"/>
                  <a:gd name="connsiteY10" fmla="*/ 788985 h 812800"/>
                  <a:gd name="connsiteX11" fmla="*/ 463865 w 487662"/>
                  <a:gd name="connsiteY11" fmla="*/ 786987 h 812800"/>
                  <a:gd name="connsiteX12" fmla="*/ 463865 w 487662"/>
                  <a:gd name="connsiteY12" fmla="*/ 674055 h 812800"/>
                  <a:gd name="connsiteX13" fmla="*/ 196210 w 487662"/>
                  <a:gd name="connsiteY13" fmla="*/ 406400 h 812800"/>
                  <a:gd name="connsiteX14" fmla="*/ 463865 w 487662"/>
                  <a:gd name="connsiteY14" fmla="*/ 138745 h 812800"/>
                  <a:gd name="connsiteX15" fmla="*/ 463865 w 487662"/>
                  <a:gd name="connsiteY15" fmla="*/ 23815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7662" h="812800">
                    <a:moveTo>
                      <a:pt x="463865" y="23815"/>
                    </a:moveTo>
                    <a:cubicBezTo>
                      <a:pt x="432125" y="-7915"/>
                      <a:pt x="380675" y="-7915"/>
                      <a:pt x="348935" y="23815"/>
                    </a:cubicBezTo>
                    <a:lnTo>
                      <a:pt x="162560" y="210190"/>
                    </a:lnTo>
                    <a:lnTo>
                      <a:pt x="162560" y="81280"/>
                    </a:lnTo>
                    <a:cubicBezTo>
                      <a:pt x="162560" y="36390"/>
                      <a:pt x="126170" y="0"/>
                      <a:pt x="81280" y="0"/>
                    </a:cubicBezTo>
                    <a:cubicBezTo>
                      <a:pt x="36390" y="0"/>
                      <a:pt x="0" y="36390"/>
                      <a:pt x="0" y="81280"/>
                    </a:cubicBezTo>
                    <a:lnTo>
                      <a:pt x="0" y="731520"/>
                    </a:lnTo>
                    <a:cubicBezTo>
                      <a:pt x="0" y="776410"/>
                      <a:pt x="36390" y="812800"/>
                      <a:pt x="81280" y="812800"/>
                    </a:cubicBezTo>
                    <a:cubicBezTo>
                      <a:pt x="126170" y="812800"/>
                      <a:pt x="162560" y="776410"/>
                      <a:pt x="162560" y="731520"/>
                    </a:cubicBezTo>
                    <a:lnTo>
                      <a:pt x="162560" y="602610"/>
                    </a:lnTo>
                    <a:lnTo>
                      <a:pt x="348935" y="788985"/>
                    </a:lnTo>
                    <a:cubicBezTo>
                      <a:pt x="381224" y="820170"/>
                      <a:pt x="432679" y="819276"/>
                      <a:pt x="463865" y="786987"/>
                    </a:cubicBezTo>
                    <a:cubicBezTo>
                      <a:pt x="494287" y="755489"/>
                      <a:pt x="494287" y="705553"/>
                      <a:pt x="463865" y="674055"/>
                    </a:cubicBezTo>
                    <a:lnTo>
                      <a:pt x="196210" y="406400"/>
                    </a:lnTo>
                    <a:lnTo>
                      <a:pt x="463865" y="138745"/>
                    </a:lnTo>
                    <a:cubicBezTo>
                      <a:pt x="495595" y="107005"/>
                      <a:pt x="495595" y="55555"/>
                      <a:pt x="463865" y="23815"/>
                    </a:cubicBezTo>
                    <a:close/>
                  </a:path>
                </a:pathLst>
              </a:custGeom>
              <a:solidFill>
                <a:schemeClr val="bg1"/>
              </a:solidFill>
              <a:ln w="8128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FFFF"/>
                  </a:solidFill>
                </a:endParaRPr>
              </a:p>
            </p:txBody>
          </p:sp>
          <p:sp>
            <p:nvSpPr>
              <p:cNvPr id="13" name="Freeform 51">
                <a:extLst>
                  <a:ext uri="{FF2B5EF4-FFF2-40B4-BE49-F238E27FC236}">
                    <a16:creationId xmlns:a16="http://schemas.microsoft.com/office/drawing/2014/main" id="{CBCC2ED5-012C-CFD1-2B13-F1E11C98D195}"/>
                  </a:ext>
                </a:extLst>
              </p:cNvPr>
              <p:cNvSpPr/>
              <p:nvPr/>
            </p:nvSpPr>
            <p:spPr>
              <a:xfrm>
                <a:off x="6591069" y="4116186"/>
                <a:ext cx="147782" cy="738909"/>
              </a:xfrm>
              <a:custGeom>
                <a:avLst/>
                <a:gdLst>
                  <a:gd name="connsiteX0" fmla="*/ 81280 w 162560"/>
                  <a:gd name="connsiteY0" fmla="*/ 0 h 812800"/>
                  <a:gd name="connsiteX1" fmla="*/ 0 w 162560"/>
                  <a:gd name="connsiteY1" fmla="*/ 81280 h 812800"/>
                  <a:gd name="connsiteX2" fmla="*/ 0 w 162560"/>
                  <a:gd name="connsiteY2" fmla="*/ 731520 h 812800"/>
                  <a:gd name="connsiteX3" fmla="*/ 81280 w 162560"/>
                  <a:gd name="connsiteY3" fmla="*/ 812800 h 812800"/>
                  <a:gd name="connsiteX4" fmla="*/ 162560 w 162560"/>
                  <a:gd name="connsiteY4" fmla="*/ 731520 h 812800"/>
                  <a:gd name="connsiteX5" fmla="*/ 162560 w 162560"/>
                  <a:gd name="connsiteY5" fmla="*/ 81280 h 812800"/>
                  <a:gd name="connsiteX6" fmla="*/ 81280 w 162560"/>
                  <a:gd name="connsiteY6" fmla="*/ 0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60" h="812800">
                    <a:moveTo>
                      <a:pt x="81280" y="0"/>
                    </a:moveTo>
                    <a:cubicBezTo>
                      <a:pt x="36390" y="0"/>
                      <a:pt x="0" y="36390"/>
                      <a:pt x="0" y="81280"/>
                    </a:cubicBezTo>
                    <a:lnTo>
                      <a:pt x="0" y="731520"/>
                    </a:lnTo>
                    <a:cubicBezTo>
                      <a:pt x="0" y="776410"/>
                      <a:pt x="36390" y="812800"/>
                      <a:pt x="81280" y="812800"/>
                    </a:cubicBezTo>
                    <a:cubicBezTo>
                      <a:pt x="126170" y="812800"/>
                      <a:pt x="162560" y="776410"/>
                      <a:pt x="162560" y="731520"/>
                    </a:cubicBezTo>
                    <a:lnTo>
                      <a:pt x="162560" y="81280"/>
                    </a:lnTo>
                    <a:cubicBezTo>
                      <a:pt x="162560" y="36390"/>
                      <a:pt x="126170" y="0"/>
                      <a:pt x="81280" y="0"/>
                    </a:cubicBezTo>
                    <a:close/>
                  </a:path>
                </a:pathLst>
              </a:custGeom>
              <a:solidFill>
                <a:schemeClr val="bg1"/>
              </a:solidFill>
              <a:ln w="8128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FFFF"/>
                  </a:solidFill>
                </a:endParaRPr>
              </a:p>
            </p:txBody>
          </p:sp>
          <p:sp>
            <p:nvSpPr>
              <p:cNvPr id="14" name="Freeform 52">
                <a:extLst>
                  <a:ext uri="{FF2B5EF4-FFF2-40B4-BE49-F238E27FC236}">
                    <a16:creationId xmlns:a16="http://schemas.microsoft.com/office/drawing/2014/main" id="{6178F63E-6973-3EE4-4A01-73E5D4D71451}"/>
                  </a:ext>
                </a:extLst>
              </p:cNvPr>
              <p:cNvSpPr/>
              <p:nvPr/>
            </p:nvSpPr>
            <p:spPr>
              <a:xfrm>
                <a:off x="5955608" y="4116186"/>
                <a:ext cx="443345" cy="738909"/>
              </a:xfrm>
              <a:custGeom>
                <a:avLst/>
                <a:gdLst>
                  <a:gd name="connsiteX0" fmla="*/ 243840 w 487680"/>
                  <a:gd name="connsiteY0" fmla="*/ 0 h 812800"/>
                  <a:gd name="connsiteX1" fmla="*/ 81280 w 487680"/>
                  <a:gd name="connsiteY1" fmla="*/ 0 h 812800"/>
                  <a:gd name="connsiteX2" fmla="*/ 0 w 487680"/>
                  <a:gd name="connsiteY2" fmla="*/ 81280 h 812800"/>
                  <a:gd name="connsiteX3" fmla="*/ 0 w 487680"/>
                  <a:gd name="connsiteY3" fmla="*/ 731520 h 812800"/>
                  <a:gd name="connsiteX4" fmla="*/ 81280 w 487680"/>
                  <a:gd name="connsiteY4" fmla="*/ 812800 h 812800"/>
                  <a:gd name="connsiteX5" fmla="*/ 162560 w 487680"/>
                  <a:gd name="connsiteY5" fmla="*/ 731520 h 812800"/>
                  <a:gd name="connsiteX6" fmla="*/ 162560 w 487680"/>
                  <a:gd name="connsiteY6" fmla="*/ 487680 h 812800"/>
                  <a:gd name="connsiteX7" fmla="*/ 243840 w 487680"/>
                  <a:gd name="connsiteY7" fmla="*/ 487680 h 812800"/>
                  <a:gd name="connsiteX8" fmla="*/ 487680 w 487680"/>
                  <a:gd name="connsiteY8" fmla="*/ 243840 h 812800"/>
                  <a:gd name="connsiteX9" fmla="*/ 243840 w 487680"/>
                  <a:gd name="connsiteY9" fmla="*/ 0 h 812800"/>
                  <a:gd name="connsiteX10" fmla="*/ 243840 w 487680"/>
                  <a:gd name="connsiteY10" fmla="*/ 325120 h 812800"/>
                  <a:gd name="connsiteX11" fmla="*/ 162560 w 487680"/>
                  <a:gd name="connsiteY11" fmla="*/ 325120 h 812800"/>
                  <a:gd name="connsiteX12" fmla="*/ 162560 w 487680"/>
                  <a:gd name="connsiteY12" fmla="*/ 162560 h 812800"/>
                  <a:gd name="connsiteX13" fmla="*/ 243840 w 487680"/>
                  <a:gd name="connsiteY13" fmla="*/ 162560 h 812800"/>
                  <a:gd name="connsiteX14" fmla="*/ 325120 w 487680"/>
                  <a:gd name="connsiteY14" fmla="*/ 243840 h 812800"/>
                  <a:gd name="connsiteX15" fmla="*/ 243840 w 487680"/>
                  <a:gd name="connsiteY15" fmla="*/ 325120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7680" h="812800">
                    <a:moveTo>
                      <a:pt x="243840" y="0"/>
                    </a:moveTo>
                    <a:lnTo>
                      <a:pt x="81280" y="0"/>
                    </a:lnTo>
                    <a:cubicBezTo>
                      <a:pt x="36390" y="0"/>
                      <a:pt x="0" y="36390"/>
                      <a:pt x="0" y="81280"/>
                    </a:cubicBezTo>
                    <a:lnTo>
                      <a:pt x="0" y="731520"/>
                    </a:lnTo>
                    <a:cubicBezTo>
                      <a:pt x="0" y="776410"/>
                      <a:pt x="36390" y="812800"/>
                      <a:pt x="81280" y="812800"/>
                    </a:cubicBezTo>
                    <a:cubicBezTo>
                      <a:pt x="126170" y="812800"/>
                      <a:pt x="162560" y="776410"/>
                      <a:pt x="162560" y="731520"/>
                    </a:cubicBezTo>
                    <a:lnTo>
                      <a:pt x="162560" y="487680"/>
                    </a:lnTo>
                    <a:lnTo>
                      <a:pt x="243840" y="487680"/>
                    </a:lnTo>
                    <a:cubicBezTo>
                      <a:pt x="378509" y="487680"/>
                      <a:pt x="487680" y="378509"/>
                      <a:pt x="487680" y="243840"/>
                    </a:cubicBezTo>
                    <a:cubicBezTo>
                      <a:pt x="487680" y="109171"/>
                      <a:pt x="378509" y="0"/>
                      <a:pt x="243840" y="0"/>
                    </a:cubicBezTo>
                    <a:close/>
                    <a:moveTo>
                      <a:pt x="243840" y="325120"/>
                    </a:moveTo>
                    <a:lnTo>
                      <a:pt x="162560" y="325120"/>
                    </a:lnTo>
                    <a:lnTo>
                      <a:pt x="162560" y="162560"/>
                    </a:lnTo>
                    <a:lnTo>
                      <a:pt x="243840" y="162560"/>
                    </a:lnTo>
                    <a:cubicBezTo>
                      <a:pt x="288730" y="162560"/>
                      <a:pt x="325120" y="198950"/>
                      <a:pt x="325120" y="243840"/>
                    </a:cubicBezTo>
                    <a:cubicBezTo>
                      <a:pt x="325120" y="288730"/>
                      <a:pt x="288730" y="325120"/>
                      <a:pt x="243840" y="325120"/>
                    </a:cubicBezTo>
                    <a:close/>
                  </a:path>
                </a:pathLst>
              </a:custGeom>
              <a:solidFill>
                <a:schemeClr val="bg1"/>
              </a:solidFill>
              <a:ln w="8128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FFFFFF"/>
                  </a:solidFill>
                </a:endParaRPr>
              </a:p>
            </p:txBody>
          </p:sp>
        </p:grpSp>
      </p:grpSp>
    </p:spTree>
    <p:extLst>
      <p:ext uri="{BB962C8B-B14F-4D97-AF65-F5344CB8AC3E}">
        <p14:creationId xmlns:p14="http://schemas.microsoft.com/office/powerpoint/2010/main" val="236179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C3B9003-F971-966E-0F3B-C98CDD38C9C4}"/>
              </a:ext>
            </a:extLst>
          </p:cNvPr>
          <p:cNvGrpSpPr/>
          <p:nvPr/>
        </p:nvGrpSpPr>
        <p:grpSpPr>
          <a:xfrm>
            <a:off x="653423" y="1725466"/>
            <a:ext cx="5371388" cy="4031232"/>
            <a:chOff x="260930" y="1575804"/>
            <a:chExt cx="5371388" cy="4031232"/>
          </a:xfrm>
        </p:grpSpPr>
        <p:sp>
          <p:nvSpPr>
            <p:cNvPr id="29" name="Rounded Rectangle 4">
              <a:extLst>
                <a:ext uri="{FF2B5EF4-FFF2-40B4-BE49-F238E27FC236}">
                  <a16:creationId xmlns:a16="http://schemas.microsoft.com/office/drawing/2014/main" id="{EB9AF030-8AC3-EAE9-C5BE-F869039986B9}"/>
                </a:ext>
              </a:extLst>
            </p:cNvPr>
            <p:cNvSpPr/>
            <p:nvPr/>
          </p:nvSpPr>
          <p:spPr>
            <a:xfrm>
              <a:off x="468739" y="1927680"/>
              <a:ext cx="4955770" cy="3449832"/>
            </a:xfrm>
            <a:prstGeom prst="roundRect">
              <a:avLst>
                <a:gd name="adj" fmla="val 1987"/>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31" name="Picture 30">
              <a:extLst>
                <a:ext uri="{FF2B5EF4-FFF2-40B4-BE49-F238E27FC236}">
                  <a16:creationId xmlns:a16="http://schemas.microsoft.com/office/drawing/2014/main" id="{727A6478-1604-9FC5-4FEC-6FF867AF376C}"/>
                </a:ext>
              </a:extLst>
            </p:cNvPr>
            <p:cNvPicPr>
              <a:picLocks noChangeAspect="1"/>
            </p:cNvPicPr>
            <p:nvPr/>
          </p:nvPicPr>
          <p:blipFill rotWithShape="1">
            <a:blip r:embed="rId2"/>
            <a:srcRect l="8854" t="15902" r="31687" b="17310"/>
            <a:stretch/>
          </p:blipFill>
          <p:spPr>
            <a:xfrm>
              <a:off x="260930" y="1575804"/>
              <a:ext cx="5371388" cy="4031232"/>
            </a:xfrm>
            <a:prstGeom prst="rect">
              <a:avLst/>
            </a:prstGeom>
          </p:spPr>
        </p:pic>
        <p:pic>
          <p:nvPicPr>
            <p:cNvPr id="30" name="Picture 29">
              <a:extLst>
                <a:ext uri="{FF2B5EF4-FFF2-40B4-BE49-F238E27FC236}">
                  <a16:creationId xmlns:a16="http://schemas.microsoft.com/office/drawing/2014/main" id="{B8B88E26-7833-7950-9E61-F76C7435A3EA}"/>
                </a:ext>
              </a:extLst>
            </p:cNvPr>
            <p:cNvPicPr>
              <a:picLocks noChangeAspect="1"/>
            </p:cNvPicPr>
            <p:nvPr/>
          </p:nvPicPr>
          <p:blipFill rotWithShape="1">
            <a:blip r:embed="rId3"/>
            <a:srcRect l="456" t="830" r="772" b="2732"/>
            <a:stretch/>
          </p:blipFill>
          <p:spPr>
            <a:xfrm>
              <a:off x="658663" y="2383870"/>
              <a:ext cx="4624083" cy="2537453"/>
            </a:xfrm>
            <a:prstGeom prst="rect">
              <a:avLst/>
            </a:prstGeom>
            <a:ln>
              <a:noFill/>
            </a:ln>
          </p:spPr>
        </p:pic>
      </p:grpSp>
      <p:sp>
        <p:nvSpPr>
          <p:cNvPr id="2" name="Title 1">
            <a:extLst>
              <a:ext uri="{FF2B5EF4-FFF2-40B4-BE49-F238E27FC236}">
                <a16:creationId xmlns:a16="http://schemas.microsoft.com/office/drawing/2014/main" id="{192DE191-FCE4-F1EA-0F18-039D91395C58}"/>
              </a:ext>
            </a:extLst>
          </p:cNvPr>
          <p:cNvSpPr>
            <a:spLocks noGrp="1"/>
          </p:cNvSpPr>
          <p:nvPr>
            <p:ph type="title"/>
          </p:nvPr>
        </p:nvSpPr>
        <p:spPr>
          <a:xfrm>
            <a:off x="2768600" y="6875"/>
            <a:ext cx="8966200" cy="749300"/>
          </a:xfrm>
        </p:spPr>
        <p:txBody>
          <a:bodyPr/>
          <a:lstStyle/>
          <a:p>
            <a:r>
              <a:rPr lang="en-GB"/>
              <a:t>Serve more customers</a:t>
            </a:r>
          </a:p>
        </p:txBody>
      </p:sp>
      <p:pic>
        <p:nvPicPr>
          <p:cNvPr id="7" name="Picture 6" descr="A white letters on a black background&#10;&#10;Description automatically generated">
            <a:extLst>
              <a:ext uri="{FF2B5EF4-FFF2-40B4-BE49-F238E27FC236}">
                <a16:creationId xmlns:a16="http://schemas.microsoft.com/office/drawing/2014/main" id="{BE2968D2-313E-035E-554A-9AB9373398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8303" y="5892650"/>
            <a:ext cx="1294880" cy="353934"/>
          </a:xfrm>
          <a:prstGeom prst="rect">
            <a:avLst/>
          </a:prstGeom>
        </p:spPr>
      </p:pic>
      <p:sp>
        <p:nvSpPr>
          <p:cNvPr id="11" name="TextBox 10">
            <a:extLst>
              <a:ext uri="{FF2B5EF4-FFF2-40B4-BE49-F238E27FC236}">
                <a16:creationId xmlns:a16="http://schemas.microsoft.com/office/drawing/2014/main" id="{987A435F-3659-A766-5600-A319EC0DC2A2}"/>
              </a:ext>
            </a:extLst>
          </p:cNvPr>
          <p:cNvSpPr txBox="1"/>
          <p:nvPr/>
        </p:nvSpPr>
        <p:spPr>
          <a:xfrm>
            <a:off x="452760" y="829932"/>
            <a:ext cx="9123039" cy="369332"/>
          </a:xfrm>
          <a:prstGeom prst="rect">
            <a:avLst/>
          </a:prstGeom>
          <a:noFill/>
        </p:spPr>
        <p:txBody>
          <a:bodyPr wrap="square">
            <a:spAutoFit/>
          </a:bodyPr>
          <a:lstStyle/>
          <a:p>
            <a:pPr marL="0" indent="0">
              <a:buNone/>
            </a:pPr>
            <a:r>
              <a:rPr lang="en-GB" sz="1800">
                <a:solidFill>
                  <a:schemeClr val="bg1"/>
                </a:solidFill>
                <a:latin typeface="+mj-lt"/>
              </a:rPr>
              <a:t>Help businesses be available when their customers are trying to contact them</a:t>
            </a:r>
          </a:p>
        </p:txBody>
      </p:sp>
      <p:grpSp>
        <p:nvGrpSpPr>
          <p:cNvPr id="16" name="Group 15">
            <a:extLst>
              <a:ext uri="{FF2B5EF4-FFF2-40B4-BE49-F238E27FC236}">
                <a16:creationId xmlns:a16="http://schemas.microsoft.com/office/drawing/2014/main" id="{F9716471-FA37-AFF1-9DA2-61CA92419777}"/>
              </a:ext>
            </a:extLst>
          </p:cNvPr>
          <p:cNvGrpSpPr/>
          <p:nvPr/>
        </p:nvGrpSpPr>
        <p:grpSpPr>
          <a:xfrm>
            <a:off x="6517789" y="1737936"/>
            <a:ext cx="4753461" cy="1220980"/>
            <a:chOff x="6517789" y="1737936"/>
            <a:chExt cx="4753461" cy="1220980"/>
          </a:xfrm>
        </p:grpSpPr>
        <p:sp>
          <p:nvSpPr>
            <p:cNvPr id="3" name="Oval 2">
              <a:extLst>
                <a:ext uri="{FF2B5EF4-FFF2-40B4-BE49-F238E27FC236}">
                  <a16:creationId xmlns:a16="http://schemas.microsoft.com/office/drawing/2014/main" id="{C3ACDF47-606A-3F75-5D41-88058FF67CE3}"/>
                </a:ext>
              </a:extLst>
            </p:cNvPr>
            <p:cNvSpPr/>
            <p:nvPr/>
          </p:nvSpPr>
          <p:spPr>
            <a:xfrm>
              <a:off x="6517789" y="1737936"/>
              <a:ext cx="1221662" cy="122098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6" name="Text Placeholder 3">
              <a:extLst>
                <a:ext uri="{FF2B5EF4-FFF2-40B4-BE49-F238E27FC236}">
                  <a16:creationId xmlns:a16="http://schemas.microsoft.com/office/drawing/2014/main" id="{D4AB2663-65D7-B07A-2B7A-CC84D76A4003}"/>
                </a:ext>
              </a:extLst>
            </p:cNvPr>
            <p:cNvSpPr txBox="1">
              <a:spLocks/>
            </p:cNvSpPr>
            <p:nvPr/>
          </p:nvSpPr>
          <p:spPr>
            <a:xfrm>
              <a:off x="7896225" y="1902339"/>
              <a:ext cx="3375025" cy="892175"/>
            </a:xfrm>
          </p:spPr>
          <p:txBody>
            <a:bodyPr anchor="ctr">
              <a:no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GB" sz="1800">
                  <a:solidFill>
                    <a:schemeClr val="bg1"/>
                  </a:solidFill>
                </a:rPr>
                <a:t>Identify peak call times across the day, week, or month</a:t>
              </a:r>
            </a:p>
          </p:txBody>
        </p:sp>
        <p:grpSp>
          <p:nvGrpSpPr>
            <p:cNvPr id="32" name="Graphic 36">
              <a:extLst>
                <a:ext uri="{FF2B5EF4-FFF2-40B4-BE49-F238E27FC236}">
                  <a16:creationId xmlns:a16="http://schemas.microsoft.com/office/drawing/2014/main" id="{F61261A7-B147-5BB2-6D7A-154F380335CD}"/>
                </a:ext>
              </a:extLst>
            </p:cNvPr>
            <p:cNvGrpSpPr/>
            <p:nvPr/>
          </p:nvGrpSpPr>
          <p:grpSpPr>
            <a:xfrm>
              <a:off x="6908176" y="2070855"/>
              <a:ext cx="440888" cy="462984"/>
              <a:chOff x="3657600" y="990600"/>
              <a:chExt cx="4876800" cy="4876800"/>
            </a:xfrm>
            <a:solidFill>
              <a:schemeClr val="tx1"/>
            </a:solidFill>
          </p:grpSpPr>
          <p:sp>
            <p:nvSpPr>
              <p:cNvPr id="62" name="Freeform 38">
                <a:extLst>
                  <a:ext uri="{FF2B5EF4-FFF2-40B4-BE49-F238E27FC236}">
                    <a16:creationId xmlns:a16="http://schemas.microsoft.com/office/drawing/2014/main" id="{3B763337-2F9D-EB6A-6B2F-421A24674A22}"/>
                  </a:ext>
                </a:extLst>
              </p:cNvPr>
              <p:cNvSpPr/>
              <p:nvPr/>
            </p:nvSpPr>
            <p:spPr>
              <a:xfrm>
                <a:off x="3657600" y="990600"/>
                <a:ext cx="4876800" cy="4876800"/>
              </a:xfrm>
              <a:custGeom>
                <a:avLst/>
                <a:gdLst>
                  <a:gd name="connsiteX0" fmla="*/ 4389120 w 4876800"/>
                  <a:gd name="connsiteY0" fmla="*/ 325120 h 4876800"/>
                  <a:gd name="connsiteX1" fmla="*/ 4226560 w 4876800"/>
                  <a:gd name="connsiteY1" fmla="*/ 325120 h 4876800"/>
                  <a:gd name="connsiteX2" fmla="*/ 4226560 w 4876800"/>
                  <a:gd name="connsiteY2" fmla="*/ 81280 h 4876800"/>
                  <a:gd name="connsiteX3" fmla="*/ 4145280 w 4876800"/>
                  <a:gd name="connsiteY3" fmla="*/ 0 h 4876800"/>
                  <a:gd name="connsiteX4" fmla="*/ 4064000 w 4876800"/>
                  <a:gd name="connsiteY4" fmla="*/ 81280 h 4876800"/>
                  <a:gd name="connsiteX5" fmla="*/ 4064000 w 4876800"/>
                  <a:gd name="connsiteY5" fmla="*/ 325120 h 4876800"/>
                  <a:gd name="connsiteX6" fmla="*/ 3738880 w 4876800"/>
                  <a:gd name="connsiteY6" fmla="*/ 325120 h 4876800"/>
                  <a:gd name="connsiteX7" fmla="*/ 3738880 w 4876800"/>
                  <a:gd name="connsiteY7" fmla="*/ 81280 h 4876800"/>
                  <a:gd name="connsiteX8" fmla="*/ 3657600 w 4876800"/>
                  <a:gd name="connsiteY8" fmla="*/ 0 h 4876800"/>
                  <a:gd name="connsiteX9" fmla="*/ 3576320 w 4876800"/>
                  <a:gd name="connsiteY9" fmla="*/ 81280 h 4876800"/>
                  <a:gd name="connsiteX10" fmla="*/ 3576320 w 4876800"/>
                  <a:gd name="connsiteY10" fmla="*/ 325120 h 4876800"/>
                  <a:gd name="connsiteX11" fmla="*/ 3251200 w 4876800"/>
                  <a:gd name="connsiteY11" fmla="*/ 325120 h 4876800"/>
                  <a:gd name="connsiteX12" fmla="*/ 3251200 w 4876800"/>
                  <a:gd name="connsiteY12" fmla="*/ 81280 h 4876800"/>
                  <a:gd name="connsiteX13" fmla="*/ 3169920 w 4876800"/>
                  <a:gd name="connsiteY13" fmla="*/ 0 h 4876800"/>
                  <a:gd name="connsiteX14" fmla="*/ 3088640 w 4876800"/>
                  <a:gd name="connsiteY14" fmla="*/ 81280 h 4876800"/>
                  <a:gd name="connsiteX15" fmla="*/ 3088640 w 4876800"/>
                  <a:gd name="connsiteY15" fmla="*/ 325120 h 4876800"/>
                  <a:gd name="connsiteX16" fmla="*/ 2763520 w 4876800"/>
                  <a:gd name="connsiteY16" fmla="*/ 325120 h 4876800"/>
                  <a:gd name="connsiteX17" fmla="*/ 2763520 w 4876800"/>
                  <a:gd name="connsiteY17" fmla="*/ 81280 h 4876800"/>
                  <a:gd name="connsiteX18" fmla="*/ 2682240 w 4876800"/>
                  <a:gd name="connsiteY18" fmla="*/ 0 h 4876800"/>
                  <a:gd name="connsiteX19" fmla="*/ 2600960 w 4876800"/>
                  <a:gd name="connsiteY19" fmla="*/ 81280 h 4876800"/>
                  <a:gd name="connsiteX20" fmla="*/ 2600960 w 4876800"/>
                  <a:gd name="connsiteY20" fmla="*/ 325120 h 4876800"/>
                  <a:gd name="connsiteX21" fmla="*/ 2275840 w 4876800"/>
                  <a:gd name="connsiteY21" fmla="*/ 325120 h 4876800"/>
                  <a:gd name="connsiteX22" fmla="*/ 2275840 w 4876800"/>
                  <a:gd name="connsiteY22" fmla="*/ 81280 h 4876800"/>
                  <a:gd name="connsiteX23" fmla="*/ 2194560 w 4876800"/>
                  <a:gd name="connsiteY23" fmla="*/ 0 h 4876800"/>
                  <a:gd name="connsiteX24" fmla="*/ 2113280 w 4876800"/>
                  <a:gd name="connsiteY24" fmla="*/ 81280 h 4876800"/>
                  <a:gd name="connsiteX25" fmla="*/ 2113280 w 4876800"/>
                  <a:gd name="connsiteY25" fmla="*/ 325120 h 4876800"/>
                  <a:gd name="connsiteX26" fmla="*/ 1788160 w 4876800"/>
                  <a:gd name="connsiteY26" fmla="*/ 325120 h 4876800"/>
                  <a:gd name="connsiteX27" fmla="*/ 1788160 w 4876800"/>
                  <a:gd name="connsiteY27" fmla="*/ 81280 h 4876800"/>
                  <a:gd name="connsiteX28" fmla="*/ 1706880 w 4876800"/>
                  <a:gd name="connsiteY28" fmla="*/ 0 h 4876800"/>
                  <a:gd name="connsiteX29" fmla="*/ 1625600 w 4876800"/>
                  <a:gd name="connsiteY29" fmla="*/ 81280 h 4876800"/>
                  <a:gd name="connsiteX30" fmla="*/ 1625600 w 4876800"/>
                  <a:gd name="connsiteY30" fmla="*/ 325120 h 4876800"/>
                  <a:gd name="connsiteX31" fmla="*/ 1300480 w 4876800"/>
                  <a:gd name="connsiteY31" fmla="*/ 325120 h 4876800"/>
                  <a:gd name="connsiteX32" fmla="*/ 1300480 w 4876800"/>
                  <a:gd name="connsiteY32" fmla="*/ 81280 h 4876800"/>
                  <a:gd name="connsiteX33" fmla="*/ 1219200 w 4876800"/>
                  <a:gd name="connsiteY33" fmla="*/ 0 h 4876800"/>
                  <a:gd name="connsiteX34" fmla="*/ 1137920 w 4876800"/>
                  <a:gd name="connsiteY34" fmla="*/ 81280 h 4876800"/>
                  <a:gd name="connsiteX35" fmla="*/ 1137920 w 4876800"/>
                  <a:gd name="connsiteY35" fmla="*/ 325120 h 4876800"/>
                  <a:gd name="connsiteX36" fmla="*/ 812800 w 4876800"/>
                  <a:gd name="connsiteY36" fmla="*/ 325120 h 4876800"/>
                  <a:gd name="connsiteX37" fmla="*/ 812800 w 4876800"/>
                  <a:gd name="connsiteY37" fmla="*/ 81280 h 4876800"/>
                  <a:gd name="connsiteX38" fmla="*/ 731520 w 4876800"/>
                  <a:gd name="connsiteY38" fmla="*/ 0 h 4876800"/>
                  <a:gd name="connsiteX39" fmla="*/ 650240 w 4876800"/>
                  <a:gd name="connsiteY39" fmla="*/ 81280 h 4876800"/>
                  <a:gd name="connsiteX40" fmla="*/ 650240 w 4876800"/>
                  <a:gd name="connsiteY40" fmla="*/ 325120 h 4876800"/>
                  <a:gd name="connsiteX41" fmla="*/ 487680 w 4876800"/>
                  <a:gd name="connsiteY41" fmla="*/ 325120 h 4876800"/>
                  <a:gd name="connsiteX42" fmla="*/ 0 w 4876800"/>
                  <a:gd name="connsiteY42" fmla="*/ 812800 h 4876800"/>
                  <a:gd name="connsiteX43" fmla="*/ 0 w 4876800"/>
                  <a:gd name="connsiteY43" fmla="*/ 4389120 h 4876800"/>
                  <a:gd name="connsiteX44" fmla="*/ 487680 w 4876800"/>
                  <a:gd name="connsiteY44" fmla="*/ 4876800 h 4876800"/>
                  <a:gd name="connsiteX45" fmla="*/ 4389120 w 4876800"/>
                  <a:gd name="connsiteY45" fmla="*/ 4876800 h 4876800"/>
                  <a:gd name="connsiteX46" fmla="*/ 4876800 w 4876800"/>
                  <a:gd name="connsiteY46" fmla="*/ 4389120 h 4876800"/>
                  <a:gd name="connsiteX47" fmla="*/ 4876800 w 4876800"/>
                  <a:gd name="connsiteY47" fmla="*/ 812800 h 4876800"/>
                  <a:gd name="connsiteX48" fmla="*/ 4389120 w 4876800"/>
                  <a:gd name="connsiteY48" fmla="*/ 325120 h 4876800"/>
                  <a:gd name="connsiteX49" fmla="*/ 4714240 w 4876800"/>
                  <a:gd name="connsiteY49" fmla="*/ 4389120 h 4876800"/>
                  <a:gd name="connsiteX50" fmla="*/ 4389120 w 4876800"/>
                  <a:gd name="connsiteY50" fmla="*/ 4714240 h 4876800"/>
                  <a:gd name="connsiteX51" fmla="*/ 487680 w 4876800"/>
                  <a:gd name="connsiteY51" fmla="*/ 4714240 h 4876800"/>
                  <a:gd name="connsiteX52" fmla="*/ 162560 w 4876800"/>
                  <a:gd name="connsiteY52" fmla="*/ 4389120 h 4876800"/>
                  <a:gd name="connsiteX53" fmla="*/ 162560 w 4876800"/>
                  <a:gd name="connsiteY53" fmla="*/ 812800 h 4876800"/>
                  <a:gd name="connsiteX54" fmla="*/ 487680 w 4876800"/>
                  <a:gd name="connsiteY54" fmla="*/ 487680 h 4876800"/>
                  <a:gd name="connsiteX55" fmla="*/ 650240 w 4876800"/>
                  <a:gd name="connsiteY55" fmla="*/ 487680 h 4876800"/>
                  <a:gd name="connsiteX56" fmla="*/ 650240 w 4876800"/>
                  <a:gd name="connsiteY56" fmla="*/ 568960 h 4876800"/>
                  <a:gd name="connsiteX57" fmla="*/ 731520 w 4876800"/>
                  <a:gd name="connsiteY57" fmla="*/ 650240 h 4876800"/>
                  <a:gd name="connsiteX58" fmla="*/ 812800 w 4876800"/>
                  <a:gd name="connsiteY58" fmla="*/ 568960 h 4876800"/>
                  <a:gd name="connsiteX59" fmla="*/ 812800 w 4876800"/>
                  <a:gd name="connsiteY59" fmla="*/ 487680 h 4876800"/>
                  <a:gd name="connsiteX60" fmla="*/ 1137920 w 4876800"/>
                  <a:gd name="connsiteY60" fmla="*/ 487680 h 4876800"/>
                  <a:gd name="connsiteX61" fmla="*/ 1137920 w 4876800"/>
                  <a:gd name="connsiteY61" fmla="*/ 568960 h 4876800"/>
                  <a:gd name="connsiteX62" fmla="*/ 1219200 w 4876800"/>
                  <a:gd name="connsiteY62" fmla="*/ 650240 h 4876800"/>
                  <a:gd name="connsiteX63" fmla="*/ 1300480 w 4876800"/>
                  <a:gd name="connsiteY63" fmla="*/ 568960 h 4876800"/>
                  <a:gd name="connsiteX64" fmla="*/ 1300480 w 4876800"/>
                  <a:gd name="connsiteY64" fmla="*/ 487680 h 4876800"/>
                  <a:gd name="connsiteX65" fmla="*/ 1625600 w 4876800"/>
                  <a:gd name="connsiteY65" fmla="*/ 487680 h 4876800"/>
                  <a:gd name="connsiteX66" fmla="*/ 1625600 w 4876800"/>
                  <a:gd name="connsiteY66" fmla="*/ 568960 h 4876800"/>
                  <a:gd name="connsiteX67" fmla="*/ 1706880 w 4876800"/>
                  <a:gd name="connsiteY67" fmla="*/ 650240 h 4876800"/>
                  <a:gd name="connsiteX68" fmla="*/ 1788160 w 4876800"/>
                  <a:gd name="connsiteY68" fmla="*/ 568960 h 4876800"/>
                  <a:gd name="connsiteX69" fmla="*/ 1788160 w 4876800"/>
                  <a:gd name="connsiteY69" fmla="*/ 487680 h 4876800"/>
                  <a:gd name="connsiteX70" fmla="*/ 2113280 w 4876800"/>
                  <a:gd name="connsiteY70" fmla="*/ 487680 h 4876800"/>
                  <a:gd name="connsiteX71" fmla="*/ 2113280 w 4876800"/>
                  <a:gd name="connsiteY71" fmla="*/ 568960 h 4876800"/>
                  <a:gd name="connsiteX72" fmla="*/ 2194560 w 4876800"/>
                  <a:gd name="connsiteY72" fmla="*/ 650240 h 4876800"/>
                  <a:gd name="connsiteX73" fmla="*/ 2275840 w 4876800"/>
                  <a:gd name="connsiteY73" fmla="*/ 568960 h 4876800"/>
                  <a:gd name="connsiteX74" fmla="*/ 2275840 w 4876800"/>
                  <a:gd name="connsiteY74" fmla="*/ 487680 h 4876800"/>
                  <a:gd name="connsiteX75" fmla="*/ 2600960 w 4876800"/>
                  <a:gd name="connsiteY75" fmla="*/ 487680 h 4876800"/>
                  <a:gd name="connsiteX76" fmla="*/ 2600960 w 4876800"/>
                  <a:gd name="connsiteY76" fmla="*/ 568960 h 4876800"/>
                  <a:gd name="connsiteX77" fmla="*/ 2682240 w 4876800"/>
                  <a:gd name="connsiteY77" fmla="*/ 650240 h 4876800"/>
                  <a:gd name="connsiteX78" fmla="*/ 2763520 w 4876800"/>
                  <a:gd name="connsiteY78" fmla="*/ 568960 h 4876800"/>
                  <a:gd name="connsiteX79" fmla="*/ 2763520 w 4876800"/>
                  <a:gd name="connsiteY79" fmla="*/ 487680 h 4876800"/>
                  <a:gd name="connsiteX80" fmla="*/ 3088640 w 4876800"/>
                  <a:gd name="connsiteY80" fmla="*/ 487680 h 4876800"/>
                  <a:gd name="connsiteX81" fmla="*/ 3088640 w 4876800"/>
                  <a:gd name="connsiteY81" fmla="*/ 568960 h 4876800"/>
                  <a:gd name="connsiteX82" fmla="*/ 3169920 w 4876800"/>
                  <a:gd name="connsiteY82" fmla="*/ 650240 h 4876800"/>
                  <a:gd name="connsiteX83" fmla="*/ 3251200 w 4876800"/>
                  <a:gd name="connsiteY83" fmla="*/ 568960 h 4876800"/>
                  <a:gd name="connsiteX84" fmla="*/ 3251200 w 4876800"/>
                  <a:gd name="connsiteY84" fmla="*/ 487680 h 4876800"/>
                  <a:gd name="connsiteX85" fmla="*/ 3576320 w 4876800"/>
                  <a:gd name="connsiteY85" fmla="*/ 487680 h 4876800"/>
                  <a:gd name="connsiteX86" fmla="*/ 3576320 w 4876800"/>
                  <a:gd name="connsiteY86" fmla="*/ 568960 h 4876800"/>
                  <a:gd name="connsiteX87" fmla="*/ 3657600 w 4876800"/>
                  <a:gd name="connsiteY87" fmla="*/ 650240 h 4876800"/>
                  <a:gd name="connsiteX88" fmla="*/ 3738880 w 4876800"/>
                  <a:gd name="connsiteY88" fmla="*/ 568960 h 4876800"/>
                  <a:gd name="connsiteX89" fmla="*/ 3738880 w 4876800"/>
                  <a:gd name="connsiteY89" fmla="*/ 487680 h 4876800"/>
                  <a:gd name="connsiteX90" fmla="*/ 4064000 w 4876800"/>
                  <a:gd name="connsiteY90" fmla="*/ 487680 h 4876800"/>
                  <a:gd name="connsiteX91" fmla="*/ 4064000 w 4876800"/>
                  <a:gd name="connsiteY91" fmla="*/ 568960 h 4876800"/>
                  <a:gd name="connsiteX92" fmla="*/ 4145280 w 4876800"/>
                  <a:gd name="connsiteY92" fmla="*/ 650240 h 4876800"/>
                  <a:gd name="connsiteX93" fmla="*/ 4226560 w 4876800"/>
                  <a:gd name="connsiteY93" fmla="*/ 568960 h 4876800"/>
                  <a:gd name="connsiteX94" fmla="*/ 4226560 w 4876800"/>
                  <a:gd name="connsiteY94" fmla="*/ 487680 h 4876800"/>
                  <a:gd name="connsiteX95" fmla="*/ 4389120 w 4876800"/>
                  <a:gd name="connsiteY95" fmla="*/ 487680 h 4876800"/>
                  <a:gd name="connsiteX96" fmla="*/ 4714240 w 4876800"/>
                  <a:gd name="connsiteY96" fmla="*/ 812800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4876800" h="4876800">
                    <a:moveTo>
                      <a:pt x="4389120" y="325120"/>
                    </a:moveTo>
                    <a:lnTo>
                      <a:pt x="4226560" y="325120"/>
                    </a:lnTo>
                    <a:lnTo>
                      <a:pt x="4226560" y="81280"/>
                    </a:lnTo>
                    <a:cubicBezTo>
                      <a:pt x="4226560" y="36390"/>
                      <a:pt x="4190170" y="0"/>
                      <a:pt x="4145280" y="0"/>
                    </a:cubicBezTo>
                    <a:cubicBezTo>
                      <a:pt x="4100390" y="0"/>
                      <a:pt x="4064000" y="36390"/>
                      <a:pt x="4064000" y="81280"/>
                    </a:cubicBezTo>
                    <a:lnTo>
                      <a:pt x="4064000" y="325120"/>
                    </a:lnTo>
                    <a:lnTo>
                      <a:pt x="3738880" y="325120"/>
                    </a:lnTo>
                    <a:lnTo>
                      <a:pt x="3738880" y="81280"/>
                    </a:lnTo>
                    <a:cubicBezTo>
                      <a:pt x="3738880" y="36390"/>
                      <a:pt x="3702490" y="0"/>
                      <a:pt x="3657600" y="0"/>
                    </a:cubicBezTo>
                    <a:cubicBezTo>
                      <a:pt x="3612710" y="0"/>
                      <a:pt x="3576320" y="36390"/>
                      <a:pt x="3576320" y="81280"/>
                    </a:cubicBezTo>
                    <a:lnTo>
                      <a:pt x="3576320" y="325120"/>
                    </a:lnTo>
                    <a:lnTo>
                      <a:pt x="3251200" y="325120"/>
                    </a:lnTo>
                    <a:lnTo>
                      <a:pt x="3251200" y="81280"/>
                    </a:lnTo>
                    <a:cubicBezTo>
                      <a:pt x="3251200" y="36390"/>
                      <a:pt x="3214810" y="0"/>
                      <a:pt x="3169920" y="0"/>
                    </a:cubicBezTo>
                    <a:cubicBezTo>
                      <a:pt x="3125030" y="0"/>
                      <a:pt x="3088640" y="36390"/>
                      <a:pt x="3088640" y="81280"/>
                    </a:cubicBezTo>
                    <a:lnTo>
                      <a:pt x="3088640" y="325120"/>
                    </a:lnTo>
                    <a:lnTo>
                      <a:pt x="2763520" y="325120"/>
                    </a:lnTo>
                    <a:lnTo>
                      <a:pt x="2763520" y="81280"/>
                    </a:lnTo>
                    <a:cubicBezTo>
                      <a:pt x="2763520" y="36390"/>
                      <a:pt x="2727130" y="0"/>
                      <a:pt x="2682240" y="0"/>
                    </a:cubicBezTo>
                    <a:cubicBezTo>
                      <a:pt x="2637350" y="0"/>
                      <a:pt x="2600960" y="36390"/>
                      <a:pt x="2600960" y="81280"/>
                    </a:cubicBezTo>
                    <a:lnTo>
                      <a:pt x="2600960" y="325120"/>
                    </a:lnTo>
                    <a:lnTo>
                      <a:pt x="2275840" y="325120"/>
                    </a:lnTo>
                    <a:lnTo>
                      <a:pt x="2275840" y="81280"/>
                    </a:lnTo>
                    <a:cubicBezTo>
                      <a:pt x="2275840" y="36390"/>
                      <a:pt x="2239450" y="0"/>
                      <a:pt x="2194560" y="0"/>
                    </a:cubicBezTo>
                    <a:cubicBezTo>
                      <a:pt x="2149670" y="0"/>
                      <a:pt x="2113280" y="36390"/>
                      <a:pt x="2113280" y="81280"/>
                    </a:cubicBezTo>
                    <a:lnTo>
                      <a:pt x="2113280" y="325120"/>
                    </a:lnTo>
                    <a:lnTo>
                      <a:pt x="1788160" y="325120"/>
                    </a:lnTo>
                    <a:lnTo>
                      <a:pt x="1788160" y="81280"/>
                    </a:lnTo>
                    <a:cubicBezTo>
                      <a:pt x="1788160" y="36390"/>
                      <a:pt x="1751770" y="0"/>
                      <a:pt x="1706880" y="0"/>
                    </a:cubicBezTo>
                    <a:cubicBezTo>
                      <a:pt x="1661990" y="0"/>
                      <a:pt x="1625600" y="36390"/>
                      <a:pt x="1625600" y="81280"/>
                    </a:cubicBezTo>
                    <a:lnTo>
                      <a:pt x="1625600" y="325120"/>
                    </a:lnTo>
                    <a:lnTo>
                      <a:pt x="1300480" y="325120"/>
                    </a:lnTo>
                    <a:lnTo>
                      <a:pt x="1300480" y="81280"/>
                    </a:lnTo>
                    <a:cubicBezTo>
                      <a:pt x="1300480" y="36390"/>
                      <a:pt x="1264090" y="0"/>
                      <a:pt x="1219200" y="0"/>
                    </a:cubicBezTo>
                    <a:cubicBezTo>
                      <a:pt x="1174310" y="0"/>
                      <a:pt x="1137920" y="36390"/>
                      <a:pt x="1137920" y="81280"/>
                    </a:cubicBezTo>
                    <a:lnTo>
                      <a:pt x="1137920" y="325120"/>
                    </a:lnTo>
                    <a:lnTo>
                      <a:pt x="812800" y="325120"/>
                    </a:lnTo>
                    <a:lnTo>
                      <a:pt x="812800" y="81280"/>
                    </a:lnTo>
                    <a:cubicBezTo>
                      <a:pt x="812800" y="36390"/>
                      <a:pt x="776410" y="0"/>
                      <a:pt x="731520" y="0"/>
                    </a:cubicBezTo>
                    <a:cubicBezTo>
                      <a:pt x="686630" y="0"/>
                      <a:pt x="650240" y="36390"/>
                      <a:pt x="650240" y="81280"/>
                    </a:cubicBezTo>
                    <a:lnTo>
                      <a:pt x="650240" y="325120"/>
                    </a:lnTo>
                    <a:lnTo>
                      <a:pt x="487680" y="325120"/>
                    </a:lnTo>
                    <a:cubicBezTo>
                      <a:pt x="218453" y="325389"/>
                      <a:pt x="269" y="543573"/>
                      <a:pt x="0" y="812800"/>
                    </a:cubicBezTo>
                    <a:lnTo>
                      <a:pt x="0" y="4389120"/>
                    </a:lnTo>
                    <a:cubicBezTo>
                      <a:pt x="269" y="4658347"/>
                      <a:pt x="218453" y="4876531"/>
                      <a:pt x="487680" y="4876800"/>
                    </a:cubicBezTo>
                    <a:lnTo>
                      <a:pt x="4389120" y="4876800"/>
                    </a:lnTo>
                    <a:cubicBezTo>
                      <a:pt x="4658347" y="4876531"/>
                      <a:pt x="4876531" y="4658347"/>
                      <a:pt x="4876800" y="4389120"/>
                    </a:cubicBezTo>
                    <a:lnTo>
                      <a:pt x="4876800" y="812800"/>
                    </a:lnTo>
                    <a:cubicBezTo>
                      <a:pt x="4876531" y="543573"/>
                      <a:pt x="4658347" y="325389"/>
                      <a:pt x="4389120" y="325120"/>
                    </a:cubicBezTo>
                    <a:close/>
                    <a:moveTo>
                      <a:pt x="4714240" y="4389120"/>
                    </a:moveTo>
                    <a:cubicBezTo>
                      <a:pt x="4714240" y="4568679"/>
                      <a:pt x="4568679" y="4714240"/>
                      <a:pt x="4389120" y="4714240"/>
                    </a:cubicBezTo>
                    <a:lnTo>
                      <a:pt x="487680" y="4714240"/>
                    </a:lnTo>
                    <a:cubicBezTo>
                      <a:pt x="308121" y="4714240"/>
                      <a:pt x="162560" y="4568679"/>
                      <a:pt x="162560" y="4389120"/>
                    </a:cubicBezTo>
                    <a:lnTo>
                      <a:pt x="162560" y="812800"/>
                    </a:lnTo>
                    <a:cubicBezTo>
                      <a:pt x="162560" y="633241"/>
                      <a:pt x="308121" y="487680"/>
                      <a:pt x="487680" y="487680"/>
                    </a:cubicBezTo>
                    <a:lnTo>
                      <a:pt x="650240" y="487680"/>
                    </a:lnTo>
                    <a:lnTo>
                      <a:pt x="650240" y="568960"/>
                    </a:lnTo>
                    <a:cubicBezTo>
                      <a:pt x="650240" y="613850"/>
                      <a:pt x="686630" y="650240"/>
                      <a:pt x="731520" y="650240"/>
                    </a:cubicBezTo>
                    <a:cubicBezTo>
                      <a:pt x="776410" y="650240"/>
                      <a:pt x="812800" y="613850"/>
                      <a:pt x="812800" y="568960"/>
                    </a:cubicBezTo>
                    <a:lnTo>
                      <a:pt x="812800" y="487680"/>
                    </a:lnTo>
                    <a:lnTo>
                      <a:pt x="1137920" y="487680"/>
                    </a:lnTo>
                    <a:lnTo>
                      <a:pt x="1137920" y="568960"/>
                    </a:lnTo>
                    <a:cubicBezTo>
                      <a:pt x="1137920" y="613850"/>
                      <a:pt x="1174310" y="650240"/>
                      <a:pt x="1219200" y="650240"/>
                    </a:cubicBezTo>
                    <a:cubicBezTo>
                      <a:pt x="1264090" y="650240"/>
                      <a:pt x="1300480" y="613850"/>
                      <a:pt x="1300480" y="568960"/>
                    </a:cubicBezTo>
                    <a:lnTo>
                      <a:pt x="1300480" y="487680"/>
                    </a:lnTo>
                    <a:lnTo>
                      <a:pt x="1625600" y="487680"/>
                    </a:lnTo>
                    <a:lnTo>
                      <a:pt x="1625600" y="568960"/>
                    </a:lnTo>
                    <a:cubicBezTo>
                      <a:pt x="1625600" y="613850"/>
                      <a:pt x="1661990" y="650240"/>
                      <a:pt x="1706880" y="650240"/>
                    </a:cubicBezTo>
                    <a:cubicBezTo>
                      <a:pt x="1751770" y="650240"/>
                      <a:pt x="1788160" y="613850"/>
                      <a:pt x="1788160" y="568960"/>
                    </a:cubicBezTo>
                    <a:lnTo>
                      <a:pt x="1788160" y="487680"/>
                    </a:lnTo>
                    <a:lnTo>
                      <a:pt x="2113280" y="487680"/>
                    </a:lnTo>
                    <a:lnTo>
                      <a:pt x="2113280" y="568960"/>
                    </a:lnTo>
                    <a:cubicBezTo>
                      <a:pt x="2113280" y="613850"/>
                      <a:pt x="2149670" y="650240"/>
                      <a:pt x="2194560" y="650240"/>
                    </a:cubicBezTo>
                    <a:cubicBezTo>
                      <a:pt x="2239450" y="650240"/>
                      <a:pt x="2275840" y="613850"/>
                      <a:pt x="2275840" y="568960"/>
                    </a:cubicBezTo>
                    <a:lnTo>
                      <a:pt x="2275840" y="487680"/>
                    </a:lnTo>
                    <a:lnTo>
                      <a:pt x="2600960" y="487680"/>
                    </a:lnTo>
                    <a:lnTo>
                      <a:pt x="2600960" y="568960"/>
                    </a:lnTo>
                    <a:cubicBezTo>
                      <a:pt x="2600960" y="613850"/>
                      <a:pt x="2637350" y="650240"/>
                      <a:pt x="2682240" y="650240"/>
                    </a:cubicBezTo>
                    <a:cubicBezTo>
                      <a:pt x="2727130" y="650240"/>
                      <a:pt x="2763520" y="613850"/>
                      <a:pt x="2763520" y="568960"/>
                    </a:cubicBezTo>
                    <a:lnTo>
                      <a:pt x="2763520" y="487680"/>
                    </a:lnTo>
                    <a:lnTo>
                      <a:pt x="3088640" y="487680"/>
                    </a:lnTo>
                    <a:lnTo>
                      <a:pt x="3088640" y="568960"/>
                    </a:lnTo>
                    <a:cubicBezTo>
                      <a:pt x="3088640" y="613850"/>
                      <a:pt x="3125030" y="650240"/>
                      <a:pt x="3169920" y="650240"/>
                    </a:cubicBezTo>
                    <a:cubicBezTo>
                      <a:pt x="3214810" y="650240"/>
                      <a:pt x="3251200" y="613850"/>
                      <a:pt x="3251200" y="568960"/>
                    </a:cubicBezTo>
                    <a:lnTo>
                      <a:pt x="3251200" y="487680"/>
                    </a:lnTo>
                    <a:lnTo>
                      <a:pt x="3576320" y="487680"/>
                    </a:lnTo>
                    <a:lnTo>
                      <a:pt x="3576320" y="568960"/>
                    </a:lnTo>
                    <a:cubicBezTo>
                      <a:pt x="3576320" y="613850"/>
                      <a:pt x="3612710" y="650240"/>
                      <a:pt x="3657600" y="650240"/>
                    </a:cubicBezTo>
                    <a:cubicBezTo>
                      <a:pt x="3702490" y="650240"/>
                      <a:pt x="3738880" y="613850"/>
                      <a:pt x="3738880" y="568960"/>
                    </a:cubicBezTo>
                    <a:lnTo>
                      <a:pt x="3738880" y="487680"/>
                    </a:lnTo>
                    <a:lnTo>
                      <a:pt x="4064000" y="487680"/>
                    </a:lnTo>
                    <a:lnTo>
                      <a:pt x="4064000" y="568960"/>
                    </a:lnTo>
                    <a:cubicBezTo>
                      <a:pt x="4064000" y="613850"/>
                      <a:pt x="4100390" y="650240"/>
                      <a:pt x="4145280" y="650240"/>
                    </a:cubicBezTo>
                    <a:cubicBezTo>
                      <a:pt x="4190170" y="650240"/>
                      <a:pt x="4226560" y="613850"/>
                      <a:pt x="4226560" y="568960"/>
                    </a:cubicBezTo>
                    <a:lnTo>
                      <a:pt x="4226560" y="487680"/>
                    </a:lnTo>
                    <a:lnTo>
                      <a:pt x="4389120" y="487680"/>
                    </a:lnTo>
                    <a:cubicBezTo>
                      <a:pt x="4568679" y="487680"/>
                      <a:pt x="4714240" y="633241"/>
                      <a:pt x="4714240" y="812800"/>
                    </a:cubicBezTo>
                    <a:close/>
                  </a:path>
                </a:pathLst>
              </a:custGeom>
              <a:solidFill>
                <a:schemeClr val="bg1"/>
              </a:solidFill>
              <a:ln w="8128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3" name="Freeform 45">
                <a:extLst>
                  <a:ext uri="{FF2B5EF4-FFF2-40B4-BE49-F238E27FC236}">
                    <a16:creationId xmlns:a16="http://schemas.microsoft.com/office/drawing/2014/main" id="{59BA7B21-93C1-FCD2-0923-A07D147DF9B3}"/>
                  </a:ext>
                </a:extLst>
              </p:cNvPr>
              <p:cNvSpPr/>
              <p:nvPr/>
            </p:nvSpPr>
            <p:spPr>
              <a:xfrm>
                <a:off x="3982720" y="1803400"/>
                <a:ext cx="4226560" cy="3738880"/>
              </a:xfrm>
              <a:custGeom>
                <a:avLst/>
                <a:gdLst>
                  <a:gd name="connsiteX0" fmla="*/ 3982720 w 4226560"/>
                  <a:gd name="connsiteY0" fmla="*/ 0 h 3738880"/>
                  <a:gd name="connsiteX1" fmla="*/ 243840 w 4226560"/>
                  <a:gd name="connsiteY1" fmla="*/ 0 h 3738880"/>
                  <a:gd name="connsiteX2" fmla="*/ 0 w 4226560"/>
                  <a:gd name="connsiteY2" fmla="*/ 243840 h 3738880"/>
                  <a:gd name="connsiteX3" fmla="*/ 0 w 4226560"/>
                  <a:gd name="connsiteY3" fmla="*/ 3495040 h 3738880"/>
                  <a:gd name="connsiteX4" fmla="*/ 243840 w 4226560"/>
                  <a:gd name="connsiteY4" fmla="*/ 3738880 h 3738880"/>
                  <a:gd name="connsiteX5" fmla="*/ 3982720 w 4226560"/>
                  <a:gd name="connsiteY5" fmla="*/ 3738880 h 3738880"/>
                  <a:gd name="connsiteX6" fmla="*/ 4226560 w 4226560"/>
                  <a:gd name="connsiteY6" fmla="*/ 3495040 h 3738880"/>
                  <a:gd name="connsiteX7" fmla="*/ 4226560 w 4226560"/>
                  <a:gd name="connsiteY7" fmla="*/ 243840 h 3738880"/>
                  <a:gd name="connsiteX8" fmla="*/ 3982720 w 4226560"/>
                  <a:gd name="connsiteY8" fmla="*/ 0 h 3738880"/>
                  <a:gd name="connsiteX9" fmla="*/ 4064000 w 4226560"/>
                  <a:gd name="connsiteY9" fmla="*/ 3495040 h 3738880"/>
                  <a:gd name="connsiteX10" fmla="*/ 3982720 w 4226560"/>
                  <a:gd name="connsiteY10" fmla="*/ 3576320 h 3738880"/>
                  <a:gd name="connsiteX11" fmla="*/ 243840 w 4226560"/>
                  <a:gd name="connsiteY11" fmla="*/ 3576320 h 3738880"/>
                  <a:gd name="connsiteX12" fmla="*/ 162560 w 4226560"/>
                  <a:gd name="connsiteY12" fmla="*/ 3495040 h 3738880"/>
                  <a:gd name="connsiteX13" fmla="*/ 162560 w 4226560"/>
                  <a:gd name="connsiteY13" fmla="*/ 243840 h 3738880"/>
                  <a:gd name="connsiteX14" fmla="*/ 243840 w 4226560"/>
                  <a:gd name="connsiteY14" fmla="*/ 162560 h 3738880"/>
                  <a:gd name="connsiteX15" fmla="*/ 3982720 w 4226560"/>
                  <a:gd name="connsiteY15" fmla="*/ 162560 h 3738880"/>
                  <a:gd name="connsiteX16" fmla="*/ 4064000 w 4226560"/>
                  <a:gd name="connsiteY16" fmla="*/ 243840 h 373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26560" h="3738880">
                    <a:moveTo>
                      <a:pt x="3982720" y="0"/>
                    </a:moveTo>
                    <a:lnTo>
                      <a:pt x="243840" y="0"/>
                    </a:lnTo>
                    <a:cubicBezTo>
                      <a:pt x="109171" y="0"/>
                      <a:pt x="0" y="109171"/>
                      <a:pt x="0" y="243840"/>
                    </a:cubicBezTo>
                    <a:lnTo>
                      <a:pt x="0" y="3495040"/>
                    </a:lnTo>
                    <a:cubicBezTo>
                      <a:pt x="0" y="3629709"/>
                      <a:pt x="109171" y="3738880"/>
                      <a:pt x="243840" y="3738880"/>
                    </a:cubicBezTo>
                    <a:lnTo>
                      <a:pt x="3982720" y="3738880"/>
                    </a:lnTo>
                    <a:cubicBezTo>
                      <a:pt x="4117389" y="3738880"/>
                      <a:pt x="4226560" y="3629709"/>
                      <a:pt x="4226560" y="3495040"/>
                    </a:cubicBezTo>
                    <a:lnTo>
                      <a:pt x="4226560" y="243840"/>
                    </a:lnTo>
                    <a:cubicBezTo>
                      <a:pt x="4226560" y="109171"/>
                      <a:pt x="4117389" y="0"/>
                      <a:pt x="3982720" y="0"/>
                    </a:cubicBezTo>
                    <a:close/>
                    <a:moveTo>
                      <a:pt x="4064000" y="3495040"/>
                    </a:moveTo>
                    <a:cubicBezTo>
                      <a:pt x="4064000" y="3539930"/>
                      <a:pt x="4027610" y="3576320"/>
                      <a:pt x="3982720" y="3576320"/>
                    </a:cubicBezTo>
                    <a:lnTo>
                      <a:pt x="243840" y="3576320"/>
                    </a:lnTo>
                    <a:cubicBezTo>
                      <a:pt x="198950" y="3576320"/>
                      <a:pt x="162560" y="3539930"/>
                      <a:pt x="162560" y="3495040"/>
                    </a:cubicBezTo>
                    <a:lnTo>
                      <a:pt x="162560" y="243840"/>
                    </a:lnTo>
                    <a:cubicBezTo>
                      <a:pt x="162560" y="198950"/>
                      <a:pt x="198950" y="162560"/>
                      <a:pt x="243840" y="162560"/>
                    </a:cubicBezTo>
                    <a:lnTo>
                      <a:pt x="3982720" y="162560"/>
                    </a:lnTo>
                    <a:cubicBezTo>
                      <a:pt x="4027610" y="162560"/>
                      <a:pt x="4064000" y="198950"/>
                      <a:pt x="4064000" y="243840"/>
                    </a:cubicBezTo>
                    <a:close/>
                  </a:path>
                </a:pathLst>
              </a:custGeom>
              <a:solidFill>
                <a:schemeClr val="bg1"/>
              </a:solidFill>
              <a:ln w="8128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4" name="Freeform 46">
                <a:extLst>
                  <a:ext uri="{FF2B5EF4-FFF2-40B4-BE49-F238E27FC236}">
                    <a16:creationId xmlns:a16="http://schemas.microsoft.com/office/drawing/2014/main" id="{AF0F918E-DBF3-1AE6-B0A5-5E9957E3D0FB}"/>
                  </a:ext>
                </a:extLst>
              </p:cNvPr>
              <p:cNvSpPr/>
              <p:nvPr/>
            </p:nvSpPr>
            <p:spPr>
              <a:xfrm>
                <a:off x="5283200" y="2128520"/>
                <a:ext cx="650240" cy="650240"/>
              </a:xfrm>
              <a:custGeom>
                <a:avLst/>
                <a:gdLst>
                  <a:gd name="connsiteX0" fmla="*/ 325120 w 650240"/>
                  <a:gd name="connsiteY0" fmla="*/ 0 h 650240"/>
                  <a:gd name="connsiteX1" fmla="*/ 0 w 650240"/>
                  <a:gd name="connsiteY1" fmla="*/ 325120 h 650240"/>
                  <a:gd name="connsiteX2" fmla="*/ 325120 w 650240"/>
                  <a:gd name="connsiteY2" fmla="*/ 650240 h 650240"/>
                  <a:gd name="connsiteX3" fmla="*/ 650240 w 650240"/>
                  <a:gd name="connsiteY3" fmla="*/ 325120 h 650240"/>
                  <a:gd name="connsiteX4" fmla="*/ 325120 w 650240"/>
                  <a:gd name="connsiteY4" fmla="*/ 0 h 650240"/>
                  <a:gd name="connsiteX5" fmla="*/ 325120 w 650240"/>
                  <a:gd name="connsiteY5" fmla="*/ 487680 h 650240"/>
                  <a:gd name="connsiteX6" fmla="*/ 162560 w 650240"/>
                  <a:gd name="connsiteY6" fmla="*/ 325120 h 650240"/>
                  <a:gd name="connsiteX7" fmla="*/ 325120 w 650240"/>
                  <a:gd name="connsiteY7" fmla="*/ 162560 h 650240"/>
                  <a:gd name="connsiteX8" fmla="*/ 487680 w 650240"/>
                  <a:gd name="connsiteY8" fmla="*/ 325120 h 650240"/>
                  <a:gd name="connsiteX9" fmla="*/ 325120 w 650240"/>
                  <a:gd name="connsiteY9" fmla="*/ 487680 h 65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0240" h="650240">
                    <a:moveTo>
                      <a:pt x="325120" y="0"/>
                    </a:moveTo>
                    <a:cubicBezTo>
                      <a:pt x="145561" y="0"/>
                      <a:pt x="0" y="145561"/>
                      <a:pt x="0" y="325120"/>
                    </a:cubicBezTo>
                    <a:cubicBezTo>
                      <a:pt x="0" y="504679"/>
                      <a:pt x="145561" y="650240"/>
                      <a:pt x="325120" y="650240"/>
                    </a:cubicBezTo>
                    <a:cubicBezTo>
                      <a:pt x="504679" y="650240"/>
                      <a:pt x="650240" y="504679"/>
                      <a:pt x="650240" y="325120"/>
                    </a:cubicBezTo>
                    <a:cubicBezTo>
                      <a:pt x="650240" y="145561"/>
                      <a:pt x="504679" y="0"/>
                      <a:pt x="325120" y="0"/>
                    </a:cubicBezTo>
                    <a:close/>
                    <a:moveTo>
                      <a:pt x="325120" y="487680"/>
                    </a:moveTo>
                    <a:cubicBezTo>
                      <a:pt x="235341" y="487680"/>
                      <a:pt x="162560" y="414899"/>
                      <a:pt x="162560" y="325120"/>
                    </a:cubicBezTo>
                    <a:cubicBezTo>
                      <a:pt x="162560" y="235341"/>
                      <a:pt x="235341" y="162560"/>
                      <a:pt x="325120" y="162560"/>
                    </a:cubicBezTo>
                    <a:cubicBezTo>
                      <a:pt x="414899" y="162560"/>
                      <a:pt x="487680" y="235341"/>
                      <a:pt x="487680" y="325120"/>
                    </a:cubicBezTo>
                    <a:cubicBezTo>
                      <a:pt x="487680" y="414899"/>
                      <a:pt x="414899" y="487680"/>
                      <a:pt x="325120" y="487680"/>
                    </a:cubicBezTo>
                    <a:close/>
                  </a:path>
                </a:pathLst>
              </a:custGeom>
              <a:solidFill>
                <a:schemeClr val="bg1"/>
              </a:solidFill>
              <a:ln w="8128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5" name="Freeform 47">
                <a:extLst>
                  <a:ext uri="{FF2B5EF4-FFF2-40B4-BE49-F238E27FC236}">
                    <a16:creationId xmlns:a16="http://schemas.microsoft.com/office/drawing/2014/main" id="{A0630B44-9AAE-C05B-4094-0F19B81FD157}"/>
                  </a:ext>
                </a:extLst>
              </p:cNvPr>
              <p:cNvSpPr/>
              <p:nvPr/>
            </p:nvSpPr>
            <p:spPr>
              <a:xfrm>
                <a:off x="6258560" y="2128520"/>
                <a:ext cx="650240" cy="650240"/>
              </a:xfrm>
              <a:custGeom>
                <a:avLst/>
                <a:gdLst>
                  <a:gd name="connsiteX0" fmla="*/ 325120 w 650240"/>
                  <a:gd name="connsiteY0" fmla="*/ 0 h 650240"/>
                  <a:gd name="connsiteX1" fmla="*/ 0 w 650240"/>
                  <a:gd name="connsiteY1" fmla="*/ 325120 h 650240"/>
                  <a:gd name="connsiteX2" fmla="*/ 325120 w 650240"/>
                  <a:gd name="connsiteY2" fmla="*/ 650240 h 650240"/>
                  <a:gd name="connsiteX3" fmla="*/ 650240 w 650240"/>
                  <a:gd name="connsiteY3" fmla="*/ 325120 h 650240"/>
                  <a:gd name="connsiteX4" fmla="*/ 325120 w 650240"/>
                  <a:gd name="connsiteY4" fmla="*/ 0 h 650240"/>
                  <a:gd name="connsiteX5" fmla="*/ 325120 w 650240"/>
                  <a:gd name="connsiteY5" fmla="*/ 487680 h 650240"/>
                  <a:gd name="connsiteX6" fmla="*/ 162560 w 650240"/>
                  <a:gd name="connsiteY6" fmla="*/ 325120 h 650240"/>
                  <a:gd name="connsiteX7" fmla="*/ 325120 w 650240"/>
                  <a:gd name="connsiteY7" fmla="*/ 162560 h 650240"/>
                  <a:gd name="connsiteX8" fmla="*/ 487680 w 650240"/>
                  <a:gd name="connsiteY8" fmla="*/ 325120 h 650240"/>
                  <a:gd name="connsiteX9" fmla="*/ 325120 w 650240"/>
                  <a:gd name="connsiteY9" fmla="*/ 487680 h 65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0240" h="650240">
                    <a:moveTo>
                      <a:pt x="325120" y="0"/>
                    </a:moveTo>
                    <a:cubicBezTo>
                      <a:pt x="145561" y="0"/>
                      <a:pt x="0" y="145561"/>
                      <a:pt x="0" y="325120"/>
                    </a:cubicBezTo>
                    <a:cubicBezTo>
                      <a:pt x="0" y="504679"/>
                      <a:pt x="145561" y="650240"/>
                      <a:pt x="325120" y="650240"/>
                    </a:cubicBezTo>
                    <a:cubicBezTo>
                      <a:pt x="504679" y="650240"/>
                      <a:pt x="650240" y="504679"/>
                      <a:pt x="650240" y="325120"/>
                    </a:cubicBezTo>
                    <a:cubicBezTo>
                      <a:pt x="650240" y="145561"/>
                      <a:pt x="504679" y="0"/>
                      <a:pt x="325120" y="0"/>
                    </a:cubicBezTo>
                    <a:close/>
                    <a:moveTo>
                      <a:pt x="325120" y="487680"/>
                    </a:moveTo>
                    <a:cubicBezTo>
                      <a:pt x="235341" y="487680"/>
                      <a:pt x="162560" y="414899"/>
                      <a:pt x="162560" y="325120"/>
                    </a:cubicBezTo>
                    <a:cubicBezTo>
                      <a:pt x="162560" y="235341"/>
                      <a:pt x="235341" y="162560"/>
                      <a:pt x="325120" y="162560"/>
                    </a:cubicBezTo>
                    <a:cubicBezTo>
                      <a:pt x="414899" y="162560"/>
                      <a:pt x="487680" y="235341"/>
                      <a:pt x="487680" y="325120"/>
                    </a:cubicBezTo>
                    <a:cubicBezTo>
                      <a:pt x="487680" y="414899"/>
                      <a:pt x="414899" y="487680"/>
                      <a:pt x="325120" y="487680"/>
                    </a:cubicBezTo>
                    <a:close/>
                  </a:path>
                </a:pathLst>
              </a:custGeom>
              <a:solidFill>
                <a:schemeClr val="bg1"/>
              </a:solidFill>
              <a:ln w="8128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6" name="Freeform 53">
                <a:extLst>
                  <a:ext uri="{FF2B5EF4-FFF2-40B4-BE49-F238E27FC236}">
                    <a16:creationId xmlns:a16="http://schemas.microsoft.com/office/drawing/2014/main" id="{BB130879-DCFA-B074-E834-8E98DD318F1A}"/>
                  </a:ext>
                </a:extLst>
              </p:cNvPr>
              <p:cNvSpPr/>
              <p:nvPr/>
            </p:nvSpPr>
            <p:spPr>
              <a:xfrm>
                <a:off x="7233920" y="2128520"/>
                <a:ext cx="650240" cy="650240"/>
              </a:xfrm>
              <a:custGeom>
                <a:avLst/>
                <a:gdLst>
                  <a:gd name="connsiteX0" fmla="*/ 325120 w 650240"/>
                  <a:gd name="connsiteY0" fmla="*/ 0 h 650240"/>
                  <a:gd name="connsiteX1" fmla="*/ 0 w 650240"/>
                  <a:gd name="connsiteY1" fmla="*/ 325120 h 650240"/>
                  <a:gd name="connsiteX2" fmla="*/ 325120 w 650240"/>
                  <a:gd name="connsiteY2" fmla="*/ 650240 h 650240"/>
                  <a:gd name="connsiteX3" fmla="*/ 650240 w 650240"/>
                  <a:gd name="connsiteY3" fmla="*/ 325120 h 650240"/>
                  <a:gd name="connsiteX4" fmla="*/ 325120 w 650240"/>
                  <a:gd name="connsiteY4" fmla="*/ 0 h 650240"/>
                  <a:gd name="connsiteX5" fmla="*/ 325120 w 650240"/>
                  <a:gd name="connsiteY5" fmla="*/ 487680 h 650240"/>
                  <a:gd name="connsiteX6" fmla="*/ 162560 w 650240"/>
                  <a:gd name="connsiteY6" fmla="*/ 325120 h 650240"/>
                  <a:gd name="connsiteX7" fmla="*/ 325120 w 650240"/>
                  <a:gd name="connsiteY7" fmla="*/ 162560 h 650240"/>
                  <a:gd name="connsiteX8" fmla="*/ 487680 w 650240"/>
                  <a:gd name="connsiteY8" fmla="*/ 325120 h 650240"/>
                  <a:gd name="connsiteX9" fmla="*/ 325120 w 650240"/>
                  <a:gd name="connsiteY9" fmla="*/ 487680 h 65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0240" h="650240">
                    <a:moveTo>
                      <a:pt x="325120" y="0"/>
                    </a:moveTo>
                    <a:cubicBezTo>
                      <a:pt x="145561" y="0"/>
                      <a:pt x="0" y="145561"/>
                      <a:pt x="0" y="325120"/>
                    </a:cubicBezTo>
                    <a:cubicBezTo>
                      <a:pt x="0" y="504679"/>
                      <a:pt x="145561" y="650240"/>
                      <a:pt x="325120" y="650240"/>
                    </a:cubicBezTo>
                    <a:cubicBezTo>
                      <a:pt x="504679" y="650240"/>
                      <a:pt x="650240" y="504679"/>
                      <a:pt x="650240" y="325120"/>
                    </a:cubicBezTo>
                    <a:cubicBezTo>
                      <a:pt x="650240" y="145561"/>
                      <a:pt x="504679" y="0"/>
                      <a:pt x="325120" y="0"/>
                    </a:cubicBezTo>
                    <a:close/>
                    <a:moveTo>
                      <a:pt x="325120" y="487680"/>
                    </a:moveTo>
                    <a:cubicBezTo>
                      <a:pt x="235341" y="487680"/>
                      <a:pt x="162560" y="414899"/>
                      <a:pt x="162560" y="325120"/>
                    </a:cubicBezTo>
                    <a:cubicBezTo>
                      <a:pt x="162560" y="235341"/>
                      <a:pt x="235341" y="162560"/>
                      <a:pt x="325120" y="162560"/>
                    </a:cubicBezTo>
                    <a:cubicBezTo>
                      <a:pt x="414899" y="162560"/>
                      <a:pt x="487680" y="235341"/>
                      <a:pt x="487680" y="325120"/>
                    </a:cubicBezTo>
                    <a:cubicBezTo>
                      <a:pt x="487680" y="414899"/>
                      <a:pt x="414899" y="487680"/>
                      <a:pt x="325120" y="487680"/>
                    </a:cubicBezTo>
                    <a:close/>
                  </a:path>
                </a:pathLst>
              </a:custGeom>
              <a:solidFill>
                <a:schemeClr val="bg1"/>
              </a:solidFill>
              <a:ln w="8128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7" name="Freeform 55">
                <a:extLst>
                  <a:ext uri="{FF2B5EF4-FFF2-40B4-BE49-F238E27FC236}">
                    <a16:creationId xmlns:a16="http://schemas.microsoft.com/office/drawing/2014/main" id="{B623F23C-A484-D3DA-21D7-CACB098B831B}"/>
                  </a:ext>
                </a:extLst>
              </p:cNvPr>
              <p:cNvSpPr/>
              <p:nvPr/>
            </p:nvSpPr>
            <p:spPr>
              <a:xfrm>
                <a:off x="4307840" y="2941320"/>
                <a:ext cx="650240" cy="650240"/>
              </a:xfrm>
              <a:custGeom>
                <a:avLst/>
                <a:gdLst>
                  <a:gd name="connsiteX0" fmla="*/ 325120 w 650240"/>
                  <a:gd name="connsiteY0" fmla="*/ 0 h 650240"/>
                  <a:gd name="connsiteX1" fmla="*/ 0 w 650240"/>
                  <a:gd name="connsiteY1" fmla="*/ 325120 h 650240"/>
                  <a:gd name="connsiteX2" fmla="*/ 325120 w 650240"/>
                  <a:gd name="connsiteY2" fmla="*/ 650240 h 650240"/>
                  <a:gd name="connsiteX3" fmla="*/ 650240 w 650240"/>
                  <a:gd name="connsiteY3" fmla="*/ 325120 h 650240"/>
                  <a:gd name="connsiteX4" fmla="*/ 325120 w 650240"/>
                  <a:gd name="connsiteY4" fmla="*/ 0 h 650240"/>
                  <a:gd name="connsiteX5" fmla="*/ 325120 w 650240"/>
                  <a:gd name="connsiteY5" fmla="*/ 487680 h 650240"/>
                  <a:gd name="connsiteX6" fmla="*/ 162560 w 650240"/>
                  <a:gd name="connsiteY6" fmla="*/ 325120 h 650240"/>
                  <a:gd name="connsiteX7" fmla="*/ 325120 w 650240"/>
                  <a:gd name="connsiteY7" fmla="*/ 162560 h 650240"/>
                  <a:gd name="connsiteX8" fmla="*/ 487680 w 650240"/>
                  <a:gd name="connsiteY8" fmla="*/ 325120 h 650240"/>
                  <a:gd name="connsiteX9" fmla="*/ 325120 w 650240"/>
                  <a:gd name="connsiteY9" fmla="*/ 487680 h 65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0240" h="650240">
                    <a:moveTo>
                      <a:pt x="325120" y="0"/>
                    </a:moveTo>
                    <a:cubicBezTo>
                      <a:pt x="145561" y="0"/>
                      <a:pt x="0" y="145561"/>
                      <a:pt x="0" y="325120"/>
                    </a:cubicBezTo>
                    <a:cubicBezTo>
                      <a:pt x="0" y="504679"/>
                      <a:pt x="145561" y="650240"/>
                      <a:pt x="325120" y="650240"/>
                    </a:cubicBezTo>
                    <a:cubicBezTo>
                      <a:pt x="504679" y="650240"/>
                      <a:pt x="650240" y="504679"/>
                      <a:pt x="650240" y="325120"/>
                    </a:cubicBezTo>
                    <a:cubicBezTo>
                      <a:pt x="650240" y="145561"/>
                      <a:pt x="504679" y="0"/>
                      <a:pt x="325120" y="0"/>
                    </a:cubicBezTo>
                    <a:close/>
                    <a:moveTo>
                      <a:pt x="325120" y="487680"/>
                    </a:moveTo>
                    <a:cubicBezTo>
                      <a:pt x="235341" y="487680"/>
                      <a:pt x="162560" y="414899"/>
                      <a:pt x="162560" y="325120"/>
                    </a:cubicBezTo>
                    <a:cubicBezTo>
                      <a:pt x="162560" y="235341"/>
                      <a:pt x="235341" y="162560"/>
                      <a:pt x="325120" y="162560"/>
                    </a:cubicBezTo>
                    <a:cubicBezTo>
                      <a:pt x="414899" y="162560"/>
                      <a:pt x="487680" y="235341"/>
                      <a:pt x="487680" y="325120"/>
                    </a:cubicBezTo>
                    <a:cubicBezTo>
                      <a:pt x="487680" y="414899"/>
                      <a:pt x="414899" y="487680"/>
                      <a:pt x="325120" y="487680"/>
                    </a:cubicBezTo>
                    <a:close/>
                  </a:path>
                </a:pathLst>
              </a:custGeom>
              <a:solidFill>
                <a:schemeClr val="bg1"/>
              </a:solidFill>
              <a:ln w="8128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8" name="Freeform 56">
                <a:extLst>
                  <a:ext uri="{FF2B5EF4-FFF2-40B4-BE49-F238E27FC236}">
                    <a16:creationId xmlns:a16="http://schemas.microsoft.com/office/drawing/2014/main" id="{9A1FF31E-2EEE-BC2E-4D82-1804AC4D3537}"/>
                  </a:ext>
                </a:extLst>
              </p:cNvPr>
              <p:cNvSpPr/>
              <p:nvPr/>
            </p:nvSpPr>
            <p:spPr>
              <a:xfrm>
                <a:off x="4307840" y="3754120"/>
                <a:ext cx="650240" cy="650240"/>
              </a:xfrm>
              <a:custGeom>
                <a:avLst/>
                <a:gdLst>
                  <a:gd name="connsiteX0" fmla="*/ 325120 w 650240"/>
                  <a:gd name="connsiteY0" fmla="*/ 0 h 650240"/>
                  <a:gd name="connsiteX1" fmla="*/ 0 w 650240"/>
                  <a:gd name="connsiteY1" fmla="*/ 325120 h 650240"/>
                  <a:gd name="connsiteX2" fmla="*/ 325120 w 650240"/>
                  <a:gd name="connsiteY2" fmla="*/ 650240 h 650240"/>
                  <a:gd name="connsiteX3" fmla="*/ 650240 w 650240"/>
                  <a:gd name="connsiteY3" fmla="*/ 325120 h 650240"/>
                  <a:gd name="connsiteX4" fmla="*/ 325120 w 650240"/>
                  <a:gd name="connsiteY4" fmla="*/ 0 h 650240"/>
                  <a:gd name="connsiteX5" fmla="*/ 325120 w 650240"/>
                  <a:gd name="connsiteY5" fmla="*/ 487680 h 650240"/>
                  <a:gd name="connsiteX6" fmla="*/ 162560 w 650240"/>
                  <a:gd name="connsiteY6" fmla="*/ 325120 h 650240"/>
                  <a:gd name="connsiteX7" fmla="*/ 325120 w 650240"/>
                  <a:gd name="connsiteY7" fmla="*/ 162560 h 650240"/>
                  <a:gd name="connsiteX8" fmla="*/ 487680 w 650240"/>
                  <a:gd name="connsiteY8" fmla="*/ 325120 h 650240"/>
                  <a:gd name="connsiteX9" fmla="*/ 325120 w 650240"/>
                  <a:gd name="connsiteY9" fmla="*/ 487680 h 65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0240" h="650240">
                    <a:moveTo>
                      <a:pt x="325120" y="0"/>
                    </a:moveTo>
                    <a:cubicBezTo>
                      <a:pt x="145561" y="0"/>
                      <a:pt x="0" y="145561"/>
                      <a:pt x="0" y="325120"/>
                    </a:cubicBezTo>
                    <a:cubicBezTo>
                      <a:pt x="0" y="504679"/>
                      <a:pt x="145561" y="650240"/>
                      <a:pt x="325120" y="650240"/>
                    </a:cubicBezTo>
                    <a:cubicBezTo>
                      <a:pt x="504679" y="650240"/>
                      <a:pt x="650240" y="504679"/>
                      <a:pt x="650240" y="325120"/>
                    </a:cubicBezTo>
                    <a:cubicBezTo>
                      <a:pt x="650240" y="145561"/>
                      <a:pt x="504679" y="0"/>
                      <a:pt x="325120" y="0"/>
                    </a:cubicBezTo>
                    <a:close/>
                    <a:moveTo>
                      <a:pt x="325120" y="487680"/>
                    </a:moveTo>
                    <a:cubicBezTo>
                      <a:pt x="235341" y="487680"/>
                      <a:pt x="162560" y="414899"/>
                      <a:pt x="162560" y="325120"/>
                    </a:cubicBezTo>
                    <a:cubicBezTo>
                      <a:pt x="162560" y="235341"/>
                      <a:pt x="235341" y="162560"/>
                      <a:pt x="325120" y="162560"/>
                    </a:cubicBezTo>
                    <a:cubicBezTo>
                      <a:pt x="414899" y="162560"/>
                      <a:pt x="487680" y="235341"/>
                      <a:pt x="487680" y="325120"/>
                    </a:cubicBezTo>
                    <a:cubicBezTo>
                      <a:pt x="487680" y="414899"/>
                      <a:pt x="414899" y="487680"/>
                      <a:pt x="325120" y="487680"/>
                    </a:cubicBezTo>
                    <a:close/>
                  </a:path>
                </a:pathLst>
              </a:custGeom>
              <a:solidFill>
                <a:schemeClr val="bg1"/>
              </a:solidFill>
              <a:ln w="8128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9" name="Freeform 57">
                <a:extLst>
                  <a:ext uri="{FF2B5EF4-FFF2-40B4-BE49-F238E27FC236}">
                    <a16:creationId xmlns:a16="http://schemas.microsoft.com/office/drawing/2014/main" id="{B0FFF66D-5586-A59A-5B97-EF79A69A3BB5}"/>
                  </a:ext>
                </a:extLst>
              </p:cNvPr>
              <p:cNvSpPr/>
              <p:nvPr/>
            </p:nvSpPr>
            <p:spPr>
              <a:xfrm>
                <a:off x="5283200" y="3754120"/>
                <a:ext cx="650240" cy="650240"/>
              </a:xfrm>
              <a:custGeom>
                <a:avLst/>
                <a:gdLst>
                  <a:gd name="connsiteX0" fmla="*/ 325120 w 650240"/>
                  <a:gd name="connsiteY0" fmla="*/ 0 h 650240"/>
                  <a:gd name="connsiteX1" fmla="*/ 0 w 650240"/>
                  <a:gd name="connsiteY1" fmla="*/ 325120 h 650240"/>
                  <a:gd name="connsiteX2" fmla="*/ 325120 w 650240"/>
                  <a:gd name="connsiteY2" fmla="*/ 650240 h 650240"/>
                  <a:gd name="connsiteX3" fmla="*/ 650240 w 650240"/>
                  <a:gd name="connsiteY3" fmla="*/ 325120 h 650240"/>
                  <a:gd name="connsiteX4" fmla="*/ 325120 w 650240"/>
                  <a:gd name="connsiteY4" fmla="*/ 0 h 650240"/>
                  <a:gd name="connsiteX5" fmla="*/ 325120 w 650240"/>
                  <a:gd name="connsiteY5" fmla="*/ 487680 h 650240"/>
                  <a:gd name="connsiteX6" fmla="*/ 162560 w 650240"/>
                  <a:gd name="connsiteY6" fmla="*/ 325120 h 650240"/>
                  <a:gd name="connsiteX7" fmla="*/ 325120 w 650240"/>
                  <a:gd name="connsiteY7" fmla="*/ 162560 h 650240"/>
                  <a:gd name="connsiteX8" fmla="*/ 487680 w 650240"/>
                  <a:gd name="connsiteY8" fmla="*/ 325120 h 650240"/>
                  <a:gd name="connsiteX9" fmla="*/ 325120 w 650240"/>
                  <a:gd name="connsiteY9" fmla="*/ 487680 h 65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0240" h="650240">
                    <a:moveTo>
                      <a:pt x="325120" y="0"/>
                    </a:moveTo>
                    <a:cubicBezTo>
                      <a:pt x="145561" y="0"/>
                      <a:pt x="0" y="145561"/>
                      <a:pt x="0" y="325120"/>
                    </a:cubicBezTo>
                    <a:cubicBezTo>
                      <a:pt x="0" y="504679"/>
                      <a:pt x="145561" y="650240"/>
                      <a:pt x="325120" y="650240"/>
                    </a:cubicBezTo>
                    <a:cubicBezTo>
                      <a:pt x="504679" y="650240"/>
                      <a:pt x="650240" y="504679"/>
                      <a:pt x="650240" y="325120"/>
                    </a:cubicBezTo>
                    <a:cubicBezTo>
                      <a:pt x="650240" y="145561"/>
                      <a:pt x="504679" y="0"/>
                      <a:pt x="325120" y="0"/>
                    </a:cubicBezTo>
                    <a:close/>
                    <a:moveTo>
                      <a:pt x="325120" y="487680"/>
                    </a:moveTo>
                    <a:cubicBezTo>
                      <a:pt x="235341" y="487680"/>
                      <a:pt x="162560" y="414899"/>
                      <a:pt x="162560" y="325120"/>
                    </a:cubicBezTo>
                    <a:cubicBezTo>
                      <a:pt x="162560" y="235341"/>
                      <a:pt x="235341" y="162560"/>
                      <a:pt x="325120" y="162560"/>
                    </a:cubicBezTo>
                    <a:cubicBezTo>
                      <a:pt x="414899" y="162560"/>
                      <a:pt x="487680" y="235341"/>
                      <a:pt x="487680" y="325120"/>
                    </a:cubicBezTo>
                    <a:cubicBezTo>
                      <a:pt x="487680" y="414899"/>
                      <a:pt x="414899" y="487680"/>
                      <a:pt x="325120" y="487680"/>
                    </a:cubicBezTo>
                    <a:close/>
                  </a:path>
                </a:pathLst>
              </a:custGeom>
              <a:solidFill>
                <a:schemeClr val="bg1"/>
              </a:solidFill>
              <a:ln w="8128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0" name="Freeform 58">
                <a:extLst>
                  <a:ext uri="{FF2B5EF4-FFF2-40B4-BE49-F238E27FC236}">
                    <a16:creationId xmlns:a16="http://schemas.microsoft.com/office/drawing/2014/main" id="{F6A7B3A2-AB4E-C940-AFB2-4A917C26D020}"/>
                  </a:ext>
                </a:extLst>
              </p:cNvPr>
              <p:cNvSpPr/>
              <p:nvPr/>
            </p:nvSpPr>
            <p:spPr>
              <a:xfrm>
                <a:off x="6258560" y="3754120"/>
                <a:ext cx="650240" cy="650240"/>
              </a:xfrm>
              <a:custGeom>
                <a:avLst/>
                <a:gdLst>
                  <a:gd name="connsiteX0" fmla="*/ 325120 w 650240"/>
                  <a:gd name="connsiteY0" fmla="*/ 0 h 650240"/>
                  <a:gd name="connsiteX1" fmla="*/ 0 w 650240"/>
                  <a:gd name="connsiteY1" fmla="*/ 325120 h 650240"/>
                  <a:gd name="connsiteX2" fmla="*/ 325120 w 650240"/>
                  <a:gd name="connsiteY2" fmla="*/ 650240 h 650240"/>
                  <a:gd name="connsiteX3" fmla="*/ 650240 w 650240"/>
                  <a:gd name="connsiteY3" fmla="*/ 325120 h 650240"/>
                  <a:gd name="connsiteX4" fmla="*/ 325120 w 650240"/>
                  <a:gd name="connsiteY4" fmla="*/ 0 h 650240"/>
                  <a:gd name="connsiteX5" fmla="*/ 325120 w 650240"/>
                  <a:gd name="connsiteY5" fmla="*/ 487680 h 650240"/>
                  <a:gd name="connsiteX6" fmla="*/ 162560 w 650240"/>
                  <a:gd name="connsiteY6" fmla="*/ 325120 h 650240"/>
                  <a:gd name="connsiteX7" fmla="*/ 325120 w 650240"/>
                  <a:gd name="connsiteY7" fmla="*/ 162560 h 650240"/>
                  <a:gd name="connsiteX8" fmla="*/ 487680 w 650240"/>
                  <a:gd name="connsiteY8" fmla="*/ 325120 h 650240"/>
                  <a:gd name="connsiteX9" fmla="*/ 325120 w 650240"/>
                  <a:gd name="connsiteY9" fmla="*/ 487680 h 65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0240" h="650240">
                    <a:moveTo>
                      <a:pt x="325120" y="0"/>
                    </a:moveTo>
                    <a:cubicBezTo>
                      <a:pt x="145561" y="0"/>
                      <a:pt x="0" y="145561"/>
                      <a:pt x="0" y="325120"/>
                    </a:cubicBezTo>
                    <a:cubicBezTo>
                      <a:pt x="0" y="504679"/>
                      <a:pt x="145561" y="650240"/>
                      <a:pt x="325120" y="650240"/>
                    </a:cubicBezTo>
                    <a:cubicBezTo>
                      <a:pt x="504679" y="650240"/>
                      <a:pt x="650240" y="504679"/>
                      <a:pt x="650240" y="325120"/>
                    </a:cubicBezTo>
                    <a:cubicBezTo>
                      <a:pt x="650240" y="145561"/>
                      <a:pt x="504679" y="0"/>
                      <a:pt x="325120" y="0"/>
                    </a:cubicBezTo>
                    <a:close/>
                    <a:moveTo>
                      <a:pt x="325120" y="487680"/>
                    </a:moveTo>
                    <a:cubicBezTo>
                      <a:pt x="235341" y="487680"/>
                      <a:pt x="162560" y="414899"/>
                      <a:pt x="162560" y="325120"/>
                    </a:cubicBezTo>
                    <a:cubicBezTo>
                      <a:pt x="162560" y="235341"/>
                      <a:pt x="235341" y="162560"/>
                      <a:pt x="325120" y="162560"/>
                    </a:cubicBezTo>
                    <a:cubicBezTo>
                      <a:pt x="414899" y="162560"/>
                      <a:pt x="487680" y="235341"/>
                      <a:pt x="487680" y="325120"/>
                    </a:cubicBezTo>
                    <a:cubicBezTo>
                      <a:pt x="487680" y="414899"/>
                      <a:pt x="414899" y="487680"/>
                      <a:pt x="325120" y="487680"/>
                    </a:cubicBezTo>
                    <a:close/>
                  </a:path>
                </a:pathLst>
              </a:custGeom>
              <a:solidFill>
                <a:schemeClr val="bg1"/>
              </a:solidFill>
              <a:ln w="8128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1" name="Freeform 59">
                <a:extLst>
                  <a:ext uri="{FF2B5EF4-FFF2-40B4-BE49-F238E27FC236}">
                    <a16:creationId xmlns:a16="http://schemas.microsoft.com/office/drawing/2014/main" id="{8340A42B-0755-9F95-43F7-64B90C8786F9}"/>
                  </a:ext>
                </a:extLst>
              </p:cNvPr>
              <p:cNvSpPr/>
              <p:nvPr/>
            </p:nvSpPr>
            <p:spPr>
              <a:xfrm>
                <a:off x="7233920" y="3754120"/>
                <a:ext cx="650240" cy="650240"/>
              </a:xfrm>
              <a:custGeom>
                <a:avLst/>
                <a:gdLst>
                  <a:gd name="connsiteX0" fmla="*/ 325120 w 650240"/>
                  <a:gd name="connsiteY0" fmla="*/ 0 h 650240"/>
                  <a:gd name="connsiteX1" fmla="*/ 0 w 650240"/>
                  <a:gd name="connsiteY1" fmla="*/ 325120 h 650240"/>
                  <a:gd name="connsiteX2" fmla="*/ 325120 w 650240"/>
                  <a:gd name="connsiteY2" fmla="*/ 650240 h 650240"/>
                  <a:gd name="connsiteX3" fmla="*/ 650240 w 650240"/>
                  <a:gd name="connsiteY3" fmla="*/ 325120 h 650240"/>
                  <a:gd name="connsiteX4" fmla="*/ 325120 w 650240"/>
                  <a:gd name="connsiteY4" fmla="*/ 0 h 650240"/>
                  <a:gd name="connsiteX5" fmla="*/ 325120 w 650240"/>
                  <a:gd name="connsiteY5" fmla="*/ 487680 h 650240"/>
                  <a:gd name="connsiteX6" fmla="*/ 162560 w 650240"/>
                  <a:gd name="connsiteY6" fmla="*/ 325120 h 650240"/>
                  <a:gd name="connsiteX7" fmla="*/ 325120 w 650240"/>
                  <a:gd name="connsiteY7" fmla="*/ 162560 h 650240"/>
                  <a:gd name="connsiteX8" fmla="*/ 487680 w 650240"/>
                  <a:gd name="connsiteY8" fmla="*/ 325120 h 650240"/>
                  <a:gd name="connsiteX9" fmla="*/ 325120 w 650240"/>
                  <a:gd name="connsiteY9" fmla="*/ 487680 h 65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0240" h="650240">
                    <a:moveTo>
                      <a:pt x="325120" y="0"/>
                    </a:moveTo>
                    <a:cubicBezTo>
                      <a:pt x="145561" y="0"/>
                      <a:pt x="0" y="145561"/>
                      <a:pt x="0" y="325120"/>
                    </a:cubicBezTo>
                    <a:cubicBezTo>
                      <a:pt x="0" y="504679"/>
                      <a:pt x="145561" y="650240"/>
                      <a:pt x="325120" y="650240"/>
                    </a:cubicBezTo>
                    <a:cubicBezTo>
                      <a:pt x="504679" y="650240"/>
                      <a:pt x="650240" y="504679"/>
                      <a:pt x="650240" y="325120"/>
                    </a:cubicBezTo>
                    <a:cubicBezTo>
                      <a:pt x="650240" y="145561"/>
                      <a:pt x="504679" y="0"/>
                      <a:pt x="325120" y="0"/>
                    </a:cubicBezTo>
                    <a:close/>
                    <a:moveTo>
                      <a:pt x="325120" y="487680"/>
                    </a:moveTo>
                    <a:cubicBezTo>
                      <a:pt x="235341" y="487680"/>
                      <a:pt x="162560" y="414899"/>
                      <a:pt x="162560" y="325120"/>
                    </a:cubicBezTo>
                    <a:cubicBezTo>
                      <a:pt x="162560" y="235341"/>
                      <a:pt x="235341" y="162560"/>
                      <a:pt x="325120" y="162560"/>
                    </a:cubicBezTo>
                    <a:cubicBezTo>
                      <a:pt x="414899" y="162560"/>
                      <a:pt x="487680" y="235341"/>
                      <a:pt x="487680" y="325120"/>
                    </a:cubicBezTo>
                    <a:cubicBezTo>
                      <a:pt x="487680" y="414899"/>
                      <a:pt x="414899" y="487680"/>
                      <a:pt x="325120" y="487680"/>
                    </a:cubicBezTo>
                    <a:close/>
                  </a:path>
                </a:pathLst>
              </a:custGeom>
              <a:solidFill>
                <a:schemeClr val="bg1"/>
              </a:solidFill>
              <a:ln w="8128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2" name="Freeform 60">
                <a:extLst>
                  <a:ext uri="{FF2B5EF4-FFF2-40B4-BE49-F238E27FC236}">
                    <a16:creationId xmlns:a16="http://schemas.microsoft.com/office/drawing/2014/main" id="{D75C47D4-0C2B-D164-BE50-ACA789BBF885}"/>
                  </a:ext>
                </a:extLst>
              </p:cNvPr>
              <p:cNvSpPr/>
              <p:nvPr/>
            </p:nvSpPr>
            <p:spPr>
              <a:xfrm>
                <a:off x="4307840" y="4566920"/>
                <a:ext cx="650240" cy="650240"/>
              </a:xfrm>
              <a:custGeom>
                <a:avLst/>
                <a:gdLst>
                  <a:gd name="connsiteX0" fmla="*/ 325120 w 650240"/>
                  <a:gd name="connsiteY0" fmla="*/ 0 h 650240"/>
                  <a:gd name="connsiteX1" fmla="*/ 0 w 650240"/>
                  <a:gd name="connsiteY1" fmla="*/ 325120 h 650240"/>
                  <a:gd name="connsiteX2" fmla="*/ 325120 w 650240"/>
                  <a:gd name="connsiteY2" fmla="*/ 650240 h 650240"/>
                  <a:gd name="connsiteX3" fmla="*/ 650240 w 650240"/>
                  <a:gd name="connsiteY3" fmla="*/ 325120 h 650240"/>
                  <a:gd name="connsiteX4" fmla="*/ 325120 w 650240"/>
                  <a:gd name="connsiteY4" fmla="*/ 0 h 650240"/>
                  <a:gd name="connsiteX5" fmla="*/ 325120 w 650240"/>
                  <a:gd name="connsiteY5" fmla="*/ 487680 h 650240"/>
                  <a:gd name="connsiteX6" fmla="*/ 162560 w 650240"/>
                  <a:gd name="connsiteY6" fmla="*/ 325120 h 650240"/>
                  <a:gd name="connsiteX7" fmla="*/ 325120 w 650240"/>
                  <a:gd name="connsiteY7" fmla="*/ 162560 h 650240"/>
                  <a:gd name="connsiteX8" fmla="*/ 487680 w 650240"/>
                  <a:gd name="connsiteY8" fmla="*/ 325120 h 650240"/>
                  <a:gd name="connsiteX9" fmla="*/ 325120 w 650240"/>
                  <a:gd name="connsiteY9" fmla="*/ 487680 h 65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0240" h="650240">
                    <a:moveTo>
                      <a:pt x="325120" y="0"/>
                    </a:moveTo>
                    <a:cubicBezTo>
                      <a:pt x="145561" y="0"/>
                      <a:pt x="0" y="145561"/>
                      <a:pt x="0" y="325120"/>
                    </a:cubicBezTo>
                    <a:cubicBezTo>
                      <a:pt x="0" y="504679"/>
                      <a:pt x="145561" y="650240"/>
                      <a:pt x="325120" y="650240"/>
                    </a:cubicBezTo>
                    <a:cubicBezTo>
                      <a:pt x="504679" y="650240"/>
                      <a:pt x="650240" y="504679"/>
                      <a:pt x="650240" y="325120"/>
                    </a:cubicBezTo>
                    <a:cubicBezTo>
                      <a:pt x="650240" y="145561"/>
                      <a:pt x="504679" y="0"/>
                      <a:pt x="325120" y="0"/>
                    </a:cubicBezTo>
                    <a:close/>
                    <a:moveTo>
                      <a:pt x="325120" y="487680"/>
                    </a:moveTo>
                    <a:cubicBezTo>
                      <a:pt x="235341" y="487680"/>
                      <a:pt x="162560" y="414899"/>
                      <a:pt x="162560" y="325120"/>
                    </a:cubicBezTo>
                    <a:cubicBezTo>
                      <a:pt x="162560" y="235341"/>
                      <a:pt x="235341" y="162560"/>
                      <a:pt x="325120" y="162560"/>
                    </a:cubicBezTo>
                    <a:cubicBezTo>
                      <a:pt x="414899" y="162560"/>
                      <a:pt x="487680" y="235341"/>
                      <a:pt x="487680" y="325120"/>
                    </a:cubicBezTo>
                    <a:cubicBezTo>
                      <a:pt x="487680" y="414899"/>
                      <a:pt x="414899" y="487680"/>
                      <a:pt x="325120" y="487680"/>
                    </a:cubicBezTo>
                    <a:close/>
                  </a:path>
                </a:pathLst>
              </a:custGeom>
              <a:solidFill>
                <a:schemeClr val="bg1"/>
              </a:solidFill>
              <a:ln w="8128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3" name="Freeform 61">
                <a:extLst>
                  <a:ext uri="{FF2B5EF4-FFF2-40B4-BE49-F238E27FC236}">
                    <a16:creationId xmlns:a16="http://schemas.microsoft.com/office/drawing/2014/main" id="{01C85FE7-FEAE-A8E6-6F66-5B2F1549946E}"/>
                  </a:ext>
                </a:extLst>
              </p:cNvPr>
              <p:cNvSpPr/>
              <p:nvPr/>
            </p:nvSpPr>
            <p:spPr>
              <a:xfrm>
                <a:off x="5283200" y="4566920"/>
                <a:ext cx="650240" cy="650240"/>
              </a:xfrm>
              <a:custGeom>
                <a:avLst/>
                <a:gdLst>
                  <a:gd name="connsiteX0" fmla="*/ 325120 w 650240"/>
                  <a:gd name="connsiteY0" fmla="*/ 0 h 650240"/>
                  <a:gd name="connsiteX1" fmla="*/ 0 w 650240"/>
                  <a:gd name="connsiteY1" fmla="*/ 325120 h 650240"/>
                  <a:gd name="connsiteX2" fmla="*/ 325120 w 650240"/>
                  <a:gd name="connsiteY2" fmla="*/ 650240 h 650240"/>
                  <a:gd name="connsiteX3" fmla="*/ 650240 w 650240"/>
                  <a:gd name="connsiteY3" fmla="*/ 325120 h 650240"/>
                  <a:gd name="connsiteX4" fmla="*/ 325120 w 650240"/>
                  <a:gd name="connsiteY4" fmla="*/ 0 h 650240"/>
                  <a:gd name="connsiteX5" fmla="*/ 325120 w 650240"/>
                  <a:gd name="connsiteY5" fmla="*/ 487680 h 650240"/>
                  <a:gd name="connsiteX6" fmla="*/ 162560 w 650240"/>
                  <a:gd name="connsiteY6" fmla="*/ 325120 h 650240"/>
                  <a:gd name="connsiteX7" fmla="*/ 325120 w 650240"/>
                  <a:gd name="connsiteY7" fmla="*/ 162560 h 650240"/>
                  <a:gd name="connsiteX8" fmla="*/ 487680 w 650240"/>
                  <a:gd name="connsiteY8" fmla="*/ 325120 h 650240"/>
                  <a:gd name="connsiteX9" fmla="*/ 325120 w 650240"/>
                  <a:gd name="connsiteY9" fmla="*/ 487680 h 65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0240" h="650240">
                    <a:moveTo>
                      <a:pt x="325120" y="0"/>
                    </a:moveTo>
                    <a:cubicBezTo>
                      <a:pt x="145561" y="0"/>
                      <a:pt x="0" y="145561"/>
                      <a:pt x="0" y="325120"/>
                    </a:cubicBezTo>
                    <a:cubicBezTo>
                      <a:pt x="0" y="504679"/>
                      <a:pt x="145561" y="650240"/>
                      <a:pt x="325120" y="650240"/>
                    </a:cubicBezTo>
                    <a:cubicBezTo>
                      <a:pt x="504679" y="650240"/>
                      <a:pt x="650240" y="504679"/>
                      <a:pt x="650240" y="325120"/>
                    </a:cubicBezTo>
                    <a:cubicBezTo>
                      <a:pt x="650240" y="145561"/>
                      <a:pt x="504679" y="0"/>
                      <a:pt x="325120" y="0"/>
                    </a:cubicBezTo>
                    <a:close/>
                    <a:moveTo>
                      <a:pt x="325120" y="487680"/>
                    </a:moveTo>
                    <a:cubicBezTo>
                      <a:pt x="235341" y="487680"/>
                      <a:pt x="162560" y="414899"/>
                      <a:pt x="162560" y="325120"/>
                    </a:cubicBezTo>
                    <a:cubicBezTo>
                      <a:pt x="162560" y="235341"/>
                      <a:pt x="235341" y="162560"/>
                      <a:pt x="325120" y="162560"/>
                    </a:cubicBezTo>
                    <a:cubicBezTo>
                      <a:pt x="414899" y="162560"/>
                      <a:pt x="487680" y="235341"/>
                      <a:pt x="487680" y="325120"/>
                    </a:cubicBezTo>
                    <a:cubicBezTo>
                      <a:pt x="487680" y="414899"/>
                      <a:pt x="414899" y="487680"/>
                      <a:pt x="325120" y="487680"/>
                    </a:cubicBezTo>
                    <a:close/>
                  </a:path>
                </a:pathLst>
              </a:custGeom>
              <a:solidFill>
                <a:schemeClr val="bg1"/>
              </a:solidFill>
              <a:ln w="8128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4" name="Freeform 62">
                <a:extLst>
                  <a:ext uri="{FF2B5EF4-FFF2-40B4-BE49-F238E27FC236}">
                    <a16:creationId xmlns:a16="http://schemas.microsoft.com/office/drawing/2014/main" id="{344D6DC0-9FD2-F301-ED6B-D2646F916B3A}"/>
                  </a:ext>
                </a:extLst>
              </p:cNvPr>
              <p:cNvSpPr/>
              <p:nvPr/>
            </p:nvSpPr>
            <p:spPr>
              <a:xfrm>
                <a:off x="6258560" y="4566920"/>
                <a:ext cx="650240" cy="650240"/>
              </a:xfrm>
              <a:custGeom>
                <a:avLst/>
                <a:gdLst>
                  <a:gd name="connsiteX0" fmla="*/ 325120 w 650240"/>
                  <a:gd name="connsiteY0" fmla="*/ 0 h 650240"/>
                  <a:gd name="connsiteX1" fmla="*/ 0 w 650240"/>
                  <a:gd name="connsiteY1" fmla="*/ 325120 h 650240"/>
                  <a:gd name="connsiteX2" fmla="*/ 325120 w 650240"/>
                  <a:gd name="connsiteY2" fmla="*/ 650240 h 650240"/>
                  <a:gd name="connsiteX3" fmla="*/ 650240 w 650240"/>
                  <a:gd name="connsiteY3" fmla="*/ 325120 h 650240"/>
                  <a:gd name="connsiteX4" fmla="*/ 325120 w 650240"/>
                  <a:gd name="connsiteY4" fmla="*/ 0 h 650240"/>
                  <a:gd name="connsiteX5" fmla="*/ 325120 w 650240"/>
                  <a:gd name="connsiteY5" fmla="*/ 487680 h 650240"/>
                  <a:gd name="connsiteX6" fmla="*/ 162560 w 650240"/>
                  <a:gd name="connsiteY6" fmla="*/ 325120 h 650240"/>
                  <a:gd name="connsiteX7" fmla="*/ 325120 w 650240"/>
                  <a:gd name="connsiteY7" fmla="*/ 162560 h 650240"/>
                  <a:gd name="connsiteX8" fmla="*/ 487680 w 650240"/>
                  <a:gd name="connsiteY8" fmla="*/ 325120 h 650240"/>
                  <a:gd name="connsiteX9" fmla="*/ 325120 w 650240"/>
                  <a:gd name="connsiteY9" fmla="*/ 487680 h 65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0240" h="650240">
                    <a:moveTo>
                      <a:pt x="325120" y="0"/>
                    </a:moveTo>
                    <a:cubicBezTo>
                      <a:pt x="145561" y="0"/>
                      <a:pt x="0" y="145561"/>
                      <a:pt x="0" y="325120"/>
                    </a:cubicBezTo>
                    <a:cubicBezTo>
                      <a:pt x="0" y="504679"/>
                      <a:pt x="145561" y="650240"/>
                      <a:pt x="325120" y="650240"/>
                    </a:cubicBezTo>
                    <a:cubicBezTo>
                      <a:pt x="504679" y="650240"/>
                      <a:pt x="650240" y="504679"/>
                      <a:pt x="650240" y="325120"/>
                    </a:cubicBezTo>
                    <a:cubicBezTo>
                      <a:pt x="650240" y="145561"/>
                      <a:pt x="504679" y="0"/>
                      <a:pt x="325120" y="0"/>
                    </a:cubicBezTo>
                    <a:close/>
                    <a:moveTo>
                      <a:pt x="325120" y="487680"/>
                    </a:moveTo>
                    <a:cubicBezTo>
                      <a:pt x="235341" y="487680"/>
                      <a:pt x="162560" y="414899"/>
                      <a:pt x="162560" y="325120"/>
                    </a:cubicBezTo>
                    <a:cubicBezTo>
                      <a:pt x="162560" y="235341"/>
                      <a:pt x="235341" y="162560"/>
                      <a:pt x="325120" y="162560"/>
                    </a:cubicBezTo>
                    <a:cubicBezTo>
                      <a:pt x="414899" y="162560"/>
                      <a:pt x="487680" y="235341"/>
                      <a:pt x="487680" y="325120"/>
                    </a:cubicBezTo>
                    <a:cubicBezTo>
                      <a:pt x="487680" y="414899"/>
                      <a:pt x="414899" y="487680"/>
                      <a:pt x="325120" y="487680"/>
                    </a:cubicBezTo>
                    <a:close/>
                  </a:path>
                </a:pathLst>
              </a:custGeom>
              <a:solidFill>
                <a:schemeClr val="bg1"/>
              </a:solidFill>
              <a:ln w="8128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5" name="Freeform 63">
                <a:extLst>
                  <a:ext uri="{FF2B5EF4-FFF2-40B4-BE49-F238E27FC236}">
                    <a16:creationId xmlns:a16="http://schemas.microsoft.com/office/drawing/2014/main" id="{C5733820-F90F-1966-EF2D-219B9B2EFF32}"/>
                  </a:ext>
                </a:extLst>
              </p:cNvPr>
              <p:cNvSpPr/>
              <p:nvPr/>
            </p:nvSpPr>
            <p:spPr>
              <a:xfrm>
                <a:off x="7233920" y="4566920"/>
                <a:ext cx="650240" cy="650240"/>
              </a:xfrm>
              <a:custGeom>
                <a:avLst/>
                <a:gdLst>
                  <a:gd name="connsiteX0" fmla="*/ 325120 w 650240"/>
                  <a:gd name="connsiteY0" fmla="*/ 0 h 650240"/>
                  <a:gd name="connsiteX1" fmla="*/ 0 w 650240"/>
                  <a:gd name="connsiteY1" fmla="*/ 325120 h 650240"/>
                  <a:gd name="connsiteX2" fmla="*/ 325120 w 650240"/>
                  <a:gd name="connsiteY2" fmla="*/ 650240 h 650240"/>
                  <a:gd name="connsiteX3" fmla="*/ 650240 w 650240"/>
                  <a:gd name="connsiteY3" fmla="*/ 325120 h 650240"/>
                  <a:gd name="connsiteX4" fmla="*/ 325120 w 650240"/>
                  <a:gd name="connsiteY4" fmla="*/ 0 h 650240"/>
                  <a:gd name="connsiteX5" fmla="*/ 325120 w 650240"/>
                  <a:gd name="connsiteY5" fmla="*/ 487680 h 650240"/>
                  <a:gd name="connsiteX6" fmla="*/ 162560 w 650240"/>
                  <a:gd name="connsiteY6" fmla="*/ 325120 h 650240"/>
                  <a:gd name="connsiteX7" fmla="*/ 325120 w 650240"/>
                  <a:gd name="connsiteY7" fmla="*/ 162560 h 650240"/>
                  <a:gd name="connsiteX8" fmla="*/ 487680 w 650240"/>
                  <a:gd name="connsiteY8" fmla="*/ 325120 h 650240"/>
                  <a:gd name="connsiteX9" fmla="*/ 325120 w 650240"/>
                  <a:gd name="connsiteY9" fmla="*/ 487680 h 65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0240" h="650240">
                    <a:moveTo>
                      <a:pt x="325120" y="0"/>
                    </a:moveTo>
                    <a:cubicBezTo>
                      <a:pt x="145561" y="0"/>
                      <a:pt x="0" y="145561"/>
                      <a:pt x="0" y="325120"/>
                    </a:cubicBezTo>
                    <a:cubicBezTo>
                      <a:pt x="0" y="504679"/>
                      <a:pt x="145561" y="650240"/>
                      <a:pt x="325120" y="650240"/>
                    </a:cubicBezTo>
                    <a:cubicBezTo>
                      <a:pt x="504679" y="650240"/>
                      <a:pt x="650240" y="504679"/>
                      <a:pt x="650240" y="325120"/>
                    </a:cubicBezTo>
                    <a:cubicBezTo>
                      <a:pt x="650240" y="145561"/>
                      <a:pt x="504679" y="0"/>
                      <a:pt x="325120" y="0"/>
                    </a:cubicBezTo>
                    <a:close/>
                    <a:moveTo>
                      <a:pt x="325120" y="487680"/>
                    </a:moveTo>
                    <a:cubicBezTo>
                      <a:pt x="235341" y="487680"/>
                      <a:pt x="162560" y="414899"/>
                      <a:pt x="162560" y="325120"/>
                    </a:cubicBezTo>
                    <a:cubicBezTo>
                      <a:pt x="162560" y="235341"/>
                      <a:pt x="235341" y="162560"/>
                      <a:pt x="325120" y="162560"/>
                    </a:cubicBezTo>
                    <a:cubicBezTo>
                      <a:pt x="414899" y="162560"/>
                      <a:pt x="487680" y="235341"/>
                      <a:pt x="487680" y="325120"/>
                    </a:cubicBezTo>
                    <a:cubicBezTo>
                      <a:pt x="487680" y="414899"/>
                      <a:pt x="414899" y="487680"/>
                      <a:pt x="325120" y="487680"/>
                    </a:cubicBezTo>
                    <a:close/>
                  </a:path>
                </a:pathLst>
              </a:custGeom>
              <a:solidFill>
                <a:schemeClr val="bg1"/>
              </a:solidFill>
              <a:ln w="8128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6" name="Freeform 64">
                <a:extLst>
                  <a:ext uri="{FF2B5EF4-FFF2-40B4-BE49-F238E27FC236}">
                    <a16:creationId xmlns:a16="http://schemas.microsoft.com/office/drawing/2014/main" id="{ABF24A73-A072-E48A-0AB1-2A4BCA05A93C}"/>
                  </a:ext>
                </a:extLst>
              </p:cNvPr>
              <p:cNvSpPr/>
              <p:nvPr/>
            </p:nvSpPr>
            <p:spPr>
              <a:xfrm>
                <a:off x="5284198" y="2941715"/>
                <a:ext cx="649332" cy="649966"/>
              </a:xfrm>
              <a:custGeom>
                <a:avLst/>
                <a:gdLst>
                  <a:gd name="connsiteX0" fmla="*/ 242841 w 649332"/>
                  <a:gd name="connsiteY0" fmla="*/ 649844 h 649966"/>
                  <a:gd name="connsiteX1" fmla="*/ 250969 w 649332"/>
                  <a:gd name="connsiteY1" fmla="*/ 649844 h 649966"/>
                  <a:gd name="connsiteX2" fmla="*/ 310548 w 649332"/>
                  <a:gd name="connsiteY2" fmla="*/ 614081 h 649966"/>
                  <a:gd name="connsiteX3" fmla="*/ 635668 w 649332"/>
                  <a:gd name="connsiteY3" fmla="*/ 126401 h 649966"/>
                  <a:gd name="connsiteX4" fmla="*/ 640922 w 649332"/>
                  <a:gd name="connsiteY4" fmla="*/ 45281 h 649966"/>
                  <a:gd name="connsiteX5" fmla="*/ 573297 w 649332"/>
                  <a:gd name="connsiteY5" fmla="*/ 171 h 649966"/>
                  <a:gd name="connsiteX6" fmla="*/ 500418 w 649332"/>
                  <a:gd name="connsiteY6" fmla="*/ 36180 h 649966"/>
                  <a:gd name="connsiteX7" fmla="*/ 230243 w 649332"/>
                  <a:gd name="connsiteY7" fmla="*/ 440955 h 649966"/>
                  <a:gd name="connsiteX8" fmla="*/ 137746 w 649332"/>
                  <a:gd name="connsiteY8" fmla="*/ 348539 h 649966"/>
                  <a:gd name="connsiteX9" fmla="*/ 23806 w 649332"/>
                  <a:gd name="connsiteY9" fmla="*/ 349529 h 649966"/>
                  <a:gd name="connsiteX10" fmla="*/ 22816 w 649332"/>
                  <a:gd name="connsiteY10" fmla="*/ 463469 h 649966"/>
                  <a:gd name="connsiteX11" fmla="*/ 185376 w 649332"/>
                  <a:gd name="connsiteY11" fmla="*/ 626029 h 649966"/>
                  <a:gd name="connsiteX12" fmla="*/ 242841 w 649332"/>
                  <a:gd name="connsiteY12" fmla="*/ 649844 h 649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332" h="649966">
                    <a:moveTo>
                      <a:pt x="242841" y="649844"/>
                    </a:moveTo>
                    <a:cubicBezTo>
                      <a:pt x="245548" y="650007"/>
                      <a:pt x="248262" y="650007"/>
                      <a:pt x="250969" y="649844"/>
                    </a:cubicBezTo>
                    <a:cubicBezTo>
                      <a:pt x="275180" y="647441"/>
                      <a:pt x="297042" y="634318"/>
                      <a:pt x="310548" y="614081"/>
                    </a:cubicBezTo>
                    <a:lnTo>
                      <a:pt x="635668" y="126401"/>
                    </a:lnTo>
                    <a:cubicBezTo>
                      <a:pt x="651784" y="102241"/>
                      <a:pt x="653787" y="71318"/>
                      <a:pt x="640922" y="45281"/>
                    </a:cubicBezTo>
                    <a:cubicBezTo>
                      <a:pt x="628057" y="19244"/>
                      <a:pt x="602278" y="2048"/>
                      <a:pt x="573297" y="171"/>
                    </a:cubicBezTo>
                    <a:cubicBezTo>
                      <a:pt x="544315" y="-1707"/>
                      <a:pt x="516534" y="12020"/>
                      <a:pt x="500418" y="36180"/>
                    </a:cubicBezTo>
                    <a:lnTo>
                      <a:pt x="230243" y="440955"/>
                    </a:lnTo>
                    <a:lnTo>
                      <a:pt x="137746" y="348539"/>
                    </a:lnTo>
                    <a:cubicBezTo>
                      <a:pt x="105854" y="317736"/>
                      <a:pt x="55159" y="318177"/>
                      <a:pt x="23806" y="349529"/>
                    </a:cubicBezTo>
                    <a:cubicBezTo>
                      <a:pt x="-7546" y="380882"/>
                      <a:pt x="-7987" y="431577"/>
                      <a:pt x="22816" y="463469"/>
                    </a:cubicBezTo>
                    <a:lnTo>
                      <a:pt x="185376" y="626029"/>
                    </a:lnTo>
                    <a:cubicBezTo>
                      <a:pt x="200616" y="641273"/>
                      <a:pt x="221286" y="649840"/>
                      <a:pt x="242841" y="649844"/>
                    </a:cubicBezTo>
                    <a:close/>
                  </a:path>
                </a:pathLst>
              </a:custGeom>
              <a:solidFill>
                <a:schemeClr val="bg1"/>
              </a:solidFill>
              <a:ln w="8128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7" name="Freeform 65">
                <a:extLst>
                  <a:ext uri="{FF2B5EF4-FFF2-40B4-BE49-F238E27FC236}">
                    <a16:creationId xmlns:a16="http://schemas.microsoft.com/office/drawing/2014/main" id="{05D266B0-DA74-4470-F90D-0D7BB9A420E7}"/>
                  </a:ext>
                </a:extLst>
              </p:cNvPr>
              <p:cNvSpPr/>
              <p:nvPr/>
            </p:nvSpPr>
            <p:spPr>
              <a:xfrm>
                <a:off x="6259558" y="2941715"/>
                <a:ext cx="649332" cy="649966"/>
              </a:xfrm>
              <a:custGeom>
                <a:avLst/>
                <a:gdLst>
                  <a:gd name="connsiteX0" fmla="*/ 242841 w 649332"/>
                  <a:gd name="connsiteY0" fmla="*/ 649844 h 649966"/>
                  <a:gd name="connsiteX1" fmla="*/ 250969 w 649332"/>
                  <a:gd name="connsiteY1" fmla="*/ 649844 h 649966"/>
                  <a:gd name="connsiteX2" fmla="*/ 310548 w 649332"/>
                  <a:gd name="connsiteY2" fmla="*/ 614081 h 649966"/>
                  <a:gd name="connsiteX3" fmla="*/ 635668 w 649332"/>
                  <a:gd name="connsiteY3" fmla="*/ 126401 h 649966"/>
                  <a:gd name="connsiteX4" fmla="*/ 640922 w 649332"/>
                  <a:gd name="connsiteY4" fmla="*/ 45281 h 649966"/>
                  <a:gd name="connsiteX5" fmla="*/ 573297 w 649332"/>
                  <a:gd name="connsiteY5" fmla="*/ 171 h 649966"/>
                  <a:gd name="connsiteX6" fmla="*/ 500417 w 649332"/>
                  <a:gd name="connsiteY6" fmla="*/ 36180 h 649966"/>
                  <a:gd name="connsiteX7" fmla="*/ 230243 w 649332"/>
                  <a:gd name="connsiteY7" fmla="*/ 440955 h 649966"/>
                  <a:gd name="connsiteX8" fmla="*/ 137746 w 649332"/>
                  <a:gd name="connsiteY8" fmla="*/ 348539 h 649966"/>
                  <a:gd name="connsiteX9" fmla="*/ 23806 w 649332"/>
                  <a:gd name="connsiteY9" fmla="*/ 349529 h 649966"/>
                  <a:gd name="connsiteX10" fmla="*/ 22816 w 649332"/>
                  <a:gd name="connsiteY10" fmla="*/ 463469 h 649966"/>
                  <a:gd name="connsiteX11" fmla="*/ 185376 w 649332"/>
                  <a:gd name="connsiteY11" fmla="*/ 626029 h 649966"/>
                  <a:gd name="connsiteX12" fmla="*/ 242841 w 649332"/>
                  <a:gd name="connsiteY12" fmla="*/ 649844 h 649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332" h="649966">
                    <a:moveTo>
                      <a:pt x="242841" y="649844"/>
                    </a:moveTo>
                    <a:cubicBezTo>
                      <a:pt x="245548" y="650007"/>
                      <a:pt x="248262" y="650007"/>
                      <a:pt x="250969" y="649844"/>
                    </a:cubicBezTo>
                    <a:cubicBezTo>
                      <a:pt x="275180" y="647441"/>
                      <a:pt x="297042" y="634318"/>
                      <a:pt x="310548" y="614081"/>
                    </a:cubicBezTo>
                    <a:lnTo>
                      <a:pt x="635668" y="126401"/>
                    </a:lnTo>
                    <a:cubicBezTo>
                      <a:pt x="651784" y="102241"/>
                      <a:pt x="653787" y="71318"/>
                      <a:pt x="640922" y="45281"/>
                    </a:cubicBezTo>
                    <a:cubicBezTo>
                      <a:pt x="628057" y="19244"/>
                      <a:pt x="602278" y="2048"/>
                      <a:pt x="573297" y="171"/>
                    </a:cubicBezTo>
                    <a:cubicBezTo>
                      <a:pt x="544315" y="-1707"/>
                      <a:pt x="516534" y="12020"/>
                      <a:pt x="500417" y="36180"/>
                    </a:cubicBezTo>
                    <a:lnTo>
                      <a:pt x="230243" y="440955"/>
                    </a:lnTo>
                    <a:lnTo>
                      <a:pt x="137746" y="348539"/>
                    </a:lnTo>
                    <a:cubicBezTo>
                      <a:pt x="105854" y="317736"/>
                      <a:pt x="55159" y="318177"/>
                      <a:pt x="23806" y="349529"/>
                    </a:cubicBezTo>
                    <a:cubicBezTo>
                      <a:pt x="-7546" y="380882"/>
                      <a:pt x="-7987" y="431577"/>
                      <a:pt x="22816" y="463469"/>
                    </a:cubicBezTo>
                    <a:lnTo>
                      <a:pt x="185376" y="626029"/>
                    </a:lnTo>
                    <a:cubicBezTo>
                      <a:pt x="200616" y="641273"/>
                      <a:pt x="221286" y="649840"/>
                      <a:pt x="242841" y="649844"/>
                    </a:cubicBezTo>
                    <a:close/>
                  </a:path>
                </a:pathLst>
              </a:custGeom>
              <a:solidFill>
                <a:schemeClr val="bg1"/>
              </a:solidFill>
              <a:ln w="8128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8" name="Freeform 66">
                <a:extLst>
                  <a:ext uri="{FF2B5EF4-FFF2-40B4-BE49-F238E27FC236}">
                    <a16:creationId xmlns:a16="http://schemas.microsoft.com/office/drawing/2014/main" id="{D7DBEE0F-B649-4991-6BDA-68728E1EBD5B}"/>
                  </a:ext>
                </a:extLst>
              </p:cNvPr>
              <p:cNvSpPr/>
              <p:nvPr/>
            </p:nvSpPr>
            <p:spPr>
              <a:xfrm>
                <a:off x="7234918" y="2941715"/>
                <a:ext cx="649332" cy="649966"/>
              </a:xfrm>
              <a:custGeom>
                <a:avLst/>
                <a:gdLst>
                  <a:gd name="connsiteX0" fmla="*/ 242841 w 649332"/>
                  <a:gd name="connsiteY0" fmla="*/ 649844 h 649966"/>
                  <a:gd name="connsiteX1" fmla="*/ 250969 w 649332"/>
                  <a:gd name="connsiteY1" fmla="*/ 649844 h 649966"/>
                  <a:gd name="connsiteX2" fmla="*/ 310547 w 649332"/>
                  <a:gd name="connsiteY2" fmla="*/ 614081 h 649966"/>
                  <a:gd name="connsiteX3" fmla="*/ 635667 w 649332"/>
                  <a:gd name="connsiteY3" fmla="*/ 126401 h 649966"/>
                  <a:gd name="connsiteX4" fmla="*/ 640922 w 649332"/>
                  <a:gd name="connsiteY4" fmla="*/ 45281 h 649966"/>
                  <a:gd name="connsiteX5" fmla="*/ 573297 w 649332"/>
                  <a:gd name="connsiteY5" fmla="*/ 171 h 649966"/>
                  <a:gd name="connsiteX6" fmla="*/ 500417 w 649332"/>
                  <a:gd name="connsiteY6" fmla="*/ 36180 h 649966"/>
                  <a:gd name="connsiteX7" fmla="*/ 230243 w 649332"/>
                  <a:gd name="connsiteY7" fmla="*/ 440955 h 649966"/>
                  <a:gd name="connsiteX8" fmla="*/ 137746 w 649332"/>
                  <a:gd name="connsiteY8" fmla="*/ 348539 h 649966"/>
                  <a:gd name="connsiteX9" fmla="*/ 23806 w 649332"/>
                  <a:gd name="connsiteY9" fmla="*/ 349529 h 649966"/>
                  <a:gd name="connsiteX10" fmla="*/ 22816 w 649332"/>
                  <a:gd name="connsiteY10" fmla="*/ 463469 h 649966"/>
                  <a:gd name="connsiteX11" fmla="*/ 185376 w 649332"/>
                  <a:gd name="connsiteY11" fmla="*/ 626029 h 649966"/>
                  <a:gd name="connsiteX12" fmla="*/ 242841 w 649332"/>
                  <a:gd name="connsiteY12" fmla="*/ 649844 h 649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332" h="649966">
                    <a:moveTo>
                      <a:pt x="242841" y="649844"/>
                    </a:moveTo>
                    <a:cubicBezTo>
                      <a:pt x="245548" y="650007"/>
                      <a:pt x="248262" y="650007"/>
                      <a:pt x="250969" y="649844"/>
                    </a:cubicBezTo>
                    <a:cubicBezTo>
                      <a:pt x="275180" y="647441"/>
                      <a:pt x="297042" y="634318"/>
                      <a:pt x="310547" y="614081"/>
                    </a:cubicBezTo>
                    <a:lnTo>
                      <a:pt x="635667" y="126401"/>
                    </a:lnTo>
                    <a:cubicBezTo>
                      <a:pt x="651784" y="102241"/>
                      <a:pt x="653787" y="71318"/>
                      <a:pt x="640922" y="45281"/>
                    </a:cubicBezTo>
                    <a:cubicBezTo>
                      <a:pt x="628057" y="19244"/>
                      <a:pt x="602278" y="2048"/>
                      <a:pt x="573297" y="171"/>
                    </a:cubicBezTo>
                    <a:cubicBezTo>
                      <a:pt x="544315" y="-1707"/>
                      <a:pt x="516534" y="12020"/>
                      <a:pt x="500417" y="36180"/>
                    </a:cubicBezTo>
                    <a:lnTo>
                      <a:pt x="230243" y="440955"/>
                    </a:lnTo>
                    <a:lnTo>
                      <a:pt x="137746" y="348539"/>
                    </a:lnTo>
                    <a:cubicBezTo>
                      <a:pt x="105854" y="317736"/>
                      <a:pt x="55159" y="318177"/>
                      <a:pt x="23806" y="349529"/>
                    </a:cubicBezTo>
                    <a:cubicBezTo>
                      <a:pt x="-7546" y="380882"/>
                      <a:pt x="-7987" y="431577"/>
                      <a:pt x="22816" y="463469"/>
                    </a:cubicBezTo>
                    <a:lnTo>
                      <a:pt x="185376" y="626029"/>
                    </a:lnTo>
                    <a:cubicBezTo>
                      <a:pt x="200616" y="641273"/>
                      <a:pt x="221286" y="649840"/>
                      <a:pt x="242841" y="649844"/>
                    </a:cubicBezTo>
                    <a:close/>
                  </a:path>
                </a:pathLst>
              </a:custGeom>
              <a:solidFill>
                <a:schemeClr val="bg1"/>
              </a:solidFill>
              <a:ln w="8128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grpSp>
      <p:grpSp>
        <p:nvGrpSpPr>
          <p:cNvPr id="17" name="Group 16">
            <a:extLst>
              <a:ext uri="{FF2B5EF4-FFF2-40B4-BE49-F238E27FC236}">
                <a16:creationId xmlns:a16="http://schemas.microsoft.com/office/drawing/2014/main" id="{6EDD33F7-BA4D-428C-DD31-1A5E0697B55A}"/>
              </a:ext>
            </a:extLst>
          </p:cNvPr>
          <p:cNvGrpSpPr/>
          <p:nvPr/>
        </p:nvGrpSpPr>
        <p:grpSpPr>
          <a:xfrm>
            <a:off x="6517789" y="3198960"/>
            <a:ext cx="5128111" cy="1220980"/>
            <a:chOff x="6517789" y="3198960"/>
            <a:chExt cx="5128111" cy="1220980"/>
          </a:xfrm>
        </p:grpSpPr>
        <p:sp>
          <p:nvSpPr>
            <p:cNvPr id="8" name="Oval 7">
              <a:extLst>
                <a:ext uri="{FF2B5EF4-FFF2-40B4-BE49-F238E27FC236}">
                  <a16:creationId xmlns:a16="http://schemas.microsoft.com/office/drawing/2014/main" id="{FA92FAAD-E252-E784-675F-AFB7687C9D28}"/>
                </a:ext>
              </a:extLst>
            </p:cNvPr>
            <p:cNvSpPr/>
            <p:nvPr/>
          </p:nvSpPr>
          <p:spPr>
            <a:xfrm>
              <a:off x="6517789" y="3198960"/>
              <a:ext cx="1221662" cy="122098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9" name="Text Placeholder 4">
              <a:extLst>
                <a:ext uri="{FF2B5EF4-FFF2-40B4-BE49-F238E27FC236}">
                  <a16:creationId xmlns:a16="http://schemas.microsoft.com/office/drawing/2014/main" id="{F4E1AD12-5D8E-B390-871F-C85A6AE3C18F}"/>
                </a:ext>
              </a:extLst>
            </p:cNvPr>
            <p:cNvSpPr txBox="1">
              <a:spLocks/>
            </p:cNvSpPr>
            <p:nvPr/>
          </p:nvSpPr>
          <p:spPr>
            <a:xfrm>
              <a:off x="7896225" y="3405431"/>
              <a:ext cx="3749675" cy="808038"/>
            </a:xfrm>
          </p:spPr>
          <p:txBody>
            <a:bodyPr anchor="ctr">
              <a:norm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GB" sz="1800">
                  <a:solidFill>
                    <a:srgbClr val="FFFFFF"/>
                  </a:solidFill>
                </a:rPr>
                <a:t>Reallocate resources to cater for times of high demand</a:t>
              </a:r>
            </a:p>
          </p:txBody>
        </p:sp>
        <p:grpSp>
          <p:nvGrpSpPr>
            <p:cNvPr id="33" name="Group 32">
              <a:extLst>
                <a:ext uri="{FF2B5EF4-FFF2-40B4-BE49-F238E27FC236}">
                  <a16:creationId xmlns:a16="http://schemas.microsoft.com/office/drawing/2014/main" id="{CBC6DBF1-F747-C17C-BA02-D1804F7A5343}"/>
                </a:ext>
              </a:extLst>
            </p:cNvPr>
            <p:cNvGrpSpPr/>
            <p:nvPr/>
          </p:nvGrpSpPr>
          <p:grpSpPr>
            <a:xfrm>
              <a:off x="6876077" y="3558163"/>
              <a:ext cx="505086" cy="415728"/>
              <a:chOff x="3657600" y="1397070"/>
              <a:chExt cx="4877511" cy="4064586"/>
            </a:xfrm>
            <a:solidFill>
              <a:schemeClr val="tx1"/>
            </a:solidFill>
          </p:grpSpPr>
          <p:sp>
            <p:nvSpPr>
              <p:cNvPr id="43" name="Freeform 70">
                <a:extLst>
                  <a:ext uri="{FF2B5EF4-FFF2-40B4-BE49-F238E27FC236}">
                    <a16:creationId xmlns:a16="http://schemas.microsoft.com/office/drawing/2014/main" id="{65E4E034-1FEC-6EFA-A554-E4FF483087F0}"/>
                  </a:ext>
                </a:extLst>
              </p:cNvPr>
              <p:cNvSpPr/>
              <p:nvPr/>
            </p:nvSpPr>
            <p:spPr>
              <a:xfrm>
                <a:off x="3657600" y="3104193"/>
                <a:ext cx="895998" cy="895998"/>
              </a:xfrm>
              <a:custGeom>
                <a:avLst/>
                <a:gdLst>
                  <a:gd name="connsiteX0" fmla="*/ 448014 w 895998"/>
                  <a:gd name="connsiteY0" fmla="*/ 895998 h 895998"/>
                  <a:gd name="connsiteX1" fmla="*/ 0 w 895998"/>
                  <a:gd name="connsiteY1" fmla="*/ 448014 h 895998"/>
                  <a:gd name="connsiteX2" fmla="*/ 448014 w 895998"/>
                  <a:gd name="connsiteY2" fmla="*/ 0 h 895998"/>
                  <a:gd name="connsiteX3" fmla="*/ 895998 w 895998"/>
                  <a:gd name="connsiteY3" fmla="*/ 448014 h 895998"/>
                  <a:gd name="connsiteX4" fmla="*/ 448014 w 895998"/>
                  <a:gd name="connsiteY4" fmla="*/ 895998 h 895998"/>
                  <a:gd name="connsiteX5" fmla="*/ 448014 w 895998"/>
                  <a:gd name="connsiteY5" fmla="*/ 162585 h 895998"/>
                  <a:gd name="connsiteX6" fmla="*/ 162585 w 895998"/>
                  <a:gd name="connsiteY6" fmla="*/ 448014 h 895998"/>
                  <a:gd name="connsiteX7" fmla="*/ 448014 w 895998"/>
                  <a:gd name="connsiteY7" fmla="*/ 733413 h 895998"/>
                  <a:gd name="connsiteX8" fmla="*/ 733413 w 895998"/>
                  <a:gd name="connsiteY8" fmla="*/ 448014 h 895998"/>
                  <a:gd name="connsiteX9" fmla="*/ 448014 w 895998"/>
                  <a:gd name="connsiteY9" fmla="*/ 162585 h 89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5998" h="895998">
                    <a:moveTo>
                      <a:pt x="448014" y="895998"/>
                    </a:moveTo>
                    <a:cubicBezTo>
                      <a:pt x="200964" y="895998"/>
                      <a:pt x="0" y="695035"/>
                      <a:pt x="0" y="448014"/>
                    </a:cubicBezTo>
                    <a:cubicBezTo>
                      <a:pt x="0" y="200964"/>
                      <a:pt x="200964" y="0"/>
                      <a:pt x="448014" y="0"/>
                    </a:cubicBezTo>
                    <a:cubicBezTo>
                      <a:pt x="695020" y="0"/>
                      <a:pt x="895998" y="200964"/>
                      <a:pt x="895998" y="448014"/>
                    </a:cubicBezTo>
                    <a:cubicBezTo>
                      <a:pt x="895998" y="695035"/>
                      <a:pt x="695035" y="895998"/>
                      <a:pt x="448014" y="895998"/>
                    </a:cubicBezTo>
                    <a:close/>
                    <a:moveTo>
                      <a:pt x="448014" y="162585"/>
                    </a:moveTo>
                    <a:cubicBezTo>
                      <a:pt x="290624" y="162585"/>
                      <a:pt x="162585" y="290639"/>
                      <a:pt x="162585" y="448014"/>
                    </a:cubicBezTo>
                    <a:cubicBezTo>
                      <a:pt x="162585" y="605390"/>
                      <a:pt x="290639" y="733413"/>
                      <a:pt x="448014" y="733413"/>
                    </a:cubicBezTo>
                    <a:cubicBezTo>
                      <a:pt x="605390" y="733413"/>
                      <a:pt x="733413" y="605405"/>
                      <a:pt x="733413" y="448014"/>
                    </a:cubicBezTo>
                    <a:cubicBezTo>
                      <a:pt x="733413" y="290624"/>
                      <a:pt x="605405" y="162585"/>
                      <a:pt x="448014" y="162585"/>
                    </a:cubicBezTo>
                    <a:close/>
                  </a:path>
                </a:pathLst>
              </a:custGeom>
              <a:solidFill>
                <a:schemeClr val="bg1"/>
              </a:solidFill>
              <a:ln w="1514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4" name="Freeform 71">
                <a:extLst>
                  <a:ext uri="{FF2B5EF4-FFF2-40B4-BE49-F238E27FC236}">
                    <a16:creationId xmlns:a16="http://schemas.microsoft.com/office/drawing/2014/main" id="{E8903A5A-603A-F232-CAE7-361683C17D3C}"/>
                  </a:ext>
                </a:extLst>
              </p:cNvPr>
              <p:cNvSpPr/>
              <p:nvPr/>
            </p:nvSpPr>
            <p:spPr>
              <a:xfrm>
                <a:off x="5648349" y="3104193"/>
                <a:ext cx="896028" cy="895998"/>
              </a:xfrm>
              <a:custGeom>
                <a:avLst/>
                <a:gdLst>
                  <a:gd name="connsiteX0" fmla="*/ 448015 w 896028"/>
                  <a:gd name="connsiteY0" fmla="*/ 895998 h 895998"/>
                  <a:gd name="connsiteX1" fmla="*/ 0 w 896028"/>
                  <a:gd name="connsiteY1" fmla="*/ 448014 h 895998"/>
                  <a:gd name="connsiteX2" fmla="*/ 448015 w 896028"/>
                  <a:gd name="connsiteY2" fmla="*/ 0 h 895998"/>
                  <a:gd name="connsiteX3" fmla="*/ 896029 w 896028"/>
                  <a:gd name="connsiteY3" fmla="*/ 448014 h 895998"/>
                  <a:gd name="connsiteX4" fmla="*/ 448015 w 896028"/>
                  <a:gd name="connsiteY4" fmla="*/ 895998 h 895998"/>
                  <a:gd name="connsiteX5" fmla="*/ 448015 w 896028"/>
                  <a:gd name="connsiteY5" fmla="*/ 162585 h 895998"/>
                  <a:gd name="connsiteX6" fmla="*/ 162585 w 896028"/>
                  <a:gd name="connsiteY6" fmla="*/ 448014 h 895998"/>
                  <a:gd name="connsiteX7" fmla="*/ 448015 w 896028"/>
                  <a:gd name="connsiteY7" fmla="*/ 733413 h 895998"/>
                  <a:gd name="connsiteX8" fmla="*/ 733444 w 896028"/>
                  <a:gd name="connsiteY8" fmla="*/ 448014 h 895998"/>
                  <a:gd name="connsiteX9" fmla="*/ 448015 w 896028"/>
                  <a:gd name="connsiteY9" fmla="*/ 162585 h 89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6028" h="895998">
                    <a:moveTo>
                      <a:pt x="448015" y="895998"/>
                    </a:moveTo>
                    <a:cubicBezTo>
                      <a:pt x="200964" y="895998"/>
                      <a:pt x="0" y="695035"/>
                      <a:pt x="0" y="448014"/>
                    </a:cubicBezTo>
                    <a:cubicBezTo>
                      <a:pt x="0" y="200964"/>
                      <a:pt x="200964" y="0"/>
                      <a:pt x="448015" y="0"/>
                    </a:cubicBezTo>
                    <a:cubicBezTo>
                      <a:pt x="695065" y="0"/>
                      <a:pt x="896029" y="200964"/>
                      <a:pt x="896029" y="448014"/>
                    </a:cubicBezTo>
                    <a:cubicBezTo>
                      <a:pt x="896029" y="695035"/>
                      <a:pt x="695065" y="895998"/>
                      <a:pt x="448015" y="895998"/>
                    </a:cubicBezTo>
                    <a:close/>
                    <a:moveTo>
                      <a:pt x="448015" y="162585"/>
                    </a:moveTo>
                    <a:cubicBezTo>
                      <a:pt x="290624" y="162585"/>
                      <a:pt x="162585" y="290639"/>
                      <a:pt x="162585" y="448014"/>
                    </a:cubicBezTo>
                    <a:cubicBezTo>
                      <a:pt x="162585" y="605390"/>
                      <a:pt x="290639" y="733413"/>
                      <a:pt x="448015" y="733413"/>
                    </a:cubicBezTo>
                    <a:cubicBezTo>
                      <a:pt x="605390" y="733413"/>
                      <a:pt x="733444" y="605405"/>
                      <a:pt x="733444" y="448014"/>
                    </a:cubicBezTo>
                    <a:cubicBezTo>
                      <a:pt x="733444" y="290624"/>
                      <a:pt x="605390" y="162585"/>
                      <a:pt x="448015" y="162585"/>
                    </a:cubicBezTo>
                    <a:close/>
                  </a:path>
                </a:pathLst>
              </a:custGeom>
              <a:solidFill>
                <a:schemeClr val="bg1"/>
              </a:solidFill>
              <a:ln w="1514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5" name="Freeform 72">
                <a:extLst>
                  <a:ext uri="{FF2B5EF4-FFF2-40B4-BE49-F238E27FC236}">
                    <a16:creationId xmlns:a16="http://schemas.microsoft.com/office/drawing/2014/main" id="{8213AEBA-BBD2-8DD4-D2DF-07F221ABA170}"/>
                  </a:ext>
                </a:extLst>
              </p:cNvPr>
              <p:cNvSpPr/>
              <p:nvPr/>
            </p:nvSpPr>
            <p:spPr>
              <a:xfrm>
                <a:off x="7639113" y="3104193"/>
                <a:ext cx="895998" cy="895998"/>
              </a:xfrm>
              <a:custGeom>
                <a:avLst/>
                <a:gdLst>
                  <a:gd name="connsiteX0" fmla="*/ 447984 w 895998"/>
                  <a:gd name="connsiteY0" fmla="*/ 895998 h 895998"/>
                  <a:gd name="connsiteX1" fmla="*/ 0 w 895998"/>
                  <a:gd name="connsiteY1" fmla="*/ 448014 h 895998"/>
                  <a:gd name="connsiteX2" fmla="*/ 447984 w 895998"/>
                  <a:gd name="connsiteY2" fmla="*/ 0 h 895998"/>
                  <a:gd name="connsiteX3" fmla="*/ 895998 w 895998"/>
                  <a:gd name="connsiteY3" fmla="*/ 448014 h 895998"/>
                  <a:gd name="connsiteX4" fmla="*/ 447984 w 895998"/>
                  <a:gd name="connsiteY4" fmla="*/ 895998 h 895998"/>
                  <a:gd name="connsiteX5" fmla="*/ 447984 w 895998"/>
                  <a:gd name="connsiteY5" fmla="*/ 162585 h 895998"/>
                  <a:gd name="connsiteX6" fmla="*/ 162585 w 895998"/>
                  <a:gd name="connsiteY6" fmla="*/ 448014 h 895998"/>
                  <a:gd name="connsiteX7" fmla="*/ 447984 w 895998"/>
                  <a:gd name="connsiteY7" fmla="*/ 733413 h 895998"/>
                  <a:gd name="connsiteX8" fmla="*/ 733413 w 895998"/>
                  <a:gd name="connsiteY8" fmla="*/ 448014 h 895998"/>
                  <a:gd name="connsiteX9" fmla="*/ 447984 w 895998"/>
                  <a:gd name="connsiteY9" fmla="*/ 162585 h 89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5998" h="895998">
                    <a:moveTo>
                      <a:pt x="447984" y="895998"/>
                    </a:moveTo>
                    <a:cubicBezTo>
                      <a:pt x="200979" y="895998"/>
                      <a:pt x="0" y="695035"/>
                      <a:pt x="0" y="448014"/>
                    </a:cubicBezTo>
                    <a:cubicBezTo>
                      <a:pt x="0" y="200964"/>
                      <a:pt x="200964" y="0"/>
                      <a:pt x="447984" y="0"/>
                    </a:cubicBezTo>
                    <a:cubicBezTo>
                      <a:pt x="695035" y="0"/>
                      <a:pt x="895998" y="200964"/>
                      <a:pt x="895998" y="448014"/>
                    </a:cubicBezTo>
                    <a:cubicBezTo>
                      <a:pt x="895998" y="695035"/>
                      <a:pt x="695035" y="895998"/>
                      <a:pt x="447984" y="895998"/>
                    </a:cubicBezTo>
                    <a:close/>
                    <a:moveTo>
                      <a:pt x="447984" y="162585"/>
                    </a:moveTo>
                    <a:cubicBezTo>
                      <a:pt x="290594" y="162585"/>
                      <a:pt x="162585" y="290639"/>
                      <a:pt x="162585" y="448014"/>
                    </a:cubicBezTo>
                    <a:cubicBezTo>
                      <a:pt x="162585" y="605390"/>
                      <a:pt x="290594" y="733413"/>
                      <a:pt x="447984" y="733413"/>
                    </a:cubicBezTo>
                    <a:cubicBezTo>
                      <a:pt x="605375" y="733413"/>
                      <a:pt x="733413" y="605405"/>
                      <a:pt x="733413" y="448014"/>
                    </a:cubicBezTo>
                    <a:cubicBezTo>
                      <a:pt x="733413" y="290624"/>
                      <a:pt x="605375" y="162585"/>
                      <a:pt x="447984" y="162585"/>
                    </a:cubicBezTo>
                    <a:close/>
                  </a:path>
                </a:pathLst>
              </a:custGeom>
              <a:solidFill>
                <a:schemeClr val="bg1"/>
              </a:solidFill>
              <a:ln w="1514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6" name="Freeform 73">
                <a:extLst>
                  <a:ext uri="{FF2B5EF4-FFF2-40B4-BE49-F238E27FC236}">
                    <a16:creationId xmlns:a16="http://schemas.microsoft.com/office/drawing/2014/main" id="{3CAA2E9E-FA65-2296-0383-3F275AA27622}"/>
                  </a:ext>
                </a:extLst>
              </p:cNvPr>
              <p:cNvSpPr/>
              <p:nvPr/>
            </p:nvSpPr>
            <p:spPr>
              <a:xfrm>
                <a:off x="4470526" y="3510648"/>
                <a:ext cx="1300666" cy="162585"/>
              </a:xfrm>
              <a:custGeom>
                <a:avLst/>
                <a:gdLst>
                  <a:gd name="connsiteX0" fmla="*/ 0 w 1300666"/>
                  <a:gd name="connsiteY0" fmla="*/ 0 h 162585"/>
                  <a:gd name="connsiteX1" fmla="*/ 1300667 w 1300666"/>
                  <a:gd name="connsiteY1" fmla="*/ 0 h 162585"/>
                  <a:gd name="connsiteX2" fmla="*/ 1300667 w 1300666"/>
                  <a:gd name="connsiteY2" fmla="*/ 162585 h 162585"/>
                  <a:gd name="connsiteX3" fmla="*/ 0 w 1300666"/>
                  <a:gd name="connsiteY3" fmla="*/ 162585 h 162585"/>
                </a:gdLst>
                <a:ahLst/>
                <a:cxnLst>
                  <a:cxn ang="0">
                    <a:pos x="connsiteX0" y="connsiteY0"/>
                  </a:cxn>
                  <a:cxn ang="0">
                    <a:pos x="connsiteX1" y="connsiteY1"/>
                  </a:cxn>
                  <a:cxn ang="0">
                    <a:pos x="connsiteX2" y="connsiteY2"/>
                  </a:cxn>
                  <a:cxn ang="0">
                    <a:pos x="connsiteX3" y="connsiteY3"/>
                  </a:cxn>
                </a:cxnLst>
                <a:rect l="l" t="t" r="r" b="b"/>
                <a:pathLst>
                  <a:path w="1300666" h="162585">
                    <a:moveTo>
                      <a:pt x="0" y="0"/>
                    </a:moveTo>
                    <a:lnTo>
                      <a:pt x="1300667" y="0"/>
                    </a:lnTo>
                    <a:lnTo>
                      <a:pt x="1300667" y="162585"/>
                    </a:lnTo>
                    <a:lnTo>
                      <a:pt x="0" y="162585"/>
                    </a:lnTo>
                    <a:close/>
                  </a:path>
                </a:pathLst>
              </a:custGeom>
              <a:solidFill>
                <a:schemeClr val="bg1"/>
              </a:solidFill>
              <a:ln w="1514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7" name="Freeform 74">
                <a:extLst>
                  <a:ext uri="{FF2B5EF4-FFF2-40B4-BE49-F238E27FC236}">
                    <a16:creationId xmlns:a16="http://schemas.microsoft.com/office/drawing/2014/main" id="{1FE0411D-348F-E502-A024-212E381CD826}"/>
                  </a:ext>
                </a:extLst>
              </p:cNvPr>
              <p:cNvSpPr/>
              <p:nvPr/>
            </p:nvSpPr>
            <p:spPr>
              <a:xfrm>
                <a:off x="6421534" y="3510648"/>
                <a:ext cx="1300666" cy="162585"/>
              </a:xfrm>
              <a:custGeom>
                <a:avLst/>
                <a:gdLst>
                  <a:gd name="connsiteX0" fmla="*/ 0 w 1300666"/>
                  <a:gd name="connsiteY0" fmla="*/ 0 h 162585"/>
                  <a:gd name="connsiteX1" fmla="*/ 1300667 w 1300666"/>
                  <a:gd name="connsiteY1" fmla="*/ 0 h 162585"/>
                  <a:gd name="connsiteX2" fmla="*/ 1300667 w 1300666"/>
                  <a:gd name="connsiteY2" fmla="*/ 162585 h 162585"/>
                  <a:gd name="connsiteX3" fmla="*/ 0 w 1300666"/>
                  <a:gd name="connsiteY3" fmla="*/ 162585 h 162585"/>
                </a:gdLst>
                <a:ahLst/>
                <a:cxnLst>
                  <a:cxn ang="0">
                    <a:pos x="connsiteX0" y="connsiteY0"/>
                  </a:cxn>
                  <a:cxn ang="0">
                    <a:pos x="connsiteX1" y="connsiteY1"/>
                  </a:cxn>
                  <a:cxn ang="0">
                    <a:pos x="connsiteX2" y="connsiteY2"/>
                  </a:cxn>
                  <a:cxn ang="0">
                    <a:pos x="connsiteX3" y="connsiteY3"/>
                  </a:cxn>
                </a:cxnLst>
                <a:rect l="l" t="t" r="r" b="b"/>
                <a:pathLst>
                  <a:path w="1300666" h="162585">
                    <a:moveTo>
                      <a:pt x="0" y="0"/>
                    </a:moveTo>
                    <a:lnTo>
                      <a:pt x="1300667" y="0"/>
                    </a:lnTo>
                    <a:lnTo>
                      <a:pt x="1300667" y="162585"/>
                    </a:lnTo>
                    <a:lnTo>
                      <a:pt x="0" y="162585"/>
                    </a:lnTo>
                    <a:close/>
                  </a:path>
                </a:pathLst>
              </a:custGeom>
              <a:solidFill>
                <a:schemeClr val="bg1"/>
              </a:solidFill>
              <a:ln w="1514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8" name="Freeform 75">
                <a:extLst>
                  <a:ext uri="{FF2B5EF4-FFF2-40B4-BE49-F238E27FC236}">
                    <a16:creationId xmlns:a16="http://schemas.microsoft.com/office/drawing/2014/main" id="{5F2F0518-A24D-4902-39F2-4BF4B4B57C04}"/>
                  </a:ext>
                </a:extLst>
              </p:cNvPr>
              <p:cNvSpPr/>
              <p:nvPr/>
            </p:nvSpPr>
            <p:spPr>
              <a:xfrm>
                <a:off x="4958266" y="3348063"/>
                <a:ext cx="162585" cy="162585"/>
              </a:xfrm>
              <a:custGeom>
                <a:avLst/>
                <a:gdLst>
                  <a:gd name="connsiteX0" fmla="*/ 0 w 162585"/>
                  <a:gd name="connsiteY0" fmla="*/ 0 h 162585"/>
                  <a:gd name="connsiteX1" fmla="*/ 162585 w 162585"/>
                  <a:gd name="connsiteY1" fmla="*/ 0 h 162585"/>
                  <a:gd name="connsiteX2" fmla="*/ 162585 w 162585"/>
                  <a:gd name="connsiteY2" fmla="*/ 162585 h 162585"/>
                  <a:gd name="connsiteX3" fmla="*/ 0 w 162585"/>
                  <a:gd name="connsiteY3" fmla="*/ 162585 h 162585"/>
                </a:gdLst>
                <a:ahLst/>
                <a:cxnLst>
                  <a:cxn ang="0">
                    <a:pos x="connsiteX0" y="connsiteY0"/>
                  </a:cxn>
                  <a:cxn ang="0">
                    <a:pos x="connsiteX1" y="connsiteY1"/>
                  </a:cxn>
                  <a:cxn ang="0">
                    <a:pos x="connsiteX2" y="connsiteY2"/>
                  </a:cxn>
                  <a:cxn ang="0">
                    <a:pos x="connsiteX3" y="connsiteY3"/>
                  </a:cxn>
                </a:cxnLst>
                <a:rect l="l" t="t" r="r" b="b"/>
                <a:pathLst>
                  <a:path w="162585" h="162585">
                    <a:moveTo>
                      <a:pt x="0" y="0"/>
                    </a:moveTo>
                    <a:lnTo>
                      <a:pt x="162585" y="0"/>
                    </a:lnTo>
                    <a:lnTo>
                      <a:pt x="162585" y="162585"/>
                    </a:lnTo>
                    <a:lnTo>
                      <a:pt x="0" y="162585"/>
                    </a:lnTo>
                    <a:close/>
                  </a:path>
                </a:pathLst>
              </a:custGeom>
              <a:solidFill>
                <a:schemeClr val="bg1"/>
              </a:solidFill>
              <a:ln w="1514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9" name="Freeform 76">
                <a:extLst>
                  <a:ext uri="{FF2B5EF4-FFF2-40B4-BE49-F238E27FC236}">
                    <a16:creationId xmlns:a16="http://schemas.microsoft.com/office/drawing/2014/main" id="{83843BDA-4D63-0711-2AFB-F10FFD4F05DB}"/>
                  </a:ext>
                </a:extLst>
              </p:cNvPr>
              <p:cNvSpPr/>
              <p:nvPr/>
            </p:nvSpPr>
            <p:spPr>
              <a:xfrm>
                <a:off x="4958266" y="3022892"/>
                <a:ext cx="162585" cy="162585"/>
              </a:xfrm>
              <a:custGeom>
                <a:avLst/>
                <a:gdLst>
                  <a:gd name="connsiteX0" fmla="*/ 0 w 162585"/>
                  <a:gd name="connsiteY0" fmla="*/ 0 h 162585"/>
                  <a:gd name="connsiteX1" fmla="*/ 162585 w 162585"/>
                  <a:gd name="connsiteY1" fmla="*/ 0 h 162585"/>
                  <a:gd name="connsiteX2" fmla="*/ 162585 w 162585"/>
                  <a:gd name="connsiteY2" fmla="*/ 162585 h 162585"/>
                  <a:gd name="connsiteX3" fmla="*/ 0 w 162585"/>
                  <a:gd name="connsiteY3" fmla="*/ 162585 h 162585"/>
                </a:gdLst>
                <a:ahLst/>
                <a:cxnLst>
                  <a:cxn ang="0">
                    <a:pos x="connsiteX0" y="connsiteY0"/>
                  </a:cxn>
                  <a:cxn ang="0">
                    <a:pos x="connsiteX1" y="connsiteY1"/>
                  </a:cxn>
                  <a:cxn ang="0">
                    <a:pos x="connsiteX2" y="connsiteY2"/>
                  </a:cxn>
                  <a:cxn ang="0">
                    <a:pos x="connsiteX3" y="connsiteY3"/>
                  </a:cxn>
                </a:cxnLst>
                <a:rect l="l" t="t" r="r" b="b"/>
                <a:pathLst>
                  <a:path w="162585" h="162585">
                    <a:moveTo>
                      <a:pt x="0" y="0"/>
                    </a:moveTo>
                    <a:lnTo>
                      <a:pt x="162585" y="0"/>
                    </a:lnTo>
                    <a:lnTo>
                      <a:pt x="162585" y="162585"/>
                    </a:lnTo>
                    <a:lnTo>
                      <a:pt x="0" y="162585"/>
                    </a:lnTo>
                    <a:close/>
                  </a:path>
                </a:pathLst>
              </a:custGeom>
              <a:solidFill>
                <a:schemeClr val="bg1"/>
              </a:solidFill>
              <a:ln w="1514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0" name="Freeform 77">
                <a:extLst>
                  <a:ext uri="{FF2B5EF4-FFF2-40B4-BE49-F238E27FC236}">
                    <a16:creationId xmlns:a16="http://schemas.microsoft.com/office/drawing/2014/main" id="{9DE5BB62-AF26-C6B1-86BE-0CA727B27ED1}"/>
                  </a:ext>
                </a:extLst>
              </p:cNvPr>
              <p:cNvSpPr/>
              <p:nvPr/>
            </p:nvSpPr>
            <p:spPr>
              <a:xfrm>
                <a:off x="4958266" y="2697737"/>
                <a:ext cx="162585" cy="162585"/>
              </a:xfrm>
              <a:custGeom>
                <a:avLst/>
                <a:gdLst>
                  <a:gd name="connsiteX0" fmla="*/ 0 w 162585"/>
                  <a:gd name="connsiteY0" fmla="*/ 0 h 162585"/>
                  <a:gd name="connsiteX1" fmla="*/ 162585 w 162585"/>
                  <a:gd name="connsiteY1" fmla="*/ 0 h 162585"/>
                  <a:gd name="connsiteX2" fmla="*/ 162585 w 162585"/>
                  <a:gd name="connsiteY2" fmla="*/ 162585 h 162585"/>
                  <a:gd name="connsiteX3" fmla="*/ 0 w 162585"/>
                  <a:gd name="connsiteY3" fmla="*/ 162585 h 162585"/>
                </a:gdLst>
                <a:ahLst/>
                <a:cxnLst>
                  <a:cxn ang="0">
                    <a:pos x="connsiteX0" y="connsiteY0"/>
                  </a:cxn>
                  <a:cxn ang="0">
                    <a:pos x="connsiteX1" y="connsiteY1"/>
                  </a:cxn>
                  <a:cxn ang="0">
                    <a:pos x="connsiteX2" y="connsiteY2"/>
                  </a:cxn>
                  <a:cxn ang="0">
                    <a:pos x="connsiteX3" y="connsiteY3"/>
                  </a:cxn>
                </a:cxnLst>
                <a:rect l="l" t="t" r="r" b="b"/>
                <a:pathLst>
                  <a:path w="162585" h="162585">
                    <a:moveTo>
                      <a:pt x="0" y="0"/>
                    </a:moveTo>
                    <a:lnTo>
                      <a:pt x="162585" y="0"/>
                    </a:lnTo>
                    <a:lnTo>
                      <a:pt x="162585" y="162585"/>
                    </a:lnTo>
                    <a:lnTo>
                      <a:pt x="0" y="162585"/>
                    </a:lnTo>
                    <a:close/>
                  </a:path>
                </a:pathLst>
              </a:custGeom>
              <a:solidFill>
                <a:schemeClr val="bg1"/>
              </a:solidFill>
              <a:ln w="1514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1" name="Freeform 78">
                <a:extLst>
                  <a:ext uri="{FF2B5EF4-FFF2-40B4-BE49-F238E27FC236}">
                    <a16:creationId xmlns:a16="http://schemas.microsoft.com/office/drawing/2014/main" id="{A78F3A1E-B04A-1D79-46A5-74D92EC13E10}"/>
                  </a:ext>
                </a:extLst>
              </p:cNvPr>
              <p:cNvSpPr/>
              <p:nvPr/>
            </p:nvSpPr>
            <p:spPr>
              <a:xfrm>
                <a:off x="4958266" y="2372567"/>
                <a:ext cx="162585" cy="162585"/>
              </a:xfrm>
              <a:custGeom>
                <a:avLst/>
                <a:gdLst>
                  <a:gd name="connsiteX0" fmla="*/ 0 w 162585"/>
                  <a:gd name="connsiteY0" fmla="*/ 0 h 162585"/>
                  <a:gd name="connsiteX1" fmla="*/ 162585 w 162585"/>
                  <a:gd name="connsiteY1" fmla="*/ 0 h 162585"/>
                  <a:gd name="connsiteX2" fmla="*/ 162585 w 162585"/>
                  <a:gd name="connsiteY2" fmla="*/ 162585 h 162585"/>
                  <a:gd name="connsiteX3" fmla="*/ 0 w 162585"/>
                  <a:gd name="connsiteY3" fmla="*/ 162585 h 162585"/>
                </a:gdLst>
                <a:ahLst/>
                <a:cxnLst>
                  <a:cxn ang="0">
                    <a:pos x="connsiteX0" y="connsiteY0"/>
                  </a:cxn>
                  <a:cxn ang="0">
                    <a:pos x="connsiteX1" y="connsiteY1"/>
                  </a:cxn>
                  <a:cxn ang="0">
                    <a:pos x="connsiteX2" y="connsiteY2"/>
                  </a:cxn>
                  <a:cxn ang="0">
                    <a:pos x="connsiteX3" y="connsiteY3"/>
                  </a:cxn>
                </a:cxnLst>
                <a:rect l="l" t="t" r="r" b="b"/>
                <a:pathLst>
                  <a:path w="162585" h="162585">
                    <a:moveTo>
                      <a:pt x="0" y="0"/>
                    </a:moveTo>
                    <a:lnTo>
                      <a:pt x="162585" y="0"/>
                    </a:lnTo>
                    <a:lnTo>
                      <a:pt x="162585" y="162585"/>
                    </a:lnTo>
                    <a:lnTo>
                      <a:pt x="0" y="162585"/>
                    </a:lnTo>
                    <a:close/>
                  </a:path>
                </a:pathLst>
              </a:custGeom>
              <a:solidFill>
                <a:schemeClr val="bg1"/>
              </a:solidFill>
              <a:ln w="1514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2" name="Freeform 79">
                <a:extLst>
                  <a:ext uri="{FF2B5EF4-FFF2-40B4-BE49-F238E27FC236}">
                    <a16:creationId xmlns:a16="http://schemas.microsoft.com/office/drawing/2014/main" id="{3380561C-00F1-ABBF-F9A9-218E328CC5E5}"/>
                  </a:ext>
                </a:extLst>
              </p:cNvPr>
              <p:cNvSpPr/>
              <p:nvPr/>
            </p:nvSpPr>
            <p:spPr>
              <a:xfrm>
                <a:off x="7071859" y="4567445"/>
                <a:ext cx="162585" cy="162585"/>
              </a:xfrm>
              <a:custGeom>
                <a:avLst/>
                <a:gdLst>
                  <a:gd name="connsiteX0" fmla="*/ 0 w 162585"/>
                  <a:gd name="connsiteY0" fmla="*/ 0 h 162585"/>
                  <a:gd name="connsiteX1" fmla="*/ 162585 w 162585"/>
                  <a:gd name="connsiteY1" fmla="*/ 0 h 162585"/>
                  <a:gd name="connsiteX2" fmla="*/ 162585 w 162585"/>
                  <a:gd name="connsiteY2" fmla="*/ 162585 h 162585"/>
                  <a:gd name="connsiteX3" fmla="*/ 0 w 162585"/>
                  <a:gd name="connsiteY3" fmla="*/ 162585 h 162585"/>
                </a:gdLst>
                <a:ahLst/>
                <a:cxnLst>
                  <a:cxn ang="0">
                    <a:pos x="connsiteX0" y="connsiteY0"/>
                  </a:cxn>
                  <a:cxn ang="0">
                    <a:pos x="connsiteX1" y="connsiteY1"/>
                  </a:cxn>
                  <a:cxn ang="0">
                    <a:pos x="connsiteX2" y="connsiteY2"/>
                  </a:cxn>
                  <a:cxn ang="0">
                    <a:pos x="connsiteX3" y="connsiteY3"/>
                  </a:cxn>
                </a:cxnLst>
                <a:rect l="l" t="t" r="r" b="b"/>
                <a:pathLst>
                  <a:path w="162585" h="162585">
                    <a:moveTo>
                      <a:pt x="0" y="0"/>
                    </a:moveTo>
                    <a:lnTo>
                      <a:pt x="162585" y="0"/>
                    </a:lnTo>
                    <a:lnTo>
                      <a:pt x="162585" y="162585"/>
                    </a:lnTo>
                    <a:lnTo>
                      <a:pt x="0" y="162585"/>
                    </a:lnTo>
                    <a:close/>
                  </a:path>
                </a:pathLst>
              </a:custGeom>
              <a:solidFill>
                <a:schemeClr val="bg1"/>
              </a:solidFill>
              <a:ln w="1514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3" name="Freeform 80">
                <a:extLst>
                  <a:ext uri="{FF2B5EF4-FFF2-40B4-BE49-F238E27FC236}">
                    <a16:creationId xmlns:a16="http://schemas.microsoft.com/office/drawing/2014/main" id="{DC203E24-905D-8751-54C2-FE7D4196CC8F}"/>
                  </a:ext>
                </a:extLst>
              </p:cNvPr>
              <p:cNvSpPr/>
              <p:nvPr/>
            </p:nvSpPr>
            <p:spPr>
              <a:xfrm>
                <a:off x="7071859" y="4242274"/>
                <a:ext cx="162585" cy="162585"/>
              </a:xfrm>
              <a:custGeom>
                <a:avLst/>
                <a:gdLst>
                  <a:gd name="connsiteX0" fmla="*/ 0 w 162585"/>
                  <a:gd name="connsiteY0" fmla="*/ 0 h 162585"/>
                  <a:gd name="connsiteX1" fmla="*/ 162585 w 162585"/>
                  <a:gd name="connsiteY1" fmla="*/ 0 h 162585"/>
                  <a:gd name="connsiteX2" fmla="*/ 162585 w 162585"/>
                  <a:gd name="connsiteY2" fmla="*/ 162585 h 162585"/>
                  <a:gd name="connsiteX3" fmla="*/ 0 w 162585"/>
                  <a:gd name="connsiteY3" fmla="*/ 162585 h 162585"/>
                </a:gdLst>
                <a:ahLst/>
                <a:cxnLst>
                  <a:cxn ang="0">
                    <a:pos x="connsiteX0" y="connsiteY0"/>
                  </a:cxn>
                  <a:cxn ang="0">
                    <a:pos x="connsiteX1" y="connsiteY1"/>
                  </a:cxn>
                  <a:cxn ang="0">
                    <a:pos x="connsiteX2" y="connsiteY2"/>
                  </a:cxn>
                  <a:cxn ang="0">
                    <a:pos x="connsiteX3" y="connsiteY3"/>
                  </a:cxn>
                </a:cxnLst>
                <a:rect l="l" t="t" r="r" b="b"/>
                <a:pathLst>
                  <a:path w="162585" h="162585">
                    <a:moveTo>
                      <a:pt x="0" y="0"/>
                    </a:moveTo>
                    <a:lnTo>
                      <a:pt x="162585" y="0"/>
                    </a:lnTo>
                    <a:lnTo>
                      <a:pt x="162585" y="162585"/>
                    </a:lnTo>
                    <a:lnTo>
                      <a:pt x="0" y="162585"/>
                    </a:lnTo>
                    <a:close/>
                  </a:path>
                </a:pathLst>
              </a:custGeom>
              <a:solidFill>
                <a:schemeClr val="bg1"/>
              </a:solidFill>
              <a:ln w="1514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4" name="Freeform 81">
                <a:extLst>
                  <a:ext uri="{FF2B5EF4-FFF2-40B4-BE49-F238E27FC236}">
                    <a16:creationId xmlns:a16="http://schemas.microsoft.com/office/drawing/2014/main" id="{F2B1A37E-B2F2-F4EC-633D-2CA27F06A665}"/>
                  </a:ext>
                </a:extLst>
              </p:cNvPr>
              <p:cNvSpPr/>
              <p:nvPr/>
            </p:nvSpPr>
            <p:spPr>
              <a:xfrm>
                <a:off x="7071859" y="3917104"/>
                <a:ext cx="162585" cy="162585"/>
              </a:xfrm>
              <a:custGeom>
                <a:avLst/>
                <a:gdLst>
                  <a:gd name="connsiteX0" fmla="*/ 0 w 162585"/>
                  <a:gd name="connsiteY0" fmla="*/ 0 h 162585"/>
                  <a:gd name="connsiteX1" fmla="*/ 162585 w 162585"/>
                  <a:gd name="connsiteY1" fmla="*/ 0 h 162585"/>
                  <a:gd name="connsiteX2" fmla="*/ 162585 w 162585"/>
                  <a:gd name="connsiteY2" fmla="*/ 162585 h 162585"/>
                  <a:gd name="connsiteX3" fmla="*/ 0 w 162585"/>
                  <a:gd name="connsiteY3" fmla="*/ 162585 h 162585"/>
                </a:gdLst>
                <a:ahLst/>
                <a:cxnLst>
                  <a:cxn ang="0">
                    <a:pos x="connsiteX0" y="connsiteY0"/>
                  </a:cxn>
                  <a:cxn ang="0">
                    <a:pos x="connsiteX1" y="connsiteY1"/>
                  </a:cxn>
                  <a:cxn ang="0">
                    <a:pos x="connsiteX2" y="connsiteY2"/>
                  </a:cxn>
                  <a:cxn ang="0">
                    <a:pos x="connsiteX3" y="connsiteY3"/>
                  </a:cxn>
                </a:cxnLst>
                <a:rect l="l" t="t" r="r" b="b"/>
                <a:pathLst>
                  <a:path w="162585" h="162585">
                    <a:moveTo>
                      <a:pt x="0" y="0"/>
                    </a:moveTo>
                    <a:lnTo>
                      <a:pt x="162585" y="0"/>
                    </a:lnTo>
                    <a:lnTo>
                      <a:pt x="162585" y="162585"/>
                    </a:lnTo>
                    <a:lnTo>
                      <a:pt x="0" y="162585"/>
                    </a:lnTo>
                    <a:close/>
                  </a:path>
                </a:pathLst>
              </a:custGeom>
              <a:solidFill>
                <a:schemeClr val="bg1"/>
              </a:solidFill>
              <a:ln w="1514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5" name="Freeform 82">
                <a:extLst>
                  <a:ext uri="{FF2B5EF4-FFF2-40B4-BE49-F238E27FC236}">
                    <a16:creationId xmlns:a16="http://schemas.microsoft.com/office/drawing/2014/main" id="{9E98F66E-7F06-BFAB-16D7-00FD60FF00D5}"/>
                  </a:ext>
                </a:extLst>
              </p:cNvPr>
              <p:cNvSpPr/>
              <p:nvPr/>
            </p:nvSpPr>
            <p:spPr>
              <a:xfrm>
                <a:off x="7071859" y="3591948"/>
                <a:ext cx="162585" cy="162585"/>
              </a:xfrm>
              <a:custGeom>
                <a:avLst/>
                <a:gdLst>
                  <a:gd name="connsiteX0" fmla="*/ 0 w 162585"/>
                  <a:gd name="connsiteY0" fmla="*/ 0 h 162585"/>
                  <a:gd name="connsiteX1" fmla="*/ 162585 w 162585"/>
                  <a:gd name="connsiteY1" fmla="*/ 0 h 162585"/>
                  <a:gd name="connsiteX2" fmla="*/ 162585 w 162585"/>
                  <a:gd name="connsiteY2" fmla="*/ 162585 h 162585"/>
                  <a:gd name="connsiteX3" fmla="*/ 0 w 162585"/>
                  <a:gd name="connsiteY3" fmla="*/ 162585 h 162585"/>
                </a:gdLst>
                <a:ahLst/>
                <a:cxnLst>
                  <a:cxn ang="0">
                    <a:pos x="connsiteX0" y="connsiteY0"/>
                  </a:cxn>
                  <a:cxn ang="0">
                    <a:pos x="connsiteX1" y="connsiteY1"/>
                  </a:cxn>
                  <a:cxn ang="0">
                    <a:pos x="connsiteX2" y="connsiteY2"/>
                  </a:cxn>
                  <a:cxn ang="0">
                    <a:pos x="connsiteX3" y="connsiteY3"/>
                  </a:cxn>
                </a:cxnLst>
                <a:rect l="l" t="t" r="r" b="b"/>
                <a:pathLst>
                  <a:path w="162585" h="162585">
                    <a:moveTo>
                      <a:pt x="0" y="0"/>
                    </a:moveTo>
                    <a:lnTo>
                      <a:pt x="162585" y="0"/>
                    </a:lnTo>
                    <a:lnTo>
                      <a:pt x="162585" y="162585"/>
                    </a:lnTo>
                    <a:lnTo>
                      <a:pt x="0" y="162585"/>
                    </a:lnTo>
                    <a:close/>
                  </a:path>
                </a:pathLst>
              </a:custGeom>
              <a:solidFill>
                <a:schemeClr val="bg1"/>
              </a:solidFill>
              <a:ln w="1514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6" name="Freeform 83">
                <a:extLst>
                  <a:ext uri="{FF2B5EF4-FFF2-40B4-BE49-F238E27FC236}">
                    <a16:creationId xmlns:a16="http://schemas.microsoft.com/office/drawing/2014/main" id="{E46FFFC0-16FD-3221-5570-CE90E9AE6FAD}"/>
                  </a:ext>
                </a:extLst>
              </p:cNvPr>
              <p:cNvSpPr/>
              <p:nvPr/>
            </p:nvSpPr>
            <p:spPr>
              <a:xfrm>
                <a:off x="4226655" y="1397070"/>
                <a:ext cx="1625822" cy="812911"/>
              </a:xfrm>
              <a:custGeom>
                <a:avLst/>
                <a:gdLst>
                  <a:gd name="connsiteX0" fmla="*/ 1544537 w 1625822"/>
                  <a:gd name="connsiteY0" fmla="*/ 812911 h 812911"/>
                  <a:gd name="connsiteX1" fmla="*/ 81285 w 1625822"/>
                  <a:gd name="connsiteY1" fmla="*/ 812911 h 812911"/>
                  <a:gd name="connsiteX2" fmla="*/ 0 w 1625822"/>
                  <a:gd name="connsiteY2" fmla="*/ 731626 h 812911"/>
                  <a:gd name="connsiteX3" fmla="*/ 0 w 1625822"/>
                  <a:gd name="connsiteY3" fmla="*/ 81285 h 812911"/>
                  <a:gd name="connsiteX4" fmla="*/ 81285 w 1625822"/>
                  <a:gd name="connsiteY4" fmla="*/ 0 h 812911"/>
                  <a:gd name="connsiteX5" fmla="*/ 1544537 w 1625822"/>
                  <a:gd name="connsiteY5" fmla="*/ 0 h 812911"/>
                  <a:gd name="connsiteX6" fmla="*/ 1625822 w 1625822"/>
                  <a:gd name="connsiteY6" fmla="*/ 81285 h 812911"/>
                  <a:gd name="connsiteX7" fmla="*/ 1625822 w 1625822"/>
                  <a:gd name="connsiteY7" fmla="*/ 731626 h 812911"/>
                  <a:gd name="connsiteX8" fmla="*/ 1544537 w 1625822"/>
                  <a:gd name="connsiteY8" fmla="*/ 812911 h 812911"/>
                  <a:gd name="connsiteX9" fmla="*/ 162570 w 1625822"/>
                  <a:gd name="connsiteY9" fmla="*/ 650326 h 812911"/>
                  <a:gd name="connsiteX10" fmla="*/ 1463237 w 1625822"/>
                  <a:gd name="connsiteY10" fmla="*/ 650326 h 812911"/>
                  <a:gd name="connsiteX11" fmla="*/ 1463237 w 1625822"/>
                  <a:gd name="connsiteY11" fmla="*/ 162570 h 812911"/>
                  <a:gd name="connsiteX12" fmla="*/ 162570 w 1625822"/>
                  <a:gd name="connsiteY12" fmla="*/ 162570 h 81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5822" h="812911">
                    <a:moveTo>
                      <a:pt x="1544537" y="812911"/>
                    </a:moveTo>
                    <a:lnTo>
                      <a:pt x="81285" y="812911"/>
                    </a:lnTo>
                    <a:cubicBezTo>
                      <a:pt x="36394" y="812911"/>
                      <a:pt x="0" y="776517"/>
                      <a:pt x="0" y="731626"/>
                    </a:cubicBezTo>
                    <a:lnTo>
                      <a:pt x="0" y="81285"/>
                    </a:lnTo>
                    <a:cubicBezTo>
                      <a:pt x="0" y="36394"/>
                      <a:pt x="36394" y="0"/>
                      <a:pt x="81285" y="0"/>
                    </a:cubicBezTo>
                    <a:lnTo>
                      <a:pt x="1544537" y="0"/>
                    </a:lnTo>
                    <a:cubicBezTo>
                      <a:pt x="1589428" y="0"/>
                      <a:pt x="1625822" y="36394"/>
                      <a:pt x="1625822" y="81285"/>
                    </a:cubicBezTo>
                    <a:lnTo>
                      <a:pt x="1625822" y="731626"/>
                    </a:lnTo>
                    <a:cubicBezTo>
                      <a:pt x="1625822" y="776517"/>
                      <a:pt x="1589428" y="812911"/>
                      <a:pt x="1544537" y="812911"/>
                    </a:cubicBezTo>
                    <a:close/>
                    <a:moveTo>
                      <a:pt x="162570" y="650326"/>
                    </a:moveTo>
                    <a:lnTo>
                      <a:pt x="1463237" y="650326"/>
                    </a:lnTo>
                    <a:lnTo>
                      <a:pt x="1463237" y="162570"/>
                    </a:lnTo>
                    <a:lnTo>
                      <a:pt x="162570" y="162570"/>
                    </a:lnTo>
                    <a:close/>
                  </a:path>
                </a:pathLst>
              </a:custGeom>
              <a:solidFill>
                <a:schemeClr val="bg1"/>
              </a:solidFill>
              <a:ln w="1514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7" name="Freeform 84">
                <a:extLst>
                  <a:ext uri="{FF2B5EF4-FFF2-40B4-BE49-F238E27FC236}">
                    <a16:creationId xmlns:a16="http://schemas.microsoft.com/office/drawing/2014/main" id="{7D46C72B-D763-C81B-1ACE-67B212314CF1}"/>
                  </a:ext>
                </a:extLst>
              </p:cNvPr>
              <p:cNvSpPr/>
              <p:nvPr/>
            </p:nvSpPr>
            <p:spPr>
              <a:xfrm>
                <a:off x="4551811" y="1722226"/>
                <a:ext cx="162585" cy="162585"/>
              </a:xfrm>
              <a:custGeom>
                <a:avLst/>
                <a:gdLst>
                  <a:gd name="connsiteX0" fmla="*/ 0 w 162585"/>
                  <a:gd name="connsiteY0" fmla="*/ 0 h 162585"/>
                  <a:gd name="connsiteX1" fmla="*/ 162585 w 162585"/>
                  <a:gd name="connsiteY1" fmla="*/ 0 h 162585"/>
                  <a:gd name="connsiteX2" fmla="*/ 162585 w 162585"/>
                  <a:gd name="connsiteY2" fmla="*/ 162585 h 162585"/>
                  <a:gd name="connsiteX3" fmla="*/ 0 w 162585"/>
                  <a:gd name="connsiteY3" fmla="*/ 162585 h 162585"/>
                </a:gdLst>
                <a:ahLst/>
                <a:cxnLst>
                  <a:cxn ang="0">
                    <a:pos x="connsiteX0" y="connsiteY0"/>
                  </a:cxn>
                  <a:cxn ang="0">
                    <a:pos x="connsiteX1" y="connsiteY1"/>
                  </a:cxn>
                  <a:cxn ang="0">
                    <a:pos x="connsiteX2" y="connsiteY2"/>
                  </a:cxn>
                  <a:cxn ang="0">
                    <a:pos x="connsiteX3" y="connsiteY3"/>
                  </a:cxn>
                </a:cxnLst>
                <a:rect l="l" t="t" r="r" b="b"/>
                <a:pathLst>
                  <a:path w="162585" h="162585">
                    <a:moveTo>
                      <a:pt x="0" y="0"/>
                    </a:moveTo>
                    <a:lnTo>
                      <a:pt x="162585" y="0"/>
                    </a:lnTo>
                    <a:lnTo>
                      <a:pt x="162585" y="162585"/>
                    </a:lnTo>
                    <a:lnTo>
                      <a:pt x="0" y="162585"/>
                    </a:lnTo>
                    <a:close/>
                  </a:path>
                </a:pathLst>
              </a:custGeom>
              <a:solidFill>
                <a:schemeClr val="bg1"/>
              </a:solidFill>
              <a:ln w="1514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8" name="Freeform 85">
                <a:extLst>
                  <a:ext uri="{FF2B5EF4-FFF2-40B4-BE49-F238E27FC236}">
                    <a16:creationId xmlns:a16="http://schemas.microsoft.com/office/drawing/2014/main" id="{E3315D58-E6FF-40BB-97A3-BE3CE409E3EA}"/>
                  </a:ext>
                </a:extLst>
              </p:cNvPr>
              <p:cNvSpPr/>
              <p:nvPr/>
            </p:nvSpPr>
            <p:spPr>
              <a:xfrm>
                <a:off x="4876981" y="1722226"/>
                <a:ext cx="650341" cy="162585"/>
              </a:xfrm>
              <a:custGeom>
                <a:avLst/>
                <a:gdLst>
                  <a:gd name="connsiteX0" fmla="*/ 0 w 650341"/>
                  <a:gd name="connsiteY0" fmla="*/ 0 h 162585"/>
                  <a:gd name="connsiteX1" fmla="*/ 650341 w 650341"/>
                  <a:gd name="connsiteY1" fmla="*/ 0 h 162585"/>
                  <a:gd name="connsiteX2" fmla="*/ 650341 w 650341"/>
                  <a:gd name="connsiteY2" fmla="*/ 162585 h 162585"/>
                  <a:gd name="connsiteX3" fmla="*/ 0 w 650341"/>
                  <a:gd name="connsiteY3" fmla="*/ 162585 h 162585"/>
                </a:gdLst>
                <a:ahLst/>
                <a:cxnLst>
                  <a:cxn ang="0">
                    <a:pos x="connsiteX0" y="connsiteY0"/>
                  </a:cxn>
                  <a:cxn ang="0">
                    <a:pos x="connsiteX1" y="connsiteY1"/>
                  </a:cxn>
                  <a:cxn ang="0">
                    <a:pos x="connsiteX2" y="connsiteY2"/>
                  </a:cxn>
                  <a:cxn ang="0">
                    <a:pos x="connsiteX3" y="connsiteY3"/>
                  </a:cxn>
                </a:cxnLst>
                <a:rect l="l" t="t" r="r" b="b"/>
                <a:pathLst>
                  <a:path w="650341" h="162585">
                    <a:moveTo>
                      <a:pt x="0" y="0"/>
                    </a:moveTo>
                    <a:lnTo>
                      <a:pt x="650341" y="0"/>
                    </a:lnTo>
                    <a:lnTo>
                      <a:pt x="650341" y="162585"/>
                    </a:lnTo>
                    <a:lnTo>
                      <a:pt x="0" y="162585"/>
                    </a:lnTo>
                    <a:close/>
                  </a:path>
                </a:pathLst>
              </a:custGeom>
              <a:solidFill>
                <a:schemeClr val="bg1"/>
              </a:solidFill>
              <a:ln w="1514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9" name="Freeform 86">
                <a:extLst>
                  <a:ext uri="{FF2B5EF4-FFF2-40B4-BE49-F238E27FC236}">
                    <a16:creationId xmlns:a16="http://schemas.microsoft.com/office/drawing/2014/main" id="{C8FBC356-6D18-4268-48CB-2D38E7F381F2}"/>
                  </a:ext>
                </a:extLst>
              </p:cNvPr>
              <p:cNvSpPr/>
              <p:nvPr/>
            </p:nvSpPr>
            <p:spPr>
              <a:xfrm>
                <a:off x="6340248" y="4648745"/>
                <a:ext cx="1625822" cy="812911"/>
              </a:xfrm>
              <a:custGeom>
                <a:avLst/>
                <a:gdLst>
                  <a:gd name="connsiteX0" fmla="*/ 1544537 w 1625822"/>
                  <a:gd name="connsiteY0" fmla="*/ 812911 h 812911"/>
                  <a:gd name="connsiteX1" fmla="*/ 81285 w 1625822"/>
                  <a:gd name="connsiteY1" fmla="*/ 812911 h 812911"/>
                  <a:gd name="connsiteX2" fmla="*/ 0 w 1625822"/>
                  <a:gd name="connsiteY2" fmla="*/ 731626 h 812911"/>
                  <a:gd name="connsiteX3" fmla="*/ 0 w 1625822"/>
                  <a:gd name="connsiteY3" fmla="*/ 81285 h 812911"/>
                  <a:gd name="connsiteX4" fmla="*/ 81285 w 1625822"/>
                  <a:gd name="connsiteY4" fmla="*/ 0 h 812911"/>
                  <a:gd name="connsiteX5" fmla="*/ 1544537 w 1625822"/>
                  <a:gd name="connsiteY5" fmla="*/ 0 h 812911"/>
                  <a:gd name="connsiteX6" fmla="*/ 1625822 w 1625822"/>
                  <a:gd name="connsiteY6" fmla="*/ 81285 h 812911"/>
                  <a:gd name="connsiteX7" fmla="*/ 1625822 w 1625822"/>
                  <a:gd name="connsiteY7" fmla="*/ 731626 h 812911"/>
                  <a:gd name="connsiteX8" fmla="*/ 1544537 w 1625822"/>
                  <a:gd name="connsiteY8" fmla="*/ 812911 h 812911"/>
                  <a:gd name="connsiteX9" fmla="*/ 162570 w 1625822"/>
                  <a:gd name="connsiteY9" fmla="*/ 650326 h 812911"/>
                  <a:gd name="connsiteX10" fmla="*/ 1463237 w 1625822"/>
                  <a:gd name="connsiteY10" fmla="*/ 650326 h 812911"/>
                  <a:gd name="connsiteX11" fmla="*/ 1463237 w 1625822"/>
                  <a:gd name="connsiteY11" fmla="*/ 162570 h 812911"/>
                  <a:gd name="connsiteX12" fmla="*/ 162570 w 1625822"/>
                  <a:gd name="connsiteY12" fmla="*/ 162570 h 81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5822" h="812911">
                    <a:moveTo>
                      <a:pt x="1544537" y="812911"/>
                    </a:moveTo>
                    <a:lnTo>
                      <a:pt x="81285" y="812911"/>
                    </a:lnTo>
                    <a:cubicBezTo>
                      <a:pt x="36394" y="812911"/>
                      <a:pt x="0" y="776547"/>
                      <a:pt x="0" y="731626"/>
                    </a:cubicBezTo>
                    <a:lnTo>
                      <a:pt x="0" y="81285"/>
                    </a:lnTo>
                    <a:cubicBezTo>
                      <a:pt x="0" y="36394"/>
                      <a:pt x="36394" y="0"/>
                      <a:pt x="81285" y="0"/>
                    </a:cubicBezTo>
                    <a:lnTo>
                      <a:pt x="1544537" y="0"/>
                    </a:lnTo>
                    <a:cubicBezTo>
                      <a:pt x="1589428" y="0"/>
                      <a:pt x="1625822" y="36394"/>
                      <a:pt x="1625822" y="81285"/>
                    </a:cubicBezTo>
                    <a:lnTo>
                      <a:pt x="1625822" y="731626"/>
                    </a:lnTo>
                    <a:cubicBezTo>
                      <a:pt x="1625822" y="776547"/>
                      <a:pt x="1589428" y="812911"/>
                      <a:pt x="1544537" y="812911"/>
                    </a:cubicBezTo>
                    <a:close/>
                    <a:moveTo>
                      <a:pt x="162570" y="650326"/>
                    </a:moveTo>
                    <a:lnTo>
                      <a:pt x="1463237" y="650326"/>
                    </a:lnTo>
                    <a:lnTo>
                      <a:pt x="1463237" y="162570"/>
                    </a:lnTo>
                    <a:lnTo>
                      <a:pt x="162570" y="162570"/>
                    </a:lnTo>
                    <a:close/>
                  </a:path>
                </a:pathLst>
              </a:custGeom>
              <a:solidFill>
                <a:schemeClr val="bg1"/>
              </a:solidFill>
              <a:ln w="1514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0" name="Freeform 87">
                <a:extLst>
                  <a:ext uri="{FF2B5EF4-FFF2-40B4-BE49-F238E27FC236}">
                    <a16:creationId xmlns:a16="http://schemas.microsoft.com/office/drawing/2014/main" id="{DBE510DE-E153-313F-760A-526CB922FE33}"/>
                  </a:ext>
                </a:extLst>
              </p:cNvPr>
              <p:cNvSpPr/>
              <p:nvPr/>
            </p:nvSpPr>
            <p:spPr>
              <a:xfrm>
                <a:off x="6665404" y="4973900"/>
                <a:ext cx="650341" cy="162585"/>
              </a:xfrm>
              <a:custGeom>
                <a:avLst/>
                <a:gdLst>
                  <a:gd name="connsiteX0" fmla="*/ 0 w 650341"/>
                  <a:gd name="connsiteY0" fmla="*/ 0 h 162585"/>
                  <a:gd name="connsiteX1" fmla="*/ 650341 w 650341"/>
                  <a:gd name="connsiteY1" fmla="*/ 0 h 162585"/>
                  <a:gd name="connsiteX2" fmla="*/ 650341 w 650341"/>
                  <a:gd name="connsiteY2" fmla="*/ 162585 h 162585"/>
                  <a:gd name="connsiteX3" fmla="*/ 0 w 650341"/>
                  <a:gd name="connsiteY3" fmla="*/ 162585 h 162585"/>
                </a:gdLst>
                <a:ahLst/>
                <a:cxnLst>
                  <a:cxn ang="0">
                    <a:pos x="connsiteX0" y="connsiteY0"/>
                  </a:cxn>
                  <a:cxn ang="0">
                    <a:pos x="connsiteX1" y="connsiteY1"/>
                  </a:cxn>
                  <a:cxn ang="0">
                    <a:pos x="connsiteX2" y="connsiteY2"/>
                  </a:cxn>
                  <a:cxn ang="0">
                    <a:pos x="connsiteX3" y="connsiteY3"/>
                  </a:cxn>
                </a:cxnLst>
                <a:rect l="l" t="t" r="r" b="b"/>
                <a:pathLst>
                  <a:path w="650341" h="162585">
                    <a:moveTo>
                      <a:pt x="0" y="0"/>
                    </a:moveTo>
                    <a:lnTo>
                      <a:pt x="650341" y="0"/>
                    </a:lnTo>
                    <a:lnTo>
                      <a:pt x="650341" y="162585"/>
                    </a:lnTo>
                    <a:lnTo>
                      <a:pt x="0" y="162585"/>
                    </a:lnTo>
                    <a:close/>
                  </a:path>
                </a:pathLst>
              </a:custGeom>
              <a:solidFill>
                <a:schemeClr val="bg1"/>
              </a:solidFill>
              <a:ln w="1514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1" name="Freeform 88">
                <a:extLst>
                  <a:ext uri="{FF2B5EF4-FFF2-40B4-BE49-F238E27FC236}">
                    <a16:creationId xmlns:a16="http://schemas.microsoft.com/office/drawing/2014/main" id="{B10D6B30-4756-62CB-DFB6-3D343842E79A}"/>
                  </a:ext>
                </a:extLst>
              </p:cNvPr>
              <p:cNvSpPr/>
              <p:nvPr/>
            </p:nvSpPr>
            <p:spPr>
              <a:xfrm>
                <a:off x="7478315" y="4973900"/>
                <a:ext cx="162585" cy="162585"/>
              </a:xfrm>
              <a:custGeom>
                <a:avLst/>
                <a:gdLst>
                  <a:gd name="connsiteX0" fmla="*/ 0 w 162585"/>
                  <a:gd name="connsiteY0" fmla="*/ 0 h 162585"/>
                  <a:gd name="connsiteX1" fmla="*/ 162585 w 162585"/>
                  <a:gd name="connsiteY1" fmla="*/ 0 h 162585"/>
                  <a:gd name="connsiteX2" fmla="*/ 162585 w 162585"/>
                  <a:gd name="connsiteY2" fmla="*/ 162585 h 162585"/>
                  <a:gd name="connsiteX3" fmla="*/ 0 w 162585"/>
                  <a:gd name="connsiteY3" fmla="*/ 162585 h 162585"/>
                </a:gdLst>
                <a:ahLst/>
                <a:cxnLst>
                  <a:cxn ang="0">
                    <a:pos x="connsiteX0" y="connsiteY0"/>
                  </a:cxn>
                  <a:cxn ang="0">
                    <a:pos x="connsiteX1" y="connsiteY1"/>
                  </a:cxn>
                  <a:cxn ang="0">
                    <a:pos x="connsiteX2" y="connsiteY2"/>
                  </a:cxn>
                  <a:cxn ang="0">
                    <a:pos x="connsiteX3" y="connsiteY3"/>
                  </a:cxn>
                </a:cxnLst>
                <a:rect l="l" t="t" r="r" b="b"/>
                <a:pathLst>
                  <a:path w="162585" h="162585">
                    <a:moveTo>
                      <a:pt x="0" y="0"/>
                    </a:moveTo>
                    <a:lnTo>
                      <a:pt x="162585" y="0"/>
                    </a:lnTo>
                    <a:lnTo>
                      <a:pt x="162585" y="162585"/>
                    </a:lnTo>
                    <a:lnTo>
                      <a:pt x="0" y="162585"/>
                    </a:lnTo>
                    <a:close/>
                  </a:path>
                </a:pathLst>
              </a:custGeom>
              <a:solidFill>
                <a:schemeClr val="bg1"/>
              </a:solidFill>
              <a:ln w="1514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grpSp>
      <p:grpSp>
        <p:nvGrpSpPr>
          <p:cNvPr id="19" name="Group 18">
            <a:extLst>
              <a:ext uri="{FF2B5EF4-FFF2-40B4-BE49-F238E27FC236}">
                <a16:creationId xmlns:a16="http://schemas.microsoft.com/office/drawing/2014/main" id="{10B15EE6-2A1C-0525-70E2-0097A0A24C64}"/>
              </a:ext>
            </a:extLst>
          </p:cNvPr>
          <p:cNvGrpSpPr/>
          <p:nvPr/>
        </p:nvGrpSpPr>
        <p:grpSpPr>
          <a:xfrm>
            <a:off x="6517789" y="4659984"/>
            <a:ext cx="5128111" cy="1220980"/>
            <a:chOff x="6517789" y="4659984"/>
            <a:chExt cx="5128111" cy="1220980"/>
          </a:xfrm>
        </p:grpSpPr>
        <p:sp>
          <p:nvSpPr>
            <p:cNvPr id="10" name="Oval 9">
              <a:extLst>
                <a:ext uri="{FF2B5EF4-FFF2-40B4-BE49-F238E27FC236}">
                  <a16:creationId xmlns:a16="http://schemas.microsoft.com/office/drawing/2014/main" id="{F776A577-D204-A560-83A2-D3271D0EBE6B}"/>
                </a:ext>
              </a:extLst>
            </p:cNvPr>
            <p:cNvSpPr/>
            <p:nvPr/>
          </p:nvSpPr>
          <p:spPr>
            <a:xfrm>
              <a:off x="6517789" y="4659984"/>
              <a:ext cx="1221662" cy="122098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EB2C05DD-1F65-1409-F525-BF3FB56B85AB}"/>
                </a:ext>
              </a:extLst>
            </p:cNvPr>
            <p:cNvGrpSpPr/>
            <p:nvPr/>
          </p:nvGrpSpPr>
          <p:grpSpPr>
            <a:xfrm>
              <a:off x="6887995" y="4866455"/>
              <a:ext cx="4757905" cy="808038"/>
              <a:chOff x="6887995" y="4866455"/>
              <a:chExt cx="4757905" cy="808038"/>
            </a:xfrm>
          </p:grpSpPr>
          <p:sp>
            <p:nvSpPr>
              <p:cNvPr id="12" name="Text Placeholder 4">
                <a:extLst>
                  <a:ext uri="{FF2B5EF4-FFF2-40B4-BE49-F238E27FC236}">
                    <a16:creationId xmlns:a16="http://schemas.microsoft.com/office/drawing/2014/main" id="{E41C722A-F84B-A04C-E587-77288AEBDB5D}"/>
                  </a:ext>
                </a:extLst>
              </p:cNvPr>
              <p:cNvSpPr txBox="1">
                <a:spLocks/>
              </p:cNvSpPr>
              <p:nvPr/>
            </p:nvSpPr>
            <p:spPr>
              <a:xfrm>
                <a:off x="7896225" y="4866455"/>
                <a:ext cx="3749675" cy="808038"/>
              </a:xfrm>
            </p:spPr>
            <p:txBody>
              <a:bodyPr anchor="ctr">
                <a:norm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GB" sz="1800">
                    <a:solidFill>
                      <a:srgbClr val="FFFFFF"/>
                    </a:solidFill>
                  </a:rPr>
                  <a:t>Reduce wait times to improve customer experiences</a:t>
                </a:r>
              </a:p>
            </p:txBody>
          </p:sp>
          <p:grpSp>
            <p:nvGrpSpPr>
              <p:cNvPr id="34" name="Graphic 91">
                <a:extLst>
                  <a:ext uri="{FF2B5EF4-FFF2-40B4-BE49-F238E27FC236}">
                    <a16:creationId xmlns:a16="http://schemas.microsoft.com/office/drawing/2014/main" id="{588BFE32-ECE8-965D-50DB-014919B41347}"/>
                  </a:ext>
                </a:extLst>
              </p:cNvPr>
              <p:cNvGrpSpPr/>
              <p:nvPr/>
            </p:nvGrpSpPr>
            <p:grpSpPr>
              <a:xfrm>
                <a:off x="6887995" y="5039562"/>
                <a:ext cx="481250" cy="461824"/>
                <a:chOff x="3886203" y="1235240"/>
                <a:chExt cx="4421495" cy="4389424"/>
              </a:xfrm>
              <a:solidFill>
                <a:schemeClr val="tx1"/>
              </a:solidFill>
            </p:grpSpPr>
            <p:sp>
              <p:nvSpPr>
                <p:cNvPr id="35" name="Freeform 93">
                  <a:extLst>
                    <a:ext uri="{FF2B5EF4-FFF2-40B4-BE49-F238E27FC236}">
                      <a16:creationId xmlns:a16="http://schemas.microsoft.com/office/drawing/2014/main" id="{11CFD766-B7F2-F1EB-BD33-B865F29AB07C}"/>
                    </a:ext>
                  </a:extLst>
                </p:cNvPr>
                <p:cNvSpPr/>
                <p:nvPr/>
              </p:nvSpPr>
              <p:spPr>
                <a:xfrm>
                  <a:off x="6287679" y="5241085"/>
                  <a:ext cx="476631" cy="381845"/>
                </a:xfrm>
                <a:custGeom>
                  <a:avLst/>
                  <a:gdLst>
                    <a:gd name="connsiteX0" fmla="*/ 255898 w 476631"/>
                    <a:gd name="connsiteY0" fmla="*/ 5311 h 381845"/>
                    <a:gd name="connsiteX1" fmla="*/ 145370 w 476631"/>
                    <a:gd name="connsiteY1" fmla="*/ 29263 h 381845"/>
                    <a:gd name="connsiteX2" fmla="*/ 2992 w 476631"/>
                    <a:gd name="connsiteY2" fmla="*/ 236499 h 381845"/>
                    <a:gd name="connsiteX3" fmla="*/ 75398 w 476631"/>
                    <a:gd name="connsiteY3" fmla="*/ 349375 h 381845"/>
                    <a:gd name="connsiteX4" fmla="*/ 210124 w 476631"/>
                    <a:gd name="connsiteY4" fmla="*/ 378829 h 381845"/>
                    <a:gd name="connsiteX5" fmla="*/ 341800 w 476631"/>
                    <a:gd name="connsiteY5" fmla="*/ 350240 h 381845"/>
                    <a:gd name="connsiteX6" fmla="*/ 471308 w 476631"/>
                    <a:gd name="connsiteY6" fmla="*/ 134848 h 381845"/>
                    <a:gd name="connsiteX7" fmla="*/ 255898 w 476631"/>
                    <a:gd name="connsiteY7" fmla="*/ 5311 h 38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631" h="381845">
                      <a:moveTo>
                        <a:pt x="255898" y="5311"/>
                      </a:moveTo>
                      <a:cubicBezTo>
                        <a:pt x="219439" y="14398"/>
                        <a:pt x="182266" y="22467"/>
                        <a:pt x="145370" y="29263"/>
                      </a:cubicBezTo>
                      <a:cubicBezTo>
                        <a:pt x="48918" y="47197"/>
                        <a:pt x="-14848" y="139962"/>
                        <a:pt x="2992" y="236499"/>
                      </a:cubicBezTo>
                      <a:cubicBezTo>
                        <a:pt x="11803" y="283993"/>
                        <a:pt x="38777" y="323551"/>
                        <a:pt x="75398" y="349375"/>
                      </a:cubicBezTo>
                      <a:cubicBezTo>
                        <a:pt x="113140" y="375940"/>
                        <a:pt x="161176" y="387934"/>
                        <a:pt x="210124" y="378829"/>
                      </a:cubicBezTo>
                      <a:cubicBezTo>
                        <a:pt x="254064" y="370674"/>
                        <a:pt x="298345" y="361084"/>
                        <a:pt x="341800" y="350240"/>
                      </a:cubicBezTo>
                      <a:cubicBezTo>
                        <a:pt x="437045" y="326535"/>
                        <a:pt x="495070" y="230045"/>
                        <a:pt x="471308" y="134848"/>
                      </a:cubicBezTo>
                      <a:cubicBezTo>
                        <a:pt x="447604" y="39565"/>
                        <a:pt x="351200" y="-18412"/>
                        <a:pt x="255898" y="5311"/>
                      </a:cubicBezTo>
                      <a:close/>
                    </a:path>
                  </a:pathLst>
                </a:custGeom>
                <a:solidFill>
                  <a:schemeClr val="bg1"/>
                </a:solidFill>
                <a:ln w="950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6" name="Freeform 94">
                  <a:extLst>
                    <a:ext uri="{FF2B5EF4-FFF2-40B4-BE49-F238E27FC236}">
                      <a16:creationId xmlns:a16="http://schemas.microsoft.com/office/drawing/2014/main" id="{3E30F6BC-F16D-1205-D10B-2E615EC809F4}"/>
                    </a:ext>
                  </a:extLst>
                </p:cNvPr>
                <p:cNvSpPr/>
                <p:nvPr/>
              </p:nvSpPr>
              <p:spPr>
                <a:xfrm>
                  <a:off x="7806428" y="2513810"/>
                  <a:ext cx="398111" cy="472003"/>
                </a:xfrm>
                <a:custGeom>
                  <a:avLst/>
                  <a:gdLst>
                    <a:gd name="connsiteX0" fmla="*/ 51585 w 398111"/>
                    <a:gd name="connsiteY0" fmla="*/ 350117 h 472003"/>
                    <a:gd name="connsiteX1" fmla="*/ 117831 w 398111"/>
                    <a:gd name="connsiteY1" fmla="*/ 439441 h 472003"/>
                    <a:gd name="connsiteX2" fmla="*/ 276196 w 398111"/>
                    <a:gd name="connsiteY2" fmla="*/ 462965 h 472003"/>
                    <a:gd name="connsiteX3" fmla="*/ 389062 w 398111"/>
                    <a:gd name="connsiteY3" fmla="*/ 238363 h 472003"/>
                    <a:gd name="connsiteX4" fmla="*/ 342822 w 398111"/>
                    <a:gd name="connsiteY4" fmla="*/ 111820 h 472003"/>
                    <a:gd name="connsiteX5" fmla="*/ 111777 w 398111"/>
                    <a:gd name="connsiteY5" fmla="*/ 12755 h 472003"/>
                    <a:gd name="connsiteX6" fmla="*/ 12769 w 398111"/>
                    <a:gd name="connsiteY6" fmla="*/ 243790 h 472003"/>
                    <a:gd name="connsiteX7" fmla="*/ 51585 w 398111"/>
                    <a:gd name="connsiteY7" fmla="*/ 350117 h 47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11" h="472003">
                      <a:moveTo>
                        <a:pt x="51585" y="350117"/>
                      </a:moveTo>
                      <a:cubicBezTo>
                        <a:pt x="64036" y="387641"/>
                        <a:pt x="87807" y="418274"/>
                        <a:pt x="117831" y="439441"/>
                      </a:cubicBezTo>
                      <a:cubicBezTo>
                        <a:pt x="162350" y="470796"/>
                        <a:pt x="220604" y="481346"/>
                        <a:pt x="276196" y="462965"/>
                      </a:cubicBezTo>
                      <a:cubicBezTo>
                        <a:pt x="369397" y="432018"/>
                        <a:pt x="419894" y="331517"/>
                        <a:pt x="389062" y="238363"/>
                      </a:cubicBezTo>
                      <a:cubicBezTo>
                        <a:pt x="375014" y="195897"/>
                        <a:pt x="359427" y="153298"/>
                        <a:pt x="342822" y="111820"/>
                      </a:cubicBezTo>
                      <a:cubicBezTo>
                        <a:pt x="306363" y="20672"/>
                        <a:pt x="202973" y="-23705"/>
                        <a:pt x="111777" y="12755"/>
                      </a:cubicBezTo>
                      <a:cubicBezTo>
                        <a:pt x="20676" y="49195"/>
                        <a:pt x="-23719" y="152614"/>
                        <a:pt x="12769" y="243790"/>
                      </a:cubicBezTo>
                      <a:cubicBezTo>
                        <a:pt x="26721" y="278653"/>
                        <a:pt x="39790" y="314437"/>
                        <a:pt x="51585" y="350117"/>
                      </a:cubicBezTo>
                      <a:close/>
                    </a:path>
                  </a:pathLst>
                </a:custGeom>
                <a:solidFill>
                  <a:schemeClr val="bg1"/>
                </a:solidFill>
                <a:ln w="950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7" name="Freeform 95">
                  <a:extLst>
                    <a:ext uri="{FF2B5EF4-FFF2-40B4-BE49-F238E27FC236}">
                      <a16:creationId xmlns:a16="http://schemas.microsoft.com/office/drawing/2014/main" id="{C227C29E-523C-25D2-B0B2-6F2F198C5B08}"/>
                    </a:ext>
                  </a:extLst>
                </p:cNvPr>
                <p:cNvSpPr/>
                <p:nvPr/>
              </p:nvSpPr>
              <p:spPr>
                <a:xfrm>
                  <a:off x="6935881" y="4963136"/>
                  <a:ext cx="460986" cy="420708"/>
                </a:xfrm>
                <a:custGeom>
                  <a:avLst/>
                  <a:gdLst>
                    <a:gd name="connsiteX0" fmla="*/ 185276 w 460986"/>
                    <a:gd name="connsiteY0" fmla="*/ 29480 h 420708"/>
                    <a:gd name="connsiteX1" fmla="*/ 88957 w 460986"/>
                    <a:gd name="connsiteY1" fmla="*/ 88988 h 420708"/>
                    <a:gd name="connsiteX2" fmla="*/ 23813 w 460986"/>
                    <a:gd name="connsiteY2" fmla="*/ 331791 h 420708"/>
                    <a:gd name="connsiteX3" fmla="*/ 75289 w 460986"/>
                    <a:gd name="connsiteY3" fmla="*/ 388266 h 420708"/>
                    <a:gd name="connsiteX4" fmla="*/ 266587 w 460986"/>
                    <a:gd name="connsiteY4" fmla="*/ 396906 h 420708"/>
                    <a:gd name="connsiteX5" fmla="*/ 381230 w 460986"/>
                    <a:gd name="connsiteY5" fmla="*/ 326078 h 420708"/>
                    <a:gd name="connsiteX6" fmla="*/ 431519 w 460986"/>
                    <a:gd name="connsiteY6" fmla="*/ 79797 h 420708"/>
                    <a:gd name="connsiteX7" fmla="*/ 185276 w 460986"/>
                    <a:gd name="connsiteY7" fmla="*/ 29480 h 420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986" h="420708">
                      <a:moveTo>
                        <a:pt x="185276" y="29480"/>
                      </a:moveTo>
                      <a:cubicBezTo>
                        <a:pt x="153920" y="50181"/>
                        <a:pt x="121557" y="70217"/>
                        <a:pt x="88957" y="88988"/>
                      </a:cubicBezTo>
                      <a:cubicBezTo>
                        <a:pt x="3901" y="138050"/>
                        <a:pt x="-25230" y="246773"/>
                        <a:pt x="23813" y="331791"/>
                      </a:cubicBezTo>
                      <a:cubicBezTo>
                        <a:pt x="37129" y="354915"/>
                        <a:pt x="54864" y="373819"/>
                        <a:pt x="75289" y="388266"/>
                      </a:cubicBezTo>
                      <a:cubicBezTo>
                        <a:pt x="130121" y="426845"/>
                        <a:pt x="204589" y="432624"/>
                        <a:pt x="266587" y="396906"/>
                      </a:cubicBezTo>
                      <a:cubicBezTo>
                        <a:pt x="305346" y="374551"/>
                        <a:pt x="343887" y="350771"/>
                        <a:pt x="381230" y="326078"/>
                      </a:cubicBezTo>
                      <a:cubicBezTo>
                        <a:pt x="463102" y="271988"/>
                        <a:pt x="485637" y="161707"/>
                        <a:pt x="431519" y="79797"/>
                      </a:cubicBezTo>
                      <a:cubicBezTo>
                        <a:pt x="377410" y="-2141"/>
                        <a:pt x="267176" y="-24648"/>
                        <a:pt x="185276" y="29480"/>
                      </a:cubicBezTo>
                      <a:close/>
                    </a:path>
                  </a:pathLst>
                </a:custGeom>
                <a:solidFill>
                  <a:schemeClr val="bg1"/>
                </a:solidFill>
                <a:ln w="950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8" name="Freeform 96">
                  <a:extLst>
                    <a:ext uri="{FF2B5EF4-FFF2-40B4-BE49-F238E27FC236}">
                      <a16:creationId xmlns:a16="http://schemas.microsoft.com/office/drawing/2014/main" id="{012D9A76-B72E-A344-8247-1E2CFA3AC873}"/>
                    </a:ext>
                  </a:extLst>
                </p:cNvPr>
                <p:cNvSpPr/>
                <p:nvPr/>
              </p:nvSpPr>
              <p:spPr>
                <a:xfrm>
                  <a:off x="7950657" y="3189595"/>
                  <a:ext cx="357041" cy="479438"/>
                </a:xfrm>
                <a:custGeom>
                  <a:avLst/>
                  <a:gdLst>
                    <a:gd name="connsiteX0" fmla="*/ 355352 w 357041"/>
                    <a:gd name="connsiteY0" fmla="*/ 170773 h 479438"/>
                    <a:gd name="connsiteX1" fmla="*/ 170717 w 357041"/>
                    <a:gd name="connsiteY1" fmla="*/ 138 h 479438"/>
                    <a:gd name="connsiteX2" fmla="*/ 139 w 357041"/>
                    <a:gd name="connsiteY2" fmla="*/ 184735 h 479438"/>
                    <a:gd name="connsiteX3" fmla="*/ 1128 w 357041"/>
                    <a:gd name="connsiteY3" fmla="*/ 297743 h 479438"/>
                    <a:gd name="connsiteX4" fmla="*/ 76603 w 357041"/>
                    <a:gd name="connsiteY4" fmla="*/ 447069 h 479438"/>
                    <a:gd name="connsiteX5" fmla="*/ 174927 w 357041"/>
                    <a:gd name="connsiteY5" fmla="*/ 479394 h 479438"/>
                    <a:gd name="connsiteX6" fmla="*/ 356511 w 357041"/>
                    <a:gd name="connsiteY6" fmla="*/ 305604 h 479438"/>
                    <a:gd name="connsiteX7" fmla="*/ 355352 w 357041"/>
                    <a:gd name="connsiteY7" fmla="*/ 170773 h 47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041" h="479438">
                      <a:moveTo>
                        <a:pt x="355352" y="170773"/>
                      </a:moveTo>
                      <a:cubicBezTo>
                        <a:pt x="351483" y="72667"/>
                        <a:pt x="268851" y="-3692"/>
                        <a:pt x="170717" y="138"/>
                      </a:cubicBezTo>
                      <a:cubicBezTo>
                        <a:pt x="72706" y="4006"/>
                        <a:pt x="-3710" y="86667"/>
                        <a:pt x="139" y="184735"/>
                      </a:cubicBezTo>
                      <a:cubicBezTo>
                        <a:pt x="1612" y="222230"/>
                        <a:pt x="1993" y="260286"/>
                        <a:pt x="1128" y="297743"/>
                      </a:cubicBezTo>
                      <a:cubicBezTo>
                        <a:pt x="-250" y="359266"/>
                        <a:pt x="29841" y="414107"/>
                        <a:pt x="76603" y="447069"/>
                      </a:cubicBezTo>
                      <a:cubicBezTo>
                        <a:pt x="104461" y="466686"/>
                        <a:pt x="138269" y="478557"/>
                        <a:pt x="174927" y="479394"/>
                      </a:cubicBezTo>
                      <a:cubicBezTo>
                        <a:pt x="273033" y="481570"/>
                        <a:pt x="354335" y="403757"/>
                        <a:pt x="356511" y="305604"/>
                      </a:cubicBezTo>
                      <a:cubicBezTo>
                        <a:pt x="357490" y="260847"/>
                        <a:pt x="357120" y="215501"/>
                        <a:pt x="355352" y="170773"/>
                      </a:cubicBezTo>
                      <a:close/>
                    </a:path>
                  </a:pathLst>
                </a:custGeom>
                <a:solidFill>
                  <a:schemeClr val="bg1"/>
                </a:solidFill>
                <a:ln w="950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9" name="Freeform 97">
                  <a:extLst>
                    <a:ext uri="{FF2B5EF4-FFF2-40B4-BE49-F238E27FC236}">
                      <a16:creationId xmlns:a16="http://schemas.microsoft.com/office/drawing/2014/main" id="{FEFAD763-46E9-3BE8-FFCD-FE8EA9D9DCB3}"/>
                    </a:ext>
                  </a:extLst>
                </p:cNvPr>
                <p:cNvSpPr/>
                <p:nvPr/>
              </p:nvSpPr>
              <p:spPr>
                <a:xfrm>
                  <a:off x="7467083" y="4489404"/>
                  <a:ext cx="432968" cy="452458"/>
                </a:xfrm>
                <a:custGeom>
                  <a:avLst/>
                  <a:gdLst>
                    <a:gd name="connsiteX0" fmla="*/ 361922 w 432968"/>
                    <a:gd name="connsiteY0" fmla="*/ 35618 h 452458"/>
                    <a:gd name="connsiteX1" fmla="*/ 113037 w 432968"/>
                    <a:gd name="connsiteY1" fmla="*/ 71146 h 452458"/>
                    <a:gd name="connsiteX2" fmla="*/ 42380 w 432968"/>
                    <a:gd name="connsiteY2" fmla="*/ 159519 h 452458"/>
                    <a:gd name="connsiteX3" fmla="*/ 62482 w 432968"/>
                    <a:gd name="connsiteY3" fmla="*/ 410068 h 452458"/>
                    <a:gd name="connsiteX4" fmla="*/ 75513 w 432968"/>
                    <a:gd name="connsiteY4" fmla="*/ 420114 h 452458"/>
                    <a:gd name="connsiteX5" fmla="*/ 313050 w 432968"/>
                    <a:gd name="connsiteY5" fmla="*/ 389975 h 452458"/>
                    <a:gd name="connsiteX6" fmla="*/ 397393 w 432968"/>
                    <a:gd name="connsiteY6" fmla="*/ 284456 h 452458"/>
                    <a:gd name="connsiteX7" fmla="*/ 361922 w 432968"/>
                    <a:gd name="connsiteY7" fmla="*/ 35618 h 45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968" h="452458">
                      <a:moveTo>
                        <a:pt x="361922" y="35618"/>
                      </a:moveTo>
                      <a:cubicBezTo>
                        <a:pt x="283254" y="-23405"/>
                        <a:pt x="171955" y="-7380"/>
                        <a:pt x="113037" y="71146"/>
                      </a:cubicBezTo>
                      <a:cubicBezTo>
                        <a:pt x="90473" y="101218"/>
                        <a:pt x="66712" y="130920"/>
                        <a:pt x="42380" y="159519"/>
                      </a:cubicBezTo>
                      <a:cubicBezTo>
                        <a:pt x="-21205" y="234225"/>
                        <a:pt x="-12223" y="346435"/>
                        <a:pt x="62482" y="410068"/>
                      </a:cubicBezTo>
                      <a:cubicBezTo>
                        <a:pt x="66741" y="413679"/>
                        <a:pt x="71046" y="416996"/>
                        <a:pt x="75513" y="420114"/>
                      </a:cubicBezTo>
                      <a:cubicBezTo>
                        <a:pt x="149782" y="472474"/>
                        <a:pt x="253001" y="460442"/>
                        <a:pt x="313050" y="389975"/>
                      </a:cubicBezTo>
                      <a:cubicBezTo>
                        <a:pt x="342105" y="355854"/>
                        <a:pt x="370429" y="320374"/>
                        <a:pt x="397393" y="284456"/>
                      </a:cubicBezTo>
                      <a:cubicBezTo>
                        <a:pt x="456321" y="205930"/>
                        <a:pt x="440372" y="94556"/>
                        <a:pt x="361922" y="35618"/>
                      </a:cubicBezTo>
                      <a:close/>
                    </a:path>
                  </a:pathLst>
                </a:custGeom>
                <a:solidFill>
                  <a:schemeClr val="bg1"/>
                </a:solidFill>
                <a:ln w="950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0" name="Freeform 98">
                  <a:extLst>
                    <a:ext uri="{FF2B5EF4-FFF2-40B4-BE49-F238E27FC236}">
                      <a16:creationId xmlns:a16="http://schemas.microsoft.com/office/drawing/2014/main" id="{EA0AE8E0-2AF1-7213-62BF-3BC9C9E8A0B5}"/>
                    </a:ext>
                  </a:extLst>
                </p:cNvPr>
                <p:cNvSpPr/>
                <p:nvPr/>
              </p:nvSpPr>
              <p:spPr>
                <a:xfrm>
                  <a:off x="7818708" y="3874301"/>
                  <a:ext cx="396175" cy="472637"/>
                </a:xfrm>
                <a:custGeom>
                  <a:avLst/>
                  <a:gdLst>
                    <a:gd name="connsiteX0" fmla="*/ 271576 w 396175"/>
                    <a:gd name="connsiteY0" fmla="*/ 8187 h 472637"/>
                    <a:gd name="connsiteX1" fmla="*/ 48809 w 396175"/>
                    <a:gd name="connsiteY1" fmla="*/ 124627 h 472637"/>
                    <a:gd name="connsiteX2" fmla="*/ 11685 w 396175"/>
                    <a:gd name="connsiteY2" fmla="*/ 231581 h 472637"/>
                    <a:gd name="connsiteX3" fmla="*/ 75270 w 396175"/>
                    <a:gd name="connsiteY3" fmla="*/ 440101 h 472637"/>
                    <a:gd name="connsiteX4" fmla="*/ 114485 w 396175"/>
                    <a:gd name="connsiteY4" fmla="*/ 460916 h 472637"/>
                    <a:gd name="connsiteX5" fmla="*/ 343848 w 396175"/>
                    <a:gd name="connsiteY5" fmla="*/ 358153 h 472637"/>
                    <a:gd name="connsiteX6" fmla="*/ 388007 w 396175"/>
                    <a:gd name="connsiteY6" fmla="*/ 230964 h 472637"/>
                    <a:gd name="connsiteX7" fmla="*/ 271576 w 396175"/>
                    <a:gd name="connsiteY7" fmla="*/ 8187 h 47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175" h="472637">
                      <a:moveTo>
                        <a:pt x="271576" y="8187"/>
                      </a:moveTo>
                      <a:cubicBezTo>
                        <a:pt x="177909" y="-21182"/>
                        <a:pt x="78159" y="30960"/>
                        <a:pt x="48809" y="124627"/>
                      </a:cubicBezTo>
                      <a:cubicBezTo>
                        <a:pt x="37575" y="160412"/>
                        <a:pt x="25124" y="196367"/>
                        <a:pt x="11685" y="231581"/>
                      </a:cubicBezTo>
                      <a:cubicBezTo>
                        <a:pt x="-17827" y="309100"/>
                        <a:pt x="10449" y="394394"/>
                        <a:pt x="75270" y="440101"/>
                      </a:cubicBezTo>
                      <a:cubicBezTo>
                        <a:pt x="87160" y="448455"/>
                        <a:pt x="100257" y="455536"/>
                        <a:pt x="114485" y="460916"/>
                      </a:cubicBezTo>
                      <a:cubicBezTo>
                        <a:pt x="206195" y="495912"/>
                        <a:pt x="308891" y="449900"/>
                        <a:pt x="343848" y="358153"/>
                      </a:cubicBezTo>
                      <a:cubicBezTo>
                        <a:pt x="359807" y="316286"/>
                        <a:pt x="374614" y="273506"/>
                        <a:pt x="388007" y="230964"/>
                      </a:cubicBezTo>
                      <a:cubicBezTo>
                        <a:pt x="417328" y="137278"/>
                        <a:pt x="365224" y="37556"/>
                        <a:pt x="271576" y="8187"/>
                      </a:cubicBezTo>
                      <a:close/>
                    </a:path>
                  </a:pathLst>
                </a:custGeom>
                <a:solidFill>
                  <a:schemeClr val="bg1"/>
                </a:solidFill>
                <a:ln w="950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1" name="Freeform 99">
                  <a:extLst>
                    <a:ext uri="{FF2B5EF4-FFF2-40B4-BE49-F238E27FC236}">
                      <a16:creationId xmlns:a16="http://schemas.microsoft.com/office/drawing/2014/main" id="{CD0E6B39-216E-2510-7036-69DFF5370E0E}"/>
                    </a:ext>
                  </a:extLst>
                </p:cNvPr>
                <p:cNvSpPr/>
                <p:nvPr/>
              </p:nvSpPr>
              <p:spPr>
                <a:xfrm>
                  <a:off x="3886203" y="1235240"/>
                  <a:ext cx="3850387" cy="4389424"/>
                </a:xfrm>
                <a:custGeom>
                  <a:avLst/>
                  <a:gdLst>
                    <a:gd name="connsiteX0" fmla="*/ 1881881 w 3850387"/>
                    <a:gd name="connsiteY0" fmla="*/ 4036704 h 4389424"/>
                    <a:gd name="connsiteX1" fmla="*/ 1425969 w 3850387"/>
                    <a:gd name="connsiteY1" fmla="*/ 3891817 h 4389424"/>
                    <a:gd name="connsiteX2" fmla="*/ 1420931 w 3850387"/>
                    <a:gd name="connsiteY2" fmla="*/ 3889090 h 4389424"/>
                    <a:gd name="connsiteX3" fmla="*/ 1319898 w 3850387"/>
                    <a:gd name="connsiteY3" fmla="*/ 3837937 h 4389424"/>
                    <a:gd name="connsiteX4" fmla="*/ 1319394 w 3850387"/>
                    <a:gd name="connsiteY4" fmla="*/ 3837642 h 4389424"/>
                    <a:gd name="connsiteX5" fmla="*/ 1142553 w 3850387"/>
                    <a:gd name="connsiteY5" fmla="*/ 3727123 h 4389424"/>
                    <a:gd name="connsiteX6" fmla="*/ 694415 w 3850387"/>
                    <a:gd name="connsiteY6" fmla="*/ 1142570 h 4389424"/>
                    <a:gd name="connsiteX7" fmla="*/ 1150300 w 3850387"/>
                    <a:gd name="connsiteY7" fmla="*/ 689024 h 4389424"/>
                    <a:gd name="connsiteX8" fmla="*/ 1156668 w 3850387"/>
                    <a:gd name="connsiteY8" fmla="*/ 684576 h 4389424"/>
                    <a:gd name="connsiteX9" fmla="*/ 3239003 w 3850387"/>
                    <a:gd name="connsiteY9" fmla="*/ 667876 h 4389424"/>
                    <a:gd name="connsiteX10" fmla="*/ 3100132 w 3850387"/>
                    <a:gd name="connsiteY10" fmla="*/ 868526 h 4389424"/>
                    <a:gd name="connsiteX11" fmla="*/ 3152863 w 3850387"/>
                    <a:gd name="connsiteY11" fmla="*/ 958990 h 4389424"/>
                    <a:gd name="connsiteX12" fmla="*/ 3756086 w 3850387"/>
                    <a:gd name="connsiteY12" fmla="*/ 904985 h 4389424"/>
                    <a:gd name="connsiteX13" fmla="*/ 3846028 w 3850387"/>
                    <a:gd name="connsiteY13" fmla="*/ 775011 h 4389424"/>
                    <a:gd name="connsiteX14" fmla="*/ 3684042 w 3850387"/>
                    <a:gd name="connsiteY14" fmla="*/ 191377 h 4389424"/>
                    <a:gd name="connsiteX15" fmla="*/ 3580833 w 3850387"/>
                    <a:gd name="connsiteY15" fmla="*/ 173955 h 4389424"/>
                    <a:gd name="connsiteX16" fmla="*/ 3441639 w 3850387"/>
                    <a:gd name="connsiteY16" fmla="*/ 375080 h 4389424"/>
                    <a:gd name="connsiteX17" fmla="*/ 1833132 w 3850387"/>
                    <a:gd name="connsiteY17" fmla="*/ 33050 h 4389424"/>
                    <a:gd name="connsiteX18" fmla="*/ 1664817 w 3850387"/>
                    <a:gd name="connsiteY18" fmla="*/ 68978 h 4389424"/>
                    <a:gd name="connsiteX19" fmla="*/ 1663705 w 3850387"/>
                    <a:gd name="connsiteY19" fmla="*/ 69177 h 4389424"/>
                    <a:gd name="connsiteX20" fmla="*/ 1657318 w 3850387"/>
                    <a:gd name="connsiteY20" fmla="*/ 70973 h 4389424"/>
                    <a:gd name="connsiteX21" fmla="*/ 441956 w 3850387"/>
                    <a:gd name="connsiteY21" fmla="*/ 885511 h 4389424"/>
                    <a:gd name="connsiteX22" fmla="*/ 434353 w 3850387"/>
                    <a:gd name="connsiteY22" fmla="*/ 894806 h 4389424"/>
                    <a:gd name="connsiteX23" fmla="*/ 404461 w 3850387"/>
                    <a:gd name="connsiteY23" fmla="*/ 936179 h 4389424"/>
                    <a:gd name="connsiteX24" fmla="*/ 357528 w 3850387"/>
                    <a:gd name="connsiteY24" fmla="*/ 1005638 h 4389424"/>
                    <a:gd name="connsiteX25" fmla="*/ 352538 w 3850387"/>
                    <a:gd name="connsiteY25" fmla="*/ 1014154 h 4389424"/>
                    <a:gd name="connsiteX26" fmla="*/ 2277 w 3850387"/>
                    <a:gd name="connsiteY26" fmla="*/ 2306702 h 4389424"/>
                    <a:gd name="connsiteX27" fmla="*/ 2277 w 3850387"/>
                    <a:gd name="connsiteY27" fmla="*/ 2311255 h 4389424"/>
                    <a:gd name="connsiteX28" fmla="*/ 12618 w 3850387"/>
                    <a:gd name="connsiteY28" fmla="*/ 2445544 h 4389424"/>
                    <a:gd name="connsiteX29" fmla="*/ 13997 w 3850387"/>
                    <a:gd name="connsiteY29" fmla="*/ 2454003 h 4389424"/>
                    <a:gd name="connsiteX30" fmla="*/ 32987 w 3850387"/>
                    <a:gd name="connsiteY30" fmla="*/ 2588444 h 4389424"/>
                    <a:gd name="connsiteX31" fmla="*/ 651531 w 3850387"/>
                    <a:gd name="connsiteY31" fmla="*/ 3778030 h 4389424"/>
                    <a:gd name="connsiteX32" fmla="*/ 653822 w 3850387"/>
                    <a:gd name="connsiteY32" fmla="*/ 3780377 h 4389424"/>
                    <a:gd name="connsiteX33" fmla="*/ 654639 w 3850387"/>
                    <a:gd name="connsiteY33" fmla="*/ 3781099 h 4389424"/>
                    <a:gd name="connsiteX34" fmla="*/ 937807 w 3850387"/>
                    <a:gd name="connsiteY34" fmla="*/ 4017743 h 4389424"/>
                    <a:gd name="connsiteX35" fmla="*/ 1819151 w 3850387"/>
                    <a:gd name="connsiteY35" fmla="*/ 4386594 h 4389424"/>
                    <a:gd name="connsiteX36" fmla="*/ 2025428 w 3850387"/>
                    <a:gd name="connsiteY36" fmla="*/ 4243048 h 4389424"/>
                    <a:gd name="connsiteX37" fmla="*/ 1881881 w 3850387"/>
                    <a:gd name="connsiteY37" fmla="*/ 4036704 h 438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50387" h="4389424">
                      <a:moveTo>
                        <a:pt x="1881881" y="4036704"/>
                      </a:moveTo>
                      <a:cubicBezTo>
                        <a:pt x="1722966" y="4008172"/>
                        <a:pt x="1570523" y="3959585"/>
                        <a:pt x="1425969" y="3891817"/>
                      </a:cubicBezTo>
                      <a:cubicBezTo>
                        <a:pt x="1424258" y="3890924"/>
                        <a:pt x="1422728" y="3889907"/>
                        <a:pt x="1420931" y="3889090"/>
                      </a:cubicBezTo>
                      <a:cubicBezTo>
                        <a:pt x="1386867" y="3873056"/>
                        <a:pt x="1352860" y="3855881"/>
                        <a:pt x="1319898" y="3837937"/>
                      </a:cubicBezTo>
                      <a:cubicBezTo>
                        <a:pt x="1319784" y="3837803"/>
                        <a:pt x="1319575" y="3837718"/>
                        <a:pt x="1319394" y="3837642"/>
                      </a:cubicBezTo>
                      <a:cubicBezTo>
                        <a:pt x="1258917" y="3804338"/>
                        <a:pt x="1199894" y="3767489"/>
                        <a:pt x="1142553" y="3727123"/>
                      </a:cubicBezTo>
                      <a:cubicBezTo>
                        <a:pt x="306422" y="3138128"/>
                        <a:pt x="105382" y="1978691"/>
                        <a:pt x="694415" y="1142570"/>
                      </a:cubicBezTo>
                      <a:cubicBezTo>
                        <a:pt x="822498" y="960824"/>
                        <a:pt x="977498" y="809199"/>
                        <a:pt x="1150300" y="689024"/>
                      </a:cubicBezTo>
                      <a:cubicBezTo>
                        <a:pt x="1152429" y="687541"/>
                        <a:pt x="1154558" y="686068"/>
                        <a:pt x="1156668" y="684576"/>
                      </a:cubicBezTo>
                      <a:cubicBezTo>
                        <a:pt x="1765593" y="265008"/>
                        <a:pt x="2592420" y="236732"/>
                        <a:pt x="3239003" y="667876"/>
                      </a:cubicBezTo>
                      <a:lnTo>
                        <a:pt x="3100132" y="868526"/>
                      </a:lnTo>
                      <a:cubicBezTo>
                        <a:pt x="3061525" y="924374"/>
                        <a:pt x="3085277" y="965073"/>
                        <a:pt x="3152863" y="958990"/>
                      </a:cubicBezTo>
                      <a:lnTo>
                        <a:pt x="3756086" y="904985"/>
                      </a:lnTo>
                      <a:cubicBezTo>
                        <a:pt x="3823758" y="898902"/>
                        <a:pt x="3864229" y="840364"/>
                        <a:pt x="3846028" y="775011"/>
                      </a:cubicBezTo>
                      <a:lnTo>
                        <a:pt x="3684042" y="191377"/>
                      </a:lnTo>
                      <a:cubicBezTo>
                        <a:pt x="3665907" y="125948"/>
                        <a:pt x="3619478" y="118116"/>
                        <a:pt x="3580833" y="173955"/>
                      </a:cubicBezTo>
                      <a:lnTo>
                        <a:pt x="3441639" y="375080"/>
                      </a:lnTo>
                      <a:cubicBezTo>
                        <a:pt x="2967135" y="56555"/>
                        <a:pt x="2398014" y="-64903"/>
                        <a:pt x="1833132" y="33050"/>
                      </a:cubicBezTo>
                      <a:cubicBezTo>
                        <a:pt x="1776238" y="42897"/>
                        <a:pt x="1720143" y="54949"/>
                        <a:pt x="1664817" y="68978"/>
                      </a:cubicBezTo>
                      <a:cubicBezTo>
                        <a:pt x="1664389" y="69054"/>
                        <a:pt x="1664047" y="69101"/>
                        <a:pt x="1663705" y="69177"/>
                      </a:cubicBezTo>
                      <a:cubicBezTo>
                        <a:pt x="1661566" y="69700"/>
                        <a:pt x="1659399" y="70394"/>
                        <a:pt x="1657318" y="70973"/>
                      </a:cubicBezTo>
                      <a:cubicBezTo>
                        <a:pt x="1170212" y="196062"/>
                        <a:pt x="745217" y="480162"/>
                        <a:pt x="441956" y="885511"/>
                      </a:cubicBezTo>
                      <a:cubicBezTo>
                        <a:pt x="439400" y="888542"/>
                        <a:pt x="436767" y="891508"/>
                        <a:pt x="434353" y="894806"/>
                      </a:cubicBezTo>
                      <a:cubicBezTo>
                        <a:pt x="424269" y="908388"/>
                        <a:pt x="414260" y="922283"/>
                        <a:pt x="404461" y="936179"/>
                      </a:cubicBezTo>
                      <a:cubicBezTo>
                        <a:pt x="388436" y="958952"/>
                        <a:pt x="372640" y="982295"/>
                        <a:pt x="357528" y="1005638"/>
                      </a:cubicBezTo>
                      <a:cubicBezTo>
                        <a:pt x="355636" y="1008451"/>
                        <a:pt x="354192" y="1011312"/>
                        <a:pt x="352538" y="1014154"/>
                      </a:cubicBezTo>
                      <a:cubicBezTo>
                        <a:pt x="102284" y="1401948"/>
                        <a:pt x="-18423" y="1850276"/>
                        <a:pt x="2277" y="2306702"/>
                      </a:cubicBezTo>
                      <a:cubicBezTo>
                        <a:pt x="2325" y="2308204"/>
                        <a:pt x="2239" y="2309715"/>
                        <a:pt x="2277" y="2311255"/>
                      </a:cubicBezTo>
                      <a:cubicBezTo>
                        <a:pt x="4283" y="2355840"/>
                        <a:pt x="7819" y="2401044"/>
                        <a:pt x="12618" y="2445544"/>
                      </a:cubicBezTo>
                      <a:cubicBezTo>
                        <a:pt x="12875" y="2448414"/>
                        <a:pt x="13512" y="2451133"/>
                        <a:pt x="13997" y="2454003"/>
                      </a:cubicBezTo>
                      <a:cubicBezTo>
                        <a:pt x="18958" y="2498750"/>
                        <a:pt x="25183" y="2543602"/>
                        <a:pt x="32987" y="2588444"/>
                      </a:cubicBezTo>
                      <a:cubicBezTo>
                        <a:pt x="112292" y="3045973"/>
                        <a:pt x="328121" y="3457680"/>
                        <a:pt x="651531" y="3778030"/>
                      </a:cubicBezTo>
                      <a:cubicBezTo>
                        <a:pt x="652282" y="3778781"/>
                        <a:pt x="653061" y="3779598"/>
                        <a:pt x="653822" y="3780377"/>
                      </a:cubicBezTo>
                      <a:cubicBezTo>
                        <a:pt x="654088" y="3780672"/>
                        <a:pt x="654382" y="3780824"/>
                        <a:pt x="654639" y="3781099"/>
                      </a:cubicBezTo>
                      <a:cubicBezTo>
                        <a:pt x="741529" y="3866802"/>
                        <a:pt x="836042" y="3946069"/>
                        <a:pt x="937807" y="4017743"/>
                      </a:cubicBezTo>
                      <a:cubicBezTo>
                        <a:pt x="1204124" y="4205400"/>
                        <a:pt x="1500674" y="4329444"/>
                        <a:pt x="1819151" y="4386594"/>
                      </a:cubicBezTo>
                      <a:cubicBezTo>
                        <a:pt x="1915784" y="4403959"/>
                        <a:pt x="2008092" y="4339632"/>
                        <a:pt x="2025428" y="4243048"/>
                      </a:cubicBezTo>
                      <a:cubicBezTo>
                        <a:pt x="2042755" y="4146396"/>
                        <a:pt x="1978485" y="4054012"/>
                        <a:pt x="1881881" y="4036704"/>
                      </a:cubicBezTo>
                      <a:close/>
                    </a:path>
                  </a:pathLst>
                </a:custGeom>
                <a:solidFill>
                  <a:schemeClr val="bg1"/>
                </a:solidFill>
                <a:ln w="950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2" name="Freeform 100">
                  <a:extLst>
                    <a:ext uri="{FF2B5EF4-FFF2-40B4-BE49-F238E27FC236}">
                      <a16:creationId xmlns:a16="http://schemas.microsoft.com/office/drawing/2014/main" id="{60C8A472-AA6C-582D-FD6C-E1DD286C5063}"/>
                    </a:ext>
                  </a:extLst>
                </p:cNvPr>
                <p:cNvSpPr/>
                <p:nvPr/>
              </p:nvSpPr>
              <p:spPr>
                <a:xfrm>
                  <a:off x="5844006" y="2009956"/>
                  <a:ext cx="1520240" cy="2270049"/>
                </a:xfrm>
                <a:custGeom>
                  <a:avLst/>
                  <a:gdLst>
                    <a:gd name="connsiteX0" fmla="*/ 143870 w 1520240"/>
                    <a:gd name="connsiteY0" fmla="*/ 0 h 2270049"/>
                    <a:gd name="connsiteX1" fmla="*/ 0 w 1520240"/>
                    <a:gd name="connsiteY1" fmla="*/ 143813 h 2270049"/>
                    <a:gd name="connsiteX2" fmla="*/ 0 w 1520240"/>
                    <a:gd name="connsiteY2" fmla="*/ 1576590 h 2270049"/>
                    <a:gd name="connsiteX3" fmla="*/ 1310388 w 1520240"/>
                    <a:gd name="connsiteY3" fmla="*/ 2253986 h 2270049"/>
                    <a:gd name="connsiteX4" fmla="*/ 1376283 w 1520240"/>
                    <a:gd name="connsiteY4" fmla="*/ 2270049 h 2270049"/>
                    <a:gd name="connsiteX5" fmla="*/ 1504156 w 1520240"/>
                    <a:gd name="connsiteY5" fmla="*/ 2192255 h 2270049"/>
                    <a:gd name="connsiteX6" fmla="*/ 1442444 w 1520240"/>
                    <a:gd name="connsiteY6" fmla="*/ 1998515 h 2270049"/>
                    <a:gd name="connsiteX7" fmla="*/ 287578 w 1520240"/>
                    <a:gd name="connsiteY7" fmla="*/ 1401460 h 2270049"/>
                    <a:gd name="connsiteX8" fmla="*/ 287578 w 1520240"/>
                    <a:gd name="connsiteY8" fmla="*/ 143813 h 2270049"/>
                    <a:gd name="connsiteX9" fmla="*/ 143870 w 1520240"/>
                    <a:gd name="connsiteY9" fmla="*/ 0 h 227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0240" h="2270049">
                      <a:moveTo>
                        <a:pt x="143870" y="0"/>
                      </a:moveTo>
                      <a:cubicBezTo>
                        <a:pt x="64384" y="0"/>
                        <a:pt x="0" y="64441"/>
                        <a:pt x="0" y="143813"/>
                      </a:cubicBezTo>
                      <a:lnTo>
                        <a:pt x="0" y="1576590"/>
                      </a:lnTo>
                      <a:lnTo>
                        <a:pt x="1310388" y="2253986"/>
                      </a:lnTo>
                      <a:cubicBezTo>
                        <a:pt x="1331478" y="2264907"/>
                        <a:pt x="1354061" y="2270049"/>
                        <a:pt x="1376283" y="2270049"/>
                      </a:cubicBezTo>
                      <a:cubicBezTo>
                        <a:pt x="1428329" y="2270049"/>
                        <a:pt x="1478599" y="2241707"/>
                        <a:pt x="1504156" y="2192255"/>
                      </a:cubicBezTo>
                      <a:cubicBezTo>
                        <a:pt x="1540606" y="2121674"/>
                        <a:pt x="1513024" y="2034965"/>
                        <a:pt x="1442444" y="1998515"/>
                      </a:cubicBezTo>
                      <a:lnTo>
                        <a:pt x="287578" y="1401460"/>
                      </a:lnTo>
                      <a:lnTo>
                        <a:pt x="287578" y="143813"/>
                      </a:lnTo>
                      <a:cubicBezTo>
                        <a:pt x="287569" y="64441"/>
                        <a:pt x="223261" y="0"/>
                        <a:pt x="143870" y="0"/>
                      </a:cubicBezTo>
                      <a:close/>
                    </a:path>
                  </a:pathLst>
                </a:custGeom>
                <a:solidFill>
                  <a:schemeClr val="bg1"/>
                </a:solidFill>
                <a:ln w="950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grpSp>
      </p:grpSp>
    </p:spTree>
    <p:extLst>
      <p:ext uri="{BB962C8B-B14F-4D97-AF65-F5344CB8AC3E}">
        <p14:creationId xmlns:p14="http://schemas.microsoft.com/office/powerpoint/2010/main" val="119265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2_Main Title Slide D">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Exponential-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Main Slide - Dark">
  <a:themeElements>
    <a:clrScheme name="Expo.e Channel">
      <a:dk1>
        <a:srgbClr val="1A1C2B"/>
      </a:dk1>
      <a:lt1>
        <a:sysClr val="window" lastClr="FFFFFF"/>
      </a:lt1>
      <a:dk2>
        <a:srgbClr val="1A1C2B"/>
      </a:dk2>
      <a:lt2>
        <a:srgbClr val="00FF2D"/>
      </a:lt2>
      <a:accent1>
        <a:srgbClr val="00FF2D"/>
      </a:accent1>
      <a:accent2>
        <a:srgbClr val="06EA26"/>
      </a:accent2>
      <a:accent3>
        <a:srgbClr val="9FFFB0"/>
      </a:accent3>
      <a:accent4>
        <a:srgbClr val="07C7AD"/>
      </a:accent4>
      <a:accent5>
        <a:srgbClr val="0AAB98"/>
      </a:accent5>
      <a:accent6>
        <a:srgbClr val="0D8E82"/>
      </a:accent6>
      <a:hlink>
        <a:srgbClr val="1A1C2B"/>
      </a:hlink>
      <a:folHlink>
        <a:srgbClr val="1A1C2B"/>
      </a:folHlink>
    </a:clrScheme>
    <a:fontScheme name="Exponential-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ata-Platform-Solution_JWB.pptx" id="{F977F052-F96B-4DA6-89D1-A950CDF6C897}" vid="{5E787117-2195-4169-9D98-55FE7789A031}"/>
    </a:ext>
  </a:extLst>
</a:theme>
</file>

<file path=ppt/theme/theme3.xml><?xml version="1.0" encoding="utf-8"?>
<a:theme xmlns:a="http://schemas.openxmlformats.org/drawingml/2006/main" name="8_Main Slide - Light">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Exponential-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ata-Platform-Solution_JWB.pptx" id="{F977F052-F96B-4DA6-89D1-A950CDF6C897}" vid="{5E787117-2195-4169-9D98-55FE7789A031}"/>
    </a:ext>
  </a:extLst>
</a:theme>
</file>

<file path=ppt/theme/theme4.xml><?xml version="1.0" encoding="utf-8"?>
<a:theme xmlns:a="http://schemas.openxmlformats.org/drawingml/2006/main" name="1_Main Title Slide">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Exponential-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Section Title  Slide">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Exponential-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ain Slide - Light">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ata-Platform-Solution_JWB.pptx" id="{F977F052-F96B-4DA6-89D1-A950CDF6C897}" vid="{5E787117-2195-4169-9D98-55FE7789A031}"/>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BAEE7694ABAEE4AAD0B21E57948C665" ma:contentTypeVersion="18" ma:contentTypeDescription="Create a new document." ma:contentTypeScope="" ma:versionID="4b734a0869d9f82c48f63dbc7d7bc79e">
  <xsd:schema xmlns:xsd="http://www.w3.org/2001/XMLSchema" xmlns:xs="http://www.w3.org/2001/XMLSchema" xmlns:p="http://schemas.microsoft.com/office/2006/metadata/properties" xmlns:ns2="a627b29c-87c9-4664-bf95-9f4015f36b10" xmlns:ns3="8dacb8ad-d8bf-4afc-8355-7985183833fd" targetNamespace="http://schemas.microsoft.com/office/2006/metadata/properties" ma:root="true" ma:fieldsID="fcb1ecb677fb997a6422b6105e94fdc6" ns2:_="" ns3:_="">
    <xsd:import namespace="a627b29c-87c9-4664-bf95-9f4015f36b10"/>
    <xsd:import namespace="8dacb8ad-d8bf-4afc-8355-7985183833f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ainProduct" minOccurs="0"/>
                <xsd:element ref="ns2:Vertical" minOccurs="0"/>
                <xsd:element ref="ns2:MediaLengthInSeconds" minOccurs="0"/>
                <xsd:element ref="ns3:SharedWithUsers" minOccurs="0"/>
                <xsd:element ref="ns3:SharedWithDetails" minOccurs="0"/>
                <xsd:element ref="ns2:MediaServiceObjectDetectorVersions" minOccurs="0"/>
                <xsd:element ref="ns2:AdditonalProducts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27b29c-87c9-4664-bf95-9f4015f36b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8e39cdb-01ac-4c4a-9d60-db0dd1c5af7e"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ainProduct" ma:index="17" nillable="true" ma:displayName="Main Product" ma:format="Dropdown" ma:internalName="MainProduct">
      <xsd:simpleType>
        <xsd:union memberTypes="dms:Text">
          <xsd:simpleType>
            <xsd:restriction base="dms:Choice">
              <xsd:enumeration value="TCaaS"/>
              <xsd:enumeration value="CCaaS"/>
              <xsd:enumeration value="MTR"/>
            </xsd:restriction>
          </xsd:simpleType>
        </xsd:union>
      </xsd:simpleType>
    </xsd:element>
    <xsd:element name="Vertical" ma:index="18" nillable="true" ma:displayName="Vertical" ma:format="Dropdown" ma:internalName="Vertical">
      <xsd:simpleType>
        <xsd:union memberTypes="dms:Text">
          <xsd:simpleType>
            <xsd:restriction base="dms:Choice">
              <xsd:enumeration value="Housing"/>
              <xsd:enumeration value="Public Sector"/>
              <xsd:enumeration value="Legal"/>
            </xsd:restriction>
          </xsd:simpleType>
        </xsd:un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AdditonalProductss" ma:index="23" nillable="true" ma:displayName="Additonal Productss" ma:format="Dropdown" ma:internalName="AdditonalProductss">
      <xsd:simpleType>
        <xsd:restriction base="dms:Text">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dacb8ad-d8bf-4afc-8355-7985183833f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60c7ddf-c91d-4115-85e4-368a57c2f931}" ma:internalName="TaxCatchAll" ma:showField="CatchAllData" ma:web="8dacb8ad-d8bf-4afc-8355-7985183833f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ertical xmlns="a627b29c-87c9-4664-bf95-9f4015f36b10" xsi:nil="true"/>
    <TaxCatchAll xmlns="8dacb8ad-d8bf-4afc-8355-7985183833fd" xsi:nil="true"/>
    <lcf76f155ced4ddcb4097134ff3c332f xmlns="a627b29c-87c9-4664-bf95-9f4015f36b10">
      <Terms xmlns="http://schemas.microsoft.com/office/infopath/2007/PartnerControls"/>
    </lcf76f155ced4ddcb4097134ff3c332f>
    <MainProduct xmlns="a627b29c-87c9-4664-bf95-9f4015f36b10" xsi:nil="true"/>
    <AdditonalProductss xmlns="a627b29c-87c9-4664-bf95-9f4015f36b10" xsi:nil="true"/>
  </documentManagement>
</p:properties>
</file>

<file path=customXml/itemProps1.xml><?xml version="1.0" encoding="utf-8"?>
<ds:datastoreItem xmlns:ds="http://schemas.openxmlformats.org/officeDocument/2006/customXml" ds:itemID="{291BADBF-0762-47C5-B794-57958374FD85}">
  <ds:schemaRefs>
    <ds:schemaRef ds:uri="http://schemas.microsoft.com/sharepoint/v3/contenttype/forms"/>
  </ds:schemaRefs>
</ds:datastoreItem>
</file>

<file path=customXml/itemProps2.xml><?xml version="1.0" encoding="utf-8"?>
<ds:datastoreItem xmlns:ds="http://schemas.openxmlformats.org/officeDocument/2006/customXml" ds:itemID="{EA27F90A-13C8-4D4D-97A7-00C518A4F898}">
  <ds:schemaRefs>
    <ds:schemaRef ds:uri="8dacb8ad-d8bf-4afc-8355-7985183833fd"/>
    <ds:schemaRef ds:uri="a627b29c-87c9-4664-bf95-9f4015f36b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92EBFD2-3869-4133-9A54-ADFC21234907}">
  <ds:schemaRefs>
    <ds:schemaRef ds:uri="http://purl.org/dc/dcmitype/"/>
    <ds:schemaRef ds:uri="http://purl.org/dc/terms/"/>
    <ds:schemaRef ds:uri="http://purl.org/dc/elements/1.1/"/>
    <ds:schemaRef ds:uri="http://schemas.microsoft.com/office/2006/documentManagement/types"/>
    <ds:schemaRef ds:uri="a627b29c-87c9-4664-bf95-9f4015f36b10"/>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 ds:uri="8dacb8ad-d8bf-4afc-8355-7985183833fd"/>
  </ds:schemaRefs>
</ds:datastoreItem>
</file>

<file path=docProps/app.xml><?xml version="1.0" encoding="utf-8"?>
<Properties xmlns="http://schemas.openxmlformats.org/officeDocument/2006/extended-properties" xmlns:vt="http://schemas.openxmlformats.org/officeDocument/2006/docPropsVTypes">
  <TotalTime>0</TotalTime>
  <Words>2631</Words>
  <Application>Microsoft Office PowerPoint</Application>
  <PresentationFormat>Widescreen</PresentationFormat>
  <Paragraphs>606</Paragraphs>
  <Slides>24</Slides>
  <Notes>3</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24</vt:i4>
      </vt:variant>
    </vt:vector>
  </HeadingPairs>
  <TitlesOfParts>
    <vt:vector size="41" baseType="lpstr">
      <vt:lpstr>Aller</vt:lpstr>
      <vt:lpstr>Arial</vt:lpstr>
      <vt:lpstr>Calibri</vt:lpstr>
      <vt:lpstr>Calibri Light</vt:lpstr>
      <vt:lpstr>Courier New</vt:lpstr>
      <vt:lpstr>Gadugi</vt:lpstr>
      <vt:lpstr>Helvetica</vt:lpstr>
      <vt:lpstr>HelveticaNowDisplay Bold</vt:lpstr>
      <vt:lpstr>HelveticaNowText Medium</vt:lpstr>
      <vt:lpstr>HelveticaNowText Regular</vt:lpstr>
      <vt:lpstr>Wingdings</vt:lpstr>
      <vt:lpstr>2_Main Title Slide D</vt:lpstr>
      <vt:lpstr>2_Main Slide - Dark</vt:lpstr>
      <vt:lpstr>8_Main Slide - Light</vt:lpstr>
      <vt:lpstr>1_Main Title Slide</vt:lpstr>
      <vt:lpstr>1_Section Title  Slide</vt:lpstr>
      <vt:lpstr>Main Slide - Light</vt:lpstr>
      <vt:lpstr>UCaaS Reporting powered by Akixi</vt:lpstr>
      <vt:lpstr>Why Expo with Akixi reporting</vt:lpstr>
      <vt:lpstr>Our UCaaS Network</vt:lpstr>
      <vt:lpstr>Qualification &amp; Customer Challenges</vt:lpstr>
      <vt:lpstr>Did you know?</vt:lpstr>
      <vt:lpstr>Reporting &amp; Analytics</vt:lpstr>
      <vt:lpstr>Business Insights</vt:lpstr>
      <vt:lpstr>What’s happening today?</vt:lpstr>
      <vt:lpstr>Serve more customers</vt:lpstr>
      <vt:lpstr>Recapture lost calls</vt:lpstr>
      <vt:lpstr>Increase productivity</vt:lpstr>
      <vt:lpstr>Calls overview</vt:lpstr>
      <vt:lpstr>Today’s call logs</vt:lpstr>
      <vt:lpstr>Licensing Matrix</vt:lpstr>
      <vt:lpstr>Licensing Matrix</vt:lpstr>
      <vt:lpstr>Don’t leave revenue on the table</vt:lpstr>
      <vt:lpstr>PowerPoint Presentation</vt:lpstr>
      <vt:lpstr>Cara Key Enhancements versus Go Integrator V3</vt:lpstr>
      <vt:lpstr>Licensing</vt:lpstr>
      <vt:lpstr>CRM Application Integrations</vt:lpstr>
      <vt:lpstr>Microsoft Teams Integration Summary by User</vt:lpstr>
      <vt:lpstr>Microsoft Teams Integration - Summary by Service</vt:lpstr>
      <vt:lpstr>Cara Benefits</vt:lpstr>
      <vt:lpstr>Important selling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Williams-Bew</dc:creator>
  <cp:lastModifiedBy>Viktoria Pfeff</cp:lastModifiedBy>
  <cp:revision>1</cp:revision>
  <dcterms:created xsi:type="dcterms:W3CDTF">2020-05-01T17:15:48Z</dcterms:created>
  <dcterms:modified xsi:type="dcterms:W3CDTF">2024-12-11T11:56:49Z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0x0101006BAEE7694ABAEE4AAD0B21E57948C665</vt:lpwstr>
  </property>
  <property fmtid="{D5CDD505-2E9C-101B-9397-08002B2CF9AE}" pid="3" name="MediaServiceImageTags">
    <vt:lpwstr/>
  </property>
</Properties>
</file>