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147308724" r:id="rId5"/>
    <p:sldId id="2147308726" r:id="rId6"/>
    <p:sldId id="256" r:id="rId7"/>
    <p:sldId id="257" r:id="rId8"/>
    <p:sldId id="214730872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ACD02E7-60B1-186E-EF1A-0619EC7667B9}" name="Viktoria Pfeff" initials="VP" userId="S::Viktoria.Pfeff@Exponential-e.com::64b38e73-835a-44e8-927a-4958e3c1077d" providerId="AD"/>
  <p188:author id="{63A631EC-518D-E3B9-852E-D7A0D1C8FDC8}" name="Andrew Leatherland" initials="AL" userId="S::andrew.leatherland@exponential-e.com::41b834d7-b167-4561-8198-e25f2caa44b4"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49C37F-D3E3-5FC3-7247-C8E35CBBC33E}" v="20" dt="2024-11-25T13:44:53.851"/>
    <p1510:client id="{D2D861E8-9201-4D51-BC02-C683D6A232DA}" v="43" dt="2024-11-25T12:46:35.324"/>
    <p1510:client id="{F6658B4A-91B5-15D8-EF94-BC3B754CBFC2}" v="1" dt="2024-11-25T12:48:07.5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11" autoAdjust="0"/>
    <p:restoredTop sz="94660"/>
  </p:normalViewPr>
  <p:slideViewPr>
    <p:cSldViewPr snapToGrid="0">
      <p:cViewPr varScale="1">
        <p:scale>
          <a:sx n="68" d="100"/>
          <a:sy n="68" d="100"/>
        </p:scale>
        <p:origin x="438"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8/10/relationships/authors" Target="authors.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Slide - Light">
    <p:bg>
      <p:bgPr>
        <a:solidFill>
          <a:srgbClr val="E7E8F1"/>
        </a:solidFill>
        <a:effectLst/>
      </p:bgPr>
    </p:bg>
    <p:spTree>
      <p:nvGrpSpPr>
        <p:cNvPr id="1" name=""/>
        <p:cNvGrpSpPr/>
        <p:nvPr/>
      </p:nvGrpSpPr>
      <p:grpSpPr>
        <a:xfrm>
          <a:off x="0" y="0"/>
          <a:ext cx="0" cy="0"/>
          <a:chOff x="0" y="0"/>
          <a:chExt cx="0" cy="0"/>
        </a:xfrm>
      </p:grpSpPr>
      <p:sp>
        <p:nvSpPr>
          <p:cNvPr id="5" name="Title 23">
            <a:extLst>
              <a:ext uri="{FF2B5EF4-FFF2-40B4-BE49-F238E27FC236}">
                <a16:creationId xmlns:a16="http://schemas.microsoft.com/office/drawing/2014/main" id="{197AF948-AFDA-994B-A7C7-A4D527451FC4}"/>
              </a:ext>
            </a:extLst>
          </p:cNvPr>
          <p:cNvSpPr>
            <a:spLocks noGrp="1"/>
          </p:cNvSpPr>
          <p:nvPr>
            <p:ph type="title" hasCustomPrompt="1"/>
          </p:nvPr>
        </p:nvSpPr>
        <p:spPr>
          <a:xfrm>
            <a:off x="2768600" y="6875"/>
            <a:ext cx="8966200" cy="749300"/>
          </a:xfrm>
          <a:prstGeom prst="rect">
            <a:avLst/>
          </a:prstGeom>
          <a:ln>
            <a:noFill/>
          </a:ln>
        </p:spPr>
        <p:txBody>
          <a:bodyPr vert="horz" anchor="ctr"/>
          <a:lstStyle>
            <a:lvl1pPr marL="0" algn="r" defTabSz="609585" rtl="0" eaLnBrk="1" latinLnBrk="0" hangingPunct="1">
              <a:spcBef>
                <a:spcPct val="0"/>
              </a:spcBef>
              <a:buNone/>
              <a:defRPr lang="en-US" sz="2800" kern="1200" dirty="0">
                <a:solidFill>
                  <a:srgbClr val="1A1C2B"/>
                </a:solidFill>
                <a:latin typeface="HelveticaNowText Medium" panose="020B0604030202020204" pitchFamily="34" charset="0"/>
                <a:ea typeface="+mj-ea"/>
                <a:cs typeface="HelveticaNowText Medium" panose="020B0604030202020204" pitchFamily="34" charset="0"/>
              </a:defRPr>
            </a:lvl1pPr>
          </a:lstStyle>
          <a:p>
            <a:r>
              <a:rPr lang="en-US"/>
              <a:t>Presentation Title Slide Here</a:t>
            </a:r>
          </a:p>
        </p:txBody>
      </p:sp>
      <p:sp>
        <p:nvSpPr>
          <p:cNvPr id="8" name="Text Placeholder 6">
            <a:extLst>
              <a:ext uri="{FF2B5EF4-FFF2-40B4-BE49-F238E27FC236}">
                <a16:creationId xmlns:a16="http://schemas.microsoft.com/office/drawing/2014/main" id="{F62A5AA4-57D5-8B4C-923A-2C551304202B}"/>
              </a:ext>
            </a:extLst>
          </p:cNvPr>
          <p:cNvSpPr>
            <a:spLocks noGrp="1"/>
          </p:cNvSpPr>
          <p:nvPr>
            <p:ph type="body" sz="quarter" idx="10"/>
          </p:nvPr>
        </p:nvSpPr>
        <p:spPr>
          <a:xfrm>
            <a:off x="335666" y="1226917"/>
            <a:ext cx="11399134" cy="4786132"/>
          </a:xfrm>
          <a:prstGeom prst="rect">
            <a:avLst/>
          </a:prstGeom>
        </p:spPr>
        <p:txBody>
          <a:bodyPr/>
          <a:lstStyle>
            <a:lvl1pPr>
              <a:spcBef>
                <a:spcPts val="600"/>
              </a:spcBef>
              <a:spcAft>
                <a:spcPts val="600"/>
              </a:spcAft>
              <a:defRPr sz="16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1pPr>
            <a:lvl2pPr>
              <a:spcBef>
                <a:spcPts val="600"/>
              </a:spcBef>
              <a:spcAft>
                <a:spcPts val="600"/>
              </a:spcAft>
              <a:defRPr sz="16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2pPr>
            <a:lvl3pPr>
              <a:spcBef>
                <a:spcPts val="600"/>
              </a:spcBef>
              <a:spcAft>
                <a:spcPts val="600"/>
              </a:spcAft>
              <a:defRPr sz="16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3pPr>
            <a:lvl4pPr>
              <a:spcBef>
                <a:spcPts val="600"/>
              </a:spcBef>
              <a:spcAft>
                <a:spcPts val="600"/>
              </a:spcAft>
              <a:defRPr sz="16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4pPr>
            <a:lvl5pPr>
              <a:spcBef>
                <a:spcPts val="600"/>
              </a:spcBef>
              <a:spcAft>
                <a:spcPts val="600"/>
              </a:spcAft>
              <a:defRPr sz="16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3" name="Footer">
            <a:extLst>
              <a:ext uri="{FF2B5EF4-FFF2-40B4-BE49-F238E27FC236}">
                <a16:creationId xmlns:a16="http://schemas.microsoft.com/office/drawing/2014/main" id="{304BFE6F-EB99-3D36-3B9C-887570B3130D}"/>
              </a:ext>
            </a:extLst>
          </p:cNvPr>
          <p:cNvGrpSpPr/>
          <p:nvPr userDrawn="1"/>
        </p:nvGrpSpPr>
        <p:grpSpPr>
          <a:xfrm>
            <a:off x="0" y="6334126"/>
            <a:ext cx="12249150" cy="549274"/>
            <a:chOff x="0" y="6334126"/>
            <a:chExt cx="12249150" cy="549274"/>
          </a:xfrm>
        </p:grpSpPr>
        <p:sp>
          <p:nvSpPr>
            <p:cNvPr id="6" name="The Exponential-e Group Channel Partner Programme">
              <a:extLst>
                <a:ext uri="{FF2B5EF4-FFF2-40B4-BE49-F238E27FC236}">
                  <a16:creationId xmlns:a16="http://schemas.microsoft.com/office/drawing/2014/main" id="{5E2AE9F5-A93E-CCE7-8B34-C0E6B8741677}"/>
                </a:ext>
              </a:extLst>
            </p:cNvPr>
            <p:cNvSpPr/>
            <p:nvPr userDrawn="1"/>
          </p:nvSpPr>
          <p:spPr>
            <a:xfrm>
              <a:off x="0" y="6334126"/>
              <a:ext cx="12249150" cy="546100"/>
            </a:xfrm>
            <a:prstGeom prst="rect">
              <a:avLst/>
            </a:prstGeom>
            <a:solidFill>
              <a:srgbClr val="122744">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0" rIns="360000" bIns="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a:solidFill>
                    <a:srgbClr val="1A1C2B"/>
                  </a:solidFill>
                  <a:latin typeface="HelveticaNowDisplay Bold" panose="020B0804030202020204" pitchFamily="34" charset="0"/>
                  <a:ea typeface="+mn-ea"/>
                  <a:cs typeface="HelveticaNowDisplay Bold" panose="020B0804030202020204" pitchFamily="34" charset="0"/>
                </a:rPr>
                <a:t>Be unstoppable.</a:t>
              </a:r>
              <a:r>
                <a:rPr lang="en-GB" sz="1200" b="1" kern="1200">
                  <a:solidFill>
                    <a:srgbClr val="1A1C2B"/>
                  </a:solidFill>
                  <a:latin typeface="HelveticaNowDisplay Bold" panose="020B0804030202020204" pitchFamily="34" charset="0"/>
                  <a:ea typeface="+mn-ea"/>
                  <a:cs typeface="HelveticaNowDisplay Bold" panose="020B0804030202020204" pitchFamily="34" charset="0"/>
                </a:rPr>
                <a:t> </a:t>
              </a:r>
              <a:r>
                <a:rPr lang="en-GB" sz="1200" b="1">
                  <a:solidFill>
                    <a:srgbClr val="1A1C2B"/>
                  </a:solidFill>
                  <a:latin typeface="HelveticaNowDisplay Bold" panose="020B0804030202020204" pitchFamily="34" charset="0"/>
                  <a:cs typeface="HelveticaNowDisplay Bold" panose="020B0804030202020204" pitchFamily="34" charset="0"/>
                </a:rPr>
                <a:t>The Expo-e Group </a:t>
              </a:r>
              <a:r>
                <a:rPr lang="en-GB" sz="1200">
                  <a:solidFill>
                    <a:srgbClr val="1A1C2B"/>
                  </a:solidFill>
                  <a:latin typeface="HelveticaNowText Regular" panose="020B0504030202020204" pitchFamily="34" charset="0"/>
                  <a:cs typeface="HelveticaNowText Regular" panose="020B0504030202020204" pitchFamily="34" charset="0"/>
                </a:rPr>
                <a:t>Channel Partner Programme</a:t>
              </a:r>
            </a:p>
          </p:txBody>
        </p:sp>
        <p:sp>
          <p:nvSpPr>
            <p:cNvPr id="7" name="Website | Contact Number">
              <a:extLst>
                <a:ext uri="{FF2B5EF4-FFF2-40B4-BE49-F238E27FC236}">
                  <a16:creationId xmlns:a16="http://schemas.microsoft.com/office/drawing/2014/main" id="{B0F08496-F5D7-3C7D-3A4A-CC835CAED53F}"/>
                </a:ext>
              </a:extLst>
            </p:cNvPr>
            <p:cNvSpPr/>
            <p:nvPr userDrawn="1"/>
          </p:nvSpPr>
          <p:spPr>
            <a:xfrm>
              <a:off x="6096000" y="6337300"/>
              <a:ext cx="6096000" cy="546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0" tIns="0" rIns="360000" bIns="0" rtlCol="0" anchor="ctr"/>
            <a:lstStyle/>
            <a:p>
              <a:pPr algn="r"/>
              <a:r>
                <a:rPr lang="en-GB" sz="1200" b="0" kern="1200">
                  <a:solidFill>
                    <a:srgbClr val="1A1C2B"/>
                  </a:solidFill>
                  <a:latin typeface="HelveticaNowText Regular" panose="020B0504030202020204" pitchFamily="34" charset="0"/>
                  <a:ea typeface="+mn-ea"/>
                  <a:cs typeface="HelveticaNowText Regular" panose="020B0504030202020204" pitchFamily="34" charset="0"/>
                </a:rPr>
                <a:t>www.expo-e.com    |    </a:t>
              </a:r>
              <a:r>
                <a:rPr lang="en-GB" sz="1200" b="0" kern="1200">
                  <a:solidFill>
                    <a:srgbClr val="1A1C2B"/>
                  </a:solidFill>
                  <a:latin typeface="HelveticaNowDisplay Bold" panose="020B0804030202020204" pitchFamily="34" charset="0"/>
                  <a:ea typeface="+mn-ea"/>
                  <a:cs typeface="HelveticaNowDisplay Bold" panose="020B0804030202020204" pitchFamily="34" charset="0"/>
                </a:rPr>
                <a:t>0203 993 3374</a:t>
              </a:r>
            </a:p>
          </p:txBody>
        </p:sp>
      </p:grpSp>
      <p:grpSp>
        <p:nvGrpSpPr>
          <p:cNvPr id="15" name="Expo.e Logo">
            <a:extLst>
              <a:ext uri="{FF2B5EF4-FFF2-40B4-BE49-F238E27FC236}">
                <a16:creationId xmlns:a16="http://schemas.microsoft.com/office/drawing/2014/main" id="{7D5CE16E-DE9C-1CA0-6EFE-D371A4D2F7D6}"/>
              </a:ext>
            </a:extLst>
          </p:cNvPr>
          <p:cNvGrpSpPr/>
          <p:nvPr userDrawn="1"/>
        </p:nvGrpSpPr>
        <p:grpSpPr>
          <a:xfrm>
            <a:off x="368300" y="241303"/>
            <a:ext cx="2057353" cy="324928"/>
            <a:chOff x="368300" y="241303"/>
            <a:chExt cx="2057353" cy="324928"/>
          </a:xfrm>
          <a:solidFill>
            <a:schemeClr val="tx1"/>
          </a:solidFill>
        </p:grpSpPr>
        <p:sp>
          <p:nvSpPr>
            <p:cNvPr id="16" name="Free-form: Shape 15">
              <a:extLst>
                <a:ext uri="{FF2B5EF4-FFF2-40B4-BE49-F238E27FC236}">
                  <a16:creationId xmlns:a16="http://schemas.microsoft.com/office/drawing/2014/main" id="{53E9FFC9-141D-88B9-44DF-D98161289EE8}"/>
                </a:ext>
              </a:extLst>
            </p:cNvPr>
            <p:cNvSpPr/>
            <p:nvPr/>
          </p:nvSpPr>
          <p:spPr>
            <a:xfrm>
              <a:off x="368300" y="248768"/>
              <a:ext cx="302184" cy="310036"/>
            </a:xfrm>
            <a:custGeom>
              <a:avLst/>
              <a:gdLst>
                <a:gd name="connsiteX0" fmla="*/ 0 w 302184"/>
                <a:gd name="connsiteY0" fmla="*/ 0 h 310036"/>
                <a:gd name="connsiteX1" fmla="*/ 0 w 302184"/>
                <a:gd name="connsiteY1" fmla="*/ 310036 h 310036"/>
                <a:gd name="connsiteX2" fmla="*/ 302166 w 302184"/>
                <a:gd name="connsiteY2" fmla="*/ 310036 h 310036"/>
                <a:gd name="connsiteX3" fmla="*/ 302166 w 302184"/>
                <a:gd name="connsiteY3" fmla="*/ 245508 h 310036"/>
                <a:gd name="connsiteX4" fmla="*/ 76282 w 302184"/>
                <a:gd name="connsiteY4" fmla="*/ 245508 h 310036"/>
                <a:gd name="connsiteX5" fmla="*/ 76282 w 302184"/>
                <a:gd name="connsiteY5" fmla="*/ 182927 h 310036"/>
                <a:gd name="connsiteX6" fmla="*/ 298163 w 302184"/>
                <a:gd name="connsiteY6" fmla="*/ 182927 h 310036"/>
                <a:gd name="connsiteX7" fmla="*/ 298163 w 302184"/>
                <a:gd name="connsiteY7" fmla="*/ 121927 h 310036"/>
                <a:gd name="connsiteX8" fmla="*/ 76163 w 302184"/>
                <a:gd name="connsiteY8" fmla="*/ 121927 h 310036"/>
                <a:gd name="connsiteX9" fmla="*/ 76163 w 302184"/>
                <a:gd name="connsiteY9" fmla="*/ 64373 h 310036"/>
                <a:gd name="connsiteX10" fmla="*/ 302185 w 302184"/>
                <a:gd name="connsiteY10" fmla="*/ 64373 h 310036"/>
                <a:gd name="connsiteX11" fmla="*/ 302185 w 302184"/>
                <a:gd name="connsiteY11" fmla="*/ 0 h 310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2184" h="310036">
                  <a:moveTo>
                    <a:pt x="0" y="0"/>
                  </a:moveTo>
                  <a:lnTo>
                    <a:pt x="0" y="310036"/>
                  </a:lnTo>
                  <a:lnTo>
                    <a:pt x="302166" y="310036"/>
                  </a:lnTo>
                  <a:lnTo>
                    <a:pt x="302166" y="245508"/>
                  </a:lnTo>
                  <a:lnTo>
                    <a:pt x="76282" y="245508"/>
                  </a:lnTo>
                  <a:lnTo>
                    <a:pt x="76282" y="182927"/>
                  </a:lnTo>
                  <a:lnTo>
                    <a:pt x="298163" y="182927"/>
                  </a:lnTo>
                  <a:lnTo>
                    <a:pt x="298163" y="121927"/>
                  </a:lnTo>
                  <a:lnTo>
                    <a:pt x="76163" y="121927"/>
                  </a:lnTo>
                  <a:lnTo>
                    <a:pt x="76163" y="64373"/>
                  </a:lnTo>
                  <a:lnTo>
                    <a:pt x="302185" y="64373"/>
                  </a:lnTo>
                  <a:lnTo>
                    <a:pt x="302185" y="0"/>
                  </a:lnTo>
                  <a:close/>
                </a:path>
              </a:pathLst>
            </a:custGeom>
            <a:grpFill/>
            <a:ln w="914" cap="flat">
              <a:noFill/>
              <a:prstDash val="solid"/>
              <a:miter/>
            </a:ln>
          </p:spPr>
          <p:txBody>
            <a:bodyPr rtlCol="0" anchor="ctr"/>
            <a:lstStyle/>
            <a:p>
              <a:endParaRPr lang="en-GB"/>
            </a:p>
          </p:txBody>
        </p:sp>
        <p:sp>
          <p:nvSpPr>
            <p:cNvPr id="17" name="Free-form: Shape 16">
              <a:extLst>
                <a:ext uri="{FF2B5EF4-FFF2-40B4-BE49-F238E27FC236}">
                  <a16:creationId xmlns:a16="http://schemas.microsoft.com/office/drawing/2014/main" id="{453A4FBD-A605-B350-A557-7DDBE8E9A9C2}"/>
                </a:ext>
              </a:extLst>
            </p:cNvPr>
            <p:cNvSpPr/>
            <p:nvPr/>
          </p:nvSpPr>
          <p:spPr>
            <a:xfrm>
              <a:off x="1449582" y="241303"/>
              <a:ext cx="392962" cy="324928"/>
            </a:xfrm>
            <a:custGeom>
              <a:avLst/>
              <a:gdLst>
                <a:gd name="connsiteX0" fmla="*/ 389151 w 392962"/>
                <a:gd name="connsiteY0" fmla="*/ 126531 h 324928"/>
                <a:gd name="connsiteX1" fmla="*/ 354575 w 392962"/>
                <a:gd name="connsiteY1" fmla="*/ 58438 h 324928"/>
                <a:gd name="connsiteX2" fmla="*/ 274628 w 392962"/>
                <a:gd name="connsiteY2" fmla="*/ 10518 h 324928"/>
                <a:gd name="connsiteX3" fmla="*/ 177050 w 392962"/>
                <a:gd name="connsiteY3" fmla="*/ 628 h 324928"/>
                <a:gd name="connsiteX4" fmla="*/ 83493 w 392962"/>
                <a:gd name="connsiteY4" fmla="*/ 24438 h 324928"/>
                <a:gd name="connsiteX5" fmla="*/ 20245 w 392962"/>
                <a:gd name="connsiteY5" fmla="*/ 82888 h 324928"/>
                <a:gd name="connsiteX6" fmla="*/ 420 w 392962"/>
                <a:gd name="connsiteY6" fmla="*/ 150021 h 324928"/>
                <a:gd name="connsiteX7" fmla="*/ 0 w 392962"/>
                <a:gd name="connsiteY7" fmla="*/ 162460 h 324928"/>
                <a:gd name="connsiteX8" fmla="*/ 3811 w 392962"/>
                <a:gd name="connsiteY8" fmla="*/ 198398 h 324928"/>
                <a:gd name="connsiteX9" fmla="*/ 38388 w 392962"/>
                <a:gd name="connsiteY9" fmla="*/ 266482 h 324928"/>
                <a:gd name="connsiteX10" fmla="*/ 118335 w 392962"/>
                <a:gd name="connsiteY10" fmla="*/ 314403 h 324928"/>
                <a:gd name="connsiteX11" fmla="*/ 215913 w 392962"/>
                <a:gd name="connsiteY11" fmla="*/ 324301 h 324928"/>
                <a:gd name="connsiteX12" fmla="*/ 309469 w 392962"/>
                <a:gd name="connsiteY12" fmla="*/ 300482 h 324928"/>
                <a:gd name="connsiteX13" fmla="*/ 372717 w 392962"/>
                <a:gd name="connsiteY13" fmla="*/ 242032 h 324928"/>
                <a:gd name="connsiteX14" fmla="*/ 392542 w 392962"/>
                <a:gd name="connsiteY14" fmla="*/ 174900 h 324928"/>
                <a:gd name="connsiteX15" fmla="*/ 392962 w 392962"/>
                <a:gd name="connsiteY15" fmla="*/ 162460 h 324928"/>
                <a:gd name="connsiteX16" fmla="*/ 389151 w 392962"/>
                <a:gd name="connsiteY16" fmla="*/ 126531 h 324928"/>
                <a:gd name="connsiteX17" fmla="*/ 306645 w 392962"/>
                <a:gd name="connsiteY17" fmla="*/ 207529 h 324928"/>
                <a:gd name="connsiteX18" fmla="*/ 265771 w 392962"/>
                <a:gd name="connsiteY18" fmla="*/ 246273 h 324928"/>
                <a:gd name="connsiteX19" fmla="*/ 196289 w 392962"/>
                <a:gd name="connsiteY19" fmla="*/ 260184 h 324928"/>
                <a:gd name="connsiteX20" fmla="*/ 128005 w 392962"/>
                <a:gd name="connsiteY20" fmla="*/ 246584 h 324928"/>
                <a:gd name="connsiteX21" fmla="*/ 77543 w 392962"/>
                <a:gd name="connsiteY21" fmla="*/ 177377 h 324928"/>
                <a:gd name="connsiteX22" fmla="*/ 86107 w 392962"/>
                <a:gd name="connsiteY22" fmla="*/ 117775 h 324928"/>
                <a:gd name="connsiteX23" fmla="*/ 128178 w 392962"/>
                <a:gd name="connsiteY23" fmla="*/ 78025 h 324928"/>
                <a:gd name="connsiteX24" fmla="*/ 210657 w 392962"/>
                <a:gd name="connsiteY24" fmla="*/ 65312 h 324928"/>
                <a:gd name="connsiteX25" fmla="*/ 264510 w 392962"/>
                <a:gd name="connsiteY25" fmla="*/ 77952 h 324928"/>
                <a:gd name="connsiteX26" fmla="*/ 315593 w 392962"/>
                <a:gd name="connsiteY26" fmla="*/ 147626 h 324928"/>
                <a:gd name="connsiteX27" fmla="*/ 306645 w 392962"/>
                <a:gd name="connsiteY27" fmla="*/ 207529 h 3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92962" h="324928">
                  <a:moveTo>
                    <a:pt x="389151" y="126531"/>
                  </a:moveTo>
                  <a:cubicBezTo>
                    <a:pt x="383850" y="100766"/>
                    <a:pt x="372343" y="77888"/>
                    <a:pt x="354575" y="58438"/>
                  </a:cubicBezTo>
                  <a:cubicBezTo>
                    <a:pt x="332730" y="34547"/>
                    <a:pt x="305329" y="19648"/>
                    <a:pt x="274628" y="10518"/>
                  </a:cubicBezTo>
                  <a:cubicBezTo>
                    <a:pt x="242757" y="1030"/>
                    <a:pt x="210054" y="-1309"/>
                    <a:pt x="177050" y="628"/>
                  </a:cubicBezTo>
                  <a:cubicBezTo>
                    <a:pt x="144393" y="2548"/>
                    <a:pt x="112851" y="9320"/>
                    <a:pt x="83493" y="24438"/>
                  </a:cubicBezTo>
                  <a:cubicBezTo>
                    <a:pt x="57006" y="38084"/>
                    <a:pt x="35326" y="56912"/>
                    <a:pt x="20245" y="82888"/>
                  </a:cubicBezTo>
                  <a:cubicBezTo>
                    <a:pt x="8171" y="103663"/>
                    <a:pt x="1983" y="126175"/>
                    <a:pt x="420" y="150021"/>
                  </a:cubicBezTo>
                  <a:cubicBezTo>
                    <a:pt x="146" y="154188"/>
                    <a:pt x="18" y="158329"/>
                    <a:pt x="0" y="162460"/>
                  </a:cubicBezTo>
                  <a:cubicBezTo>
                    <a:pt x="46" y="174406"/>
                    <a:pt x="1334" y="186388"/>
                    <a:pt x="3811" y="198398"/>
                  </a:cubicBezTo>
                  <a:cubicBezTo>
                    <a:pt x="9112" y="224155"/>
                    <a:pt x="20610" y="247032"/>
                    <a:pt x="38388" y="266482"/>
                  </a:cubicBezTo>
                  <a:cubicBezTo>
                    <a:pt x="60232" y="290374"/>
                    <a:pt x="87634" y="305272"/>
                    <a:pt x="118335" y="314403"/>
                  </a:cubicBezTo>
                  <a:cubicBezTo>
                    <a:pt x="150206" y="323890"/>
                    <a:pt x="182908" y="326239"/>
                    <a:pt x="215913" y="324301"/>
                  </a:cubicBezTo>
                  <a:cubicBezTo>
                    <a:pt x="248570" y="322382"/>
                    <a:pt x="280103" y="315600"/>
                    <a:pt x="309469" y="300482"/>
                  </a:cubicBezTo>
                  <a:cubicBezTo>
                    <a:pt x="335948" y="286836"/>
                    <a:pt x="357628" y="268008"/>
                    <a:pt x="372717" y="242032"/>
                  </a:cubicBezTo>
                  <a:cubicBezTo>
                    <a:pt x="384791" y="221257"/>
                    <a:pt x="390979" y="198746"/>
                    <a:pt x="392542" y="174900"/>
                  </a:cubicBezTo>
                  <a:cubicBezTo>
                    <a:pt x="392807" y="170732"/>
                    <a:pt x="392944" y="166591"/>
                    <a:pt x="392962" y="162460"/>
                  </a:cubicBezTo>
                  <a:cubicBezTo>
                    <a:pt x="392908" y="150523"/>
                    <a:pt x="391619" y="138532"/>
                    <a:pt x="389151" y="126531"/>
                  </a:cubicBezTo>
                  <a:moveTo>
                    <a:pt x="306645" y="207529"/>
                  </a:moveTo>
                  <a:cubicBezTo>
                    <a:pt x="297633" y="225306"/>
                    <a:pt x="283475" y="237636"/>
                    <a:pt x="265771" y="246273"/>
                  </a:cubicBezTo>
                  <a:cubicBezTo>
                    <a:pt x="243826" y="256958"/>
                    <a:pt x="220300" y="259764"/>
                    <a:pt x="196289" y="260184"/>
                  </a:cubicBezTo>
                  <a:cubicBezTo>
                    <a:pt x="172708" y="259755"/>
                    <a:pt x="149575" y="257031"/>
                    <a:pt x="128005" y="246584"/>
                  </a:cubicBezTo>
                  <a:cubicBezTo>
                    <a:pt x="98876" y="232481"/>
                    <a:pt x="81428" y="209796"/>
                    <a:pt x="77543" y="177377"/>
                  </a:cubicBezTo>
                  <a:cubicBezTo>
                    <a:pt x="75030" y="156766"/>
                    <a:pt x="76821" y="136695"/>
                    <a:pt x="86107" y="117775"/>
                  </a:cubicBezTo>
                  <a:cubicBezTo>
                    <a:pt x="95183" y="99312"/>
                    <a:pt x="109853" y="86608"/>
                    <a:pt x="128178" y="78025"/>
                  </a:cubicBezTo>
                  <a:cubicBezTo>
                    <a:pt x="154355" y="65732"/>
                    <a:pt x="182287" y="63621"/>
                    <a:pt x="210657" y="65312"/>
                  </a:cubicBezTo>
                  <a:cubicBezTo>
                    <a:pt x="229284" y="66445"/>
                    <a:pt x="247500" y="69745"/>
                    <a:pt x="264510" y="77952"/>
                  </a:cubicBezTo>
                  <a:cubicBezTo>
                    <a:pt x="293904" y="92101"/>
                    <a:pt x="311708" y="114804"/>
                    <a:pt x="315593" y="147626"/>
                  </a:cubicBezTo>
                  <a:cubicBezTo>
                    <a:pt x="318052" y="168374"/>
                    <a:pt x="316242" y="188555"/>
                    <a:pt x="306645" y="207529"/>
                  </a:cubicBezTo>
                </a:path>
              </a:pathLst>
            </a:custGeom>
            <a:grpFill/>
            <a:ln w="914" cap="flat">
              <a:noFill/>
              <a:prstDash val="solid"/>
              <a:miter/>
            </a:ln>
          </p:spPr>
          <p:txBody>
            <a:bodyPr rtlCol="0" anchor="ctr"/>
            <a:lstStyle/>
            <a:p>
              <a:endParaRPr lang="en-GB"/>
            </a:p>
          </p:txBody>
        </p:sp>
        <p:sp>
          <p:nvSpPr>
            <p:cNvPr id="18" name="Free-form: Shape 17">
              <a:extLst>
                <a:ext uri="{FF2B5EF4-FFF2-40B4-BE49-F238E27FC236}">
                  <a16:creationId xmlns:a16="http://schemas.microsoft.com/office/drawing/2014/main" id="{CB8CA3EC-8A46-A058-C79C-B377E75EFD07}"/>
                </a:ext>
              </a:extLst>
            </p:cNvPr>
            <p:cNvSpPr/>
            <p:nvPr/>
          </p:nvSpPr>
          <p:spPr>
            <a:xfrm>
              <a:off x="1105755" y="248750"/>
              <a:ext cx="329042" cy="310100"/>
            </a:xfrm>
            <a:custGeom>
              <a:avLst/>
              <a:gdLst>
                <a:gd name="connsiteX0" fmla="*/ 75770 w 329042"/>
                <a:gd name="connsiteY0" fmla="*/ 127064 h 310100"/>
                <a:gd name="connsiteX1" fmla="*/ 80989 w 329042"/>
                <a:gd name="connsiteY1" fmla="*/ 127064 h 310100"/>
                <a:gd name="connsiteX2" fmla="*/ 213308 w 329042"/>
                <a:gd name="connsiteY2" fmla="*/ 127027 h 310100"/>
                <a:gd name="connsiteX3" fmla="*/ 225336 w 329042"/>
                <a:gd name="connsiteY3" fmla="*/ 126277 h 310100"/>
                <a:gd name="connsiteX4" fmla="*/ 251641 w 329042"/>
                <a:gd name="connsiteY4" fmla="*/ 104954 h 310100"/>
                <a:gd name="connsiteX5" fmla="*/ 252628 w 329042"/>
                <a:gd name="connsiteY5" fmla="*/ 90924 h 310100"/>
                <a:gd name="connsiteX6" fmla="*/ 234686 w 329042"/>
                <a:gd name="connsiteY6" fmla="*/ 64555 h 310100"/>
                <a:gd name="connsiteX7" fmla="*/ 219295 w 329042"/>
                <a:gd name="connsiteY7" fmla="*/ 61603 h 310100"/>
                <a:gd name="connsiteX8" fmla="*/ 78210 w 329042"/>
                <a:gd name="connsiteY8" fmla="*/ 61338 h 310100"/>
                <a:gd name="connsiteX9" fmla="*/ 75770 w 329042"/>
                <a:gd name="connsiteY9" fmla="*/ 61667 h 310100"/>
                <a:gd name="connsiteX10" fmla="*/ 75770 w 329042"/>
                <a:gd name="connsiteY10" fmla="*/ 127064 h 310100"/>
                <a:gd name="connsiteX11" fmla="*/ 76145 w 329042"/>
                <a:gd name="connsiteY11" fmla="*/ 189224 h 310100"/>
                <a:gd name="connsiteX12" fmla="*/ 76145 w 329042"/>
                <a:gd name="connsiteY12" fmla="*/ 310100 h 310100"/>
                <a:gd name="connsiteX13" fmla="*/ 0 w 329042"/>
                <a:gd name="connsiteY13" fmla="*/ 310100 h 310100"/>
                <a:gd name="connsiteX14" fmla="*/ 0 w 329042"/>
                <a:gd name="connsiteY14" fmla="*/ 0 h 310100"/>
                <a:gd name="connsiteX15" fmla="*/ 230500 w 329042"/>
                <a:gd name="connsiteY15" fmla="*/ 0 h 310100"/>
                <a:gd name="connsiteX16" fmla="*/ 308226 w 329042"/>
                <a:gd name="connsiteY16" fmla="*/ 35445 h 310100"/>
                <a:gd name="connsiteX17" fmla="*/ 328983 w 329042"/>
                <a:gd name="connsiteY17" fmla="*/ 98693 h 310100"/>
                <a:gd name="connsiteX18" fmla="*/ 320190 w 329042"/>
                <a:gd name="connsiteY18" fmla="*/ 138562 h 310100"/>
                <a:gd name="connsiteX19" fmla="*/ 273814 w 329042"/>
                <a:gd name="connsiteY19" fmla="*/ 180423 h 310100"/>
                <a:gd name="connsiteX20" fmla="*/ 221232 w 329042"/>
                <a:gd name="connsiteY20" fmla="*/ 189169 h 310100"/>
                <a:gd name="connsiteX21" fmla="*/ 82241 w 329042"/>
                <a:gd name="connsiteY21" fmla="*/ 189215 h 310100"/>
                <a:gd name="connsiteX22" fmla="*/ 76145 w 329042"/>
                <a:gd name="connsiteY22" fmla="*/ 189215 h 310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29042" h="310100">
                  <a:moveTo>
                    <a:pt x="75770" y="127064"/>
                  </a:moveTo>
                  <a:lnTo>
                    <a:pt x="80989" y="127064"/>
                  </a:lnTo>
                  <a:cubicBezTo>
                    <a:pt x="125098" y="127064"/>
                    <a:pt x="169226" y="127082"/>
                    <a:pt x="213308" y="127027"/>
                  </a:cubicBezTo>
                  <a:cubicBezTo>
                    <a:pt x="217348" y="127027"/>
                    <a:pt x="221369" y="126762"/>
                    <a:pt x="225336" y="126277"/>
                  </a:cubicBezTo>
                  <a:cubicBezTo>
                    <a:pt x="240517" y="124404"/>
                    <a:pt x="249127" y="117558"/>
                    <a:pt x="251641" y="104954"/>
                  </a:cubicBezTo>
                  <a:cubicBezTo>
                    <a:pt x="252573" y="100393"/>
                    <a:pt x="252902" y="95576"/>
                    <a:pt x="252628" y="90924"/>
                  </a:cubicBezTo>
                  <a:cubicBezTo>
                    <a:pt x="251924" y="78677"/>
                    <a:pt x="247080" y="68769"/>
                    <a:pt x="234686" y="64555"/>
                  </a:cubicBezTo>
                  <a:cubicBezTo>
                    <a:pt x="229778" y="62883"/>
                    <a:pt x="224450" y="61640"/>
                    <a:pt x="219295" y="61603"/>
                  </a:cubicBezTo>
                  <a:cubicBezTo>
                    <a:pt x="172260" y="61320"/>
                    <a:pt x="125263" y="61356"/>
                    <a:pt x="78210" y="61338"/>
                  </a:cubicBezTo>
                  <a:cubicBezTo>
                    <a:pt x="77461" y="61338"/>
                    <a:pt x="76666" y="61539"/>
                    <a:pt x="75770" y="61667"/>
                  </a:cubicBezTo>
                  <a:lnTo>
                    <a:pt x="75770" y="127064"/>
                  </a:lnTo>
                  <a:close/>
                  <a:moveTo>
                    <a:pt x="76145" y="189224"/>
                  </a:moveTo>
                  <a:lnTo>
                    <a:pt x="76145" y="310100"/>
                  </a:lnTo>
                  <a:lnTo>
                    <a:pt x="0" y="310100"/>
                  </a:lnTo>
                  <a:lnTo>
                    <a:pt x="0" y="0"/>
                  </a:lnTo>
                  <a:lnTo>
                    <a:pt x="230500" y="0"/>
                  </a:lnTo>
                  <a:cubicBezTo>
                    <a:pt x="261256" y="0"/>
                    <a:pt x="287972" y="11452"/>
                    <a:pt x="308226" y="35445"/>
                  </a:cubicBezTo>
                  <a:cubicBezTo>
                    <a:pt x="323563" y="53642"/>
                    <a:pt x="329723" y="75076"/>
                    <a:pt x="328983" y="98693"/>
                  </a:cubicBezTo>
                  <a:cubicBezTo>
                    <a:pt x="328553" y="112558"/>
                    <a:pt x="326177" y="125967"/>
                    <a:pt x="320190" y="138562"/>
                  </a:cubicBezTo>
                  <a:cubicBezTo>
                    <a:pt x="310539" y="158962"/>
                    <a:pt x="294242" y="172023"/>
                    <a:pt x="273814" y="180423"/>
                  </a:cubicBezTo>
                  <a:cubicBezTo>
                    <a:pt x="256969" y="187351"/>
                    <a:pt x="239183" y="189124"/>
                    <a:pt x="221232" y="189169"/>
                  </a:cubicBezTo>
                  <a:cubicBezTo>
                    <a:pt x="174902" y="189316"/>
                    <a:pt x="128562" y="189215"/>
                    <a:pt x="82241" y="189215"/>
                  </a:cubicBezTo>
                  <a:lnTo>
                    <a:pt x="76145" y="189215"/>
                  </a:lnTo>
                  <a:close/>
                </a:path>
              </a:pathLst>
            </a:custGeom>
            <a:grpFill/>
            <a:ln w="914" cap="flat">
              <a:noFill/>
              <a:prstDash val="solid"/>
              <a:miter/>
            </a:ln>
          </p:spPr>
          <p:txBody>
            <a:bodyPr rtlCol="0" anchor="ctr"/>
            <a:lstStyle/>
            <a:p>
              <a:endParaRPr lang="en-GB"/>
            </a:p>
          </p:txBody>
        </p:sp>
        <p:sp>
          <p:nvSpPr>
            <p:cNvPr id="19" name="Free-form: Shape 18">
              <a:extLst>
                <a:ext uri="{FF2B5EF4-FFF2-40B4-BE49-F238E27FC236}">
                  <a16:creationId xmlns:a16="http://schemas.microsoft.com/office/drawing/2014/main" id="{F978FA61-89DD-B9EF-2585-5EC5061B3CF6}"/>
                </a:ext>
              </a:extLst>
            </p:cNvPr>
            <p:cNvSpPr/>
            <p:nvPr/>
          </p:nvSpPr>
          <p:spPr>
            <a:xfrm>
              <a:off x="695125" y="248750"/>
              <a:ext cx="383968" cy="310036"/>
            </a:xfrm>
            <a:custGeom>
              <a:avLst/>
              <a:gdLst>
                <a:gd name="connsiteX0" fmla="*/ 281245 w 383968"/>
                <a:gd name="connsiteY0" fmla="*/ 0 h 310036"/>
                <a:gd name="connsiteX1" fmla="*/ 192670 w 383968"/>
                <a:gd name="connsiteY1" fmla="*/ 98337 h 310036"/>
                <a:gd name="connsiteX2" fmla="*/ 104497 w 383968"/>
                <a:gd name="connsiteY2" fmla="*/ 0 h 310036"/>
                <a:gd name="connsiteX3" fmla="*/ 1325 w 383968"/>
                <a:gd name="connsiteY3" fmla="*/ 0 h 310036"/>
                <a:gd name="connsiteX4" fmla="*/ 139503 w 383968"/>
                <a:gd name="connsiteY4" fmla="*/ 153688 h 310036"/>
                <a:gd name="connsiteX5" fmla="*/ 0 w 383968"/>
                <a:gd name="connsiteY5" fmla="*/ 310036 h 310036"/>
                <a:gd name="connsiteX6" fmla="*/ 101426 w 383968"/>
                <a:gd name="connsiteY6" fmla="*/ 310036 h 310036"/>
                <a:gd name="connsiteX7" fmla="*/ 190449 w 383968"/>
                <a:gd name="connsiteY7" fmla="*/ 211261 h 310036"/>
                <a:gd name="connsiteX8" fmla="*/ 279454 w 383968"/>
                <a:gd name="connsiteY8" fmla="*/ 310036 h 310036"/>
                <a:gd name="connsiteX9" fmla="*/ 380880 w 383968"/>
                <a:gd name="connsiteY9" fmla="*/ 310036 h 310036"/>
                <a:gd name="connsiteX10" fmla="*/ 244055 w 383968"/>
                <a:gd name="connsiteY10" fmla="*/ 156348 h 310036"/>
                <a:gd name="connsiteX11" fmla="*/ 383969 w 383968"/>
                <a:gd name="connsiteY11" fmla="*/ 0 h 310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3968" h="310036">
                  <a:moveTo>
                    <a:pt x="281245" y="0"/>
                  </a:moveTo>
                  <a:lnTo>
                    <a:pt x="192670" y="98337"/>
                  </a:lnTo>
                  <a:lnTo>
                    <a:pt x="104497" y="0"/>
                  </a:lnTo>
                  <a:lnTo>
                    <a:pt x="1325" y="0"/>
                  </a:lnTo>
                  <a:lnTo>
                    <a:pt x="139503" y="153688"/>
                  </a:lnTo>
                  <a:lnTo>
                    <a:pt x="0" y="310036"/>
                  </a:lnTo>
                  <a:lnTo>
                    <a:pt x="101426" y="310036"/>
                  </a:lnTo>
                  <a:lnTo>
                    <a:pt x="190449" y="211261"/>
                  </a:lnTo>
                  <a:lnTo>
                    <a:pt x="279454" y="310036"/>
                  </a:lnTo>
                  <a:lnTo>
                    <a:pt x="380880" y="310036"/>
                  </a:lnTo>
                  <a:lnTo>
                    <a:pt x="244055" y="156348"/>
                  </a:lnTo>
                  <a:lnTo>
                    <a:pt x="383969" y="0"/>
                  </a:lnTo>
                  <a:close/>
                </a:path>
              </a:pathLst>
            </a:custGeom>
            <a:grpFill/>
            <a:ln w="914" cap="flat">
              <a:noFill/>
              <a:prstDash val="solid"/>
              <a:miter/>
            </a:ln>
          </p:spPr>
          <p:txBody>
            <a:bodyPr rtlCol="0" anchor="ctr"/>
            <a:lstStyle/>
            <a:p>
              <a:endParaRPr lang="en-GB"/>
            </a:p>
          </p:txBody>
        </p:sp>
        <p:sp>
          <p:nvSpPr>
            <p:cNvPr id="20" name="Free-form: Shape 19">
              <a:extLst>
                <a:ext uri="{FF2B5EF4-FFF2-40B4-BE49-F238E27FC236}">
                  <a16:creationId xmlns:a16="http://schemas.microsoft.com/office/drawing/2014/main" id="{72485355-C579-6520-BE77-79D9099D76B3}"/>
                </a:ext>
              </a:extLst>
            </p:cNvPr>
            <p:cNvSpPr/>
            <p:nvPr/>
          </p:nvSpPr>
          <p:spPr>
            <a:xfrm>
              <a:off x="1901378" y="352872"/>
              <a:ext cx="97066" cy="97066"/>
            </a:xfrm>
            <a:custGeom>
              <a:avLst/>
              <a:gdLst>
                <a:gd name="connsiteX0" fmla="*/ 97066 w 97066"/>
                <a:gd name="connsiteY0" fmla="*/ 48533 h 97066"/>
                <a:gd name="connsiteX1" fmla="*/ 48533 w 97066"/>
                <a:gd name="connsiteY1" fmla="*/ 97066 h 97066"/>
                <a:gd name="connsiteX2" fmla="*/ 0 w 97066"/>
                <a:gd name="connsiteY2" fmla="*/ 48533 h 97066"/>
                <a:gd name="connsiteX3" fmla="*/ 48533 w 97066"/>
                <a:gd name="connsiteY3" fmla="*/ 0 h 97066"/>
                <a:gd name="connsiteX4" fmla="*/ 97066 w 97066"/>
                <a:gd name="connsiteY4" fmla="*/ 48533 h 970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066" h="97066">
                  <a:moveTo>
                    <a:pt x="97066" y="48533"/>
                  </a:moveTo>
                  <a:cubicBezTo>
                    <a:pt x="97066" y="75341"/>
                    <a:pt x="75331" y="97066"/>
                    <a:pt x="48533" y="97066"/>
                  </a:cubicBezTo>
                  <a:cubicBezTo>
                    <a:pt x="21726" y="97066"/>
                    <a:pt x="0" y="75341"/>
                    <a:pt x="0" y="48533"/>
                  </a:cubicBezTo>
                  <a:cubicBezTo>
                    <a:pt x="0" y="21726"/>
                    <a:pt x="21726" y="0"/>
                    <a:pt x="48533" y="0"/>
                  </a:cubicBezTo>
                  <a:cubicBezTo>
                    <a:pt x="75341" y="0"/>
                    <a:pt x="97066" y="21726"/>
                    <a:pt x="97066" y="48533"/>
                  </a:cubicBezTo>
                </a:path>
              </a:pathLst>
            </a:custGeom>
            <a:grpFill/>
            <a:ln w="914" cap="flat">
              <a:noFill/>
              <a:prstDash val="solid"/>
              <a:miter/>
            </a:ln>
          </p:spPr>
          <p:txBody>
            <a:bodyPr rtlCol="0" anchor="ctr"/>
            <a:lstStyle/>
            <a:p>
              <a:endParaRPr lang="en-GB"/>
            </a:p>
          </p:txBody>
        </p:sp>
        <p:sp>
          <p:nvSpPr>
            <p:cNvPr id="21" name="Free-form: Shape 20">
              <a:extLst>
                <a:ext uri="{FF2B5EF4-FFF2-40B4-BE49-F238E27FC236}">
                  <a16:creationId xmlns:a16="http://schemas.microsoft.com/office/drawing/2014/main" id="{000A3436-5AA1-68BE-FC6C-DC246CB3D445}"/>
                </a:ext>
              </a:extLst>
            </p:cNvPr>
            <p:cNvSpPr/>
            <p:nvPr/>
          </p:nvSpPr>
          <p:spPr>
            <a:xfrm>
              <a:off x="2065514" y="241303"/>
              <a:ext cx="360139" cy="318515"/>
            </a:xfrm>
            <a:custGeom>
              <a:avLst/>
              <a:gdLst>
                <a:gd name="connsiteX0" fmla="*/ 184881 w 360139"/>
                <a:gd name="connsiteY0" fmla="*/ 256282 h 318515"/>
                <a:gd name="connsiteX1" fmla="*/ 126925 w 360139"/>
                <a:gd name="connsiteY1" fmla="*/ 242224 h 318515"/>
                <a:gd name="connsiteX2" fmla="*/ 73603 w 360139"/>
                <a:gd name="connsiteY2" fmla="*/ 184295 h 318515"/>
                <a:gd name="connsiteX3" fmla="*/ 71318 w 360139"/>
                <a:gd name="connsiteY3" fmla="*/ 136457 h 318515"/>
                <a:gd name="connsiteX4" fmla="*/ 142783 w 360139"/>
                <a:gd name="connsiteY4" fmla="*/ 68328 h 318515"/>
                <a:gd name="connsiteX5" fmla="*/ 247362 w 360139"/>
                <a:gd name="connsiteY5" fmla="*/ 76161 h 318515"/>
                <a:gd name="connsiteX6" fmla="*/ 290320 w 360139"/>
                <a:gd name="connsiteY6" fmla="*/ 132106 h 318515"/>
                <a:gd name="connsiteX7" fmla="*/ 290320 w 360139"/>
                <a:gd name="connsiteY7" fmla="*/ 136685 h 318515"/>
                <a:gd name="connsiteX8" fmla="*/ 162159 w 360139"/>
                <a:gd name="connsiteY8" fmla="*/ 136685 h 318515"/>
                <a:gd name="connsiteX9" fmla="*/ 138423 w 360139"/>
                <a:gd name="connsiteY9" fmla="*/ 150276 h 318515"/>
                <a:gd name="connsiteX10" fmla="*/ 118462 w 360139"/>
                <a:gd name="connsiteY10" fmla="*/ 184295 h 318515"/>
                <a:gd name="connsiteX11" fmla="*/ 359920 w 360139"/>
                <a:gd name="connsiteY11" fmla="*/ 184295 h 318515"/>
                <a:gd name="connsiteX12" fmla="*/ 360140 w 360139"/>
                <a:gd name="connsiteY12" fmla="*/ 184076 h 318515"/>
                <a:gd name="connsiteX13" fmla="*/ 359966 w 360139"/>
                <a:gd name="connsiteY13" fmla="*/ 136685 h 318515"/>
                <a:gd name="connsiteX14" fmla="*/ 344410 w 360139"/>
                <a:gd name="connsiteY14" fmla="*/ 76956 h 318515"/>
                <a:gd name="connsiteX15" fmla="*/ 267333 w 360139"/>
                <a:gd name="connsiteY15" fmla="*/ 14365 h 318515"/>
                <a:gd name="connsiteX16" fmla="*/ 194506 w 360139"/>
                <a:gd name="connsiteY16" fmla="*/ 455 h 318515"/>
                <a:gd name="connsiteX17" fmla="*/ 69608 w 360139"/>
                <a:gd name="connsiteY17" fmla="*/ 28112 h 318515"/>
                <a:gd name="connsiteX18" fmla="*/ 21011 w 360139"/>
                <a:gd name="connsiteY18" fmla="*/ 77550 h 318515"/>
                <a:gd name="connsiteX19" fmla="*/ 8 w 360139"/>
                <a:gd name="connsiteY19" fmla="*/ 156647 h 318515"/>
                <a:gd name="connsiteX20" fmla="*/ 17685 w 360139"/>
                <a:gd name="connsiteY20" fmla="*/ 233806 h 318515"/>
                <a:gd name="connsiteX21" fmla="*/ 68046 w 360139"/>
                <a:gd name="connsiteY21" fmla="*/ 288344 h 318515"/>
                <a:gd name="connsiteX22" fmla="*/ 192550 w 360139"/>
                <a:gd name="connsiteY22" fmla="*/ 318515 h 318515"/>
                <a:gd name="connsiteX23" fmla="*/ 346786 w 360139"/>
                <a:gd name="connsiteY23" fmla="*/ 258905 h 318515"/>
                <a:gd name="connsiteX24" fmla="*/ 346823 w 360139"/>
                <a:gd name="connsiteY24" fmla="*/ 258786 h 318515"/>
                <a:gd name="connsiteX25" fmla="*/ 346823 w 360139"/>
                <a:gd name="connsiteY25" fmla="*/ 214274 h 318515"/>
                <a:gd name="connsiteX26" fmla="*/ 346494 w 360139"/>
                <a:gd name="connsiteY26" fmla="*/ 214082 h 318515"/>
                <a:gd name="connsiteX27" fmla="*/ 279004 w 360139"/>
                <a:gd name="connsiteY27" fmla="*/ 245359 h 318515"/>
                <a:gd name="connsiteX28" fmla="*/ 184881 w 360139"/>
                <a:gd name="connsiteY28" fmla="*/ 256282 h 318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360139" h="318515">
                  <a:moveTo>
                    <a:pt x="184881" y="256282"/>
                  </a:moveTo>
                  <a:cubicBezTo>
                    <a:pt x="165295" y="255203"/>
                    <a:pt x="145324" y="249948"/>
                    <a:pt x="126925" y="242224"/>
                  </a:cubicBezTo>
                  <a:cubicBezTo>
                    <a:pt x="102896" y="232116"/>
                    <a:pt x="82569" y="211276"/>
                    <a:pt x="73603" y="184295"/>
                  </a:cubicBezTo>
                  <a:cubicBezTo>
                    <a:pt x="70431" y="174753"/>
                    <a:pt x="67031" y="156336"/>
                    <a:pt x="71318" y="136457"/>
                  </a:cubicBezTo>
                  <a:cubicBezTo>
                    <a:pt x="76829" y="110902"/>
                    <a:pt x="95054" y="82942"/>
                    <a:pt x="142783" y="68328"/>
                  </a:cubicBezTo>
                  <a:cubicBezTo>
                    <a:pt x="171016" y="59690"/>
                    <a:pt x="220418" y="63739"/>
                    <a:pt x="247362" y="76161"/>
                  </a:cubicBezTo>
                  <a:cubicBezTo>
                    <a:pt x="271062" y="87110"/>
                    <a:pt x="290329" y="104632"/>
                    <a:pt x="290320" y="132106"/>
                  </a:cubicBezTo>
                  <a:lnTo>
                    <a:pt x="290320" y="136685"/>
                  </a:lnTo>
                  <a:lnTo>
                    <a:pt x="162159" y="136685"/>
                  </a:lnTo>
                  <a:cubicBezTo>
                    <a:pt x="152398" y="136685"/>
                    <a:pt x="143368" y="141859"/>
                    <a:pt x="138423" y="150276"/>
                  </a:cubicBezTo>
                  <a:lnTo>
                    <a:pt x="118462" y="184295"/>
                  </a:lnTo>
                  <a:lnTo>
                    <a:pt x="359920" y="184295"/>
                  </a:lnTo>
                  <a:cubicBezTo>
                    <a:pt x="360039" y="184295"/>
                    <a:pt x="360140" y="184195"/>
                    <a:pt x="360140" y="184076"/>
                  </a:cubicBezTo>
                  <a:lnTo>
                    <a:pt x="359966" y="136685"/>
                  </a:lnTo>
                  <a:cubicBezTo>
                    <a:pt x="359966" y="115161"/>
                    <a:pt x="355360" y="96067"/>
                    <a:pt x="344410" y="76956"/>
                  </a:cubicBezTo>
                  <a:cubicBezTo>
                    <a:pt x="326779" y="46200"/>
                    <a:pt x="299898" y="26668"/>
                    <a:pt x="267333" y="14365"/>
                  </a:cubicBezTo>
                  <a:cubicBezTo>
                    <a:pt x="243898" y="5527"/>
                    <a:pt x="219412" y="1825"/>
                    <a:pt x="194506" y="455"/>
                  </a:cubicBezTo>
                  <a:cubicBezTo>
                    <a:pt x="150259" y="-1986"/>
                    <a:pt x="108161" y="5143"/>
                    <a:pt x="69608" y="28112"/>
                  </a:cubicBezTo>
                  <a:cubicBezTo>
                    <a:pt x="49135" y="40296"/>
                    <a:pt x="33213" y="57214"/>
                    <a:pt x="21011" y="77550"/>
                  </a:cubicBezTo>
                  <a:cubicBezTo>
                    <a:pt x="6461" y="101835"/>
                    <a:pt x="264" y="128450"/>
                    <a:pt x="8" y="156647"/>
                  </a:cubicBezTo>
                  <a:cubicBezTo>
                    <a:pt x="-230" y="183802"/>
                    <a:pt x="4852" y="209613"/>
                    <a:pt x="17685" y="233806"/>
                  </a:cubicBezTo>
                  <a:cubicBezTo>
                    <a:pt x="29740" y="256464"/>
                    <a:pt x="46786" y="274351"/>
                    <a:pt x="68046" y="288344"/>
                  </a:cubicBezTo>
                  <a:cubicBezTo>
                    <a:pt x="86499" y="300510"/>
                    <a:pt x="124850" y="318515"/>
                    <a:pt x="192550" y="318515"/>
                  </a:cubicBezTo>
                  <a:cubicBezTo>
                    <a:pt x="302302" y="318515"/>
                    <a:pt x="345452" y="260724"/>
                    <a:pt x="346786" y="258905"/>
                  </a:cubicBezTo>
                  <a:cubicBezTo>
                    <a:pt x="346814" y="258868"/>
                    <a:pt x="346823" y="258832"/>
                    <a:pt x="346823" y="258786"/>
                  </a:cubicBezTo>
                  <a:lnTo>
                    <a:pt x="346823" y="214274"/>
                  </a:lnTo>
                  <a:cubicBezTo>
                    <a:pt x="346823" y="214101"/>
                    <a:pt x="346640" y="213991"/>
                    <a:pt x="346494" y="214082"/>
                  </a:cubicBezTo>
                  <a:cubicBezTo>
                    <a:pt x="342737" y="216276"/>
                    <a:pt x="307521" y="236667"/>
                    <a:pt x="279004" y="245359"/>
                  </a:cubicBezTo>
                  <a:cubicBezTo>
                    <a:pt x="241220" y="256867"/>
                    <a:pt x="204724" y="257415"/>
                    <a:pt x="184881" y="256282"/>
                  </a:cubicBezTo>
                </a:path>
              </a:pathLst>
            </a:custGeom>
            <a:grpFill/>
            <a:ln w="914" cap="flat">
              <a:noFill/>
              <a:prstDash val="solid"/>
              <a:miter/>
            </a:ln>
          </p:spPr>
          <p:txBody>
            <a:bodyPr rtlCol="0" anchor="ctr"/>
            <a:lstStyle/>
            <a:p>
              <a:endParaRPr lang="en-GB"/>
            </a:p>
          </p:txBody>
        </p:sp>
      </p:grpSp>
    </p:spTree>
    <p:extLst>
      <p:ext uri="{BB962C8B-B14F-4D97-AF65-F5344CB8AC3E}">
        <p14:creationId xmlns:p14="http://schemas.microsoft.com/office/powerpoint/2010/main" val="1221424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75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0" presetClass="entr" presetSubtype="0" fill="hold" grpId="0" nodeType="withEffect">
                                  <p:stCondLst>
                                    <p:cond delay="75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par>
                                <p:cTn id="14" presetID="42" presetClass="entr" presetSubtype="0" fill="hold" nodeType="withEffect">
                                  <p:stCondLst>
                                    <p:cond delay="25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1000"/>
                                        <p:tgtEl>
                                          <p:spTgt spid="3"/>
                                        </p:tgtEl>
                                      </p:cBhvr>
                                    </p:animEffect>
                                    <p:anim calcmode="lin" valueType="num">
                                      <p:cBhvr>
                                        <p:cTn id="17" dur="1000" fill="hold"/>
                                        <p:tgtEl>
                                          <p:spTgt spid="3"/>
                                        </p:tgtEl>
                                        <p:attrNameLst>
                                          <p:attrName>ppt_x</p:attrName>
                                        </p:attrNameLst>
                                      </p:cBhvr>
                                      <p:tavLst>
                                        <p:tav tm="0">
                                          <p:val>
                                            <p:strVal val="#ppt_x"/>
                                          </p:val>
                                        </p:tav>
                                        <p:tav tm="100000">
                                          <p:val>
                                            <p:strVal val="#ppt_x"/>
                                          </p:val>
                                        </p:tav>
                                      </p:tavLst>
                                    </p:anim>
                                    <p:anim calcmode="lin" valueType="num">
                                      <p:cBhvr>
                                        <p:cTn id="18"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tmplLst>
          <p:tmpl>
            <p:tnLst>
              <p:par>
                <p:cTn presetID="10" presetClass="entr" presetSubtype="0" fill="hold" nodeType="withEffect">
                  <p:stCondLst>
                    <p:cond delay="75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Lst>
      </p:bldP>
    </p:bldLst>
  </p:timing>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Main Slide - Dark">
    <p:bg>
      <p:bgPr>
        <a:solidFill>
          <a:srgbClr val="1A1C2B"/>
        </a:solidFill>
        <a:effectLst/>
      </p:bgPr>
    </p:bg>
    <p:spTree>
      <p:nvGrpSpPr>
        <p:cNvPr id="1" name=""/>
        <p:cNvGrpSpPr/>
        <p:nvPr/>
      </p:nvGrpSpPr>
      <p:grpSpPr>
        <a:xfrm>
          <a:off x="0" y="0"/>
          <a:ext cx="0" cy="0"/>
          <a:chOff x="0" y="0"/>
          <a:chExt cx="0" cy="0"/>
        </a:xfrm>
      </p:grpSpPr>
      <p:sp>
        <p:nvSpPr>
          <p:cNvPr id="5" name="Title 23">
            <a:extLst>
              <a:ext uri="{FF2B5EF4-FFF2-40B4-BE49-F238E27FC236}">
                <a16:creationId xmlns:a16="http://schemas.microsoft.com/office/drawing/2014/main" id="{197AF948-AFDA-994B-A7C7-A4D527451FC4}"/>
              </a:ext>
            </a:extLst>
          </p:cNvPr>
          <p:cNvSpPr>
            <a:spLocks noGrp="1"/>
          </p:cNvSpPr>
          <p:nvPr>
            <p:ph type="title" hasCustomPrompt="1"/>
          </p:nvPr>
        </p:nvSpPr>
        <p:spPr>
          <a:xfrm>
            <a:off x="2768600" y="6875"/>
            <a:ext cx="8966200" cy="749300"/>
          </a:xfrm>
          <a:prstGeom prst="rect">
            <a:avLst/>
          </a:prstGeom>
          <a:ln>
            <a:noFill/>
          </a:ln>
        </p:spPr>
        <p:txBody>
          <a:bodyPr vert="horz" anchor="ctr"/>
          <a:lstStyle>
            <a:lvl1pPr marL="0" algn="r" defTabSz="609585" rtl="0" eaLnBrk="1" latinLnBrk="0" hangingPunct="1">
              <a:spcBef>
                <a:spcPct val="0"/>
              </a:spcBef>
              <a:buNone/>
              <a:defRPr lang="en-US" sz="2800" kern="1200" dirty="0">
                <a:solidFill>
                  <a:schemeClr val="bg1"/>
                </a:solidFill>
                <a:latin typeface="HelveticaNowText Medium" panose="020B0604030202020204" pitchFamily="34" charset="0"/>
                <a:ea typeface="+mj-ea"/>
                <a:cs typeface="HelveticaNowText Medium" panose="020B0604030202020204" pitchFamily="34" charset="0"/>
              </a:defRPr>
            </a:lvl1pPr>
          </a:lstStyle>
          <a:p>
            <a:r>
              <a:rPr lang="en-US"/>
              <a:t>Presentation Title Slide Here</a:t>
            </a:r>
          </a:p>
        </p:txBody>
      </p:sp>
      <p:sp>
        <p:nvSpPr>
          <p:cNvPr id="8" name="Text Placeholder 6">
            <a:extLst>
              <a:ext uri="{FF2B5EF4-FFF2-40B4-BE49-F238E27FC236}">
                <a16:creationId xmlns:a16="http://schemas.microsoft.com/office/drawing/2014/main" id="{F62A5AA4-57D5-8B4C-923A-2C551304202B}"/>
              </a:ext>
            </a:extLst>
          </p:cNvPr>
          <p:cNvSpPr>
            <a:spLocks noGrp="1"/>
          </p:cNvSpPr>
          <p:nvPr>
            <p:ph type="body" sz="quarter" idx="10"/>
          </p:nvPr>
        </p:nvSpPr>
        <p:spPr>
          <a:xfrm>
            <a:off x="335666" y="1226917"/>
            <a:ext cx="11399134" cy="4786132"/>
          </a:xfrm>
          <a:prstGeom prst="rect">
            <a:avLst/>
          </a:prstGeom>
        </p:spPr>
        <p:txBody>
          <a:bodyPr/>
          <a:lstStyle>
            <a:lvl1pPr>
              <a:spcBef>
                <a:spcPts val="600"/>
              </a:spcBef>
              <a:spcAft>
                <a:spcPts val="600"/>
              </a:spcAft>
              <a:defRPr sz="1600">
                <a:solidFill>
                  <a:schemeClr val="bg1"/>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1pPr>
            <a:lvl2pPr>
              <a:spcBef>
                <a:spcPts val="600"/>
              </a:spcBef>
              <a:spcAft>
                <a:spcPts val="600"/>
              </a:spcAft>
              <a:defRPr sz="1600">
                <a:solidFill>
                  <a:schemeClr val="bg1"/>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2pPr>
            <a:lvl3pPr>
              <a:spcBef>
                <a:spcPts val="600"/>
              </a:spcBef>
              <a:spcAft>
                <a:spcPts val="600"/>
              </a:spcAft>
              <a:defRPr sz="1600">
                <a:solidFill>
                  <a:schemeClr val="bg1"/>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3pPr>
            <a:lvl4pPr>
              <a:spcBef>
                <a:spcPts val="600"/>
              </a:spcBef>
              <a:spcAft>
                <a:spcPts val="600"/>
              </a:spcAft>
              <a:defRPr sz="1600">
                <a:solidFill>
                  <a:schemeClr val="bg1"/>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4pPr>
            <a:lvl5pPr>
              <a:spcBef>
                <a:spcPts val="600"/>
              </a:spcBef>
              <a:spcAft>
                <a:spcPts val="600"/>
              </a:spcAft>
              <a:defRPr sz="1600">
                <a:solidFill>
                  <a:schemeClr val="bg1"/>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3" name="Footer">
            <a:extLst>
              <a:ext uri="{FF2B5EF4-FFF2-40B4-BE49-F238E27FC236}">
                <a16:creationId xmlns:a16="http://schemas.microsoft.com/office/drawing/2014/main" id="{304BFE6F-EB99-3D36-3B9C-887570B3130D}"/>
              </a:ext>
            </a:extLst>
          </p:cNvPr>
          <p:cNvGrpSpPr/>
          <p:nvPr userDrawn="1"/>
        </p:nvGrpSpPr>
        <p:grpSpPr>
          <a:xfrm>
            <a:off x="0" y="6334126"/>
            <a:ext cx="12249150" cy="549274"/>
            <a:chOff x="0" y="6334126"/>
            <a:chExt cx="12249150" cy="549274"/>
          </a:xfrm>
          <a:solidFill>
            <a:srgbClr val="1A1C2B"/>
          </a:solidFill>
        </p:grpSpPr>
        <p:sp>
          <p:nvSpPr>
            <p:cNvPr id="6" name="The Exponential-e Group Channel Partner Programme">
              <a:extLst>
                <a:ext uri="{FF2B5EF4-FFF2-40B4-BE49-F238E27FC236}">
                  <a16:creationId xmlns:a16="http://schemas.microsoft.com/office/drawing/2014/main" id="{5E2AE9F5-A93E-CCE7-8B34-C0E6B8741677}"/>
                </a:ext>
              </a:extLst>
            </p:cNvPr>
            <p:cNvSpPr/>
            <p:nvPr userDrawn="1"/>
          </p:nvSpPr>
          <p:spPr>
            <a:xfrm>
              <a:off x="0" y="6334126"/>
              <a:ext cx="12249150" cy="5461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0" rIns="360000" bIns="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a:solidFill>
                    <a:srgbClr val="1A1C2B"/>
                  </a:solidFill>
                  <a:latin typeface="HelveticaNowDisplay Bold" panose="020B0804030202020204" pitchFamily="34" charset="0"/>
                  <a:ea typeface="+mn-ea"/>
                  <a:cs typeface="HelveticaNowDisplay Bold" panose="020B0804030202020204" pitchFamily="34" charset="0"/>
                </a:rPr>
                <a:t>Be unstoppable.</a:t>
              </a:r>
              <a:r>
                <a:rPr lang="en-GB" sz="1200" b="1" kern="1200">
                  <a:solidFill>
                    <a:srgbClr val="1A1C2B"/>
                  </a:solidFill>
                  <a:latin typeface="HelveticaNowDisplay Bold" panose="020B0804030202020204" pitchFamily="34" charset="0"/>
                  <a:ea typeface="+mn-ea"/>
                  <a:cs typeface="HelveticaNowDisplay Bold" panose="020B0804030202020204" pitchFamily="34" charset="0"/>
                </a:rPr>
                <a:t> </a:t>
              </a:r>
              <a:r>
                <a:rPr lang="en-GB" sz="1200" b="1">
                  <a:solidFill>
                    <a:srgbClr val="1A1C2B"/>
                  </a:solidFill>
                  <a:latin typeface="HelveticaNowDisplay Bold" panose="020B0804030202020204" pitchFamily="34" charset="0"/>
                  <a:cs typeface="HelveticaNowDisplay Bold" panose="020B0804030202020204" pitchFamily="34" charset="0"/>
                </a:rPr>
                <a:t>The Expo-e Group </a:t>
              </a:r>
              <a:r>
                <a:rPr lang="en-GB" sz="1200">
                  <a:solidFill>
                    <a:srgbClr val="1A1C2B"/>
                  </a:solidFill>
                  <a:latin typeface="HelveticaNowText Regular" panose="020B0504030202020204" pitchFamily="34" charset="0"/>
                  <a:cs typeface="HelveticaNowText Regular" panose="020B0504030202020204" pitchFamily="34" charset="0"/>
                </a:rPr>
                <a:t>Channel Partner Programme</a:t>
              </a:r>
            </a:p>
          </p:txBody>
        </p:sp>
        <p:sp>
          <p:nvSpPr>
            <p:cNvPr id="7" name="Website | Contact Number">
              <a:extLst>
                <a:ext uri="{FF2B5EF4-FFF2-40B4-BE49-F238E27FC236}">
                  <a16:creationId xmlns:a16="http://schemas.microsoft.com/office/drawing/2014/main" id="{B0F08496-F5D7-3C7D-3A4A-CC835CAED53F}"/>
                </a:ext>
              </a:extLst>
            </p:cNvPr>
            <p:cNvSpPr/>
            <p:nvPr userDrawn="1"/>
          </p:nvSpPr>
          <p:spPr>
            <a:xfrm>
              <a:off x="6096000" y="6337300"/>
              <a:ext cx="6096000" cy="546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0" tIns="0" rIns="360000" bIns="0" rtlCol="0" anchor="ctr"/>
            <a:lstStyle/>
            <a:p>
              <a:pPr algn="r"/>
              <a:r>
                <a:rPr lang="en-GB" sz="1200" b="0" kern="1200">
                  <a:solidFill>
                    <a:srgbClr val="1A1C2B"/>
                  </a:solidFill>
                  <a:latin typeface="HelveticaNowText Regular" panose="020B0504030202020204" pitchFamily="34" charset="0"/>
                  <a:ea typeface="+mn-ea"/>
                  <a:cs typeface="HelveticaNowText Regular" panose="020B0504030202020204" pitchFamily="34" charset="0"/>
                </a:rPr>
                <a:t>www.expo-e.com    |    </a:t>
              </a:r>
              <a:r>
                <a:rPr lang="en-GB" sz="1200" b="0" kern="1200">
                  <a:solidFill>
                    <a:srgbClr val="1A1C2B"/>
                  </a:solidFill>
                  <a:latin typeface="HelveticaNowDisplay Bold" panose="020B0804030202020204" pitchFamily="34" charset="0"/>
                  <a:ea typeface="+mn-ea"/>
                  <a:cs typeface="HelveticaNowDisplay Bold" panose="020B0804030202020204" pitchFamily="34" charset="0"/>
                </a:rPr>
                <a:t>0203 993 3374</a:t>
              </a:r>
            </a:p>
          </p:txBody>
        </p:sp>
      </p:grpSp>
      <p:grpSp>
        <p:nvGrpSpPr>
          <p:cNvPr id="15" name="Expo.e Logo">
            <a:extLst>
              <a:ext uri="{FF2B5EF4-FFF2-40B4-BE49-F238E27FC236}">
                <a16:creationId xmlns:a16="http://schemas.microsoft.com/office/drawing/2014/main" id="{7D5CE16E-DE9C-1CA0-6EFE-D371A4D2F7D6}"/>
              </a:ext>
            </a:extLst>
          </p:cNvPr>
          <p:cNvGrpSpPr/>
          <p:nvPr userDrawn="1"/>
        </p:nvGrpSpPr>
        <p:grpSpPr>
          <a:xfrm>
            <a:off x="368300" y="241303"/>
            <a:ext cx="2057353" cy="324928"/>
            <a:chOff x="368300" y="241303"/>
            <a:chExt cx="2057353" cy="324928"/>
          </a:xfrm>
          <a:solidFill>
            <a:schemeClr val="bg2"/>
          </a:solidFill>
        </p:grpSpPr>
        <p:sp>
          <p:nvSpPr>
            <p:cNvPr id="16" name="Free-form: Shape 15">
              <a:extLst>
                <a:ext uri="{FF2B5EF4-FFF2-40B4-BE49-F238E27FC236}">
                  <a16:creationId xmlns:a16="http://schemas.microsoft.com/office/drawing/2014/main" id="{53E9FFC9-141D-88B9-44DF-D98161289EE8}"/>
                </a:ext>
              </a:extLst>
            </p:cNvPr>
            <p:cNvSpPr/>
            <p:nvPr/>
          </p:nvSpPr>
          <p:spPr>
            <a:xfrm>
              <a:off x="368300" y="248768"/>
              <a:ext cx="302184" cy="310036"/>
            </a:xfrm>
            <a:custGeom>
              <a:avLst/>
              <a:gdLst>
                <a:gd name="connsiteX0" fmla="*/ 0 w 302184"/>
                <a:gd name="connsiteY0" fmla="*/ 0 h 310036"/>
                <a:gd name="connsiteX1" fmla="*/ 0 w 302184"/>
                <a:gd name="connsiteY1" fmla="*/ 310036 h 310036"/>
                <a:gd name="connsiteX2" fmla="*/ 302166 w 302184"/>
                <a:gd name="connsiteY2" fmla="*/ 310036 h 310036"/>
                <a:gd name="connsiteX3" fmla="*/ 302166 w 302184"/>
                <a:gd name="connsiteY3" fmla="*/ 245508 h 310036"/>
                <a:gd name="connsiteX4" fmla="*/ 76282 w 302184"/>
                <a:gd name="connsiteY4" fmla="*/ 245508 h 310036"/>
                <a:gd name="connsiteX5" fmla="*/ 76282 w 302184"/>
                <a:gd name="connsiteY5" fmla="*/ 182927 h 310036"/>
                <a:gd name="connsiteX6" fmla="*/ 298163 w 302184"/>
                <a:gd name="connsiteY6" fmla="*/ 182927 h 310036"/>
                <a:gd name="connsiteX7" fmla="*/ 298163 w 302184"/>
                <a:gd name="connsiteY7" fmla="*/ 121927 h 310036"/>
                <a:gd name="connsiteX8" fmla="*/ 76163 w 302184"/>
                <a:gd name="connsiteY8" fmla="*/ 121927 h 310036"/>
                <a:gd name="connsiteX9" fmla="*/ 76163 w 302184"/>
                <a:gd name="connsiteY9" fmla="*/ 64373 h 310036"/>
                <a:gd name="connsiteX10" fmla="*/ 302185 w 302184"/>
                <a:gd name="connsiteY10" fmla="*/ 64373 h 310036"/>
                <a:gd name="connsiteX11" fmla="*/ 302185 w 302184"/>
                <a:gd name="connsiteY11" fmla="*/ 0 h 310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2184" h="310036">
                  <a:moveTo>
                    <a:pt x="0" y="0"/>
                  </a:moveTo>
                  <a:lnTo>
                    <a:pt x="0" y="310036"/>
                  </a:lnTo>
                  <a:lnTo>
                    <a:pt x="302166" y="310036"/>
                  </a:lnTo>
                  <a:lnTo>
                    <a:pt x="302166" y="245508"/>
                  </a:lnTo>
                  <a:lnTo>
                    <a:pt x="76282" y="245508"/>
                  </a:lnTo>
                  <a:lnTo>
                    <a:pt x="76282" y="182927"/>
                  </a:lnTo>
                  <a:lnTo>
                    <a:pt x="298163" y="182927"/>
                  </a:lnTo>
                  <a:lnTo>
                    <a:pt x="298163" y="121927"/>
                  </a:lnTo>
                  <a:lnTo>
                    <a:pt x="76163" y="121927"/>
                  </a:lnTo>
                  <a:lnTo>
                    <a:pt x="76163" y="64373"/>
                  </a:lnTo>
                  <a:lnTo>
                    <a:pt x="302185" y="64373"/>
                  </a:lnTo>
                  <a:lnTo>
                    <a:pt x="302185" y="0"/>
                  </a:lnTo>
                  <a:close/>
                </a:path>
              </a:pathLst>
            </a:custGeom>
            <a:grpFill/>
            <a:ln w="914" cap="flat">
              <a:noFill/>
              <a:prstDash val="solid"/>
              <a:miter/>
            </a:ln>
          </p:spPr>
          <p:txBody>
            <a:bodyPr rtlCol="0" anchor="ctr"/>
            <a:lstStyle/>
            <a:p>
              <a:endParaRPr lang="en-GB"/>
            </a:p>
          </p:txBody>
        </p:sp>
        <p:sp>
          <p:nvSpPr>
            <p:cNvPr id="17" name="Free-form: Shape 16">
              <a:extLst>
                <a:ext uri="{FF2B5EF4-FFF2-40B4-BE49-F238E27FC236}">
                  <a16:creationId xmlns:a16="http://schemas.microsoft.com/office/drawing/2014/main" id="{453A4FBD-A605-B350-A557-7DDBE8E9A9C2}"/>
                </a:ext>
              </a:extLst>
            </p:cNvPr>
            <p:cNvSpPr/>
            <p:nvPr/>
          </p:nvSpPr>
          <p:spPr>
            <a:xfrm>
              <a:off x="1449582" y="241303"/>
              <a:ext cx="392962" cy="324928"/>
            </a:xfrm>
            <a:custGeom>
              <a:avLst/>
              <a:gdLst>
                <a:gd name="connsiteX0" fmla="*/ 389151 w 392962"/>
                <a:gd name="connsiteY0" fmla="*/ 126531 h 324928"/>
                <a:gd name="connsiteX1" fmla="*/ 354575 w 392962"/>
                <a:gd name="connsiteY1" fmla="*/ 58438 h 324928"/>
                <a:gd name="connsiteX2" fmla="*/ 274628 w 392962"/>
                <a:gd name="connsiteY2" fmla="*/ 10518 h 324928"/>
                <a:gd name="connsiteX3" fmla="*/ 177050 w 392962"/>
                <a:gd name="connsiteY3" fmla="*/ 628 h 324928"/>
                <a:gd name="connsiteX4" fmla="*/ 83493 w 392962"/>
                <a:gd name="connsiteY4" fmla="*/ 24438 h 324928"/>
                <a:gd name="connsiteX5" fmla="*/ 20245 w 392962"/>
                <a:gd name="connsiteY5" fmla="*/ 82888 h 324928"/>
                <a:gd name="connsiteX6" fmla="*/ 420 w 392962"/>
                <a:gd name="connsiteY6" fmla="*/ 150021 h 324928"/>
                <a:gd name="connsiteX7" fmla="*/ 0 w 392962"/>
                <a:gd name="connsiteY7" fmla="*/ 162460 h 324928"/>
                <a:gd name="connsiteX8" fmla="*/ 3811 w 392962"/>
                <a:gd name="connsiteY8" fmla="*/ 198398 h 324928"/>
                <a:gd name="connsiteX9" fmla="*/ 38388 w 392962"/>
                <a:gd name="connsiteY9" fmla="*/ 266482 h 324928"/>
                <a:gd name="connsiteX10" fmla="*/ 118335 w 392962"/>
                <a:gd name="connsiteY10" fmla="*/ 314403 h 324928"/>
                <a:gd name="connsiteX11" fmla="*/ 215913 w 392962"/>
                <a:gd name="connsiteY11" fmla="*/ 324301 h 324928"/>
                <a:gd name="connsiteX12" fmla="*/ 309469 w 392962"/>
                <a:gd name="connsiteY12" fmla="*/ 300482 h 324928"/>
                <a:gd name="connsiteX13" fmla="*/ 372717 w 392962"/>
                <a:gd name="connsiteY13" fmla="*/ 242032 h 324928"/>
                <a:gd name="connsiteX14" fmla="*/ 392542 w 392962"/>
                <a:gd name="connsiteY14" fmla="*/ 174900 h 324928"/>
                <a:gd name="connsiteX15" fmla="*/ 392962 w 392962"/>
                <a:gd name="connsiteY15" fmla="*/ 162460 h 324928"/>
                <a:gd name="connsiteX16" fmla="*/ 389151 w 392962"/>
                <a:gd name="connsiteY16" fmla="*/ 126531 h 324928"/>
                <a:gd name="connsiteX17" fmla="*/ 306645 w 392962"/>
                <a:gd name="connsiteY17" fmla="*/ 207529 h 324928"/>
                <a:gd name="connsiteX18" fmla="*/ 265771 w 392962"/>
                <a:gd name="connsiteY18" fmla="*/ 246273 h 324928"/>
                <a:gd name="connsiteX19" fmla="*/ 196289 w 392962"/>
                <a:gd name="connsiteY19" fmla="*/ 260184 h 324928"/>
                <a:gd name="connsiteX20" fmla="*/ 128005 w 392962"/>
                <a:gd name="connsiteY20" fmla="*/ 246584 h 324928"/>
                <a:gd name="connsiteX21" fmla="*/ 77543 w 392962"/>
                <a:gd name="connsiteY21" fmla="*/ 177377 h 324928"/>
                <a:gd name="connsiteX22" fmla="*/ 86107 w 392962"/>
                <a:gd name="connsiteY22" fmla="*/ 117775 h 324928"/>
                <a:gd name="connsiteX23" fmla="*/ 128178 w 392962"/>
                <a:gd name="connsiteY23" fmla="*/ 78025 h 324928"/>
                <a:gd name="connsiteX24" fmla="*/ 210657 w 392962"/>
                <a:gd name="connsiteY24" fmla="*/ 65312 h 324928"/>
                <a:gd name="connsiteX25" fmla="*/ 264510 w 392962"/>
                <a:gd name="connsiteY25" fmla="*/ 77952 h 324928"/>
                <a:gd name="connsiteX26" fmla="*/ 315593 w 392962"/>
                <a:gd name="connsiteY26" fmla="*/ 147626 h 324928"/>
                <a:gd name="connsiteX27" fmla="*/ 306645 w 392962"/>
                <a:gd name="connsiteY27" fmla="*/ 207529 h 3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92962" h="324928">
                  <a:moveTo>
                    <a:pt x="389151" y="126531"/>
                  </a:moveTo>
                  <a:cubicBezTo>
                    <a:pt x="383850" y="100766"/>
                    <a:pt x="372343" y="77888"/>
                    <a:pt x="354575" y="58438"/>
                  </a:cubicBezTo>
                  <a:cubicBezTo>
                    <a:pt x="332730" y="34547"/>
                    <a:pt x="305329" y="19648"/>
                    <a:pt x="274628" y="10518"/>
                  </a:cubicBezTo>
                  <a:cubicBezTo>
                    <a:pt x="242757" y="1030"/>
                    <a:pt x="210054" y="-1309"/>
                    <a:pt x="177050" y="628"/>
                  </a:cubicBezTo>
                  <a:cubicBezTo>
                    <a:pt x="144393" y="2548"/>
                    <a:pt x="112851" y="9320"/>
                    <a:pt x="83493" y="24438"/>
                  </a:cubicBezTo>
                  <a:cubicBezTo>
                    <a:pt x="57006" y="38084"/>
                    <a:pt x="35326" y="56912"/>
                    <a:pt x="20245" y="82888"/>
                  </a:cubicBezTo>
                  <a:cubicBezTo>
                    <a:pt x="8171" y="103663"/>
                    <a:pt x="1983" y="126175"/>
                    <a:pt x="420" y="150021"/>
                  </a:cubicBezTo>
                  <a:cubicBezTo>
                    <a:pt x="146" y="154188"/>
                    <a:pt x="18" y="158329"/>
                    <a:pt x="0" y="162460"/>
                  </a:cubicBezTo>
                  <a:cubicBezTo>
                    <a:pt x="46" y="174406"/>
                    <a:pt x="1334" y="186388"/>
                    <a:pt x="3811" y="198398"/>
                  </a:cubicBezTo>
                  <a:cubicBezTo>
                    <a:pt x="9112" y="224155"/>
                    <a:pt x="20610" y="247032"/>
                    <a:pt x="38388" y="266482"/>
                  </a:cubicBezTo>
                  <a:cubicBezTo>
                    <a:pt x="60232" y="290374"/>
                    <a:pt x="87634" y="305272"/>
                    <a:pt x="118335" y="314403"/>
                  </a:cubicBezTo>
                  <a:cubicBezTo>
                    <a:pt x="150206" y="323890"/>
                    <a:pt x="182908" y="326239"/>
                    <a:pt x="215913" y="324301"/>
                  </a:cubicBezTo>
                  <a:cubicBezTo>
                    <a:pt x="248570" y="322382"/>
                    <a:pt x="280103" y="315600"/>
                    <a:pt x="309469" y="300482"/>
                  </a:cubicBezTo>
                  <a:cubicBezTo>
                    <a:pt x="335948" y="286836"/>
                    <a:pt x="357628" y="268008"/>
                    <a:pt x="372717" y="242032"/>
                  </a:cubicBezTo>
                  <a:cubicBezTo>
                    <a:pt x="384791" y="221257"/>
                    <a:pt x="390979" y="198746"/>
                    <a:pt x="392542" y="174900"/>
                  </a:cubicBezTo>
                  <a:cubicBezTo>
                    <a:pt x="392807" y="170732"/>
                    <a:pt x="392944" y="166591"/>
                    <a:pt x="392962" y="162460"/>
                  </a:cubicBezTo>
                  <a:cubicBezTo>
                    <a:pt x="392908" y="150523"/>
                    <a:pt x="391619" y="138532"/>
                    <a:pt x="389151" y="126531"/>
                  </a:cubicBezTo>
                  <a:moveTo>
                    <a:pt x="306645" y="207529"/>
                  </a:moveTo>
                  <a:cubicBezTo>
                    <a:pt x="297633" y="225306"/>
                    <a:pt x="283475" y="237636"/>
                    <a:pt x="265771" y="246273"/>
                  </a:cubicBezTo>
                  <a:cubicBezTo>
                    <a:pt x="243826" y="256958"/>
                    <a:pt x="220300" y="259764"/>
                    <a:pt x="196289" y="260184"/>
                  </a:cubicBezTo>
                  <a:cubicBezTo>
                    <a:pt x="172708" y="259755"/>
                    <a:pt x="149575" y="257031"/>
                    <a:pt x="128005" y="246584"/>
                  </a:cubicBezTo>
                  <a:cubicBezTo>
                    <a:pt x="98876" y="232481"/>
                    <a:pt x="81428" y="209796"/>
                    <a:pt x="77543" y="177377"/>
                  </a:cubicBezTo>
                  <a:cubicBezTo>
                    <a:pt x="75030" y="156766"/>
                    <a:pt x="76821" y="136695"/>
                    <a:pt x="86107" y="117775"/>
                  </a:cubicBezTo>
                  <a:cubicBezTo>
                    <a:pt x="95183" y="99312"/>
                    <a:pt x="109853" y="86608"/>
                    <a:pt x="128178" y="78025"/>
                  </a:cubicBezTo>
                  <a:cubicBezTo>
                    <a:pt x="154355" y="65732"/>
                    <a:pt x="182287" y="63621"/>
                    <a:pt x="210657" y="65312"/>
                  </a:cubicBezTo>
                  <a:cubicBezTo>
                    <a:pt x="229284" y="66445"/>
                    <a:pt x="247500" y="69745"/>
                    <a:pt x="264510" y="77952"/>
                  </a:cubicBezTo>
                  <a:cubicBezTo>
                    <a:pt x="293904" y="92101"/>
                    <a:pt x="311708" y="114804"/>
                    <a:pt x="315593" y="147626"/>
                  </a:cubicBezTo>
                  <a:cubicBezTo>
                    <a:pt x="318052" y="168374"/>
                    <a:pt x="316242" y="188555"/>
                    <a:pt x="306645" y="207529"/>
                  </a:cubicBezTo>
                </a:path>
              </a:pathLst>
            </a:custGeom>
            <a:grpFill/>
            <a:ln w="914" cap="flat">
              <a:noFill/>
              <a:prstDash val="solid"/>
              <a:miter/>
            </a:ln>
          </p:spPr>
          <p:txBody>
            <a:bodyPr rtlCol="0" anchor="ctr"/>
            <a:lstStyle/>
            <a:p>
              <a:endParaRPr lang="en-GB"/>
            </a:p>
          </p:txBody>
        </p:sp>
        <p:sp>
          <p:nvSpPr>
            <p:cNvPr id="18" name="Free-form: Shape 17">
              <a:extLst>
                <a:ext uri="{FF2B5EF4-FFF2-40B4-BE49-F238E27FC236}">
                  <a16:creationId xmlns:a16="http://schemas.microsoft.com/office/drawing/2014/main" id="{CB8CA3EC-8A46-A058-C79C-B377E75EFD07}"/>
                </a:ext>
              </a:extLst>
            </p:cNvPr>
            <p:cNvSpPr/>
            <p:nvPr/>
          </p:nvSpPr>
          <p:spPr>
            <a:xfrm>
              <a:off x="1105755" y="248750"/>
              <a:ext cx="329042" cy="310100"/>
            </a:xfrm>
            <a:custGeom>
              <a:avLst/>
              <a:gdLst>
                <a:gd name="connsiteX0" fmla="*/ 75770 w 329042"/>
                <a:gd name="connsiteY0" fmla="*/ 127064 h 310100"/>
                <a:gd name="connsiteX1" fmla="*/ 80989 w 329042"/>
                <a:gd name="connsiteY1" fmla="*/ 127064 h 310100"/>
                <a:gd name="connsiteX2" fmla="*/ 213308 w 329042"/>
                <a:gd name="connsiteY2" fmla="*/ 127027 h 310100"/>
                <a:gd name="connsiteX3" fmla="*/ 225336 w 329042"/>
                <a:gd name="connsiteY3" fmla="*/ 126277 h 310100"/>
                <a:gd name="connsiteX4" fmla="*/ 251641 w 329042"/>
                <a:gd name="connsiteY4" fmla="*/ 104954 h 310100"/>
                <a:gd name="connsiteX5" fmla="*/ 252628 w 329042"/>
                <a:gd name="connsiteY5" fmla="*/ 90924 h 310100"/>
                <a:gd name="connsiteX6" fmla="*/ 234686 w 329042"/>
                <a:gd name="connsiteY6" fmla="*/ 64555 h 310100"/>
                <a:gd name="connsiteX7" fmla="*/ 219295 w 329042"/>
                <a:gd name="connsiteY7" fmla="*/ 61603 h 310100"/>
                <a:gd name="connsiteX8" fmla="*/ 78210 w 329042"/>
                <a:gd name="connsiteY8" fmla="*/ 61338 h 310100"/>
                <a:gd name="connsiteX9" fmla="*/ 75770 w 329042"/>
                <a:gd name="connsiteY9" fmla="*/ 61667 h 310100"/>
                <a:gd name="connsiteX10" fmla="*/ 75770 w 329042"/>
                <a:gd name="connsiteY10" fmla="*/ 127064 h 310100"/>
                <a:gd name="connsiteX11" fmla="*/ 76145 w 329042"/>
                <a:gd name="connsiteY11" fmla="*/ 189224 h 310100"/>
                <a:gd name="connsiteX12" fmla="*/ 76145 w 329042"/>
                <a:gd name="connsiteY12" fmla="*/ 310100 h 310100"/>
                <a:gd name="connsiteX13" fmla="*/ 0 w 329042"/>
                <a:gd name="connsiteY13" fmla="*/ 310100 h 310100"/>
                <a:gd name="connsiteX14" fmla="*/ 0 w 329042"/>
                <a:gd name="connsiteY14" fmla="*/ 0 h 310100"/>
                <a:gd name="connsiteX15" fmla="*/ 230500 w 329042"/>
                <a:gd name="connsiteY15" fmla="*/ 0 h 310100"/>
                <a:gd name="connsiteX16" fmla="*/ 308226 w 329042"/>
                <a:gd name="connsiteY16" fmla="*/ 35445 h 310100"/>
                <a:gd name="connsiteX17" fmla="*/ 328983 w 329042"/>
                <a:gd name="connsiteY17" fmla="*/ 98693 h 310100"/>
                <a:gd name="connsiteX18" fmla="*/ 320190 w 329042"/>
                <a:gd name="connsiteY18" fmla="*/ 138562 h 310100"/>
                <a:gd name="connsiteX19" fmla="*/ 273814 w 329042"/>
                <a:gd name="connsiteY19" fmla="*/ 180423 h 310100"/>
                <a:gd name="connsiteX20" fmla="*/ 221232 w 329042"/>
                <a:gd name="connsiteY20" fmla="*/ 189169 h 310100"/>
                <a:gd name="connsiteX21" fmla="*/ 82241 w 329042"/>
                <a:gd name="connsiteY21" fmla="*/ 189215 h 310100"/>
                <a:gd name="connsiteX22" fmla="*/ 76145 w 329042"/>
                <a:gd name="connsiteY22" fmla="*/ 189215 h 310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29042" h="310100">
                  <a:moveTo>
                    <a:pt x="75770" y="127064"/>
                  </a:moveTo>
                  <a:lnTo>
                    <a:pt x="80989" y="127064"/>
                  </a:lnTo>
                  <a:cubicBezTo>
                    <a:pt x="125098" y="127064"/>
                    <a:pt x="169226" y="127082"/>
                    <a:pt x="213308" y="127027"/>
                  </a:cubicBezTo>
                  <a:cubicBezTo>
                    <a:pt x="217348" y="127027"/>
                    <a:pt x="221369" y="126762"/>
                    <a:pt x="225336" y="126277"/>
                  </a:cubicBezTo>
                  <a:cubicBezTo>
                    <a:pt x="240517" y="124404"/>
                    <a:pt x="249127" y="117558"/>
                    <a:pt x="251641" y="104954"/>
                  </a:cubicBezTo>
                  <a:cubicBezTo>
                    <a:pt x="252573" y="100393"/>
                    <a:pt x="252902" y="95576"/>
                    <a:pt x="252628" y="90924"/>
                  </a:cubicBezTo>
                  <a:cubicBezTo>
                    <a:pt x="251924" y="78677"/>
                    <a:pt x="247080" y="68769"/>
                    <a:pt x="234686" y="64555"/>
                  </a:cubicBezTo>
                  <a:cubicBezTo>
                    <a:pt x="229778" y="62883"/>
                    <a:pt x="224450" y="61640"/>
                    <a:pt x="219295" y="61603"/>
                  </a:cubicBezTo>
                  <a:cubicBezTo>
                    <a:pt x="172260" y="61320"/>
                    <a:pt x="125263" y="61356"/>
                    <a:pt x="78210" y="61338"/>
                  </a:cubicBezTo>
                  <a:cubicBezTo>
                    <a:pt x="77461" y="61338"/>
                    <a:pt x="76666" y="61539"/>
                    <a:pt x="75770" y="61667"/>
                  </a:cubicBezTo>
                  <a:lnTo>
                    <a:pt x="75770" y="127064"/>
                  </a:lnTo>
                  <a:close/>
                  <a:moveTo>
                    <a:pt x="76145" y="189224"/>
                  </a:moveTo>
                  <a:lnTo>
                    <a:pt x="76145" y="310100"/>
                  </a:lnTo>
                  <a:lnTo>
                    <a:pt x="0" y="310100"/>
                  </a:lnTo>
                  <a:lnTo>
                    <a:pt x="0" y="0"/>
                  </a:lnTo>
                  <a:lnTo>
                    <a:pt x="230500" y="0"/>
                  </a:lnTo>
                  <a:cubicBezTo>
                    <a:pt x="261256" y="0"/>
                    <a:pt x="287972" y="11452"/>
                    <a:pt x="308226" y="35445"/>
                  </a:cubicBezTo>
                  <a:cubicBezTo>
                    <a:pt x="323563" y="53642"/>
                    <a:pt x="329723" y="75076"/>
                    <a:pt x="328983" y="98693"/>
                  </a:cubicBezTo>
                  <a:cubicBezTo>
                    <a:pt x="328553" y="112558"/>
                    <a:pt x="326177" y="125967"/>
                    <a:pt x="320190" y="138562"/>
                  </a:cubicBezTo>
                  <a:cubicBezTo>
                    <a:pt x="310539" y="158962"/>
                    <a:pt x="294242" y="172023"/>
                    <a:pt x="273814" y="180423"/>
                  </a:cubicBezTo>
                  <a:cubicBezTo>
                    <a:pt x="256969" y="187351"/>
                    <a:pt x="239183" y="189124"/>
                    <a:pt x="221232" y="189169"/>
                  </a:cubicBezTo>
                  <a:cubicBezTo>
                    <a:pt x="174902" y="189316"/>
                    <a:pt x="128562" y="189215"/>
                    <a:pt x="82241" y="189215"/>
                  </a:cubicBezTo>
                  <a:lnTo>
                    <a:pt x="76145" y="189215"/>
                  </a:lnTo>
                  <a:close/>
                </a:path>
              </a:pathLst>
            </a:custGeom>
            <a:grpFill/>
            <a:ln w="914" cap="flat">
              <a:noFill/>
              <a:prstDash val="solid"/>
              <a:miter/>
            </a:ln>
          </p:spPr>
          <p:txBody>
            <a:bodyPr rtlCol="0" anchor="ctr"/>
            <a:lstStyle/>
            <a:p>
              <a:endParaRPr lang="en-GB"/>
            </a:p>
          </p:txBody>
        </p:sp>
        <p:sp>
          <p:nvSpPr>
            <p:cNvPr id="19" name="Free-form: Shape 18">
              <a:extLst>
                <a:ext uri="{FF2B5EF4-FFF2-40B4-BE49-F238E27FC236}">
                  <a16:creationId xmlns:a16="http://schemas.microsoft.com/office/drawing/2014/main" id="{F978FA61-89DD-B9EF-2585-5EC5061B3CF6}"/>
                </a:ext>
              </a:extLst>
            </p:cNvPr>
            <p:cNvSpPr/>
            <p:nvPr/>
          </p:nvSpPr>
          <p:spPr>
            <a:xfrm>
              <a:off x="695125" y="248750"/>
              <a:ext cx="383968" cy="310036"/>
            </a:xfrm>
            <a:custGeom>
              <a:avLst/>
              <a:gdLst>
                <a:gd name="connsiteX0" fmla="*/ 281245 w 383968"/>
                <a:gd name="connsiteY0" fmla="*/ 0 h 310036"/>
                <a:gd name="connsiteX1" fmla="*/ 192670 w 383968"/>
                <a:gd name="connsiteY1" fmla="*/ 98337 h 310036"/>
                <a:gd name="connsiteX2" fmla="*/ 104497 w 383968"/>
                <a:gd name="connsiteY2" fmla="*/ 0 h 310036"/>
                <a:gd name="connsiteX3" fmla="*/ 1325 w 383968"/>
                <a:gd name="connsiteY3" fmla="*/ 0 h 310036"/>
                <a:gd name="connsiteX4" fmla="*/ 139503 w 383968"/>
                <a:gd name="connsiteY4" fmla="*/ 153688 h 310036"/>
                <a:gd name="connsiteX5" fmla="*/ 0 w 383968"/>
                <a:gd name="connsiteY5" fmla="*/ 310036 h 310036"/>
                <a:gd name="connsiteX6" fmla="*/ 101426 w 383968"/>
                <a:gd name="connsiteY6" fmla="*/ 310036 h 310036"/>
                <a:gd name="connsiteX7" fmla="*/ 190449 w 383968"/>
                <a:gd name="connsiteY7" fmla="*/ 211261 h 310036"/>
                <a:gd name="connsiteX8" fmla="*/ 279454 w 383968"/>
                <a:gd name="connsiteY8" fmla="*/ 310036 h 310036"/>
                <a:gd name="connsiteX9" fmla="*/ 380880 w 383968"/>
                <a:gd name="connsiteY9" fmla="*/ 310036 h 310036"/>
                <a:gd name="connsiteX10" fmla="*/ 244055 w 383968"/>
                <a:gd name="connsiteY10" fmla="*/ 156348 h 310036"/>
                <a:gd name="connsiteX11" fmla="*/ 383969 w 383968"/>
                <a:gd name="connsiteY11" fmla="*/ 0 h 310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3968" h="310036">
                  <a:moveTo>
                    <a:pt x="281245" y="0"/>
                  </a:moveTo>
                  <a:lnTo>
                    <a:pt x="192670" y="98337"/>
                  </a:lnTo>
                  <a:lnTo>
                    <a:pt x="104497" y="0"/>
                  </a:lnTo>
                  <a:lnTo>
                    <a:pt x="1325" y="0"/>
                  </a:lnTo>
                  <a:lnTo>
                    <a:pt x="139503" y="153688"/>
                  </a:lnTo>
                  <a:lnTo>
                    <a:pt x="0" y="310036"/>
                  </a:lnTo>
                  <a:lnTo>
                    <a:pt x="101426" y="310036"/>
                  </a:lnTo>
                  <a:lnTo>
                    <a:pt x="190449" y="211261"/>
                  </a:lnTo>
                  <a:lnTo>
                    <a:pt x="279454" y="310036"/>
                  </a:lnTo>
                  <a:lnTo>
                    <a:pt x="380880" y="310036"/>
                  </a:lnTo>
                  <a:lnTo>
                    <a:pt x="244055" y="156348"/>
                  </a:lnTo>
                  <a:lnTo>
                    <a:pt x="383969" y="0"/>
                  </a:lnTo>
                  <a:close/>
                </a:path>
              </a:pathLst>
            </a:custGeom>
            <a:grpFill/>
            <a:ln w="914" cap="flat">
              <a:noFill/>
              <a:prstDash val="solid"/>
              <a:miter/>
            </a:ln>
          </p:spPr>
          <p:txBody>
            <a:bodyPr rtlCol="0" anchor="ctr"/>
            <a:lstStyle/>
            <a:p>
              <a:endParaRPr lang="en-GB"/>
            </a:p>
          </p:txBody>
        </p:sp>
        <p:sp>
          <p:nvSpPr>
            <p:cNvPr id="20" name="Free-form: Shape 19">
              <a:extLst>
                <a:ext uri="{FF2B5EF4-FFF2-40B4-BE49-F238E27FC236}">
                  <a16:creationId xmlns:a16="http://schemas.microsoft.com/office/drawing/2014/main" id="{72485355-C579-6520-BE77-79D9099D76B3}"/>
                </a:ext>
              </a:extLst>
            </p:cNvPr>
            <p:cNvSpPr/>
            <p:nvPr/>
          </p:nvSpPr>
          <p:spPr>
            <a:xfrm>
              <a:off x="1901378" y="352872"/>
              <a:ext cx="97066" cy="97066"/>
            </a:xfrm>
            <a:custGeom>
              <a:avLst/>
              <a:gdLst>
                <a:gd name="connsiteX0" fmla="*/ 97066 w 97066"/>
                <a:gd name="connsiteY0" fmla="*/ 48533 h 97066"/>
                <a:gd name="connsiteX1" fmla="*/ 48533 w 97066"/>
                <a:gd name="connsiteY1" fmla="*/ 97066 h 97066"/>
                <a:gd name="connsiteX2" fmla="*/ 0 w 97066"/>
                <a:gd name="connsiteY2" fmla="*/ 48533 h 97066"/>
                <a:gd name="connsiteX3" fmla="*/ 48533 w 97066"/>
                <a:gd name="connsiteY3" fmla="*/ 0 h 97066"/>
                <a:gd name="connsiteX4" fmla="*/ 97066 w 97066"/>
                <a:gd name="connsiteY4" fmla="*/ 48533 h 970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066" h="97066">
                  <a:moveTo>
                    <a:pt x="97066" y="48533"/>
                  </a:moveTo>
                  <a:cubicBezTo>
                    <a:pt x="97066" y="75341"/>
                    <a:pt x="75331" y="97066"/>
                    <a:pt x="48533" y="97066"/>
                  </a:cubicBezTo>
                  <a:cubicBezTo>
                    <a:pt x="21726" y="97066"/>
                    <a:pt x="0" y="75341"/>
                    <a:pt x="0" y="48533"/>
                  </a:cubicBezTo>
                  <a:cubicBezTo>
                    <a:pt x="0" y="21726"/>
                    <a:pt x="21726" y="0"/>
                    <a:pt x="48533" y="0"/>
                  </a:cubicBezTo>
                  <a:cubicBezTo>
                    <a:pt x="75341" y="0"/>
                    <a:pt x="97066" y="21726"/>
                    <a:pt x="97066" y="48533"/>
                  </a:cubicBezTo>
                </a:path>
              </a:pathLst>
            </a:custGeom>
            <a:grpFill/>
            <a:ln w="914" cap="flat">
              <a:noFill/>
              <a:prstDash val="solid"/>
              <a:miter/>
            </a:ln>
          </p:spPr>
          <p:txBody>
            <a:bodyPr rtlCol="0" anchor="ctr"/>
            <a:lstStyle/>
            <a:p>
              <a:endParaRPr lang="en-GB"/>
            </a:p>
          </p:txBody>
        </p:sp>
        <p:sp>
          <p:nvSpPr>
            <p:cNvPr id="21" name="Free-form: Shape 20">
              <a:extLst>
                <a:ext uri="{FF2B5EF4-FFF2-40B4-BE49-F238E27FC236}">
                  <a16:creationId xmlns:a16="http://schemas.microsoft.com/office/drawing/2014/main" id="{000A3436-5AA1-68BE-FC6C-DC246CB3D445}"/>
                </a:ext>
              </a:extLst>
            </p:cNvPr>
            <p:cNvSpPr/>
            <p:nvPr/>
          </p:nvSpPr>
          <p:spPr>
            <a:xfrm>
              <a:off x="2065514" y="241303"/>
              <a:ext cx="360139" cy="318515"/>
            </a:xfrm>
            <a:custGeom>
              <a:avLst/>
              <a:gdLst>
                <a:gd name="connsiteX0" fmla="*/ 184881 w 360139"/>
                <a:gd name="connsiteY0" fmla="*/ 256282 h 318515"/>
                <a:gd name="connsiteX1" fmla="*/ 126925 w 360139"/>
                <a:gd name="connsiteY1" fmla="*/ 242224 h 318515"/>
                <a:gd name="connsiteX2" fmla="*/ 73603 w 360139"/>
                <a:gd name="connsiteY2" fmla="*/ 184295 h 318515"/>
                <a:gd name="connsiteX3" fmla="*/ 71318 w 360139"/>
                <a:gd name="connsiteY3" fmla="*/ 136457 h 318515"/>
                <a:gd name="connsiteX4" fmla="*/ 142783 w 360139"/>
                <a:gd name="connsiteY4" fmla="*/ 68328 h 318515"/>
                <a:gd name="connsiteX5" fmla="*/ 247362 w 360139"/>
                <a:gd name="connsiteY5" fmla="*/ 76161 h 318515"/>
                <a:gd name="connsiteX6" fmla="*/ 290320 w 360139"/>
                <a:gd name="connsiteY6" fmla="*/ 132106 h 318515"/>
                <a:gd name="connsiteX7" fmla="*/ 290320 w 360139"/>
                <a:gd name="connsiteY7" fmla="*/ 136685 h 318515"/>
                <a:gd name="connsiteX8" fmla="*/ 162159 w 360139"/>
                <a:gd name="connsiteY8" fmla="*/ 136685 h 318515"/>
                <a:gd name="connsiteX9" fmla="*/ 138423 w 360139"/>
                <a:gd name="connsiteY9" fmla="*/ 150276 h 318515"/>
                <a:gd name="connsiteX10" fmla="*/ 118462 w 360139"/>
                <a:gd name="connsiteY10" fmla="*/ 184295 h 318515"/>
                <a:gd name="connsiteX11" fmla="*/ 359920 w 360139"/>
                <a:gd name="connsiteY11" fmla="*/ 184295 h 318515"/>
                <a:gd name="connsiteX12" fmla="*/ 360140 w 360139"/>
                <a:gd name="connsiteY12" fmla="*/ 184076 h 318515"/>
                <a:gd name="connsiteX13" fmla="*/ 359966 w 360139"/>
                <a:gd name="connsiteY13" fmla="*/ 136685 h 318515"/>
                <a:gd name="connsiteX14" fmla="*/ 344410 w 360139"/>
                <a:gd name="connsiteY14" fmla="*/ 76956 h 318515"/>
                <a:gd name="connsiteX15" fmla="*/ 267333 w 360139"/>
                <a:gd name="connsiteY15" fmla="*/ 14365 h 318515"/>
                <a:gd name="connsiteX16" fmla="*/ 194506 w 360139"/>
                <a:gd name="connsiteY16" fmla="*/ 455 h 318515"/>
                <a:gd name="connsiteX17" fmla="*/ 69608 w 360139"/>
                <a:gd name="connsiteY17" fmla="*/ 28112 h 318515"/>
                <a:gd name="connsiteX18" fmla="*/ 21011 w 360139"/>
                <a:gd name="connsiteY18" fmla="*/ 77550 h 318515"/>
                <a:gd name="connsiteX19" fmla="*/ 8 w 360139"/>
                <a:gd name="connsiteY19" fmla="*/ 156647 h 318515"/>
                <a:gd name="connsiteX20" fmla="*/ 17685 w 360139"/>
                <a:gd name="connsiteY20" fmla="*/ 233806 h 318515"/>
                <a:gd name="connsiteX21" fmla="*/ 68046 w 360139"/>
                <a:gd name="connsiteY21" fmla="*/ 288344 h 318515"/>
                <a:gd name="connsiteX22" fmla="*/ 192550 w 360139"/>
                <a:gd name="connsiteY22" fmla="*/ 318515 h 318515"/>
                <a:gd name="connsiteX23" fmla="*/ 346786 w 360139"/>
                <a:gd name="connsiteY23" fmla="*/ 258905 h 318515"/>
                <a:gd name="connsiteX24" fmla="*/ 346823 w 360139"/>
                <a:gd name="connsiteY24" fmla="*/ 258786 h 318515"/>
                <a:gd name="connsiteX25" fmla="*/ 346823 w 360139"/>
                <a:gd name="connsiteY25" fmla="*/ 214274 h 318515"/>
                <a:gd name="connsiteX26" fmla="*/ 346494 w 360139"/>
                <a:gd name="connsiteY26" fmla="*/ 214082 h 318515"/>
                <a:gd name="connsiteX27" fmla="*/ 279004 w 360139"/>
                <a:gd name="connsiteY27" fmla="*/ 245359 h 318515"/>
                <a:gd name="connsiteX28" fmla="*/ 184881 w 360139"/>
                <a:gd name="connsiteY28" fmla="*/ 256282 h 318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360139" h="318515">
                  <a:moveTo>
                    <a:pt x="184881" y="256282"/>
                  </a:moveTo>
                  <a:cubicBezTo>
                    <a:pt x="165295" y="255203"/>
                    <a:pt x="145324" y="249948"/>
                    <a:pt x="126925" y="242224"/>
                  </a:cubicBezTo>
                  <a:cubicBezTo>
                    <a:pt x="102896" y="232116"/>
                    <a:pt x="82569" y="211276"/>
                    <a:pt x="73603" y="184295"/>
                  </a:cubicBezTo>
                  <a:cubicBezTo>
                    <a:pt x="70431" y="174753"/>
                    <a:pt x="67031" y="156336"/>
                    <a:pt x="71318" y="136457"/>
                  </a:cubicBezTo>
                  <a:cubicBezTo>
                    <a:pt x="76829" y="110902"/>
                    <a:pt x="95054" y="82942"/>
                    <a:pt x="142783" y="68328"/>
                  </a:cubicBezTo>
                  <a:cubicBezTo>
                    <a:pt x="171016" y="59690"/>
                    <a:pt x="220418" y="63739"/>
                    <a:pt x="247362" y="76161"/>
                  </a:cubicBezTo>
                  <a:cubicBezTo>
                    <a:pt x="271062" y="87110"/>
                    <a:pt x="290329" y="104632"/>
                    <a:pt x="290320" y="132106"/>
                  </a:cubicBezTo>
                  <a:lnTo>
                    <a:pt x="290320" y="136685"/>
                  </a:lnTo>
                  <a:lnTo>
                    <a:pt x="162159" y="136685"/>
                  </a:lnTo>
                  <a:cubicBezTo>
                    <a:pt x="152398" y="136685"/>
                    <a:pt x="143368" y="141859"/>
                    <a:pt x="138423" y="150276"/>
                  </a:cubicBezTo>
                  <a:lnTo>
                    <a:pt x="118462" y="184295"/>
                  </a:lnTo>
                  <a:lnTo>
                    <a:pt x="359920" y="184295"/>
                  </a:lnTo>
                  <a:cubicBezTo>
                    <a:pt x="360039" y="184295"/>
                    <a:pt x="360140" y="184195"/>
                    <a:pt x="360140" y="184076"/>
                  </a:cubicBezTo>
                  <a:lnTo>
                    <a:pt x="359966" y="136685"/>
                  </a:lnTo>
                  <a:cubicBezTo>
                    <a:pt x="359966" y="115161"/>
                    <a:pt x="355360" y="96067"/>
                    <a:pt x="344410" y="76956"/>
                  </a:cubicBezTo>
                  <a:cubicBezTo>
                    <a:pt x="326779" y="46200"/>
                    <a:pt x="299898" y="26668"/>
                    <a:pt x="267333" y="14365"/>
                  </a:cubicBezTo>
                  <a:cubicBezTo>
                    <a:pt x="243898" y="5527"/>
                    <a:pt x="219412" y="1825"/>
                    <a:pt x="194506" y="455"/>
                  </a:cubicBezTo>
                  <a:cubicBezTo>
                    <a:pt x="150259" y="-1986"/>
                    <a:pt x="108161" y="5143"/>
                    <a:pt x="69608" y="28112"/>
                  </a:cubicBezTo>
                  <a:cubicBezTo>
                    <a:pt x="49135" y="40296"/>
                    <a:pt x="33213" y="57214"/>
                    <a:pt x="21011" y="77550"/>
                  </a:cubicBezTo>
                  <a:cubicBezTo>
                    <a:pt x="6461" y="101835"/>
                    <a:pt x="264" y="128450"/>
                    <a:pt x="8" y="156647"/>
                  </a:cubicBezTo>
                  <a:cubicBezTo>
                    <a:pt x="-230" y="183802"/>
                    <a:pt x="4852" y="209613"/>
                    <a:pt x="17685" y="233806"/>
                  </a:cubicBezTo>
                  <a:cubicBezTo>
                    <a:pt x="29740" y="256464"/>
                    <a:pt x="46786" y="274351"/>
                    <a:pt x="68046" y="288344"/>
                  </a:cubicBezTo>
                  <a:cubicBezTo>
                    <a:pt x="86499" y="300510"/>
                    <a:pt x="124850" y="318515"/>
                    <a:pt x="192550" y="318515"/>
                  </a:cubicBezTo>
                  <a:cubicBezTo>
                    <a:pt x="302302" y="318515"/>
                    <a:pt x="345452" y="260724"/>
                    <a:pt x="346786" y="258905"/>
                  </a:cubicBezTo>
                  <a:cubicBezTo>
                    <a:pt x="346814" y="258868"/>
                    <a:pt x="346823" y="258832"/>
                    <a:pt x="346823" y="258786"/>
                  </a:cubicBezTo>
                  <a:lnTo>
                    <a:pt x="346823" y="214274"/>
                  </a:lnTo>
                  <a:cubicBezTo>
                    <a:pt x="346823" y="214101"/>
                    <a:pt x="346640" y="213991"/>
                    <a:pt x="346494" y="214082"/>
                  </a:cubicBezTo>
                  <a:cubicBezTo>
                    <a:pt x="342737" y="216276"/>
                    <a:pt x="307521" y="236667"/>
                    <a:pt x="279004" y="245359"/>
                  </a:cubicBezTo>
                  <a:cubicBezTo>
                    <a:pt x="241220" y="256867"/>
                    <a:pt x="204724" y="257415"/>
                    <a:pt x="184881" y="256282"/>
                  </a:cubicBezTo>
                </a:path>
              </a:pathLst>
            </a:custGeom>
            <a:grpFill/>
            <a:ln w="914" cap="flat">
              <a:noFill/>
              <a:prstDash val="solid"/>
              <a:miter/>
            </a:ln>
          </p:spPr>
          <p:txBody>
            <a:bodyPr rtlCol="0" anchor="ctr"/>
            <a:lstStyle/>
            <a:p>
              <a:endParaRPr lang="en-GB"/>
            </a:p>
          </p:txBody>
        </p:sp>
      </p:grpSp>
    </p:spTree>
    <p:extLst>
      <p:ext uri="{BB962C8B-B14F-4D97-AF65-F5344CB8AC3E}">
        <p14:creationId xmlns:p14="http://schemas.microsoft.com/office/powerpoint/2010/main" val="3152024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75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0" presetClass="entr" presetSubtype="0" fill="hold" grpId="0" nodeType="withEffect">
                                  <p:stCondLst>
                                    <p:cond delay="75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par>
                                <p:cTn id="14" presetID="42" presetClass="entr" presetSubtype="0" fill="hold" nodeType="withEffect">
                                  <p:stCondLst>
                                    <p:cond delay="25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1000"/>
                                        <p:tgtEl>
                                          <p:spTgt spid="3"/>
                                        </p:tgtEl>
                                      </p:cBhvr>
                                    </p:animEffect>
                                    <p:anim calcmode="lin" valueType="num">
                                      <p:cBhvr>
                                        <p:cTn id="17" dur="1000" fill="hold"/>
                                        <p:tgtEl>
                                          <p:spTgt spid="3"/>
                                        </p:tgtEl>
                                        <p:attrNameLst>
                                          <p:attrName>ppt_x</p:attrName>
                                        </p:attrNameLst>
                                      </p:cBhvr>
                                      <p:tavLst>
                                        <p:tav tm="0">
                                          <p:val>
                                            <p:strVal val="#ppt_x"/>
                                          </p:val>
                                        </p:tav>
                                        <p:tav tm="100000">
                                          <p:val>
                                            <p:strVal val="#ppt_x"/>
                                          </p:val>
                                        </p:tav>
                                      </p:tavLst>
                                    </p:anim>
                                    <p:anim calcmode="lin" valueType="num">
                                      <p:cBhvr>
                                        <p:cTn id="18"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tmplLst>
          <p:tmpl>
            <p:tnLst>
              <p:par>
                <p:cTn presetID="10" presetClass="entr" presetSubtype="0" fill="hold" nodeType="withEffect">
                  <p:stCondLst>
                    <p:cond delay="75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Lst>
      </p:bldP>
    </p:bld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E7E8F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7822137"/>
      </p:ext>
    </p:extLst>
  </p:cSld>
  <p:clrMap bg1="lt1" tx1="dk1" bg2="lt2" tx2="dk2" accent1="accent1" accent2="accent2" accent3="accent3" accent4="accent4" accent5="accent5" accent6="accent6" hlink="hlink" folHlink="folHlink"/>
  <p:sldLayoutIdLst>
    <p:sldLayoutId id="2147483661" r:id="rId1"/>
    <p:sldLayoutId id="2147483662" r:id="rId2"/>
  </p:sldLayoutIdLst>
  <p:hf sldNum="0" hdr="0" dt="0"/>
  <p:txStyles>
    <p:titleStyle>
      <a:lvl1pPr algn="ctr" defTabSz="609585" rtl="0" eaLnBrk="1" latinLnBrk="0" hangingPunct="1">
        <a:spcBef>
          <a:spcPct val="0"/>
        </a:spcBef>
        <a:buNone/>
        <a:defRPr sz="5867" kern="1200">
          <a:solidFill>
            <a:schemeClr val="tx1"/>
          </a:solidFill>
          <a:latin typeface="+mj-lt"/>
          <a:ea typeface="+mj-ea"/>
          <a:cs typeface="+mj-cs"/>
        </a:defRPr>
      </a:lvl1pPr>
    </p:titleStyle>
    <p:bodyStyle>
      <a:lvl1pPr marL="457189" indent="-457189" algn="l" defTabSz="609585" rtl="0" eaLnBrk="1" latinLnBrk="0" hangingPunct="1">
        <a:spcBef>
          <a:spcPct val="20000"/>
        </a:spcBef>
        <a:buFont typeface="Arial"/>
        <a:buChar char="•"/>
        <a:defRPr sz="4267" kern="1200">
          <a:solidFill>
            <a:schemeClr val="tx1"/>
          </a:solidFill>
          <a:latin typeface="+mn-lt"/>
          <a:ea typeface="+mn-ea"/>
          <a:cs typeface="+mn-cs"/>
        </a:defRPr>
      </a:lvl1pPr>
      <a:lvl2pPr marL="990575" indent="-380990" algn="l" defTabSz="609585" rtl="0" eaLnBrk="1" latinLnBrk="0" hangingPunct="1">
        <a:spcBef>
          <a:spcPct val="20000"/>
        </a:spcBef>
        <a:buFont typeface="Arial"/>
        <a:buChar char="–"/>
        <a:defRPr sz="3733" kern="1200">
          <a:solidFill>
            <a:schemeClr val="tx1"/>
          </a:solidFill>
          <a:latin typeface="+mn-lt"/>
          <a:ea typeface="+mn-ea"/>
          <a:cs typeface="+mn-cs"/>
        </a:defRPr>
      </a:lvl2pPr>
      <a:lvl3pPr marL="1523962" indent="-304792" algn="l" defTabSz="609585" rtl="0" eaLnBrk="1" latinLnBrk="0" hangingPunct="1">
        <a:spcBef>
          <a:spcPct val="20000"/>
        </a:spcBef>
        <a:buFont typeface="Arial"/>
        <a:buChar char="•"/>
        <a:defRPr sz="3200" kern="1200">
          <a:solidFill>
            <a:schemeClr val="tx1"/>
          </a:solidFill>
          <a:latin typeface="+mn-lt"/>
          <a:ea typeface="+mn-ea"/>
          <a:cs typeface="+mn-cs"/>
        </a:defRPr>
      </a:lvl3pPr>
      <a:lvl4pPr marL="2133547" indent="-304792" algn="l" defTabSz="609585" rtl="0" eaLnBrk="1" latinLnBrk="0" hangingPunct="1">
        <a:spcBef>
          <a:spcPct val="20000"/>
        </a:spcBef>
        <a:buFont typeface="Arial"/>
        <a:buChar char="–"/>
        <a:defRPr sz="2667" kern="1200">
          <a:solidFill>
            <a:schemeClr val="tx1"/>
          </a:solidFill>
          <a:latin typeface="+mn-lt"/>
          <a:ea typeface="+mn-ea"/>
          <a:cs typeface="+mn-cs"/>
        </a:defRPr>
      </a:lvl4pPr>
      <a:lvl5pPr marL="2743131" indent="-304792" algn="l" defTabSz="609585" rtl="0" eaLnBrk="1" latinLnBrk="0" hangingPunct="1">
        <a:spcBef>
          <a:spcPct val="20000"/>
        </a:spcBef>
        <a:buFont typeface="Arial"/>
        <a:buChar char="»"/>
        <a:defRPr sz="2667" kern="1200">
          <a:solidFill>
            <a:schemeClr val="tx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image" Target="../media/image17.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3.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Layout" Target="../slideLayouts/slideLayout2.xml"/><Relationship Id="rId5" Type="http://schemas.openxmlformats.org/officeDocument/2006/relationships/image" Target="../media/image22.svg"/><Relationship Id="rId4" Type="http://schemas.openxmlformats.org/officeDocument/2006/relationships/image" Target="../media/image2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07FE3-02F6-B503-48D7-54D7849C3C4A}"/>
              </a:ext>
            </a:extLst>
          </p:cNvPr>
          <p:cNvSpPr>
            <a:spLocks noGrp="1"/>
          </p:cNvSpPr>
          <p:nvPr>
            <p:ph type="title"/>
          </p:nvPr>
        </p:nvSpPr>
        <p:spPr>
          <a:xfrm>
            <a:off x="2768600" y="6875"/>
            <a:ext cx="8966200" cy="749300"/>
          </a:xfrm>
          <a:noFill/>
        </p:spPr>
        <p:txBody>
          <a:bodyPr>
            <a:normAutofit/>
          </a:bodyPr>
          <a:lstStyle/>
          <a:p>
            <a:r>
              <a:rPr lang="en-GB" dirty="0" err="1"/>
              <a:t>Akixi</a:t>
            </a:r>
            <a:r>
              <a:rPr lang="en-GB" dirty="0"/>
              <a:t> UCaaS Reporting</a:t>
            </a:r>
          </a:p>
        </p:txBody>
      </p:sp>
      <p:sp>
        <p:nvSpPr>
          <p:cNvPr id="8" name="TextBox 7">
            <a:extLst>
              <a:ext uri="{FF2B5EF4-FFF2-40B4-BE49-F238E27FC236}">
                <a16:creationId xmlns:a16="http://schemas.microsoft.com/office/drawing/2014/main" id="{A5280F04-DB7A-B022-B674-5F8086C8B07D}"/>
              </a:ext>
            </a:extLst>
          </p:cNvPr>
          <p:cNvSpPr txBox="1"/>
          <p:nvPr/>
        </p:nvSpPr>
        <p:spPr>
          <a:xfrm>
            <a:off x="10159773" y="598271"/>
            <a:ext cx="1575027" cy="36933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srgbClr val="00FF2D"/>
                </a:solidFill>
                <a:effectLst/>
                <a:uLnTx/>
                <a:uFillTx/>
                <a:latin typeface="Helvetica" panose="020B0604020202020204" pitchFamily="34" charset="0"/>
                <a:ea typeface="+mn-ea"/>
                <a:cs typeface="Helvetica" panose="020B0604020202020204" pitchFamily="34" charset="0"/>
              </a:rPr>
              <a:t>CRIB SHEET</a:t>
            </a:r>
          </a:p>
        </p:txBody>
      </p:sp>
      <p:sp>
        <p:nvSpPr>
          <p:cNvPr id="38" name="Challenges">
            <a:extLst>
              <a:ext uri="{FF2B5EF4-FFF2-40B4-BE49-F238E27FC236}">
                <a16:creationId xmlns:a16="http://schemas.microsoft.com/office/drawing/2014/main" id="{16B61B53-D336-6057-41D7-E39FC1745713}"/>
              </a:ext>
            </a:extLst>
          </p:cNvPr>
          <p:cNvSpPr txBox="1">
            <a:spLocks/>
          </p:cNvSpPr>
          <p:nvPr/>
        </p:nvSpPr>
        <p:spPr>
          <a:xfrm>
            <a:off x="334966" y="1398034"/>
            <a:ext cx="4084634" cy="4719302"/>
          </a:xfrm>
          <a:prstGeom prst="roundRect">
            <a:avLst>
              <a:gd name="adj" fmla="val 3363"/>
            </a:avLst>
          </a:prstGeom>
          <a:ln>
            <a:solidFill>
              <a:schemeClr val="bg2"/>
            </a:solidFill>
          </a:ln>
        </p:spPr>
        <p:txBody>
          <a:bodyPr wrap="square" anchor="ctr">
            <a:noAutofit/>
          </a:bodyPr>
          <a:lstStyle>
            <a:lvl1pPr marL="457189" indent="-457189"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1pPr>
            <a:lvl2pPr marL="990575" indent="-380990"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2pPr>
            <a:lvl3pPr marL="1523962" indent="-304792"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3pPr>
            <a:lvl4pPr marL="2133547" indent="-304792"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4pPr>
            <a:lvl5pPr marL="2743131" indent="-304792"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lvl="0" indent="0" algn="just">
              <a:spcBef>
                <a:spcPts val="0"/>
              </a:spcBef>
              <a:buNone/>
            </a:pPr>
            <a:r>
              <a:rPr lang="en-GB" sz="1400" dirty="0">
                <a:solidFill>
                  <a:schemeClr val="bg1"/>
                </a:solidFill>
              </a:rPr>
              <a:t>For any UCaaS opportunity, it is important to understand the current challenges and reason that the </a:t>
            </a:r>
            <a:r>
              <a:rPr lang="en-GB" sz="1400" dirty="0">
                <a:solidFill>
                  <a:schemeClr val="bg1"/>
                </a:solidFill>
                <a:latin typeface="Helvetica" panose="020B0604020202020204" pitchFamily="34" charset="0"/>
                <a:cs typeface="Helvetica" panose="020B0604020202020204" pitchFamily="34" charset="0"/>
              </a:rPr>
              <a:t>customer</a:t>
            </a:r>
            <a:r>
              <a:rPr lang="en-GB" sz="1400" dirty="0">
                <a:solidFill>
                  <a:schemeClr val="bg1"/>
                </a:solidFill>
              </a:rPr>
              <a:t> is looking to enhance or migrate their current services. This helps bring value to the solution, generates more revenue </a:t>
            </a:r>
            <a:r>
              <a:rPr lang="en-GB" dirty="0">
                <a:solidFill>
                  <a:schemeClr val="bg1"/>
                </a:solidFill>
              </a:rPr>
              <a:t>and creates a sticky solution.​</a:t>
            </a:r>
          </a:p>
          <a:p>
            <a:pPr algn="just">
              <a:spcBef>
                <a:spcPts val="0"/>
              </a:spcBef>
            </a:pPr>
            <a:r>
              <a:rPr lang="en-GB" sz="1200" dirty="0">
                <a:solidFill>
                  <a:schemeClr val="bg1"/>
                </a:solidFill>
                <a:latin typeface="Helvetica" pitchFamily="2" charset="0"/>
              </a:rPr>
              <a:t>By 2024, 3 out of 4 enterprise employees will not use a desk phone. It has more than doubled since 2020 when it was just 30% ​</a:t>
            </a:r>
          </a:p>
          <a:p>
            <a:pPr algn="just">
              <a:spcBef>
                <a:spcPts val="0"/>
              </a:spcBef>
            </a:pPr>
            <a:endParaRPr lang="en-GB" sz="1200" dirty="0">
              <a:solidFill>
                <a:schemeClr val="bg1"/>
              </a:solidFill>
              <a:latin typeface="Helvetica" pitchFamily="2" charset="0"/>
            </a:endParaRPr>
          </a:p>
          <a:p>
            <a:pPr algn="just">
              <a:spcBef>
                <a:spcPts val="0"/>
              </a:spcBef>
            </a:pPr>
            <a:r>
              <a:rPr lang="en-GB" sz="1200" dirty="0">
                <a:solidFill>
                  <a:schemeClr val="bg1"/>
                </a:solidFill>
                <a:latin typeface="Helvetica" pitchFamily="2" charset="0"/>
              </a:rPr>
              <a:t>90% of businesses say their industry has become more competitive over the last 5 years1​</a:t>
            </a:r>
          </a:p>
          <a:p>
            <a:pPr algn="just">
              <a:spcBef>
                <a:spcPts val="0"/>
              </a:spcBef>
            </a:pPr>
            <a:endParaRPr lang="en-GB" sz="1200" dirty="0">
              <a:solidFill>
                <a:schemeClr val="bg1"/>
              </a:solidFill>
              <a:latin typeface="Helvetica" pitchFamily="2" charset="0"/>
            </a:endParaRPr>
          </a:p>
          <a:p>
            <a:pPr algn="just">
              <a:spcBef>
                <a:spcPts val="0"/>
              </a:spcBef>
            </a:pPr>
            <a:r>
              <a:rPr lang="en-GB" sz="1200" dirty="0">
                <a:solidFill>
                  <a:schemeClr val="bg1"/>
                </a:solidFill>
                <a:latin typeface="Helvetica" pitchFamily="2" charset="0"/>
              </a:rPr>
              <a:t>71% of customer conversations happen over the phone</a:t>
            </a:r>
          </a:p>
          <a:p>
            <a:pPr marL="0" indent="0" algn="just">
              <a:spcBef>
                <a:spcPts val="0"/>
              </a:spcBef>
              <a:buNone/>
            </a:pPr>
            <a:r>
              <a:rPr lang="en-GB" sz="1200" dirty="0" err="1">
                <a:solidFill>
                  <a:schemeClr val="bg1"/>
                </a:solidFill>
                <a:latin typeface="Helvetica" pitchFamily="2" charset="0"/>
              </a:rPr>
              <a:t>Akixi</a:t>
            </a:r>
            <a:r>
              <a:rPr lang="en-GB" sz="1200" dirty="0">
                <a:solidFill>
                  <a:schemeClr val="bg1"/>
                </a:solidFill>
                <a:latin typeface="Helvetica" pitchFamily="2" charset="0"/>
              </a:rPr>
              <a:t> provides a range of reporting solutions for small or distributed businesses to dramatically improve customer insight and engagement.</a:t>
            </a:r>
            <a:endParaRPr kumimoji="0" lang="en-GB" sz="1200" i="0" u="none" strike="noStrike" kern="1200" cap="none" spc="0" normalizeH="0" baseline="0" noProof="0" dirty="0">
              <a:ln>
                <a:noFill/>
              </a:ln>
              <a:solidFill>
                <a:schemeClr val="bg1"/>
              </a:solidFill>
              <a:effectLst/>
              <a:uLnTx/>
              <a:uFillTx/>
              <a:latin typeface="Helvetica" pitchFamily="2" charset="0"/>
            </a:endParaRPr>
          </a:p>
        </p:txBody>
      </p:sp>
      <p:sp>
        <p:nvSpPr>
          <p:cNvPr id="3" name="Challenges">
            <a:extLst>
              <a:ext uri="{FF2B5EF4-FFF2-40B4-BE49-F238E27FC236}">
                <a16:creationId xmlns:a16="http://schemas.microsoft.com/office/drawing/2014/main" id="{7B78794B-46B3-276A-26DE-5DFD3FE9B55B}"/>
              </a:ext>
            </a:extLst>
          </p:cNvPr>
          <p:cNvSpPr txBox="1">
            <a:spLocks/>
          </p:cNvSpPr>
          <p:nvPr/>
        </p:nvSpPr>
        <p:spPr>
          <a:xfrm>
            <a:off x="4641848" y="1119478"/>
            <a:ext cx="7215186" cy="5071010"/>
          </a:xfrm>
          <a:prstGeom prst="roundRect">
            <a:avLst>
              <a:gd name="adj" fmla="val 2687"/>
            </a:avLst>
          </a:prstGeom>
          <a:ln>
            <a:solidFill>
              <a:schemeClr val="bg2"/>
            </a:solidFill>
          </a:ln>
        </p:spPr>
        <p:txBody>
          <a:bodyPr wrap="square" anchor="ctr">
            <a:noAutofit/>
          </a:bodyPr>
          <a:lstStyle>
            <a:lvl1pPr marL="457189" indent="-457189"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1pPr>
            <a:lvl2pPr marL="990575" indent="-380990"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2pPr>
            <a:lvl3pPr marL="1523962" indent="-304792"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3pPr>
            <a:lvl4pPr marL="2133547" indent="-304792"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4pPr>
            <a:lvl5pPr marL="2743131" indent="-304792"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fontAlgn="base">
              <a:buNone/>
            </a:pPr>
            <a:r>
              <a:rPr lang="en-GB" sz="1000" dirty="0">
                <a:solidFill>
                  <a:schemeClr val="bg1"/>
                </a:solidFill>
              </a:rPr>
              <a:t>Customer Challenges:</a:t>
            </a:r>
            <a:r>
              <a:rPr lang="en-US" sz="1000" dirty="0">
                <a:solidFill>
                  <a:schemeClr val="bg1"/>
                </a:solidFill>
              </a:rPr>
              <a:t>​</a:t>
            </a:r>
          </a:p>
          <a:p>
            <a:pPr fontAlgn="base"/>
            <a:r>
              <a:rPr lang="en-GB" sz="1000" dirty="0">
                <a:solidFill>
                  <a:schemeClr val="bg1"/>
                </a:solidFill>
              </a:rPr>
              <a:t>Every customer needs to understand what their call count is,</a:t>
            </a:r>
            <a:r>
              <a:rPr lang="en-US" sz="1000" dirty="0">
                <a:solidFill>
                  <a:schemeClr val="bg1"/>
                </a:solidFill>
              </a:rPr>
              <a:t>​</a:t>
            </a:r>
          </a:p>
          <a:p>
            <a:pPr fontAlgn="base"/>
            <a:r>
              <a:rPr lang="en-GB" sz="1000" dirty="0">
                <a:solidFill>
                  <a:schemeClr val="bg1"/>
                </a:solidFill>
              </a:rPr>
              <a:t>Access to a real-time snapshot view of their calling operations</a:t>
            </a:r>
            <a:r>
              <a:rPr lang="en-US" sz="1000" dirty="0">
                <a:solidFill>
                  <a:schemeClr val="bg1"/>
                </a:solidFill>
              </a:rPr>
              <a:t>​</a:t>
            </a:r>
          </a:p>
          <a:p>
            <a:pPr fontAlgn="base"/>
            <a:r>
              <a:rPr lang="en-GB" sz="1000" dirty="0">
                <a:solidFill>
                  <a:schemeClr val="bg1"/>
                </a:solidFill>
              </a:rPr>
              <a:t>To understand who and when customers are trying to call.</a:t>
            </a:r>
            <a:r>
              <a:rPr lang="en-US" sz="1000" dirty="0">
                <a:solidFill>
                  <a:schemeClr val="bg1"/>
                </a:solidFill>
              </a:rPr>
              <a:t>​</a:t>
            </a:r>
          </a:p>
          <a:p>
            <a:pPr fontAlgn="base"/>
            <a:r>
              <a:rPr lang="en-GB" sz="1000" dirty="0">
                <a:solidFill>
                  <a:schemeClr val="bg1"/>
                </a:solidFill>
              </a:rPr>
              <a:t>With a Fully remote or hybrid workforce, built on cloud technology, all companies need to maximize customer calling engagement from anywhere.</a:t>
            </a:r>
            <a:r>
              <a:rPr lang="en-US" sz="1000" dirty="0">
                <a:solidFill>
                  <a:schemeClr val="bg1"/>
                </a:solidFill>
              </a:rPr>
              <a:t>​</a:t>
            </a:r>
          </a:p>
          <a:p>
            <a:pPr fontAlgn="base"/>
            <a:r>
              <a:rPr lang="en-GB" sz="1000" dirty="0">
                <a:solidFill>
                  <a:schemeClr val="bg1"/>
                </a:solidFill>
              </a:rPr>
              <a:t>Many businesses use several apps to bring together their UCaaS solution, which is harder to monitor / support, and manage as a result, this delivers a poor user experience.</a:t>
            </a:r>
            <a:r>
              <a:rPr lang="en-US" sz="1000" dirty="0">
                <a:solidFill>
                  <a:schemeClr val="bg1"/>
                </a:solidFill>
              </a:rPr>
              <a:t>​</a:t>
            </a:r>
          </a:p>
          <a:p>
            <a:pPr fontAlgn="base"/>
            <a:r>
              <a:rPr lang="en-GB" sz="1000" dirty="0">
                <a:solidFill>
                  <a:schemeClr val="bg1"/>
                </a:solidFill>
              </a:rPr>
              <a:t>The lack of monitoring and optimization of key daily metrics</a:t>
            </a:r>
            <a:r>
              <a:rPr lang="en-US" sz="1000" dirty="0">
                <a:solidFill>
                  <a:schemeClr val="bg1"/>
                </a:solidFill>
              </a:rPr>
              <a:t>​</a:t>
            </a:r>
          </a:p>
          <a:p>
            <a:pPr fontAlgn="base"/>
            <a:r>
              <a:rPr lang="en-GB" sz="1000" dirty="0">
                <a:solidFill>
                  <a:schemeClr val="bg1"/>
                </a:solidFill>
              </a:rPr>
              <a:t>Clearly Identifying necessary areas for improvement</a:t>
            </a:r>
            <a:r>
              <a:rPr lang="en-US" sz="1000" dirty="0">
                <a:solidFill>
                  <a:schemeClr val="bg1"/>
                </a:solidFill>
              </a:rPr>
              <a:t>​</a:t>
            </a:r>
          </a:p>
          <a:p>
            <a:pPr fontAlgn="base"/>
            <a:r>
              <a:rPr lang="en-GB" sz="1000" dirty="0">
                <a:solidFill>
                  <a:schemeClr val="bg1"/>
                </a:solidFill>
              </a:rPr>
              <a:t>Optimize in real time to improve business performance</a:t>
            </a:r>
            <a:r>
              <a:rPr lang="en-US" sz="1000" dirty="0">
                <a:solidFill>
                  <a:schemeClr val="bg1"/>
                </a:solidFill>
              </a:rPr>
              <a:t>​</a:t>
            </a:r>
          </a:p>
          <a:p>
            <a:pPr fontAlgn="base"/>
            <a:r>
              <a:rPr lang="en-GB" sz="1000" dirty="0">
                <a:solidFill>
                  <a:schemeClr val="bg1"/>
                </a:solidFill>
              </a:rPr>
              <a:t>Voice related data can be complex and difficult to understand.</a:t>
            </a:r>
            <a:r>
              <a:rPr lang="en-US" sz="1000" dirty="0">
                <a:solidFill>
                  <a:schemeClr val="bg1"/>
                </a:solidFill>
              </a:rPr>
              <a:t>​</a:t>
            </a:r>
          </a:p>
          <a:p>
            <a:pPr marL="0" indent="0" fontAlgn="base">
              <a:buNone/>
            </a:pPr>
            <a:r>
              <a:rPr lang="en-GB" sz="1000" dirty="0">
                <a:solidFill>
                  <a:schemeClr val="bg1"/>
                </a:solidFill>
              </a:rPr>
              <a:t>To build the solution, you will be looking at:</a:t>
            </a:r>
            <a:r>
              <a:rPr lang="en-US" sz="1000" dirty="0">
                <a:solidFill>
                  <a:schemeClr val="bg1"/>
                </a:solidFill>
              </a:rPr>
              <a:t>​</a:t>
            </a:r>
          </a:p>
          <a:p>
            <a:pPr fontAlgn="base"/>
            <a:r>
              <a:rPr lang="en-GB" sz="1000" dirty="0">
                <a:solidFill>
                  <a:schemeClr val="bg1"/>
                </a:solidFill>
              </a:rPr>
              <a:t>What is the key issues to demand change of solution?</a:t>
            </a:r>
            <a:r>
              <a:rPr lang="en-US" sz="1000" dirty="0">
                <a:solidFill>
                  <a:schemeClr val="bg1"/>
                </a:solidFill>
              </a:rPr>
              <a:t>​</a:t>
            </a:r>
          </a:p>
          <a:p>
            <a:pPr fontAlgn="base"/>
            <a:r>
              <a:rPr lang="en-GB" sz="1000" dirty="0">
                <a:solidFill>
                  <a:schemeClr val="bg1"/>
                </a:solidFill>
              </a:rPr>
              <a:t>How large is the problem, number of locations that need to be consider?</a:t>
            </a:r>
            <a:r>
              <a:rPr lang="en-US" sz="1000" dirty="0">
                <a:solidFill>
                  <a:schemeClr val="bg1"/>
                </a:solidFill>
              </a:rPr>
              <a:t>​</a:t>
            </a:r>
          </a:p>
          <a:p>
            <a:pPr fontAlgn="base"/>
            <a:r>
              <a:rPr lang="en-GB" sz="1000" dirty="0">
                <a:solidFill>
                  <a:schemeClr val="bg1"/>
                </a:solidFill>
              </a:rPr>
              <a:t>What is their daily, weekly, monthly call traffic?</a:t>
            </a:r>
            <a:r>
              <a:rPr lang="en-US" sz="1000" dirty="0">
                <a:solidFill>
                  <a:schemeClr val="bg1"/>
                </a:solidFill>
              </a:rPr>
              <a:t>​</a:t>
            </a:r>
          </a:p>
          <a:p>
            <a:pPr fontAlgn="base"/>
            <a:r>
              <a:rPr lang="en-GB" sz="1000" dirty="0">
                <a:solidFill>
                  <a:schemeClr val="bg1"/>
                </a:solidFill>
              </a:rPr>
              <a:t>Are they looking to monitor inbound / outbound sales performance? (Reporting, Recording, CRM Integration)</a:t>
            </a:r>
            <a:r>
              <a:rPr lang="en-US" sz="1000" dirty="0">
                <a:solidFill>
                  <a:schemeClr val="bg1"/>
                </a:solidFill>
              </a:rPr>
              <a:t>​</a:t>
            </a:r>
          </a:p>
        </p:txBody>
      </p:sp>
      <p:sp>
        <p:nvSpPr>
          <p:cNvPr id="4" name="Challenges">
            <a:extLst>
              <a:ext uri="{FF2B5EF4-FFF2-40B4-BE49-F238E27FC236}">
                <a16:creationId xmlns:a16="http://schemas.microsoft.com/office/drawing/2014/main" id="{69BCA5DC-B0F9-AF69-C293-FA8A6839DD42}"/>
              </a:ext>
            </a:extLst>
          </p:cNvPr>
          <p:cNvSpPr txBox="1">
            <a:spLocks/>
          </p:cNvSpPr>
          <p:nvPr/>
        </p:nvSpPr>
        <p:spPr>
          <a:xfrm>
            <a:off x="202758" y="908050"/>
            <a:ext cx="11817792" cy="5638799"/>
          </a:xfrm>
          <a:prstGeom prst="roundRect">
            <a:avLst>
              <a:gd name="adj" fmla="val 2396"/>
            </a:avLst>
          </a:prstGeom>
          <a:ln>
            <a:solidFill>
              <a:schemeClr val="bg2"/>
            </a:solidFill>
          </a:ln>
        </p:spPr>
        <p:txBody>
          <a:bodyPr wrap="square" anchor="t">
            <a:noAutofit/>
          </a:bodyPr>
          <a:lstStyle>
            <a:lvl1pPr marL="457189" indent="-457189"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1pPr>
            <a:lvl2pPr marL="990575" indent="-380990"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2pPr>
            <a:lvl3pPr marL="1523962" indent="-304792"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3pPr>
            <a:lvl4pPr marL="2133547" indent="-304792"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4pPr>
            <a:lvl5pPr marL="2743131" indent="-304792"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marR="0" lvl="0" indent="0" algn="just" defTabSz="609585" rtl="0" eaLnBrk="1" fontAlgn="auto" latinLnBrk="0" hangingPunct="1">
              <a:lnSpc>
                <a:spcPct val="100000"/>
              </a:lnSpc>
              <a:spcBef>
                <a:spcPts val="0"/>
              </a:spcBef>
              <a:spcAft>
                <a:spcPts val="600"/>
              </a:spcAft>
              <a:buClrTx/>
              <a:buSzTx/>
              <a:buFont typeface="Arial"/>
              <a:buNone/>
              <a:tabLst/>
              <a:defRPr/>
            </a:pPr>
            <a:r>
              <a:rPr kumimoji="0" lang="en-GB" sz="1600" b="1" i="0" u="none" strike="noStrike" kern="1200" cap="none" spc="0" normalizeH="0" baseline="0" noProof="0">
                <a:ln>
                  <a:noFill/>
                </a:ln>
                <a:solidFill>
                  <a:prstClr val="white"/>
                </a:solidFill>
                <a:effectLst/>
                <a:highlight>
                  <a:srgbClr val="1A1C2B"/>
                </a:highlight>
                <a:uLnTx/>
                <a:uFillTx/>
                <a:latin typeface="Helvetica" pitchFamily="2" charset="0"/>
                <a:cs typeface="Helvetica" panose="020B0604020202020204" pitchFamily="34" charset="0"/>
              </a:rPr>
              <a:t>Challenges</a:t>
            </a:r>
            <a:endParaRPr kumimoji="0" lang="en-GB" sz="1200" b="1" i="0" u="none" strike="noStrike" kern="1200" cap="none" spc="0" normalizeH="0" baseline="0" noProof="0">
              <a:ln>
                <a:noFill/>
              </a:ln>
              <a:solidFill>
                <a:prstClr val="white"/>
              </a:solidFill>
              <a:effectLst/>
              <a:highlight>
                <a:srgbClr val="1A1C2B"/>
              </a:highlight>
              <a:uLnTx/>
              <a:uFillTx/>
              <a:latin typeface="Helvetica" pitchFamily="2" charset="0"/>
            </a:endParaRPr>
          </a:p>
        </p:txBody>
      </p:sp>
    </p:spTree>
    <p:extLst>
      <p:ext uri="{BB962C8B-B14F-4D97-AF65-F5344CB8AC3E}">
        <p14:creationId xmlns:p14="http://schemas.microsoft.com/office/powerpoint/2010/main" val="618065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8"/>
                                        </p:tgtEl>
                                        <p:attrNameLst>
                                          <p:attrName>style.visibility</p:attrName>
                                        </p:attrNameLst>
                                      </p:cBhvr>
                                      <p:to>
                                        <p:strVal val="visible"/>
                                      </p:to>
                                    </p:set>
                                    <p:animEffect transition="in" filter="fade">
                                      <p:cBhvr>
                                        <p:cTn id="10" dur="500"/>
                                        <p:tgtEl>
                                          <p:spTgt spid="3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8" grpId="0" animBg="1"/>
      <p:bldP spid="3" grpId="0" animBg="1"/>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B2DBF-CAE5-234A-7DBD-D3F5F9CEAD82}"/>
              </a:ext>
            </a:extLst>
          </p:cNvPr>
          <p:cNvSpPr>
            <a:spLocks noGrp="1"/>
          </p:cNvSpPr>
          <p:nvPr>
            <p:ph type="title"/>
          </p:nvPr>
        </p:nvSpPr>
        <p:spPr/>
        <p:txBody>
          <a:bodyPr/>
          <a:lstStyle/>
          <a:p>
            <a:r>
              <a:rPr lang="en-GB" dirty="0" err="1"/>
              <a:t>Akixi</a:t>
            </a:r>
            <a:r>
              <a:rPr lang="en-GB" dirty="0"/>
              <a:t> UCaaS Reporting</a:t>
            </a:r>
          </a:p>
        </p:txBody>
      </p:sp>
      <p:pic>
        <p:nvPicPr>
          <p:cNvPr id="7" name="Graphic 6" descr="Receiver outline">
            <a:extLst>
              <a:ext uri="{FF2B5EF4-FFF2-40B4-BE49-F238E27FC236}">
                <a16:creationId xmlns:a16="http://schemas.microsoft.com/office/drawing/2014/main" id="{257504E0-508C-A292-0EF0-9CA2454F453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75944" y="1819656"/>
            <a:ext cx="914400" cy="914400"/>
          </a:xfrm>
          <a:prstGeom prst="rect">
            <a:avLst/>
          </a:prstGeom>
        </p:spPr>
      </p:pic>
      <p:pic>
        <p:nvPicPr>
          <p:cNvPr id="9" name="Graphic 8" descr="Bar graph with upward trend with solid fill">
            <a:extLst>
              <a:ext uri="{FF2B5EF4-FFF2-40B4-BE49-F238E27FC236}">
                <a16:creationId xmlns:a16="http://schemas.microsoft.com/office/drawing/2014/main" id="{B640DEC0-EE79-3387-AEA8-B60ACC159F0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75944" y="2962656"/>
            <a:ext cx="914400" cy="914400"/>
          </a:xfrm>
          <a:prstGeom prst="rect">
            <a:avLst/>
          </a:prstGeom>
        </p:spPr>
      </p:pic>
      <p:pic>
        <p:nvPicPr>
          <p:cNvPr id="11" name="Graphic 10" descr="Table with solid fill">
            <a:extLst>
              <a:ext uri="{FF2B5EF4-FFF2-40B4-BE49-F238E27FC236}">
                <a16:creationId xmlns:a16="http://schemas.microsoft.com/office/drawing/2014/main" id="{9CF9502D-EB8C-8382-3ECC-3D07BD18EC60}"/>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75944" y="4087368"/>
            <a:ext cx="914400" cy="914400"/>
          </a:xfrm>
          <a:prstGeom prst="rect">
            <a:avLst/>
          </a:prstGeom>
        </p:spPr>
      </p:pic>
      <p:pic>
        <p:nvPicPr>
          <p:cNvPr id="13" name="Graphic 12" descr="Document with solid fill">
            <a:extLst>
              <a:ext uri="{FF2B5EF4-FFF2-40B4-BE49-F238E27FC236}">
                <a16:creationId xmlns:a16="http://schemas.microsoft.com/office/drawing/2014/main" id="{5FFC142F-D13A-D4CD-BD9A-CE1AB0F0C270}"/>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075944" y="5001768"/>
            <a:ext cx="914400" cy="914400"/>
          </a:xfrm>
          <a:prstGeom prst="rect">
            <a:avLst/>
          </a:prstGeom>
        </p:spPr>
      </p:pic>
      <p:pic>
        <p:nvPicPr>
          <p:cNvPr id="15" name="Graphic 14" descr="Gambling Chips outline">
            <a:extLst>
              <a:ext uri="{FF2B5EF4-FFF2-40B4-BE49-F238E27FC236}">
                <a16:creationId xmlns:a16="http://schemas.microsoft.com/office/drawing/2014/main" id="{278FAB58-00DE-9061-A8D1-EF1288A1163F}"/>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920496" y="886968"/>
            <a:ext cx="914400" cy="914400"/>
          </a:xfrm>
          <a:prstGeom prst="rect">
            <a:avLst/>
          </a:prstGeom>
        </p:spPr>
      </p:pic>
      <p:pic>
        <p:nvPicPr>
          <p:cNvPr id="17" name="Graphic 16" descr="Clock with solid fill">
            <a:extLst>
              <a:ext uri="{FF2B5EF4-FFF2-40B4-BE49-F238E27FC236}">
                <a16:creationId xmlns:a16="http://schemas.microsoft.com/office/drawing/2014/main" id="{F0D0DBF1-901B-02FC-3AF2-16B3751E1BC3}"/>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6105144" y="850280"/>
            <a:ext cx="914400" cy="914400"/>
          </a:xfrm>
          <a:prstGeom prst="rect">
            <a:avLst/>
          </a:prstGeom>
        </p:spPr>
      </p:pic>
      <p:pic>
        <p:nvPicPr>
          <p:cNvPr id="19" name="Graphic 18" descr="Keyboard with solid fill">
            <a:extLst>
              <a:ext uri="{FF2B5EF4-FFF2-40B4-BE49-F238E27FC236}">
                <a16:creationId xmlns:a16="http://schemas.microsoft.com/office/drawing/2014/main" id="{2CF43B62-0697-D42D-A39D-64A20965705C}"/>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6105144" y="1935518"/>
            <a:ext cx="914400" cy="914400"/>
          </a:xfrm>
          <a:prstGeom prst="rect">
            <a:avLst/>
          </a:prstGeom>
        </p:spPr>
      </p:pic>
      <p:pic>
        <p:nvPicPr>
          <p:cNvPr id="24" name="Graphic 23" descr="Arrow: Counter-clockwise curve outline">
            <a:extLst>
              <a:ext uri="{FF2B5EF4-FFF2-40B4-BE49-F238E27FC236}">
                <a16:creationId xmlns:a16="http://schemas.microsoft.com/office/drawing/2014/main" id="{9021831C-27E8-3CDE-992C-E1F8C941350A}"/>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6148376" y="4051582"/>
            <a:ext cx="914400" cy="914400"/>
          </a:xfrm>
          <a:prstGeom prst="rect">
            <a:avLst/>
          </a:prstGeom>
        </p:spPr>
      </p:pic>
      <p:sp>
        <p:nvSpPr>
          <p:cNvPr id="32" name="TextBox 31">
            <a:extLst>
              <a:ext uri="{FF2B5EF4-FFF2-40B4-BE49-F238E27FC236}">
                <a16:creationId xmlns:a16="http://schemas.microsoft.com/office/drawing/2014/main" id="{67CAC234-08C0-D72F-2C4C-06C3A428DC08}"/>
              </a:ext>
            </a:extLst>
          </p:cNvPr>
          <p:cNvSpPr txBox="1"/>
          <p:nvPr/>
        </p:nvSpPr>
        <p:spPr>
          <a:xfrm>
            <a:off x="1990344" y="1107425"/>
            <a:ext cx="3383902" cy="400110"/>
          </a:xfrm>
          <a:prstGeom prst="rect">
            <a:avLst/>
          </a:prstGeom>
          <a:noFill/>
        </p:spPr>
        <p:txBody>
          <a:bodyPr wrap="square" rtlCol="0">
            <a:spAutoFit/>
          </a:bodyPr>
          <a:lstStyle/>
          <a:p>
            <a:r>
              <a:rPr lang="en-GB" sz="1000" dirty="0">
                <a:solidFill>
                  <a:schemeClr val="bg1"/>
                </a:solidFill>
              </a:rPr>
              <a:t>Abandoned call recovery: Identify how many sales enquiries you’re missing every day</a:t>
            </a:r>
          </a:p>
        </p:txBody>
      </p:sp>
      <p:sp>
        <p:nvSpPr>
          <p:cNvPr id="33" name="TextBox 32">
            <a:extLst>
              <a:ext uri="{FF2B5EF4-FFF2-40B4-BE49-F238E27FC236}">
                <a16:creationId xmlns:a16="http://schemas.microsoft.com/office/drawing/2014/main" id="{49BEF15B-7E68-6226-8EF2-6C67DA697D46}"/>
              </a:ext>
            </a:extLst>
          </p:cNvPr>
          <p:cNvSpPr txBox="1"/>
          <p:nvPr/>
        </p:nvSpPr>
        <p:spPr>
          <a:xfrm>
            <a:off x="1990345" y="2115719"/>
            <a:ext cx="2964024" cy="553998"/>
          </a:xfrm>
          <a:prstGeom prst="rect">
            <a:avLst/>
          </a:prstGeom>
          <a:noFill/>
        </p:spPr>
        <p:txBody>
          <a:bodyPr wrap="square" rtlCol="0">
            <a:spAutoFit/>
          </a:bodyPr>
          <a:lstStyle/>
          <a:p>
            <a:r>
              <a:rPr lang="en-GB" sz="1000" dirty="0">
                <a:solidFill>
                  <a:schemeClr val="bg1"/>
                </a:solidFill>
              </a:rPr>
              <a:t>Calls by time/day: Discover when your incoming calls peak and ensure your team is sufficiently resourced to cope.</a:t>
            </a:r>
          </a:p>
        </p:txBody>
      </p:sp>
      <p:sp>
        <p:nvSpPr>
          <p:cNvPr id="34" name="TextBox 33">
            <a:extLst>
              <a:ext uri="{FF2B5EF4-FFF2-40B4-BE49-F238E27FC236}">
                <a16:creationId xmlns:a16="http://schemas.microsoft.com/office/drawing/2014/main" id="{4F873549-6FDA-CC99-B2F9-17C19690E485}"/>
              </a:ext>
            </a:extLst>
          </p:cNvPr>
          <p:cNvSpPr txBox="1"/>
          <p:nvPr/>
        </p:nvSpPr>
        <p:spPr>
          <a:xfrm>
            <a:off x="1990344" y="3143844"/>
            <a:ext cx="2749420" cy="861774"/>
          </a:xfrm>
          <a:prstGeom prst="rect">
            <a:avLst/>
          </a:prstGeom>
          <a:noFill/>
        </p:spPr>
        <p:txBody>
          <a:bodyPr wrap="square" rtlCol="0">
            <a:spAutoFit/>
          </a:bodyPr>
          <a:lstStyle/>
          <a:p>
            <a:r>
              <a:rPr lang="en-GB" sz="1000" dirty="0">
                <a:solidFill>
                  <a:schemeClr val="bg1"/>
                </a:solidFill>
              </a:rPr>
              <a:t>Financial statistics: Assign estimated order values to successful inbound &amp; outbound calls, specifying a call strike rate, and you will then see the potential revenue in the queue of calls waiting.</a:t>
            </a:r>
          </a:p>
        </p:txBody>
      </p:sp>
      <p:sp>
        <p:nvSpPr>
          <p:cNvPr id="35" name="TextBox 34">
            <a:extLst>
              <a:ext uri="{FF2B5EF4-FFF2-40B4-BE49-F238E27FC236}">
                <a16:creationId xmlns:a16="http://schemas.microsoft.com/office/drawing/2014/main" id="{92ACA62F-10B2-3CE7-30B2-1AFB0C401C9E}"/>
              </a:ext>
            </a:extLst>
          </p:cNvPr>
          <p:cNvSpPr txBox="1"/>
          <p:nvPr/>
        </p:nvSpPr>
        <p:spPr>
          <a:xfrm>
            <a:off x="1990344" y="4436354"/>
            <a:ext cx="3100995" cy="246221"/>
          </a:xfrm>
          <a:prstGeom prst="rect">
            <a:avLst/>
          </a:prstGeom>
          <a:noFill/>
        </p:spPr>
        <p:txBody>
          <a:bodyPr wrap="square" rtlCol="0">
            <a:spAutoFit/>
          </a:bodyPr>
          <a:lstStyle/>
          <a:p>
            <a:r>
              <a:rPr lang="en-GB" sz="1000" dirty="0">
                <a:solidFill>
                  <a:schemeClr val="bg1"/>
                </a:solidFill>
              </a:rPr>
              <a:t>Wallboards: with highly customisable tiles.</a:t>
            </a:r>
          </a:p>
        </p:txBody>
      </p:sp>
      <p:sp>
        <p:nvSpPr>
          <p:cNvPr id="36" name="TextBox 35">
            <a:extLst>
              <a:ext uri="{FF2B5EF4-FFF2-40B4-BE49-F238E27FC236}">
                <a16:creationId xmlns:a16="http://schemas.microsoft.com/office/drawing/2014/main" id="{0A9D4DF2-23D0-E73E-97AE-69564A711A94}"/>
              </a:ext>
            </a:extLst>
          </p:cNvPr>
          <p:cNvSpPr txBox="1"/>
          <p:nvPr/>
        </p:nvSpPr>
        <p:spPr>
          <a:xfrm>
            <a:off x="1990344" y="5337491"/>
            <a:ext cx="2618792" cy="400110"/>
          </a:xfrm>
          <a:prstGeom prst="rect">
            <a:avLst/>
          </a:prstGeom>
          <a:noFill/>
        </p:spPr>
        <p:txBody>
          <a:bodyPr wrap="square" rtlCol="0">
            <a:spAutoFit/>
          </a:bodyPr>
          <a:lstStyle/>
          <a:p>
            <a:r>
              <a:rPr lang="en-GB" sz="1000" dirty="0">
                <a:solidFill>
                  <a:schemeClr val="bg1"/>
                </a:solidFill>
              </a:rPr>
              <a:t>Reporting: Schedule customisable reports to be emailed directly to your inbox.</a:t>
            </a:r>
          </a:p>
        </p:txBody>
      </p:sp>
      <p:pic>
        <p:nvPicPr>
          <p:cNvPr id="38" name="Picture 37">
            <a:extLst>
              <a:ext uri="{FF2B5EF4-FFF2-40B4-BE49-F238E27FC236}">
                <a16:creationId xmlns:a16="http://schemas.microsoft.com/office/drawing/2014/main" id="{069D339F-E225-81C8-3D2D-3142C71C4A5C}"/>
              </a:ext>
            </a:extLst>
          </p:cNvPr>
          <p:cNvPicPr>
            <a:picLocks noChangeAspect="1"/>
          </p:cNvPicPr>
          <p:nvPr/>
        </p:nvPicPr>
        <p:blipFill>
          <a:blip r:embed="rId18"/>
          <a:stretch>
            <a:fillRect/>
          </a:stretch>
        </p:blipFill>
        <p:spPr>
          <a:xfrm>
            <a:off x="6136360" y="3001390"/>
            <a:ext cx="851967" cy="836932"/>
          </a:xfrm>
          <a:prstGeom prst="rect">
            <a:avLst/>
          </a:prstGeom>
        </p:spPr>
      </p:pic>
      <p:pic>
        <p:nvPicPr>
          <p:cNvPr id="41" name="Picture 40">
            <a:extLst>
              <a:ext uri="{FF2B5EF4-FFF2-40B4-BE49-F238E27FC236}">
                <a16:creationId xmlns:a16="http://schemas.microsoft.com/office/drawing/2014/main" id="{63FB38A0-D5D8-9C04-6117-34123BC63E5B}"/>
              </a:ext>
            </a:extLst>
          </p:cNvPr>
          <p:cNvPicPr>
            <a:picLocks noChangeAspect="1"/>
          </p:cNvPicPr>
          <p:nvPr/>
        </p:nvPicPr>
        <p:blipFill>
          <a:blip r:embed="rId19"/>
          <a:stretch>
            <a:fillRect/>
          </a:stretch>
        </p:blipFill>
        <p:spPr>
          <a:xfrm>
            <a:off x="6148376" y="5093241"/>
            <a:ext cx="914479" cy="914479"/>
          </a:xfrm>
          <a:prstGeom prst="rect">
            <a:avLst/>
          </a:prstGeom>
        </p:spPr>
      </p:pic>
      <p:sp>
        <p:nvSpPr>
          <p:cNvPr id="43" name="TextBox 42">
            <a:extLst>
              <a:ext uri="{FF2B5EF4-FFF2-40B4-BE49-F238E27FC236}">
                <a16:creationId xmlns:a16="http://schemas.microsoft.com/office/drawing/2014/main" id="{384EAB95-5E8A-4A74-2E28-94DB72BB7CE6}"/>
              </a:ext>
            </a:extLst>
          </p:cNvPr>
          <p:cNvSpPr txBox="1"/>
          <p:nvPr/>
        </p:nvSpPr>
        <p:spPr>
          <a:xfrm>
            <a:off x="7215494" y="5427369"/>
            <a:ext cx="2618792" cy="246221"/>
          </a:xfrm>
          <a:prstGeom prst="rect">
            <a:avLst/>
          </a:prstGeom>
          <a:noFill/>
        </p:spPr>
        <p:txBody>
          <a:bodyPr wrap="square" rtlCol="0">
            <a:spAutoFit/>
          </a:bodyPr>
          <a:lstStyle/>
          <a:p>
            <a:r>
              <a:rPr lang="en-GB" sz="1000" dirty="0">
                <a:solidFill>
                  <a:schemeClr val="bg1"/>
                </a:solidFill>
              </a:rPr>
              <a:t>Simple monthly per-user charge</a:t>
            </a:r>
          </a:p>
        </p:txBody>
      </p:sp>
      <p:sp>
        <p:nvSpPr>
          <p:cNvPr id="44" name="TextBox 43">
            <a:extLst>
              <a:ext uri="{FF2B5EF4-FFF2-40B4-BE49-F238E27FC236}">
                <a16:creationId xmlns:a16="http://schemas.microsoft.com/office/drawing/2014/main" id="{094638BD-A820-C852-398F-C02F7628AB5C}"/>
              </a:ext>
            </a:extLst>
          </p:cNvPr>
          <p:cNvSpPr txBox="1"/>
          <p:nvPr/>
        </p:nvSpPr>
        <p:spPr>
          <a:xfrm>
            <a:off x="7181282" y="4282465"/>
            <a:ext cx="2618792" cy="400110"/>
          </a:xfrm>
          <a:prstGeom prst="rect">
            <a:avLst/>
          </a:prstGeom>
          <a:noFill/>
        </p:spPr>
        <p:txBody>
          <a:bodyPr wrap="square" rtlCol="0">
            <a:spAutoFit/>
          </a:bodyPr>
          <a:lstStyle/>
          <a:p>
            <a:r>
              <a:rPr lang="en-GB" sz="1000" dirty="0">
                <a:solidFill>
                  <a:schemeClr val="bg1"/>
                </a:solidFill>
              </a:rPr>
              <a:t>Automatic upgrades and product enhancements</a:t>
            </a:r>
          </a:p>
        </p:txBody>
      </p:sp>
      <p:sp>
        <p:nvSpPr>
          <p:cNvPr id="45" name="TextBox 44">
            <a:extLst>
              <a:ext uri="{FF2B5EF4-FFF2-40B4-BE49-F238E27FC236}">
                <a16:creationId xmlns:a16="http://schemas.microsoft.com/office/drawing/2014/main" id="{3ADBAB31-2111-3C6F-0135-D42DDF7460A0}"/>
              </a:ext>
            </a:extLst>
          </p:cNvPr>
          <p:cNvSpPr txBox="1"/>
          <p:nvPr/>
        </p:nvSpPr>
        <p:spPr>
          <a:xfrm>
            <a:off x="7215494" y="3205103"/>
            <a:ext cx="2618792" cy="400110"/>
          </a:xfrm>
          <a:prstGeom prst="rect">
            <a:avLst/>
          </a:prstGeom>
          <a:noFill/>
        </p:spPr>
        <p:txBody>
          <a:bodyPr wrap="square" rtlCol="0">
            <a:spAutoFit/>
          </a:bodyPr>
          <a:lstStyle/>
          <a:p>
            <a:r>
              <a:rPr lang="en-GB" sz="1000" dirty="0">
                <a:solidFill>
                  <a:schemeClr val="bg1"/>
                </a:solidFill>
              </a:rPr>
              <a:t>No additional hardware or software required</a:t>
            </a:r>
          </a:p>
        </p:txBody>
      </p:sp>
      <p:sp>
        <p:nvSpPr>
          <p:cNvPr id="46" name="TextBox 45">
            <a:extLst>
              <a:ext uri="{FF2B5EF4-FFF2-40B4-BE49-F238E27FC236}">
                <a16:creationId xmlns:a16="http://schemas.microsoft.com/office/drawing/2014/main" id="{3DBD16C8-B27F-B63F-63EA-DAE0D3A384F4}"/>
              </a:ext>
            </a:extLst>
          </p:cNvPr>
          <p:cNvSpPr txBox="1"/>
          <p:nvPr/>
        </p:nvSpPr>
        <p:spPr>
          <a:xfrm>
            <a:off x="7215494" y="2174608"/>
            <a:ext cx="2618792" cy="400110"/>
          </a:xfrm>
          <a:prstGeom prst="rect">
            <a:avLst/>
          </a:prstGeom>
          <a:noFill/>
        </p:spPr>
        <p:txBody>
          <a:bodyPr wrap="square" rtlCol="0">
            <a:spAutoFit/>
          </a:bodyPr>
          <a:lstStyle/>
          <a:p>
            <a:r>
              <a:rPr lang="en-GB" sz="1000" dirty="0">
                <a:solidFill>
                  <a:schemeClr val="bg1"/>
                </a:solidFill>
              </a:rPr>
              <a:t>Anytime, anywhere access via desktop, laptop, tablet, and smartphone</a:t>
            </a:r>
          </a:p>
        </p:txBody>
      </p:sp>
      <p:sp>
        <p:nvSpPr>
          <p:cNvPr id="47" name="TextBox 46">
            <a:extLst>
              <a:ext uri="{FF2B5EF4-FFF2-40B4-BE49-F238E27FC236}">
                <a16:creationId xmlns:a16="http://schemas.microsoft.com/office/drawing/2014/main" id="{E8EAD35D-BEE0-9E27-15D7-AF1539E234CD}"/>
              </a:ext>
            </a:extLst>
          </p:cNvPr>
          <p:cNvSpPr txBox="1"/>
          <p:nvPr/>
        </p:nvSpPr>
        <p:spPr>
          <a:xfrm>
            <a:off x="7530823" y="1097947"/>
            <a:ext cx="2618792" cy="246221"/>
          </a:xfrm>
          <a:prstGeom prst="rect">
            <a:avLst/>
          </a:prstGeom>
          <a:noFill/>
        </p:spPr>
        <p:txBody>
          <a:bodyPr wrap="square" rtlCol="0">
            <a:spAutoFit/>
          </a:bodyPr>
          <a:lstStyle/>
          <a:p>
            <a:r>
              <a:rPr lang="en-GB" sz="1000" dirty="0">
                <a:solidFill>
                  <a:schemeClr val="bg1"/>
                </a:solidFill>
              </a:rPr>
              <a:t>Quick and easy setup</a:t>
            </a:r>
          </a:p>
        </p:txBody>
      </p:sp>
      <p:sp>
        <p:nvSpPr>
          <p:cNvPr id="48" name="TextBox 47">
            <a:extLst>
              <a:ext uri="{FF2B5EF4-FFF2-40B4-BE49-F238E27FC236}">
                <a16:creationId xmlns:a16="http://schemas.microsoft.com/office/drawing/2014/main" id="{469CC3C2-9F24-AF1A-91EB-1EFADA186874}"/>
              </a:ext>
            </a:extLst>
          </p:cNvPr>
          <p:cNvSpPr txBox="1"/>
          <p:nvPr/>
        </p:nvSpPr>
        <p:spPr>
          <a:xfrm>
            <a:off x="10159773" y="598271"/>
            <a:ext cx="1575027" cy="36933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00FF2D"/>
                </a:solidFill>
                <a:effectLst/>
                <a:uLnTx/>
                <a:uFillTx/>
                <a:latin typeface="Helvetica" panose="020B0604020202020204" pitchFamily="34" charset="0"/>
                <a:ea typeface="+mn-ea"/>
                <a:cs typeface="Helvetica" panose="020B0604020202020204" pitchFamily="34" charset="0"/>
              </a:rPr>
              <a:t>CRIB SHEET</a:t>
            </a:r>
          </a:p>
        </p:txBody>
      </p:sp>
      <p:sp>
        <p:nvSpPr>
          <p:cNvPr id="51" name="Challenges">
            <a:extLst>
              <a:ext uri="{FF2B5EF4-FFF2-40B4-BE49-F238E27FC236}">
                <a16:creationId xmlns:a16="http://schemas.microsoft.com/office/drawing/2014/main" id="{AF3A7E44-6C6C-9C1F-B0C9-A489AB50498A}"/>
              </a:ext>
            </a:extLst>
          </p:cNvPr>
          <p:cNvSpPr txBox="1">
            <a:spLocks/>
          </p:cNvSpPr>
          <p:nvPr/>
        </p:nvSpPr>
        <p:spPr>
          <a:xfrm>
            <a:off x="606703" y="622926"/>
            <a:ext cx="9351113" cy="5445118"/>
          </a:xfrm>
          <a:prstGeom prst="roundRect">
            <a:avLst>
              <a:gd name="adj" fmla="val 2687"/>
            </a:avLst>
          </a:prstGeom>
          <a:ln>
            <a:solidFill>
              <a:schemeClr val="bg2"/>
            </a:solidFill>
          </a:ln>
        </p:spPr>
        <p:txBody>
          <a:bodyPr wrap="square" anchor="t">
            <a:noAutofit/>
          </a:bodyPr>
          <a:lstStyle>
            <a:lvl1pPr marL="457189" indent="-457189"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1pPr>
            <a:lvl2pPr marL="990575" indent="-380990"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2pPr>
            <a:lvl3pPr marL="1523962" indent="-304792"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3pPr>
            <a:lvl4pPr marL="2133547" indent="-304792"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4pPr>
            <a:lvl5pPr marL="2743131" indent="-304792"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lvl="0" indent="0">
              <a:spcBef>
                <a:spcPts val="0"/>
              </a:spcBef>
              <a:spcAft>
                <a:spcPts val="1200"/>
              </a:spcAft>
              <a:buNone/>
            </a:pPr>
            <a:r>
              <a:rPr lang="en-GB" sz="1000" dirty="0">
                <a:solidFill>
                  <a:schemeClr val="bg1"/>
                </a:solidFill>
                <a:latin typeface="Helvetica" panose="020B0604020202020204" pitchFamily="34" charset="0"/>
                <a:cs typeface="Helvetica" panose="020B0604020202020204" pitchFamily="34" charset="0"/>
              </a:rPr>
              <a:t>Key Benefits from CX Insite's:</a:t>
            </a:r>
          </a:p>
        </p:txBody>
      </p:sp>
    </p:spTree>
    <p:extLst>
      <p:ext uri="{BB962C8B-B14F-4D97-AF65-F5344CB8AC3E}">
        <p14:creationId xmlns:p14="http://schemas.microsoft.com/office/powerpoint/2010/main" val="109673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fade">
                                      <p:cBhvr>
                                        <p:cTn id="7" dur="500"/>
                                        <p:tgtEl>
                                          <p:spTgt spid="4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1"/>
                                        </p:tgtEl>
                                        <p:attrNameLst>
                                          <p:attrName>style.visibility</p:attrName>
                                        </p:attrNameLst>
                                      </p:cBhvr>
                                      <p:to>
                                        <p:strVal val="visible"/>
                                      </p:to>
                                    </p:set>
                                    <p:animEffect transition="in" filter="fade">
                                      <p:cBhvr>
                                        <p:cTn id="10"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p:bldP spid="5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50E6971B-AAAA-8204-23EE-572A54819BAE}"/>
              </a:ext>
            </a:extLst>
          </p:cNvPr>
          <p:cNvGraphicFramePr>
            <a:graphicFrameLocks noGrp="1"/>
          </p:cNvGraphicFramePr>
          <p:nvPr>
            <p:extLst>
              <p:ext uri="{D42A27DB-BD31-4B8C-83A1-F6EECF244321}">
                <p14:modId xmlns:p14="http://schemas.microsoft.com/office/powerpoint/2010/main" val="111645492"/>
              </p:ext>
            </p:extLst>
          </p:nvPr>
        </p:nvGraphicFramePr>
        <p:xfrm>
          <a:off x="623824" y="964859"/>
          <a:ext cx="10678158" cy="5223934"/>
        </p:xfrm>
        <a:graphic>
          <a:graphicData uri="http://schemas.openxmlformats.org/drawingml/2006/table">
            <a:tbl>
              <a:tblPr firstRow="1" bandRow="1">
                <a:tableStyleId>{5C22544A-7EE6-4342-B048-85BDC9FD1C3A}</a:tableStyleId>
              </a:tblPr>
              <a:tblGrid>
                <a:gridCol w="2540000">
                  <a:extLst>
                    <a:ext uri="{9D8B030D-6E8A-4147-A177-3AD203B41FA5}">
                      <a16:colId xmlns:a16="http://schemas.microsoft.com/office/drawing/2014/main" val="460422721"/>
                    </a:ext>
                  </a:extLst>
                </a:gridCol>
                <a:gridCol w="1353312">
                  <a:extLst>
                    <a:ext uri="{9D8B030D-6E8A-4147-A177-3AD203B41FA5}">
                      <a16:colId xmlns:a16="http://schemas.microsoft.com/office/drawing/2014/main" val="3656615603"/>
                    </a:ext>
                  </a:extLst>
                </a:gridCol>
                <a:gridCol w="1445767">
                  <a:extLst>
                    <a:ext uri="{9D8B030D-6E8A-4147-A177-3AD203B41FA5}">
                      <a16:colId xmlns:a16="http://schemas.microsoft.com/office/drawing/2014/main" val="3862375877"/>
                    </a:ext>
                  </a:extLst>
                </a:gridCol>
                <a:gridCol w="1779693">
                  <a:extLst>
                    <a:ext uri="{9D8B030D-6E8A-4147-A177-3AD203B41FA5}">
                      <a16:colId xmlns:a16="http://schemas.microsoft.com/office/drawing/2014/main" val="2057389305"/>
                    </a:ext>
                  </a:extLst>
                </a:gridCol>
                <a:gridCol w="1779693">
                  <a:extLst>
                    <a:ext uri="{9D8B030D-6E8A-4147-A177-3AD203B41FA5}">
                      <a16:colId xmlns:a16="http://schemas.microsoft.com/office/drawing/2014/main" val="3006554935"/>
                    </a:ext>
                  </a:extLst>
                </a:gridCol>
                <a:gridCol w="1779693">
                  <a:extLst>
                    <a:ext uri="{9D8B030D-6E8A-4147-A177-3AD203B41FA5}">
                      <a16:colId xmlns:a16="http://schemas.microsoft.com/office/drawing/2014/main" val="2419191411"/>
                    </a:ext>
                  </a:extLst>
                </a:gridCol>
              </a:tblGrid>
              <a:tr h="370840">
                <a:tc>
                  <a:txBody>
                    <a:bodyPr/>
                    <a:lstStyle/>
                    <a:p>
                      <a:pPr algn="ctr"/>
                      <a:r>
                        <a:rPr lang="en-GB" sz="1100" dirty="0">
                          <a:solidFill>
                            <a:schemeClr val="tx1"/>
                          </a:solidFill>
                          <a:latin typeface="Calibri" panose="020F0502020204030204" pitchFamily="34" charset="0"/>
                          <a:cs typeface="Calibri" panose="020F0502020204030204" pitchFamily="34" charset="0"/>
                        </a:rPr>
                        <a:t>User Subscription</a:t>
                      </a:r>
                    </a:p>
                  </a:txBody>
                  <a:tcPr/>
                </a:tc>
                <a:tc>
                  <a:txBody>
                    <a:bodyPr/>
                    <a:lstStyle/>
                    <a:p>
                      <a:pPr algn="ctr"/>
                      <a:r>
                        <a:rPr lang="en-GB" sz="1100" dirty="0">
                          <a:solidFill>
                            <a:schemeClr val="tx1"/>
                          </a:solidFill>
                          <a:latin typeface="Calibri" panose="020F0502020204030204" pitchFamily="34" charset="0"/>
                          <a:cs typeface="Calibri" panose="020F0502020204030204" pitchFamily="34" charset="0"/>
                        </a:rPr>
                        <a:t>Enterprise</a:t>
                      </a:r>
                    </a:p>
                  </a:txBody>
                  <a:tcPr/>
                </a:tc>
                <a:tc>
                  <a:txBody>
                    <a:bodyPr/>
                    <a:lstStyle/>
                    <a:p>
                      <a:pPr algn="ctr"/>
                      <a:r>
                        <a:rPr lang="en-GB" sz="1100" dirty="0">
                          <a:solidFill>
                            <a:schemeClr val="tx1"/>
                          </a:solidFill>
                          <a:latin typeface="Calibri" panose="020F0502020204030204" pitchFamily="34" charset="0"/>
                          <a:cs typeface="Calibri" panose="020F0502020204030204" pitchFamily="34" charset="0"/>
                        </a:rPr>
                        <a:t>Professional</a:t>
                      </a:r>
                    </a:p>
                  </a:txBody>
                  <a:tcPr/>
                </a:tc>
                <a:tc>
                  <a:txBody>
                    <a:bodyPr/>
                    <a:lstStyle/>
                    <a:p>
                      <a:pPr algn="ctr"/>
                      <a:r>
                        <a:rPr lang="en-GB" sz="1100" dirty="0">
                          <a:solidFill>
                            <a:schemeClr val="tx1"/>
                          </a:solidFill>
                          <a:latin typeface="Calibri" panose="020F0502020204030204" pitchFamily="34" charset="0"/>
                          <a:cs typeface="Calibri" panose="020F0502020204030204" pitchFamily="34" charset="0"/>
                        </a:rPr>
                        <a:t>Essentials</a:t>
                      </a:r>
                    </a:p>
                  </a:txBody>
                  <a:tcPr/>
                </a:tc>
                <a:tc>
                  <a:txBody>
                    <a:bodyPr/>
                    <a:lstStyle/>
                    <a:p>
                      <a:pPr algn="ctr"/>
                      <a:r>
                        <a:rPr lang="en-GB" sz="1100" dirty="0">
                          <a:solidFill>
                            <a:schemeClr val="tx1"/>
                          </a:solidFill>
                          <a:latin typeface="Calibri" panose="020F0502020204030204" pitchFamily="34" charset="0"/>
                          <a:cs typeface="Calibri" panose="020F0502020204030204" pitchFamily="34" charset="0"/>
                        </a:rPr>
                        <a:t>Supervisor</a:t>
                      </a:r>
                    </a:p>
                  </a:txBody>
                  <a:tcPr/>
                </a:tc>
                <a:tc>
                  <a:txBody>
                    <a:bodyPr/>
                    <a:lstStyle/>
                    <a:p>
                      <a:pPr algn="ctr"/>
                      <a:r>
                        <a:rPr lang="en-GB" sz="1100" dirty="0">
                          <a:solidFill>
                            <a:schemeClr val="tx1"/>
                          </a:solidFill>
                          <a:latin typeface="Calibri" panose="020F0502020204030204" pitchFamily="34" charset="0"/>
                          <a:cs typeface="Calibri" panose="020F0502020204030204" pitchFamily="34" charset="0"/>
                        </a:rPr>
                        <a:t>Agent</a:t>
                      </a:r>
                    </a:p>
                  </a:txBody>
                  <a:tcPr/>
                </a:tc>
                <a:extLst>
                  <a:ext uri="{0D108BD9-81ED-4DB2-BD59-A6C34878D82A}">
                    <a16:rowId xmlns:a16="http://schemas.microsoft.com/office/drawing/2014/main" val="713190337"/>
                  </a:ext>
                </a:extLst>
              </a:tr>
              <a:tr h="207942">
                <a:tc>
                  <a:txBody>
                    <a:bodyPr/>
                    <a:lstStyle/>
                    <a:p>
                      <a:pPr algn="ctr"/>
                      <a:r>
                        <a:rPr lang="en-GB" sz="800" b="1" dirty="0">
                          <a:latin typeface="Calibri" panose="020F0502020204030204" pitchFamily="34" charset="0"/>
                          <a:cs typeface="Calibri" panose="020F0502020204030204" pitchFamily="34" charset="0"/>
                        </a:rPr>
                        <a:t>Use Cases</a:t>
                      </a:r>
                    </a:p>
                  </a:txBody>
                  <a:tcPr/>
                </a:tc>
                <a:tc>
                  <a:txBody>
                    <a:bodyPr/>
                    <a:lstStyle/>
                    <a:p>
                      <a:r>
                        <a:rPr lang="en-GB" sz="800" dirty="0"/>
                        <a:t>• Management</a:t>
                      </a:r>
                    </a:p>
                    <a:p>
                      <a:r>
                        <a:rPr lang="en-GB" sz="800" dirty="0"/>
                        <a:t>• Team Leaders</a:t>
                      </a:r>
                    </a:p>
                    <a:p>
                      <a:r>
                        <a:rPr lang="en-GB" sz="800" dirty="0"/>
                        <a:t>• Reporting Users</a:t>
                      </a:r>
                      <a:endParaRPr lang="en-GB" sz="800" dirty="0">
                        <a:latin typeface="Calibri" panose="020F0502020204030204" pitchFamily="34" charset="0"/>
                        <a:cs typeface="Calibri" panose="020F0502020204030204" pitchFamily="34" charset="0"/>
                      </a:endParaRPr>
                    </a:p>
                  </a:txBody>
                  <a:tcPr/>
                </a:tc>
                <a:tc>
                  <a:txBody>
                    <a:bodyPr/>
                    <a:lstStyle/>
                    <a:p>
                      <a:r>
                        <a:rPr lang="en-GB" sz="800" dirty="0"/>
                        <a:t>• Hybrid Worker</a:t>
                      </a:r>
                    </a:p>
                    <a:p>
                      <a:r>
                        <a:rPr lang="en-GB" sz="800" dirty="0"/>
                        <a:t>• Knowledge Worker</a:t>
                      </a:r>
                    </a:p>
                    <a:p>
                      <a:r>
                        <a:rPr lang="en-GB" sz="800" dirty="0"/>
                        <a:t>• Pro-Services</a:t>
                      </a:r>
                    </a:p>
                    <a:p>
                      <a:r>
                        <a:rPr lang="en-GB" sz="800" dirty="0"/>
                        <a:t>• Informal CC User</a:t>
                      </a:r>
                      <a:endParaRPr lang="en-GB" sz="800" dirty="0">
                        <a:latin typeface="Calibri" panose="020F0502020204030204" pitchFamily="34" charset="0"/>
                        <a:cs typeface="Calibri" panose="020F0502020204030204" pitchFamily="34" charset="0"/>
                      </a:endParaRPr>
                    </a:p>
                  </a:txBody>
                  <a:tcPr/>
                </a:tc>
                <a:tc>
                  <a:txBody>
                    <a:bodyPr/>
                    <a:lstStyle/>
                    <a:p>
                      <a:r>
                        <a:rPr lang="en-GB" sz="800" dirty="0"/>
                        <a:t>• Basic Phone User</a:t>
                      </a:r>
                      <a:endParaRPr lang="en-GB" sz="800" dirty="0">
                        <a:latin typeface="Calibri" panose="020F0502020204030204" pitchFamily="34" charset="0"/>
                        <a:cs typeface="Calibri" panose="020F0502020204030204" pitchFamily="34" charset="0"/>
                      </a:endParaRPr>
                    </a:p>
                  </a:txBody>
                  <a:tcPr/>
                </a:tc>
                <a:tc>
                  <a:txBody>
                    <a:bodyPr/>
                    <a:lstStyle/>
                    <a:p>
                      <a:r>
                        <a:rPr lang="en-GB" sz="800" dirty="0"/>
                        <a:t>• Call Centre Supervisors</a:t>
                      </a:r>
                    </a:p>
                    <a:p>
                      <a:r>
                        <a:rPr lang="en-GB" sz="800" dirty="0"/>
                        <a:t>• Call Centre Team Leaders</a:t>
                      </a:r>
                      <a:endParaRPr lang="en-GB" sz="800" dirty="0">
                        <a:latin typeface="Calibri" panose="020F0502020204030204" pitchFamily="34" charset="0"/>
                        <a:cs typeface="Calibri" panose="020F0502020204030204" pitchFamily="34" charset="0"/>
                      </a:endParaRPr>
                    </a:p>
                  </a:txBody>
                  <a:tcPr/>
                </a:tc>
                <a:tc>
                  <a:txBody>
                    <a:bodyPr/>
                    <a:lstStyle/>
                    <a:p>
                      <a:r>
                        <a:rPr lang="en-GB" sz="800" dirty="0"/>
                        <a:t>• Call Centre Agents</a:t>
                      </a:r>
                      <a:endParaRPr lang="en-GB" sz="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750204103"/>
                  </a:ext>
                </a:extLst>
              </a:tr>
              <a:tr h="223182">
                <a:tc>
                  <a:txBody>
                    <a:bodyPr/>
                    <a:lstStyle/>
                    <a:p>
                      <a:pPr algn="ctr"/>
                      <a:r>
                        <a:rPr lang="en-GB" sz="800" b="1" dirty="0">
                          <a:latin typeface="Calibri" panose="020F0502020204030204" pitchFamily="34" charset="0"/>
                          <a:cs typeface="Calibri" panose="020F0502020204030204" pitchFamily="34" charset="0"/>
                        </a:rPr>
                        <a:t>Features</a:t>
                      </a:r>
                    </a:p>
                  </a:txBody>
                  <a:tcPr/>
                </a:tc>
                <a:tc>
                  <a:txBody>
                    <a:bodyPr/>
                    <a:lstStyle/>
                    <a:p>
                      <a:endParaRPr lang="en-GB" sz="800" dirty="0">
                        <a:latin typeface="Calibri" panose="020F0502020204030204" pitchFamily="34" charset="0"/>
                        <a:cs typeface="Calibri" panose="020F0502020204030204" pitchFamily="34" charset="0"/>
                      </a:endParaRPr>
                    </a:p>
                  </a:txBody>
                  <a:tcPr/>
                </a:tc>
                <a:tc>
                  <a:txBody>
                    <a:bodyPr/>
                    <a:lstStyle/>
                    <a:p>
                      <a:endParaRPr lang="en-GB" sz="800" dirty="0">
                        <a:latin typeface="Calibri" panose="020F0502020204030204" pitchFamily="34" charset="0"/>
                        <a:cs typeface="Calibri" panose="020F0502020204030204" pitchFamily="34" charset="0"/>
                      </a:endParaRPr>
                    </a:p>
                  </a:txBody>
                  <a:tcPr/>
                </a:tc>
                <a:tc>
                  <a:txBody>
                    <a:bodyPr/>
                    <a:lstStyle/>
                    <a:p>
                      <a:endParaRPr lang="en-GB" sz="800" dirty="0">
                        <a:latin typeface="Calibri" panose="020F0502020204030204" pitchFamily="34" charset="0"/>
                        <a:cs typeface="Calibri" panose="020F0502020204030204" pitchFamily="34" charset="0"/>
                      </a:endParaRPr>
                    </a:p>
                  </a:txBody>
                  <a:tcPr/>
                </a:tc>
                <a:tc>
                  <a:txBody>
                    <a:bodyPr/>
                    <a:lstStyle/>
                    <a:p>
                      <a:endParaRPr lang="en-GB" sz="800" dirty="0">
                        <a:latin typeface="Calibri" panose="020F0502020204030204" pitchFamily="34" charset="0"/>
                        <a:cs typeface="Calibri" panose="020F0502020204030204" pitchFamily="34" charset="0"/>
                      </a:endParaRPr>
                    </a:p>
                  </a:txBody>
                  <a:tcPr/>
                </a:tc>
                <a:tc>
                  <a:txBody>
                    <a:bodyPr/>
                    <a:lstStyle/>
                    <a:p>
                      <a:endParaRPr lang="en-GB" sz="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78095856"/>
                  </a:ext>
                </a:extLst>
              </a:tr>
              <a:tr h="210312">
                <a:tc>
                  <a:txBody>
                    <a:bodyPr/>
                    <a:lstStyle/>
                    <a:p>
                      <a:r>
                        <a:rPr lang="en-GB" sz="800" dirty="0">
                          <a:latin typeface="Calibri" panose="020F0502020204030204" pitchFamily="34" charset="0"/>
                          <a:cs typeface="Calibri" panose="020F0502020204030204" pitchFamily="34" charset="0"/>
                        </a:rPr>
                        <a:t>Monitored call activity</a:t>
                      </a: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86080569"/>
                  </a:ext>
                </a:extLst>
              </a:tr>
              <a:tr h="225552">
                <a:tc>
                  <a:txBody>
                    <a:bodyPr/>
                    <a:lstStyle/>
                    <a:p>
                      <a:r>
                        <a:rPr lang="en-GB" sz="800" dirty="0">
                          <a:latin typeface="Calibri" panose="020F0502020204030204" pitchFamily="34" charset="0"/>
                          <a:cs typeface="Calibri" panose="020F0502020204030204" pitchFamily="34" charset="0"/>
                        </a:rPr>
                        <a:t>Access to Web portal</a:t>
                      </a: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45008343"/>
                  </a:ext>
                </a:extLst>
              </a:tr>
              <a:tr h="228600">
                <a:tc>
                  <a:txBody>
                    <a:bodyPr/>
                    <a:lstStyle/>
                    <a:p>
                      <a:r>
                        <a:rPr lang="en-GB" sz="800" dirty="0">
                          <a:latin typeface="Calibri" panose="020F0502020204030204" pitchFamily="34" charset="0"/>
                          <a:cs typeface="Calibri" panose="020F0502020204030204" pitchFamily="34" charset="0"/>
                        </a:rPr>
                        <a:t>Own Call activity visibility</a:t>
                      </a: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812886906"/>
                  </a:ext>
                </a:extLst>
              </a:tr>
              <a:tr h="228600">
                <a:tc>
                  <a:txBody>
                    <a:bodyPr/>
                    <a:lstStyle/>
                    <a:p>
                      <a:r>
                        <a:rPr lang="en-GB" sz="800" dirty="0">
                          <a:latin typeface="Calibri" panose="020F0502020204030204" pitchFamily="34" charset="0"/>
                          <a:cs typeface="Calibri" panose="020F0502020204030204" pitchFamily="34" charset="0"/>
                        </a:rPr>
                        <a:t>Activity can be viewed in Real Time by other users</a:t>
                      </a: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625101310"/>
                  </a:ext>
                </a:extLst>
              </a:tr>
              <a:tr h="237744">
                <a:tc>
                  <a:txBody>
                    <a:bodyPr/>
                    <a:lstStyle/>
                    <a:p>
                      <a:r>
                        <a:rPr lang="en-GB" sz="800" dirty="0">
                          <a:latin typeface="Calibri" panose="020F0502020204030204" pitchFamily="34" charset="0"/>
                          <a:cs typeface="Calibri" panose="020F0502020204030204" pitchFamily="34" charset="0"/>
                        </a:rPr>
                        <a:t>Can see other users in Real Time</a:t>
                      </a: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028785589"/>
                  </a:ext>
                </a:extLst>
              </a:tr>
              <a:tr h="219456">
                <a:tc>
                  <a:txBody>
                    <a:bodyPr/>
                    <a:lstStyle/>
                    <a:p>
                      <a:r>
                        <a:rPr lang="en-GB" sz="800" dirty="0">
                          <a:latin typeface="Calibri" panose="020F0502020204030204" pitchFamily="34" charset="0"/>
                          <a:cs typeface="Calibri" panose="020F0502020204030204" pitchFamily="34" charset="0"/>
                        </a:rPr>
                        <a:t>Personal Call Control</a:t>
                      </a: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641679033"/>
                  </a:ext>
                </a:extLst>
              </a:tr>
              <a:tr h="228600">
                <a:tc>
                  <a:txBody>
                    <a:bodyPr/>
                    <a:lstStyle/>
                    <a:p>
                      <a:r>
                        <a:rPr lang="en-GB" sz="800" dirty="0">
                          <a:latin typeface="Calibri" panose="020F0502020204030204" pitchFamily="34" charset="0"/>
                          <a:cs typeface="Calibri" panose="020F0502020204030204" pitchFamily="34" charset="0"/>
                        </a:rPr>
                        <a:t>Create Additional/Unlimited Reports</a:t>
                      </a: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642687376"/>
                  </a:ext>
                </a:extLst>
              </a:tr>
              <a:tr h="228600">
                <a:tc>
                  <a:txBody>
                    <a:bodyPr/>
                    <a:lstStyle/>
                    <a:p>
                      <a:r>
                        <a:rPr lang="en-GB" sz="800" dirty="0">
                          <a:latin typeface="Calibri" panose="020F0502020204030204" pitchFamily="34" charset="0"/>
                          <a:cs typeface="Calibri" panose="020F0502020204030204" pitchFamily="34" charset="0"/>
                        </a:rPr>
                        <a:t>Configurable Reports</a:t>
                      </a: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035309052"/>
                  </a:ext>
                </a:extLst>
              </a:tr>
              <a:tr h="237744">
                <a:tc>
                  <a:txBody>
                    <a:bodyPr/>
                    <a:lstStyle/>
                    <a:p>
                      <a:r>
                        <a:rPr lang="en-GB" sz="800" dirty="0">
                          <a:latin typeface="Calibri" panose="020F0502020204030204" pitchFamily="34" charset="0"/>
                          <a:cs typeface="Calibri" panose="020F0502020204030204" pitchFamily="34" charset="0"/>
                        </a:rPr>
                        <a:t> Enterprise-Wide Visibility</a:t>
                      </a: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385219838"/>
                  </a:ext>
                </a:extLst>
              </a:tr>
              <a:tr h="210312">
                <a:tc>
                  <a:txBody>
                    <a:bodyPr/>
                    <a:lstStyle/>
                    <a:p>
                      <a:r>
                        <a:rPr lang="en-GB" sz="800" dirty="0">
                          <a:latin typeface="Calibri" panose="020F0502020204030204" pitchFamily="34" charset="0"/>
                          <a:cs typeface="Calibri" panose="020F0502020204030204" pitchFamily="34" charset="0"/>
                        </a:rPr>
                        <a:t>Scheduled Reports by Email</a:t>
                      </a: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546924230"/>
                  </a:ext>
                </a:extLst>
              </a:tr>
              <a:tr h="198120">
                <a:tc>
                  <a:txBody>
                    <a:bodyPr/>
                    <a:lstStyle/>
                    <a:p>
                      <a:r>
                        <a:rPr lang="en-GB" sz="800" dirty="0">
                          <a:latin typeface="Calibri" panose="020F0502020204030204" pitchFamily="34" charset="0"/>
                          <a:cs typeface="Calibri" panose="020F0502020204030204" pitchFamily="34" charset="0"/>
                        </a:rPr>
                        <a:t>Download Reports by API</a:t>
                      </a: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243768492"/>
                  </a:ext>
                </a:extLst>
              </a:tr>
              <a:tr h="204216">
                <a:tc>
                  <a:txBody>
                    <a:bodyPr/>
                    <a:lstStyle/>
                    <a:p>
                      <a:r>
                        <a:rPr lang="en-GB" sz="800" dirty="0">
                          <a:latin typeface="Calibri" panose="020F0502020204030204" pitchFamily="34" charset="0"/>
                          <a:cs typeface="Calibri" panose="020F0502020204030204" pitchFamily="34" charset="0"/>
                        </a:rPr>
                        <a:t>Insights Dashboard</a:t>
                      </a: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655707247"/>
                  </a:ext>
                </a:extLst>
              </a:tr>
              <a:tr h="219456">
                <a:tc>
                  <a:txBody>
                    <a:bodyPr/>
                    <a:lstStyle/>
                    <a:p>
                      <a:r>
                        <a:rPr lang="en-GB" sz="800" dirty="0">
                          <a:latin typeface="Calibri" panose="020F0502020204030204" pitchFamily="34" charset="0"/>
                          <a:cs typeface="Calibri" panose="020F0502020204030204" pitchFamily="34" charset="0"/>
                        </a:rPr>
                        <a:t>Self-Queue &amp; N/A control*</a:t>
                      </a: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146411709"/>
                  </a:ext>
                </a:extLst>
              </a:tr>
              <a:tr h="228600">
                <a:tc>
                  <a:txBody>
                    <a:bodyPr/>
                    <a:lstStyle/>
                    <a:p>
                      <a:r>
                        <a:rPr lang="en-GB" sz="800" dirty="0">
                          <a:latin typeface="Calibri" panose="020F0502020204030204" pitchFamily="34" charset="0"/>
                          <a:cs typeface="Calibri" panose="020F0502020204030204" pitchFamily="34" charset="0"/>
                        </a:rPr>
                        <a:t>Live Visibility of other Agent Status</a:t>
                      </a: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612497050"/>
                  </a:ext>
                </a:extLst>
              </a:tr>
              <a:tr h="228600">
                <a:tc>
                  <a:txBody>
                    <a:bodyPr/>
                    <a:lstStyle/>
                    <a:p>
                      <a:r>
                        <a:rPr lang="pt-BR" sz="800" dirty="0">
                          <a:latin typeface="Calibri" panose="020F0502020204030204" pitchFamily="34" charset="0"/>
                          <a:cs typeface="Calibri" panose="020F0502020204030204" pitchFamily="34" charset="0"/>
                        </a:rPr>
                        <a:t>Other Agent Queue &amp; N/A control*</a:t>
                      </a: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16255899"/>
                  </a:ext>
                </a:extLst>
              </a:tr>
              <a:tr h="228600">
                <a:tc>
                  <a:txBody>
                    <a:bodyPr/>
                    <a:lstStyle/>
                    <a:p>
                      <a:r>
                        <a:rPr lang="en-GB" sz="800" dirty="0">
                          <a:latin typeface="Calibri" panose="020F0502020204030204" pitchFamily="34" charset="0"/>
                          <a:cs typeface="Calibri" panose="020F0502020204030204" pitchFamily="34" charset="0"/>
                        </a:rPr>
                        <a:t>Agent Queue &amp; N/A activity reporting</a:t>
                      </a: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732804442"/>
                  </a:ext>
                </a:extLst>
              </a:tr>
              <a:tr h="228600">
                <a:tc>
                  <a:txBody>
                    <a:bodyPr/>
                    <a:lstStyle/>
                    <a:p>
                      <a:r>
                        <a:rPr lang="en-GB" sz="800" dirty="0">
                          <a:latin typeface="Calibri" panose="020F0502020204030204" pitchFamily="34" charset="0"/>
                          <a:cs typeface="Calibri" panose="020F0502020204030204" pitchFamily="34" charset="0"/>
                        </a:rPr>
                        <a:t>Agent Queue &amp; N/A activity reporting</a:t>
                      </a: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tc>
                  <a:txBody>
                    <a:bodyPr/>
                    <a:lstStyle/>
                    <a:p>
                      <a:pPr algn="ctr"/>
                      <a:endParaRPr lang="en-GB" sz="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929337732"/>
                  </a:ext>
                </a:extLst>
              </a:tr>
              <a:tr h="228600">
                <a:tc>
                  <a:txBody>
                    <a:bodyPr/>
                    <a:lstStyle/>
                    <a:p>
                      <a:r>
                        <a:rPr lang="en-GB" sz="800" dirty="0">
                          <a:latin typeface="Calibri" panose="020F0502020204030204" pitchFamily="34" charset="0"/>
                          <a:cs typeface="Calibri" panose="020F0502020204030204" pitchFamily="34" charset="0"/>
                        </a:rPr>
                        <a:t>Historical Data Visibility</a:t>
                      </a:r>
                    </a:p>
                  </a:txBody>
                  <a:tcPr/>
                </a:tc>
                <a:tc>
                  <a:txBody>
                    <a:bodyPr/>
                    <a:lstStyle/>
                    <a:p>
                      <a:pPr algn="ctr"/>
                      <a:r>
                        <a:rPr lang="en-GB" sz="800" dirty="0">
                          <a:latin typeface="Calibri" panose="020F0502020204030204" pitchFamily="34" charset="0"/>
                          <a:cs typeface="Calibri" panose="020F0502020204030204" pitchFamily="34" charset="0"/>
                        </a:rPr>
                        <a:t>12 months of all users</a:t>
                      </a:r>
                    </a:p>
                  </a:txBody>
                  <a:tcPr/>
                </a:tc>
                <a:tc>
                  <a:txBody>
                    <a:bodyPr/>
                    <a:lstStyle/>
                    <a:p>
                      <a:pPr algn="ctr"/>
                      <a:r>
                        <a:rPr lang="en-GB" sz="800" dirty="0">
                          <a:latin typeface="Calibri" panose="020F0502020204030204" pitchFamily="34" charset="0"/>
                          <a:cs typeface="Calibri" panose="020F0502020204030204" pitchFamily="34" charset="0"/>
                        </a:rPr>
                        <a:t>90 Days of own</a:t>
                      </a:r>
                    </a:p>
                  </a:txBody>
                  <a:tcPr/>
                </a:tc>
                <a:tc>
                  <a:txBody>
                    <a:bodyPr/>
                    <a:lstStyle/>
                    <a:p>
                      <a:pPr algn="ctr"/>
                      <a:r>
                        <a:rPr lang="en-GB" sz="800" dirty="0">
                          <a:latin typeface="Calibri" panose="020F0502020204030204" pitchFamily="34" charset="0"/>
                          <a:cs typeface="Calibri" panose="020F0502020204030204" pitchFamily="34" charset="0"/>
                        </a:rPr>
                        <a:t>30 Days own</a:t>
                      </a:r>
                    </a:p>
                  </a:txBody>
                  <a:tcPr/>
                </a:tc>
                <a:tc>
                  <a:txBody>
                    <a:bodyPr/>
                    <a:lstStyle/>
                    <a:p>
                      <a:pPr algn="ctr"/>
                      <a:r>
                        <a:rPr lang="en-GB" sz="800" dirty="0">
                          <a:latin typeface="Calibri" panose="020F0502020204030204" pitchFamily="34" charset="0"/>
                          <a:cs typeface="Calibri" panose="020F0502020204030204" pitchFamily="34" charset="0"/>
                        </a:rPr>
                        <a:t> 12 Months of all users</a:t>
                      </a:r>
                    </a:p>
                  </a:txBody>
                  <a:tcPr/>
                </a:tc>
                <a:tc>
                  <a:txBody>
                    <a:bodyPr/>
                    <a:lstStyle/>
                    <a:p>
                      <a:pPr algn="ctr"/>
                      <a:r>
                        <a:rPr lang="en-GB" sz="800" dirty="0">
                          <a:latin typeface="Calibri" panose="020F0502020204030204" pitchFamily="34" charset="0"/>
                          <a:cs typeface="Calibri" panose="020F0502020204030204" pitchFamily="34" charset="0"/>
                        </a:rPr>
                        <a:t> 90 Days of own</a:t>
                      </a:r>
                    </a:p>
                  </a:txBody>
                  <a:tcPr/>
                </a:tc>
                <a:extLst>
                  <a:ext uri="{0D108BD9-81ED-4DB2-BD59-A6C34878D82A}">
                    <a16:rowId xmlns:a16="http://schemas.microsoft.com/office/drawing/2014/main" val="2799893956"/>
                  </a:ext>
                </a:extLst>
              </a:tr>
            </a:tbl>
          </a:graphicData>
        </a:graphic>
      </p:graphicFrame>
      <p:pic>
        <p:nvPicPr>
          <p:cNvPr id="6" name="Graphic 5" descr="Checkmark with solid fill">
            <a:extLst>
              <a:ext uri="{FF2B5EF4-FFF2-40B4-BE49-F238E27FC236}">
                <a16:creationId xmlns:a16="http://schemas.microsoft.com/office/drawing/2014/main" id="{6B0EB3FD-B0D8-46CF-AF79-60ABF0A1F7C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800856" y="1563624"/>
            <a:ext cx="146304" cy="146304"/>
          </a:xfrm>
          <a:prstGeom prst="rect">
            <a:avLst/>
          </a:prstGeom>
        </p:spPr>
      </p:pic>
      <p:pic>
        <p:nvPicPr>
          <p:cNvPr id="7" name="Graphic 6" descr="Checkmark with solid fill">
            <a:extLst>
              <a:ext uri="{FF2B5EF4-FFF2-40B4-BE49-F238E27FC236}">
                <a16:creationId xmlns:a16="http://schemas.microsoft.com/office/drawing/2014/main" id="{F4D300B4-DC6A-206D-48BD-8DB338CA71E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800856" y="1789176"/>
            <a:ext cx="146304" cy="146304"/>
          </a:xfrm>
          <a:prstGeom prst="rect">
            <a:avLst/>
          </a:prstGeom>
        </p:spPr>
      </p:pic>
      <p:pic>
        <p:nvPicPr>
          <p:cNvPr id="8" name="Graphic 7" descr="Checkmark with solid fill">
            <a:extLst>
              <a:ext uri="{FF2B5EF4-FFF2-40B4-BE49-F238E27FC236}">
                <a16:creationId xmlns:a16="http://schemas.microsoft.com/office/drawing/2014/main" id="{98A455C4-DBAD-74DC-0ACE-7E7A8C0F1BF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800856" y="2014728"/>
            <a:ext cx="146304" cy="146304"/>
          </a:xfrm>
          <a:prstGeom prst="rect">
            <a:avLst/>
          </a:prstGeom>
        </p:spPr>
      </p:pic>
      <p:pic>
        <p:nvPicPr>
          <p:cNvPr id="9" name="Graphic 8" descr="Checkmark with solid fill">
            <a:extLst>
              <a:ext uri="{FF2B5EF4-FFF2-40B4-BE49-F238E27FC236}">
                <a16:creationId xmlns:a16="http://schemas.microsoft.com/office/drawing/2014/main" id="{CA0C1E1C-2661-BE33-13F9-13981EFB208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800856" y="2240280"/>
            <a:ext cx="146304" cy="146304"/>
          </a:xfrm>
          <a:prstGeom prst="rect">
            <a:avLst/>
          </a:prstGeom>
        </p:spPr>
      </p:pic>
      <p:pic>
        <p:nvPicPr>
          <p:cNvPr id="10" name="Graphic 9" descr="Checkmark with solid fill">
            <a:extLst>
              <a:ext uri="{FF2B5EF4-FFF2-40B4-BE49-F238E27FC236}">
                <a16:creationId xmlns:a16="http://schemas.microsoft.com/office/drawing/2014/main" id="{543619AC-F2C0-6951-4EC0-231984032F6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800856" y="2465832"/>
            <a:ext cx="146304" cy="146304"/>
          </a:xfrm>
          <a:prstGeom prst="rect">
            <a:avLst/>
          </a:prstGeom>
        </p:spPr>
      </p:pic>
      <p:pic>
        <p:nvPicPr>
          <p:cNvPr id="11" name="Graphic 10" descr="Checkmark with solid fill">
            <a:extLst>
              <a:ext uri="{FF2B5EF4-FFF2-40B4-BE49-F238E27FC236}">
                <a16:creationId xmlns:a16="http://schemas.microsoft.com/office/drawing/2014/main" id="{DA4EFE91-78FA-3AA8-AEAA-1ADA2D9250E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800856" y="4037076"/>
            <a:ext cx="146304" cy="146304"/>
          </a:xfrm>
          <a:prstGeom prst="rect">
            <a:avLst/>
          </a:prstGeom>
        </p:spPr>
      </p:pic>
      <p:pic>
        <p:nvPicPr>
          <p:cNvPr id="12" name="Graphic 11" descr="Checkmark with solid fill">
            <a:extLst>
              <a:ext uri="{FF2B5EF4-FFF2-40B4-BE49-F238E27FC236}">
                <a16:creationId xmlns:a16="http://schemas.microsoft.com/office/drawing/2014/main" id="{0FE9B95B-B952-2324-D744-2B107F5028F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800856" y="2662428"/>
            <a:ext cx="146304" cy="146304"/>
          </a:xfrm>
          <a:prstGeom prst="rect">
            <a:avLst/>
          </a:prstGeom>
        </p:spPr>
      </p:pic>
      <p:pic>
        <p:nvPicPr>
          <p:cNvPr id="13" name="Graphic 12" descr="Checkmark with solid fill">
            <a:extLst>
              <a:ext uri="{FF2B5EF4-FFF2-40B4-BE49-F238E27FC236}">
                <a16:creationId xmlns:a16="http://schemas.microsoft.com/office/drawing/2014/main" id="{7B28EF4D-02B1-4D8E-1A86-0E085070B01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800856" y="2926080"/>
            <a:ext cx="146304" cy="146304"/>
          </a:xfrm>
          <a:prstGeom prst="rect">
            <a:avLst/>
          </a:prstGeom>
        </p:spPr>
      </p:pic>
      <p:pic>
        <p:nvPicPr>
          <p:cNvPr id="14" name="Graphic 13" descr="Checkmark with solid fill">
            <a:extLst>
              <a:ext uri="{FF2B5EF4-FFF2-40B4-BE49-F238E27FC236}">
                <a16:creationId xmlns:a16="http://schemas.microsoft.com/office/drawing/2014/main" id="{4EF62EE7-FEE3-97E9-90A1-46703FFD2E4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800856" y="3176016"/>
            <a:ext cx="146304" cy="146304"/>
          </a:xfrm>
          <a:prstGeom prst="rect">
            <a:avLst/>
          </a:prstGeom>
        </p:spPr>
      </p:pic>
      <p:pic>
        <p:nvPicPr>
          <p:cNvPr id="15" name="Graphic 14" descr="Checkmark with solid fill">
            <a:extLst>
              <a:ext uri="{FF2B5EF4-FFF2-40B4-BE49-F238E27FC236}">
                <a16:creationId xmlns:a16="http://schemas.microsoft.com/office/drawing/2014/main" id="{3239C709-3B0A-4332-66B6-1BD90D62CDB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800856" y="3389377"/>
            <a:ext cx="146304" cy="146304"/>
          </a:xfrm>
          <a:prstGeom prst="rect">
            <a:avLst/>
          </a:prstGeom>
        </p:spPr>
      </p:pic>
      <p:pic>
        <p:nvPicPr>
          <p:cNvPr id="16" name="Graphic 15" descr="Checkmark with solid fill">
            <a:extLst>
              <a:ext uri="{FF2B5EF4-FFF2-40B4-BE49-F238E27FC236}">
                <a16:creationId xmlns:a16="http://schemas.microsoft.com/office/drawing/2014/main" id="{D19709D6-039A-AD70-AC5E-E47C946C888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800856" y="3602738"/>
            <a:ext cx="146304" cy="146304"/>
          </a:xfrm>
          <a:prstGeom prst="rect">
            <a:avLst/>
          </a:prstGeom>
        </p:spPr>
      </p:pic>
      <p:pic>
        <p:nvPicPr>
          <p:cNvPr id="17" name="Graphic 16" descr="Checkmark with solid fill">
            <a:extLst>
              <a:ext uri="{FF2B5EF4-FFF2-40B4-BE49-F238E27FC236}">
                <a16:creationId xmlns:a16="http://schemas.microsoft.com/office/drawing/2014/main" id="{5ECBC73E-A8E1-9655-CD1A-97D954D5BAB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800856" y="3813051"/>
            <a:ext cx="146304" cy="146304"/>
          </a:xfrm>
          <a:prstGeom prst="rect">
            <a:avLst/>
          </a:prstGeom>
        </p:spPr>
      </p:pic>
      <p:pic>
        <p:nvPicPr>
          <p:cNvPr id="18" name="Graphic 17" descr="Checkmark with solid fill">
            <a:extLst>
              <a:ext uri="{FF2B5EF4-FFF2-40B4-BE49-F238E27FC236}">
                <a16:creationId xmlns:a16="http://schemas.microsoft.com/office/drawing/2014/main" id="{5486309F-A2E1-8747-11E9-E3E81FDD702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561832" y="4278630"/>
            <a:ext cx="146304" cy="146304"/>
          </a:xfrm>
          <a:prstGeom prst="rect">
            <a:avLst/>
          </a:prstGeom>
        </p:spPr>
      </p:pic>
      <p:pic>
        <p:nvPicPr>
          <p:cNvPr id="19" name="Graphic 18" descr="Checkmark with solid fill">
            <a:extLst>
              <a:ext uri="{FF2B5EF4-FFF2-40B4-BE49-F238E27FC236}">
                <a16:creationId xmlns:a16="http://schemas.microsoft.com/office/drawing/2014/main" id="{956C0BDB-835C-A334-F2C5-55F62ED9DAE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561832" y="4495039"/>
            <a:ext cx="146304" cy="146304"/>
          </a:xfrm>
          <a:prstGeom prst="rect">
            <a:avLst/>
          </a:prstGeom>
        </p:spPr>
      </p:pic>
      <p:pic>
        <p:nvPicPr>
          <p:cNvPr id="20" name="Graphic 19" descr="Checkmark with solid fill">
            <a:extLst>
              <a:ext uri="{FF2B5EF4-FFF2-40B4-BE49-F238E27FC236}">
                <a16:creationId xmlns:a16="http://schemas.microsoft.com/office/drawing/2014/main" id="{5C9F07BC-BE71-7250-B280-66646CAE2C0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564880" y="4706111"/>
            <a:ext cx="146304" cy="146304"/>
          </a:xfrm>
          <a:prstGeom prst="rect">
            <a:avLst/>
          </a:prstGeom>
        </p:spPr>
      </p:pic>
      <p:pic>
        <p:nvPicPr>
          <p:cNvPr id="21" name="Graphic 20" descr="Checkmark with solid fill">
            <a:extLst>
              <a:ext uri="{FF2B5EF4-FFF2-40B4-BE49-F238E27FC236}">
                <a16:creationId xmlns:a16="http://schemas.microsoft.com/office/drawing/2014/main" id="{BFDF86FE-3A30-1F70-C00B-02BFF51D5EF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564880" y="4914136"/>
            <a:ext cx="146304" cy="146304"/>
          </a:xfrm>
          <a:prstGeom prst="rect">
            <a:avLst/>
          </a:prstGeom>
        </p:spPr>
      </p:pic>
      <p:pic>
        <p:nvPicPr>
          <p:cNvPr id="22" name="Graphic 21" descr="Checkmark with solid fill">
            <a:extLst>
              <a:ext uri="{FF2B5EF4-FFF2-40B4-BE49-F238E27FC236}">
                <a16:creationId xmlns:a16="http://schemas.microsoft.com/office/drawing/2014/main" id="{E1483BAC-34B4-88B3-981C-D1BC9058313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551165" y="5166357"/>
            <a:ext cx="146304" cy="146304"/>
          </a:xfrm>
          <a:prstGeom prst="rect">
            <a:avLst/>
          </a:prstGeom>
        </p:spPr>
      </p:pic>
      <p:pic>
        <p:nvPicPr>
          <p:cNvPr id="23" name="Graphic 22" descr="Checkmark with solid fill">
            <a:extLst>
              <a:ext uri="{FF2B5EF4-FFF2-40B4-BE49-F238E27FC236}">
                <a16:creationId xmlns:a16="http://schemas.microsoft.com/office/drawing/2014/main" id="{654FB746-9D6C-8219-FA71-C669A5CD1DB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427208" y="5177028"/>
            <a:ext cx="146304" cy="146304"/>
          </a:xfrm>
          <a:prstGeom prst="rect">
            <a:avLst/>
          </a:prstGeom>
        </p:spPr>
      </p:pic>
      <p:pic>
        <p:nvPicPr>
          <p:cNvPr id="24" name="Graphic 23" descr="Checkmark with solid fill">
            <a:extLst>
              <a:ext uri="{FF2B5EF4-FFF2-40B4-BE49-F238E27FC236}">
                <a16:creationId xmlns:a16="http://schemas.microsoft.com/office/drawing/2014/main" id="{2215F570-BB54-1FB8-BD17-277CCD49352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427208" y="4486657"/>
            <a:ext cx="146304" cy="146304"/>
          </a:xfrm>
          <a:prstGeom prst="rect">
            <a:avLst/>
          </a:prstGeom>
        </p:spPr>
      </p:pic>
      <p:pic>
        <p:nvPicPr>
          <p:cNvPr id="25" name="Graphic 24" descr="Checkmark with solid fill">
            <a:extLst>
              <a:ext uri="{FF2B5EF4-FFF2-40B4-BE49-F238E27FC236}">
                <a16:creationId xmlns:a16="http://schemas.microsoft.com/office/drawing/2014/main" id="{EE2A0D04-7005-2C5F-D2ED-2209B84167D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427208" y="4232149"/>
            <a:ext cx="146304" cy="146304"/>
          </a:xfrm>
          <a:prstGeom prst="rect">
            <a:avLst/>
          </a:prstGeom>
        </p:spPr>
      </p:pic>
      <p:pic>
        <p:nvPicPr>
          <p:cNvPr id="26" name="Graphic 25" descr="Checkmark with solid fill">
            <a:extLst>
              <a:ext uri="{FF2B5EF4-FFF2-40B4-BE49-F238E27FC236}">
                <a16:creationId xmlns:a16="http://schemas.microsoft.com/office/drawing/2014/main" id="{0FD3F185-3D2C-A8E7-7A5E-10202A28CC7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205984" y="1563624"/>
            <a:ext cx="146304" cy="146304"/>
          </a:xfrm>
          <a:prstGeom prst="rect">
            <a:avLst/>
          </a:prstGeom>
        </p:spPr>
      </p:pic>
      <p:pic>
        <p:nvPicPr>
          <p:cNvPr id="27" name="Graphic 26" descr="Checkmark with solid fill">
            <a:extLst>
              <a:ext uri="{FF2B5EF4-FFF2-40B4-BE49-F238E27FC236}">
                <a16:creationId xmlns:a16="http://schemas.microsoft.com/office/drawing/2014/main" id="{6DC92B24-100E-FDAF-C6FA-0C851BD77DD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205984" y="1789176"/>
            <a:ext cx="146304" cy="146304"/>
          </a:xfrm>
          <a:prstGeom prst="rect">
            <a:avLst/>
          </a:prstGeom>
        </p:spPr>
      </p:pic>
      <p:pic>
        <p:nvPicPr>
          <p:cNvPr id="28" name="Graphic 27" descr="Checkmark with solid fill">
            <a:extLst>
              <a:ext uri="{FF2B5EF4-FFF2-40B4-BE49-F238E27FC236}">
                <a16:creationId xmlns:a16="http://schemas.microsoft.com/office/drawing/2014/main" id="{182E2FE4-CBAA-B89F-BDD5-9EBD0132831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205984" y="2014728"/>
            <a:ext cx="146304" cy="146304"/>
          </a:xfrm>
          <a:prstGeom prst="rect">
            <a:avLst/>
          </a:prstGeom>
        </p:spPr>
      </p:pic>
      <p:pic>
        <p:nvPicPr>
          <p:cNvPr id="29" name="Graphic 28" descr="Checkmark with solid fill">
            <a:extLst>
              <a:ext uri="{FF2B5EF4-FFF2-40B4-BE49-F238E27FC236}">
                <a16:creationId xmlns:a16="http://schemas.microsoft.com/office/drawing/2014/main" id="{9C174BFC-3EB6-B199-1E36-D8D2D4CD4FB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205984" y="2240280"/>
            <a:ext cx="146304" cy="146304"/>
          </a:xfrm>
          <a:prstGeom prst="rect">
            <a:avLst/>
          </a:prstGeom>
        </p:spPr>
      </p:pic>
      <p:pic>
        <p:nvPicPr>
          <p:cNvPr id="30" name="Graphic 29" descr="Checkmark with solid fill">
            <a:extLst>
              <a:ext uri="{FF2B5EF4-FFF2-40B4-BE49-F238E27FC236}">
                <a16:creationId xmlns:a16="http://schemas.microsoft.com/office/drawing/2014/main" id="{6F6ECB36-CD6D-4066-E1AA-3AA8F7D34E8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205984" y="2465833"/>
            <a:ext cx="146304" cy="146304"/>
          </a:xfrm>
          <a:prstGeom prst="rect">
            <a:avLst/>
          </a:prstGeom>
        </p:spPr>
      </p:pic>
      <p:pic>
        <p:nvPicPr>
          <p:cNvPr id="31" name="Graphic 30" descr="Checkmark with solid fill">
            <a:extLst>
              <a:ext uri="{FF2B5EF4-FFF2-40B4-BE49-F238E27FC236}">
                <a16:creationId xmlns:a16="http://schemas.microsoft.com/office/drawing/2014/main" id="{2F5359EB-EDE6-C121-8F62-D09CF5D90A8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205984" y="2734056"/>
            <a:ext cx="146304" cy="146304"/>
          </a:xfrm>
          <a:prstGeom prst="rect">
            <a:avLst/>
          </a:prstGeom>
        </p:spPr>
      </p:pic>
      <p:pic>
        <p:nvPicPr>
          <p:cNvPr id="32" name="Graphic 31" descr="Checkmark with solid fill">
            <a:extLst>
              <a:ext uri="{FF2B5EF4-FFF2-40B4-BE49-F238E27FC236}">
                <a16:creationId xmlns:a16="http://schemas.microsoft.com/office/drawing/2014/main" id="{EED1E66A-9D14-32A0-5FC4-8142728A590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798563" y="1563624"/>
            <a:ext cx="146304" cy="146304"/>
          </a:xfrm>
          <a:prstGeom prst="rect">
            <a:avLst/>
          </a:prstGeom>
        </p:spPr>
      </p:pic>
      <p:pic>
        <p:nvPicPr>
          <p:cNvPr id="33" name="Graphic 32" descr="Checkmark with solid fill">
            <a:extLst>
              <a:ext uri="{FF2B5EF4-FFF2-40B4-BE49-F238E27FC236}">
                <a16:creationId xmlns:a16="http://schemas.microsoft.com/office/drawing/2014/main" id="{D4E38017-82EA-57B5-EDB1-C5C51EF8CD5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798563" y="1787652"/>
            <a:ext cx="146304" cy="146304"/>
          </a:xfrm>
          <a:prstGeom prst="rect">
            <a:avLst/>
          </a:prstGeom>
        </p:spPr>
      </p:pic>
      <p:pic>
        <p:nvPicPr>
          <p:cNvPr id="34" name="Graphic 33" descr="Checkmark with solid fill">
            <a:extLst>
              <a:ext uri="{FF2B5EF4-FFF2-40B4-BE49-F238E27FC236}">
                <a16:creationId xmlns:a16="http://schemas.microsoft.com/office/drawing/2014/main" id="{618D3147-75E1-5800-89E1-4F987A7BAC1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798563" y="2011680"/>
            <a:ext cx="146304" cy="146304"/>
          </a:xfrm>
          <a:prstGeom prst="rect">
            <a:avLst/>
          </a:prstGeom>
        </p:spPr>
      </p:pic>
      <p:pic>
        <p:nvPicPr>
          <p:cNvPr id="35" name="Graphic 34" descr="Checkmark with solid fill">
            <a:extLst>
              <a:ext uri="{FF2B5EF4-FFF2-40B4-BE49-F238E27FC236}">
                <a16:creationId xmlns:a16="http://schemas.microsoft.com/office/drawing/2014/main" id="{152DA482-189E-6758-CEB7-B53ED9B0723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798563" y="2235709"/>
            <a:ext cx="146304" cy="146304"/>
          </a:xfrm>
          <a:prstGeom prst="rect">
            <a:avLst/>
          </a:prstGeom>
        </p:spPr>
      </p:pic>
      <p:pic>
        <p:nvPicPr>
          <p:cNvPr id="36" name="Graphic 35" descr="Checkmark with solid fill">
            <a:extLst>
              <a:ext uri="{FF2B5EF4-FFF2-40B4-BE49-F238E27FC236}">
                <a16:creationId xmlns:a16="http://schemas.microsoft.com/office/drawing/2014/main" id="{9A9FDCE5-AF03-E286-0C87-52E1DF0EBF1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561832" y="1534668"/>
            <a:ext cx="146304" cy="146304"/>
          </a:xfrm>
          <a:prstGeom prst="rect">
            <a:avLst/>
          </a:prstGeom>
        </p:spPr>
      </p:pic>
      <p:pic>
        <p:nvPicPr>
          <p:cNvPr id="37" name="Graphic 36" descr="Checkmark with solid fill">
            <a:extLst>
              <a:ext uri="{FF2B5EF4-FFF2-40B4-BE49-F238E27FC236}">
                <a16:creationId xmlns:a16="http://schemas.microsoft.com/office/drawing/2014/main" id="{16D6E886-218F-4630-46FF-9099DC923AF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561832" y="1751078"/>
            <a:ext cx="146304" cy="146304"/>
          </a:xfrm>
          <a:prstGeom prst="rect">
            <a:avLst/>
          </a:prstGeom>
        </p:spPr>
      </p:pic>
      <p:pic>
        <p:nvPicPr>
          <p:cNvPr id="38" name="Graphic 37" descr="Checkmark with solid fill">
            <a:extLst>
              <a:ext uri="{FF2B5EF4-FFF2-40B4-BE49-F238E27FC236}">
                <a16:creationId xmlns:a16="http://schemas.microsoft.com/office/drawing/2014/main" id="{E64CE63C-EAC9-793C-8AD7-25F240A9F96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561832" y="2005586"/>
            <a:ext cx="146304" cy="146304"/>
          </a:xfrm>
          <a:prstGeom prst="rect">
            <a:avLst/>
          </a:prstGeom>
        </p:spPr>
      </p:pic>
      <p:pic>
        <p:nvPicPr>
          <p:cNvPr id="39" name="Graphic 38" descr="Checkmark with solid fill">
            <a:extLst>
              <a:ext uri="{FF2B5EF4-FFF2-40B4-BE49-F238E27FC236}">
                <a16:creationId xmlns:a16="http://schemas.microsoft.com/office/drawing/2014/main" id="{40CF908C-1C82-E504-4722-0F3F03B9BC7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561832" y="2218947"/>
            <a:ext cx="146304" cy="146304"/>
          </a:xfrm>
          <a:prstGeom prst="rect">
            <a:avLst/>
          </a:prstGeom>
        </p:spPr>
      </p:pic>
      <p:pic>
        <p:nvPicPr>
          <p:cNvPr id="40" name="Graphic 39" descr="Checkmark with solid fill">
            <a:extLst>
              <a:ext uri="{FF2B5EF4-FFF2-40B4-BE49-F238E27FC236}">
                <a16:creationId xmlns:a16="http://schemas.microsoft.com/office/drawing/2014/main" id="{C883F694-43FB-B2F2-4980-AAD26981DD7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561832" y="2465832"/>
            <a:ext cx="146304" cy="146304"/>
          </a:xfrm>
          <a:prstGeom prst="rect">
            <a:avLst/>
          </a:prstGeom>
        </p:spPr>
      </p:pic>
      <p:pic>
        <p:nvPicPr>
          <p:cNvPr id="41" name="Graphic 40" descr="Checkmark with solid fill">
            <a:extLst>
              <a:ext uri="{FF2B5EF4-FFF2-40B4-BE49-F238E27FC236}">
                <a16:creationId xmlns:a16="http://schemas.microsoft.com/office/drawing/2014/main" id="{AF411660-1B79-9D93-B7A1-0A0EF8D80BD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561832" y="2682241"/>
            <a:ext cx="146304" cy="146304"/>
          </a:xfrm>
          <a:prstGeom prst="rect">
            <a:avLst/>
          </a:prstGeom>
        </p:spPr>
      </p:pic>
      <p:pic>
        <p:nvPicPr>
          <p:cNvPr id="42" name="Graphic 41" descr="Checkmark with solid fill">
            <a:extLst>
              <a:ext uri="{FF2B5EF4-FFF2-40B4-BE49-F238E27FC236}">
                <a16:creationId xmlns:a16="http://schemas.microsoft.com/office/drawing/2014/main" id="{6F2744F7-FEC7-B9F1-F8DE-64D33BBBACC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561832" y="2933700"/>
            <a:ext cx="146304" cy="146304"/>
          </a:xfrm>
          <a:prstGeom prst="rect">
            <a:avLst/>
          </a:prstGeom>
        </p:spPr>
      </p:pic>
      <p:pic>
        <p:nvPicPr>
          <p:cNvPr id="43" name="Graphic 42" descr="Checkmark with solid fill">
            <a:extLst>
              <a:ext uri="{FF2B5EF4-FFF2-40B4-BE49-F238E27FC236}">
                <a16:creationId xmlns:a16="http://schemas.microsoft.com/office/drawing/2014/main" id="{97675E4C-D532-A2CE-0A3A-D85261CBFE1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561832" y="3169158"/>
            <a:ext cx="146304" cy="146304"/>
          </a:xfrm>
          <a:prstGeom prst="rect">
            <a:avLst/>
          </a:prstGeom>
        </p:spPr>
      </p:pic>
      <p:pic>
        <p:nvPicPr>
          <p:cNvPr id="44" name="Graphic 43" descr="Checkmark with solid fill">
            <a:extLst>
              <a:ext uri="{FF2B5EF4-FFF2-40B4-BE49-F238E27FC236}">
                <a16:creationId xmlns:a16="http://schemas.microsoft.com/office/drawing/2014/main" id="{97CF03D5-61CB-61AF-0AE2-F566139CCEC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551165" y="3412618"/>
            <a:ext cx="146304" cy="146304"/>
          </a:xfrm>
          <a:prstGeom prst="rect">
            <a:avLst/>
          </a:prstGeom>
        </p:spPr>
      </p:pic>
      <p:pic>
        <p:nvPicPr>
          <p:cNvPr id="45" name="Graphic 44" descr="Checkmark with solid fill">
            <a:extLst>
              <a:ext uri="{FF2B5EF4-FFF2-40B4-BE49-F238E27FC236}">
                <a16:creationId xmlns:a16="http://schemas.microsoft.com/office/drawing/2014/main" id="{EAC832DA-EEB2-59D2-FC95-8F1DB30C89A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551165" y="3645027"/>
            <a:ext cx="146304" cy="146304"/>
          </a:xfrm>
          <a:prstGeom prst="rect">
            <a:avLst/>
          </a:prstGeom>
        </p:spPr>
      </p:pic>
      <p:pic>
        <p:nvPicPr>
          <p:cNvPr id="46" name="Graphic 45" descr="Checkmark with solid fill">
            <a:extLst>
              <a:ext uri="{FF2B5EF4-FFF2-40B4-BE49-F238E27FC236}">
                <a16:creationId xmlns:a16="http://schemas.microsoft.com/office/drawing/2014/main" id="{EC43D1CB-6026-E924-8C89-B20F67F7703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561832" y="3874011"/>
            <a:ext cx="146304" cy="146304"/>
          </a:xfrm>
          <a:prstGeom prst="rect">
            <a:avLst/>
          </a:prstGeom>
        </p:spPr>
      </p:pic>
      <p:pic>
        <p:nvPicPr>
          <p:cNvPr id="47" name="Graphic 46" descr="Checkmark with solid fill">
            <a:extLst>
              <a:ext uri="{FF2B5EF4-FFF2-40B4-BE49-F238E27FC236}">
                <a16:creationId xmlns:a16="http://schemas.microsoft.com/office/drawing/2014/main" id="{4C142D47-3B3E-2740-CEA8-6835977F863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561832" y="4070605"/>
            <a:ext cx="146304" cy="146304"/>
          </a:xfrm>
          <a:prstGeom prst="rect">
            <a:avLst/>
          </a:prstGeom>
        </p:spPr>
      </p:pic>
      <p:pic>
        <p:nvPicPr>
          <p:cNvPr id="49" name="Graphic 48" descr="Close with solid fill">
            <a:extLst>
              <a:ext uri="{FF2B5EF4-FFF2-40B4-BE49-F238E27FC236}">
                <a16:creationId xmlns:a16="http://schemas.microsoft.com/office/drawing/2014/main" id="{C2C776B4-65F2-8D82-8F06-EEDD35CDF47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177025" y="3169158"/>
            <a:ext cx="146304" cy="146304"/>
          </a:xfrm>
          <a:prstGeom prst="rect">
            <a:avLst/>
          </a:prstGeom>
        </p:spPr>
      </p:pic>
      <p:pic>
        <p:nvPicPr>
          <p:cNvPr id="50" name="Graphic 49" descr="Close with solid fill">
            <a:extLst>
              <a:ext uri="{FF2B5EF4-FFF2-40B4-BE49-F238E27FC236}">
                <a16:creationId xmlns:a16="http://schemas.microsoft.com/office/drawing/2014/main" id="{B5C2BF93-ACE1-642F-3BCF-B48870AC461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189216" y="3422904"/>
            <a:ext cx="146304" cy="146304"/>
          </a:xfrm>
          <a:prstGeom prst="rect">
            <a:avLst/>
          </a:prstGeom>
        </p:spPr>
      </p:pic>
      <p:pic>
        <p:nvPicPr>
          <p:cNvPr id="51" name="Graphic 50" descr="Close with solid fill">
            <a:extLst>
              <a:ext uri="{FF2B5EF4-FFF2-40B4-BE49-F238E27FC236}">
                <a16:creationId xmlns:a16="http://schemas.microsoft.com/office/drawing/2014/main" id="{865A6E6C-17DE-6D47-67C4-5628C81CACD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205984" y="3596639"/>
            <a:ext cx="146304" cy="146304"/>
          </a:xfrm>
          <a:prstGeom prst="rect">
            <a:avLst/>
          </a:prstGeom>
        </p:spPr>
      </p:pic>
      <p:pic>
        <p:nvPicPr>
          <p:cNvPr id="52" name="Graphic 51" descr="Close with solid fill">
            <a:extLst>
              <a:ext uri="{FF2B5EF4-FFF2-40B4-BE49-F238E27FC236}">
                <a16:creationId xmlns:a16="http://schemas.microsoft.com/office/drawing/2014/main" id="{F49730D5-6EDF-1D3A-BBC1-8E62B9B397C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205984" y="3813051"/>
            <a:ext cx="146304" cy="146304"/>
          </a:xfrm>
          <a:prstGeom prst="rect">
            <a:avLst/>
          </a:prstGeom>
        </p:spPr>
      </p:pic>
      <p:pic>
        <p:nvPicPr>
          <p:cNvPr id="53" name="Graphic 52" descr="Close with solid fill">
            <a:extLst>
              <a:ext uri="{FF2B5EF4-FFF2-40B4-BE49-F238E27FC236}">
                <a16:creationId xmlns:a16="http://schemas.microsoft.com/office/drawing/2014/main" id="{062DC3C4-B0CF-F237-7CFC-25463D7FA86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205984" y="4037076"/>
            <a:ext cx="146304" cy="146304"/>
          </a:xfrm>
          <a:prstGeom prst="rect">
            <a:avLst/>
          </a:prstGeom>
        </p:spPr>
      </p:pic>
      <p:pic>
        <p:nvPicPr>
          <p:cNvPr id="54" name="Graphic 53" descr="Close with solid fill">
            <a:extLst>
              <a:ext uri="{FF2B5EF4-FFF2-40B4-BE49-F238E27FC236}">
                <a16:creationId xmlns:a16="http://schemas.microsoft.com/office/drawing/2014/main" id="{E7E21B08-6FB0-4D21-3A70-31AAD85D70E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801612" y="2479549"/>
            <a:ext cx="182879" cy="182879"/>
          </a:xfrm>
          <a:prstGeom prst="rect">
            <a:avLst/>
          </a:prstGeom>
        </p:spPr>
      </p:pic>
      <p:pic>
        <p:nvPicPr>
          <p:cNvPr id="55" name="Graphic 54" descr="Close with solid fill">
            <a:extLst>
              <a:ext uri="{FF2B5EF4-FFF2-40B4-BE49-F238E27FC236}">
                <a16:creationId xmlns:a16="http://schemas.microsoft.com/office/drawing/2014/main" id="{02F86EFD-DDA0-5CD5-54A1-A6E12475294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801612" y="2706624"/>
            <a:ext cx="182879" cy="182879"/>
          </a:xfrm>
          <a:prstGeom prst="rect">
            <a:avLst/>
          </a:prstGeom>
        </p:spPr>
      </p:pic>
      <p:pic>
        <p:nvPicPr>
          <p:cNvPr id="56" name="Graphic 55" descr="Close with solid fill">
            <a:extLst>
              <a:ext uri="{FF2B5EF4-FFF2-40B4-BE49-F238E27FC236}">
                <a16:creationId xmlns:a16="http://schemas.microsoft.com/office/drawing/2014/main" id="{45242557-4213-CD47-CB94-F65E0532FF8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189218" y="2919984"/>
            <a:ext cx="146304" cy="146304"/>
          </a:xfrm>
          <a:prstGeom prst="rect">
            <a:avLst/>
          </a:prstGeom>
        </p:spPr>
      </p:pic>
      <p:pic>
        <p:nvPicPr>
          <p:cNvPr id="57" name="Graphic 56" descr="Close with solid fill">
            <a:extLst>
              <a:ext uri="{FF2B5EF4-FFF2-40B4-BE49-F238E27FC236}">
                <a16:creationId xmlns:a16="http://schemas.microsoft.com/office/drawing/2014/main" id="{0B55A0F5-4DD3-5AC3-7593-14BD1E8A3B9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797039" y="2926080"/>
            <a:ext cx="182879" cy="182879"/>
          </a:xfrm>
          <a:prstGeom prst="rect">
            <a:avLst/>
          </a:prstGeom>
        </p:spPr>
      </p:pic>
      <p:pic>
        <p:nvPicPr>
          <p:cNvPr id="58" name="Graphic 57" descr="Close with solid fill">
            <a:extLst>
              <a:ext uri="{FF2B5EF4-FFF2-40B4-BE49-F238E27FC236}">
                <a16:creationId xmlns:a16="http://schemas.microsoft.com/office/drawing/2014/main" id="{C8DE842D-31C4-DC33-A635-4490040A6FD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830567" y="3166872"/>
            <a:ext cx="182879" cy="182879"/>
          </a:xfrm>
          <a:prstGeom prst="rect">
            <a:avLst/>
          </a:prstGeom>
        </p:spPr>
      </p:pic>
      <p:pic>
        <p:nvPicPr>
          <p:cNvPr id="59" name="Graphic 58" descr="Close with solid fill">
            <a:extLst>
              <a:ext uri="{FF2B5EF4-FFF2-40B4-BE49-F238E27FC236}">
                <a16:creationId xmlns:a16="http://schemas.microsoft.com/office/drawing/2014/main" id="{D4173C9B-7E6C-AE42-879C-9DDA31DDC9B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830566" y="3393947"/>
            <a:ext cx="182879" cy="182879"/>
          </a:xfrm>
          <a:prstGeom prst="rect">
            <a:avLst/>
          </a:prstGeom>
        </p:spPr>
      </p:pic>
      <p:pic>
        <p:nvPicPr>
          <p:cNvPr id="60" name="Graphic 59" descr="Close with solid fill">
            <a:extLst>
              <a:ext uri="{FF2B5EF4-FFF2-40B4-BE49-F238E27FC236}">
                <a16:creationId xmlns:a16="http://schemas.microsoft.com/office/drawing/2014/main" id="{8311AC81-746D-E909-885C-DECCE534BFD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433303" y="3590926"/>
            <a:ext cx="182879" cy="182879"/>
          </a:xfrm>
          <a:prstGeom prst="rect">
            <a:avLst/>
          </a:prstGeom>
        </p:spPr>
      </p:pic>
      <p:pic>
        <p:nvPicPr>
          <p:cNvPr id="61" name="Graphic 60" descr="Close with solid fill">
            <a:extLst>
              <a:ext uri="{FF2B5EF4-FFF2-40B4-BE49-F238E27FC236}">
                <a16:creationId xmlns:a16="http://schemas.microsoft.com/office/drawing/2014/main" id="{B8770EA0-0899-6593-3018-83F38033954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839714" y="4032123"/>
            <a:ext cx="182879" cy="182879"/>
          </a:xfrm>
          <a:prstGeom prst="rect">
            <a:avLst/>
          </a:prstGeom>
        </p:spPr>
      </p:pic>
      <p:pic>
        <p:nvPicPr>
          <p:cNvPr id="62" name="Graphic 61" descr="Close with solid fill">
            <a:extLst>
              <a:ext uri="{FF2B5EF4-FFF2-40B4-BE49-F238E27FC236}">
                <a16:creationId xmlns:a16="http://schemas.microsoft.com/office/drawing/2014/main" id="{EC52393D-82BA-43FA-F440-E50912F6C1C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830564" y="3791331"/>
            <a:ext cx="182879" cy="182879"/>
          </a:xfrm>
          <a:prstGeom prst="rect">
            <a:avLst/>
          </a:prstGeom>
        </p:spPr>
      </p:pic>
      <p:pic>
        <p:nvPicPr>
          <p:cNvPr id="63" name="Graphic 62" descr="Close with solid fill">
            <a:extLst>
              <a:ext uri="{FF2B5EF4-FFF2-40B4-BE49-F238E27FC236}">
                <a16:creationId xmlns:a16="http://schemas.microsoft.com/office/drawing/2014/main" id="{E3A562E3-D703-FF66-1F5B-C2677081439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830565" y="3615691"/>
            <a:ext cx="182879" cy="182879"/>
          </a:xfrm>
          <a:prstGeom prst="rect">
            <a:avLst/>
          </a:prstGeom>
        </p:spPr>
      </p:pic>
      <p:pic>
        <p:nvPicPr>
          <p:cNvPr id="64" name="Graphic 63" descr="Close with solid fill">
            <a:extLst>
              <a:ext uri="{FF2B5EF4-FFF2-40B4-BE49-F238E27FC236}">
                <a16:creationId xmlns:a16="http://schemas.microsoft.com/office/drawing/2014/main" id="{AB85F40A-CFDE-63BF-541C-CBD52A878AF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453116" y="3375659"/>
            <a:ext cx="182879" cy="182879"/>
          </a:xfrm>
          <a:prstGeom prst="rect">
            <a:avLst/>
          </a:prstGeom>
        </p:spPr>
      </p:pic>
      <p:pic>
        <p:nvPicPr>
          <p:cNvPr id="65" name="Graphic 64" descr="Close with solid fill">
            <a:extLst>
              <a:ext uri="{FF2B5EF4-FFF2-40B4-BE49-F238E27FC236}">
                <a16:creationId xmlns:a16="http://schemas.microsoft.com/office/drawing/2014/main" id="{B9965093-96A3-7ABD-AE11-64102CBFB2A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421112" y="4911088"/>
            <a:ext cx="182879" cy="182879"/>
          </a:xfrm>
          <a:prstGeom prst="rect">
            <a:avLst/>
          </a:prstGeom>
        </p:spPr>
      </p:pic>
      <p:pic>
        <p:nvPicPr>
          <p:cNvPr id="66" name="Graphic 65" descr="Close with solid fill">
            <a:extLst>
              <a:ext uri="{FF2B5EF4-FFF2-40B4-BE49-F238E27FC236}">
                <a16:creationId xmlns:a16="http://schemas.microsoft.com/office/drawing/2014/main" id="{F769FF0E-DC52-6D77-9759-6B540CE1F92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408920" y="4674107"/>
            <a:ext cx="182879" cy="182879"/>
          </a:xfrm>
          <a:prstGeom prst="rect">
            <a:avLst/>
          </a:prstGeom>
        </p:spPr>
      </p:pic>
      <p:pic>
        <p:nvPicPr>
          <p:cNvPr id="67" name="Graphic 66" descr="Close with solid fill">
            <a:extLst>
              <a:ext uri="{FF2B5EF4-FFF2-40B4-BE49-F238E27FC236}">
                <a16:creationId xmlns:a16="http://schemas.microsoft.com/office/drawing/2014/main" id="{F3C282F8-0ABE-8B8D-C90D-BF929AC2BB6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453116" y="3132583"/>
            <a:ext cx="182879" cy="182879"/>
          </a:xfrm>
          <a:prstGeom prst="rect">
            <a:avLst/>
          </a:prstGeom>
        </p:spPr>
      </p:pic>
      <p:pic>
        <p:nvPicPr>
          <p:cNvPr id="68" name="Graphic 67" descr="Close with solid fill">
            <a:extLst>
              <a:ext uri="{FF2B5EF4-FFF2-40B4-BE49-F238E27FC236}">
                <a16:creationId xmlns:a16="http://schemas.microsoft.com/office/drawing/2014/main" id="{0DFF8378-B40A-74CD-4CA4-9628C983024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426193" y="2919986"/>
            <a:ext cx="182879" cy="182879"/>
          </a:xfrm>
          <a:prstGeom prst="rect">
            <a:avLst/>
          </a:prstGeom>
        </p:spPr>
      </p:pic>
      <p:pic>
        <p:nvPicPr>
          <p:cNvPr id="69" name="Graphic 68" descr="Checkmark with solid fill">
            <a:extLst>
              <a:ext uri="{FF2B5EF4-FFF2-40B4-BE49-F238E27FC236}">
                <a16:creationId xmlns:a16="http://schemas.microsoft.com/office/drawing/2014/main" id="{83109394-329D-41E2-09D5-6EB7421873B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500359" y="2689095"/>
            <a:ext cx="146304" cy="146304"/>
          </a:xfrm>
          <a:prstGeom prst="rect">
            <a:avLst/>
          </a:prstGeom>
        </p:spPr>
      </p:pic>
      <p:pic>
        <p:nvPicPr>
          <p:cNvPr id="70" name="Graphic 69" descr="Checkmark with solid fill">
            <a:extLst>
              <a:ext uri="{FF2B5EF4-FFF2-40B4-BE49-F238E27FC236}">
                <a16:creationId xmlns:a16="http://schemas.microsoft.com/office/drawing/2014/main" id="{643482E2-B961-ADF1-A2FF-FA2C46626C0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445497" y="2476497"/>
            <a:ext cx="146304" cy="146304"/>
          </a:xfrm>
          <a:prstGeom prst="rect">
            <a:avLst/>
          </a:prstGeom>
        </p:spPr>
      </p:pic>
      <p:pic>
        <p:nvPicPr>
          <p:cNvPr id="71" name="Graphic 70" descr="Checkmark with solid fill">
            <a:extLst>
              <a:ext uri="{FF2B5EF4-FFF2-40B4-BE49-F238E27FC236}">
                <a16:creationId xmlns:a16="http://schemas.microsoft.com/office/drawing/2014/main" id="{9110344F-D10F-571B-5D4D-A0DDBEB4CCB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486644" y="2255516"/>
            <a:ext cx="146304" cy="146304"/>
          </a:xfrm>
          <a:prstGeom prst="rect">
            <a:avLst/>
          </a:prstGeom>
        </p:spPr>
      </p:pic>
      <p:pic>
        <p:nvPicPr>
          <p:cNvPr id="72" name="Graphic 71" descr="Checkmark with solid fill">
            <a:extLst>
              <a:ext uri="{FF2B5EF4-FFF2-40B4-BE49-F238E27FC236}">
                <a16:creationId xmlns:a16="http://schemas.microsoft.com/office/drawing/2014/main" id="{4FBA4ACE-B9D9-AD78-17A4-DFD893DB0AC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445495" y="2002534"/>
            <a:ext cx="146304" cy="146304"/>
          </a:xfrm>
          <a:prstGeom prst="rect">
            <a:avLst/>
          </a:prstGeom>
        </p:spPr>
      </p:pic>
      <p:pic>
        <p:nvPicPr>
          <p:cNvPr id="73" name="Graphic 72" descr="Checkmark with solid fill">
            <a:extLst>
              <a:ext uri="{FF2B5EF4-FFF2-40B4-BE49-F238E27FC236}">
                <a16:creationId xmlns:a16="http://schemas.microsoft.com/office/drawing/2014/main" id="{4D37E8F4-09CA-B4F4-BAE0-C14A0116AF2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486644" y="1765934"/>
            <a:ext cx="146304" cy="146304"/>
          </a:xfrm>
          <a:prstGeom prst="rect">
            <a:avLst/>
          </a:prstGeom>
        </p:spPr>
      </p:pic>
      <p:pic>
        <p:nvPicPr>
          <p:cNvPr id="74" name="Graphic 73" descr="Checkmark with solid fill">
            <a:extLst>
              <a:ext uri="{FF2B5EF4-FFF2-40B4-BE49-F238E27FC236}">
                <a16:creationId xmlns:a16="http://schemas.microsoft.com/office/drawing/2014/main" id="{4F0AFDBB-282E-0FA3-5154-A41E1C76396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486644" y="1563624"/>
            <a:ext cx="146304" cy="146304"/>
          </a:xfrm>
          <a:prstGeom prst="rect">
            <a:avLst/>
          </a:prstGeom>
        </p:spPr>
      </p:pic>
      <p:pic>
        <p:nvPicPr>
          <p:cNvPr id="76" name="Graphic 75" descr="Close with solid fill">
            <a:extLst>
              <a:ext uri="{FF2B5EF4-FFF2-40B4-BE49-F238E27FC236}">
                <a16:creationId xmlns:a16="http://schemas.microsoft.com/office/drawing/2014/main" id="{35718724-DC46-0946-0A8F-D6C9A2BCE5D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433302" y="3811142"/>
            <a:ext cx="182879" cy="182879"/>
          </a:xfrm>
          <a:prstGeom prst="rect">
            <a:avLst/>
          </a:prstGeom>
        </p:spPr>
      </p:pic>
      <p:pic>
        <p:nvPicPr>
          <p:cNvPr id="77" name="Graphic 76" descr="Close with solid fill">
            <a:extLst>
              <a:ext uri="{FF2B5EF4-FFF2-40B4-BE49-F238E27FC236}">
                <a16:creationId xmlns:a16="http://schemas.microsoft.com/office/drawing/2014/main" id="{FEDC8853-99BE-0492-117C-2A5B8BD0FFF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408920" y="4011929"/>
            <a:ext cx="182879" cy="182879"/>
          </a:xfrm>
          <a:prstGeom prst="rect">
            <a:avLst/>
          </a:prstGeom>
        </p:spPr>
      </p:pic>
      <p:sp>
        <p:nvSpPr>
          <p:cNvPr id="2" name="Title 1">
            <a:extLst>
              <a:ext uri="{FF2B5EF4-FFF2-40B4-BE49-F238E27FC236}">
                <a16:creationId xmlns:a16="http://schemas.microsoft.com/office/drawing/2014/main" id="{2B3B7434-127E-1B3E-C533-F984B811B559}"/>
              </a:ext>
            </a:extLst>
          </p:cNvPr>
          <p:cNvSpPr>
            <a:spLocks noGrp="1"/>
          </p:cNvSpPr>
          <p:nvPr>
            <p:ph type="title"/>
          </p:nvPr>
        </p:nvSpPr>
        <p:spPr/>
        <p:txBody>
          <a:bodyPr/>
          <a:lstStyle/>
          <a:p>
            <a:r>
              <a:rPr lang="en-GB" dirty="0" err="1"/>
              <a:t>Akixi</a:t>
            </a:r>
            <a:r>
              <a:rPr lang="en-GB" dirty="0"/>
              <a:t> UCaaS Reporting</a:t>
            </a:r>
          </a:p>
        </p:txBody>
      </p:sp>
      <p:sp>
        <p:nvSpPr>
          <p:cNvPr id="5" name="TextBox 4">
            <a:extLst>
              <a:ext uri="{FF2B5EF4-FFF2-40B4-BE49-F238E27FC236}">
                <a16:creationId xmlns:a16="http://schemas.microsoft.com/office/drawing/2014/main" id="{B07AF27B-4B90-71CF-1F23-70E4B78E4AB7}"/>
              </a:ext>
            </a:extLst>
          </p:cNvPr>
          <p:cNvSpPr txBox="1"/>
          <p:nvPr/>
        </p:nvSpPr>
        <p:spPr>
          <a:xfrm>
            <a:off x="10159773" y="598271"/>
            <a:ext cx="1575027" cy="36933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00FF2D"/>
                </a:solidFill>
                <a:effectLst/>
                <a:uLnTx/>
                <a:uFillTx/>
                <a:latin typeface="Helvetica" panose="020B0604020202020204" pitchFamily="34" charset="0"/>
                <a:ea typeface="+mn-ea"/>
                <a:cs typeface="Helvetica" panose="020B0604020202020204" pitchFamily="34" charset="0"/>
              </a:rPr>
              <a:t>CRIB SHEET</a:t>
            </a:r>
          </a:p>
        </p:txBody>
      </p:sp>
    </p:spTree>
    <p:extLst>
      <p:ext uri="{BB962C8B-B14F-4D97-AF65-F5344CB8AC3E}">
        <p14:creationId xmlns:p14="http://schemas.microsoft.com/office/powerpoint/2010/main" val="1585372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7F843F3-7B09-4F9A-87B6-2009B092A82D}"/>
              </a:ext>
            </a:extLst>
          </p:cNvPr>
          <p:cNvSpPr/>
          <p:nvPr/>
        </p:nvSpPr>
        <p:spPr>
          <a:xfrm>
            <a:off x="548640" y="1463040"/>
            <a:ext cx="7029783" cy="237744"/>
          </a:xfrm>
          <a:prstGeom prst="rect">
            <a:avLst/>
          </a:prstGeom>
          <a:solidFill>
            <a:schemeClr val="tx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Business Insights</a:t>
            </a:r>
          </a:p>
        </p:txBody>
      </p:sp>
      <p:sp>
        <p:nvSpPr>
          <p:cNvPr id="5" name="Rectangle: Rounded Corners 4">
            <a:extLst>
              <a:ext uri="{FF2B5EF4-FFF2-40B4-BE49-F238E27FC236}">
                <a16:creationId xmlns:a16="http://schemas.microsoft.com/office/drawing/2014/main" id="{05176340-F606-0793-27F9-4DC23F4458F3}"/>
              </a:ext>
            </a:extLst>
          </p:cNvPr>
          <p:cNvSpPr/>
          <p:nvPr/>
        </p:nvSpPr>
        <p:spPr>
          <a:xfrm>
            <a:off x="548640" y="2148840"/>
            <a:ext cx="2199317" cy="3127248"/>
          </a:xfrm>
          <a:prstGeom prst="roundRect">
            <a:avLst/>
          </a:prstGeom>
          <a:noFill/>
          <a:ln>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endParaRPr lang="en-GB" sz="1000" dirty="0">
              <a:solidFill>
                <a:schemeClr val="bg1"/>
              </a:solidFill>
            </a:endParaRPr>
          </a:p>
        </p:txBody>
      </p:sp>
      <p:sp>
        <p:nvSpPr>
          <p:cNvPr id="6" name="Rectangle: Rounded Corners 5">
            <a:extLst>
              <a:ext uri="{FF2B5EF4-FFF2-40B4-BE49-F238E27FC236}">
                <a16:creationId xmlns:a16="http://schemas.microsoft.com/office/drawing/2014/main" id="{D95B8985-5723-E2C4-0379-E970F4703EFB}"/>
              </a:ext>
            </a:extLst>
          </p:cNvPr>
          <p:cNvSpPr/>
          <p:nvPr/>
        </p:nvSpPr>
        <p:spPr>
          <a:xfrm>
            <a:off x="2926080" y="2148840"/>
            <a:ext cx="2365019" cy="3127248"/>
          </a:xfrm>
          <a:prstGeom prst="roundRect">
            <a:avLst/>
          </a:prstGeom>
          <a:noFill/>
          <a:ln>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endParaRPr lang="en-GB" sz="1000" dirty="0">
              <a:solidFill>
                <a:schemeClr val="bg1"/>
              </a:solidFill>
              <a:latin typeface="Calibri" panose="020F0502020204030204" pitchFamily="34" charset="0"/>
              <a:cs typeface="Calibri" panose="020F0502020204030204" pitchFamily="34" charset="0"/>
            </a:endParaRPr>
          </a:p>
        </p:txBody>
      </p:sp>
      <p:sp>
        <p:nvSpPr>
          <p:cNvPr id="7" name="Rectangle: Rounded Corners 6">
            <a:extLst>
              <a:ext uri="{FF2B5EF4-FFF2-40B4-BE49-F238E27FC236}">
                <a16:creationId xmlns:a16="http://schemas.microsoft.com/office/drawing/2014/main" id="{6DE42CDA-656A-0935-6165-C037F9A07CEB}"/>
              </a:ext>
            </a:extLst>
          </p:cNvPr>
          <p:cNvSpPr/>
          <p:nvPr/>
        </p:nvSpPr>
        <p:spPr>
          <a:xfrm>
            <a:off x="5469222" y="2153412"/>
            <a:ext cx="2109201" cy="3122676"/>
          </a:xfrm>
          <a:prstGeom prst="roundRect">
            <a:avLst/>
          </a:prstGeom>
          <a:noFill/>
          <a:ln>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GB" sz="900" dirty="0">
              <a:solidFill>
                <a:schemeClr val="bg1"/>
              </a:solidFill>
              <a:latin typeface="Calibri" panose="020F0502020204030204" pitchFamily="34" charset="0"/>
              <a:cs typeface="Calibri" panose="020F0502020204030204" pitchFamily="34" charset="0"/>
            </a:endParaRPr>
          </a:p>
        </p:txBody>
      </p:sp>
      <p:sp>
        <p:nvSpPr>
          <p:cNvPr id="8" name="Rectangle 7">
            <a:extLst>
              <a:ext uri="{FF2B5EF4-FFF2-40B4-BE49-F238E27FC236}">
                <a16:creationId xmlns:a16="http://schemas.microsoft.com/office/drawing/2014/main" id="{80AE217A-A3D2-7E9A-C87F-9FA585390A84}"/>
              </a:ext>
            </a:extLst>
          </p:cNvPr>
          <p:cNvSpPr/>
          <p:nvPr/>
        </p:nvSpPr>
        <p:spPr>
          <a:xfrm>
            <a:off x="2926080" y="2148840"/>
            <a:ext cx="2365019" cy="365760"/>
          </a:xfrm>
          <a:prstGeom prst="rect">
            <a:avLst/>
          </a:prstGeom>
          <a:solidFill>
            <a:schemeClr val="tx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Professional</a:t>
            </a:r>
          </a:p>
        </p:txBody>
      </p:sp>
      <p:sp>
        <p:nvSpPr>
          <p:cNvPr id="9" name="Rectangle 8">
            <a:extLst>
              <a:ext uri="{FF2B5EF4-FFF2-40B4-BE49-F238E27FC236}">
                <a16:creationId xmlns:a16="http://schemas.microsoft.com/office/drawing/2014/main" id="{245B7DAE-78EC-2B91-95E5-E7559A9281AB}"/>
              </a:ext>
            </a:extLst>
          </p:cNvPr>
          <p:cNvSpPr/>
          <p:nvPr/>
        </p:nvSpPr>
        <p:spPr>
          <a:xfrm>
            <a:off x="5469222" y="2127499"/>
            <a:ext cx="2109201" cy="365759"/>
          </a:xfrm>
          <a:prstGeom prst="rect">
            <a:avLst/>
          </a:prstGeom>
          <a:solidFill>
            <a:schemeClr val="tx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Essentials</a:t>
            </a:r>
          </a:p>
        </p:txBody>
      </p:sp>
      <p:sp>
        <p:nvSpPr>
          <p:cNvPr id="10" name="Rectangle: Rounded Corners 9">
            <a:extLst>
              <a:ext uri="{FF2B5EF4-FFF2-40B4-BE49-F238E27FC236}">
                <a16:creationId xmlns:a16="http://schemas.microsoft.com/office/drawing/2014/main" id="{9ADAB4AB-99B0-7B42-1DEA-9F215598FF71}"/>
              </a:ext>
            </a:extLst>
          </p:cNvPr>
          <p:cNvSpPr/>
          <p:nvPr/>
        </p:nvSpPr>
        <p:spPr>
          <a:xfrm>
            <a:off x="7756546" y="2157983"/>
            <a:ext cx="2133981" cy="3127248"/>
          </a:xfrm>
          <a:prstGeom prst="roundRect">
            <a:avLst/>
          </a:prstGeom>
          <a:noFill/>
          <a:ln>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14" name="TextBox 13">
            <a:extLst>
              <a:ext uri="{FF2B5EF4-FFF2-40B4-BE49-F238E27FC236}">
                <a16:creationId xmlns:a16="http://schemas.microsoft.com/office/drawing/2014/main" id="{F6505047-2492-8FFF-19A2-E0FF19B5B2FB}"/>
              </a:ext>
            </a:extLst>
          </p:cNvPr>
          <p:cNvSpPr txBox="1"/>
          <p:nvPr/>
        </p:nvSpPr>
        <p:spPr>
          <a:xfrm>
            <a:off x="7756546" y="2907228"/>
            <a:ext cx="2133981" cy="1892826"/>
          </a:xfrm>
          <a:prstGeom prst="rect">
            <a:avLst/>
          </a:prstGeom>
          <a:noFill/>
        </p:spPr>
        <p:txBody>
          <a:bodyPr wrap="square">
            <a:spAutoFit/>
          </a:bodyPr>
          <a:lstStyle/>
          <a:p>
            <a:pPr marL="171450" indent="-171450">
              <a:buFont typeface="Arial" panose="020B0604020202020204" pitchFamily="34" charset="0"/>
              <a:buChar char="•"/>
            </a:pPr>
            <a:r>
              <a:rPr lang="en-GB" sz="900" dirty="0">
                <a:solidFill>
                  <a:schemeClr val="bg1"/>
                </a:solidFill>
                <a:latin typeface="Calibri" panose="020F0502020204030204" pitchFamily="34" charset="0"/>
                <a:cs typeface="Calibri" panose="020F0502020204030204" pitchFamily="34" charset="0"/>
              </a:rPr>
              <a:t>Reporting call and agent activity across a call centre or call centre group in real-time and historical</a:t>
            </a:r>
          </a:p>
          <a:p>
            <a:pPr marL="171450" indent="-171450">
              <a:buFont typeface="Arial" panose="020B0604020202020204" pitchFamily="34" charset="0"/>
              <a:buChar char="•"/>
            </a:pPr>
            <a:r>
              <a:rPr lang="en-GB" sz="900" dirty="0">
                <a:solidFill>
                  <a:schemeClr val="bg1"/>
                </a:solidFill>
                <a:latin typeface="Calibri" panose="020F0502020204030204" pitchFamily="34" charset="0"/>
                <a:cs typeface="Calibri" panose="020F0502020204030204" pitchFamily="34" charset="0"/>
              </a:rPr>
              <a:t>Can also be Call Centre Agent</a:t>
            </a:r>
          </a:p>
          <a:p>
            <a:pPr marL="171450" indent="-171450">
              <a:buFont typeface="Arial" panose="020B0604020202020204" pitchFamily="34" charset="0"/>
              <a:buChar char="•"/>
            </a:pPr>
            <a:r>
              <a:rPr lang="en-GB" sz="900" dirty="0">
                <a:solidFill>
                  <a:schemeClr val="bg1"/>
                </a:solidFill>
                <a:latin typeface="Calibri" panose="020F0502020204030204" pitchFamily="34" charset="0"/>
                <a:cs typeface="Calibri" panose="020F0502020204030204" pitchFamily="34" charset="0"/>
              </a:rPr>
              <a:t>Call &amp; Agent activity can be reported on</a:t>
            </a:r>
          </a:p>
          <a:p>
            <a:pPr marL="171450" indent="-171450">
              <a:buFont typeface="Arial" panose="020B0604020202020204" pitchFamily="34" charset="0"/>
              <a:buChar char="•"/>
            </a:pPr>
            <a:r>
              <a:rPr lang="en-GB" sz="900" dirty="0">
                <a:solidFill>
                  <a:schemeClr val="bg1"/>
                </a:solidFill>
                <a:latin typeface="Calibri" panose="020F0502020204030204" pitchFamily="34" charset="0"/>
                <a:cs typeface="Calibri" panose="020F0502020204030204" pitchFamily="34" charset="0"/>
              </a:rPr>
              <a:t>Call Control</a:t>
            </a:r>
          </a:p>
          <a:p>
            <a:pPr marL="171450" indent="-171450">
              <a:buFont typeface="Arial" panose="020B0604020202020204" pitchFamily="34" charset="0"/>
              <a:buChar char="•"/>
            </a:pPr>
            <a:r>
              <a:rPr lang="en-GB" sz="900" dirty="0">
                <a:solidFill>
                  <a:schemeClr val="bg1"/>
                </a:solidFill>
                <a:latin typeface="Calibri" panose="020F0502020204030204" pitchFamily="34" charset="0"/>
                <a:cs typeface="Calibri" panose="020F0502020204030204" pitchFamily="34" charset="0"/>
              </a:rPr>
              <a:t>Agent and self-queue and availability Control</a:t>
            </a:r>
          </a:p>
          <a:p>
            <a:pPr marL="171450" indent="-171450">
              <a:buFont typeface="Arial" panose="020B0604020202020204" pitchFamily="34" charset="0"/>
              <a:buChar char="•"/>
            </a:pPr>
            <a:r>
              <a:rPr lang="en-GB" sz="900" dirty="0">
                <a:solidFill>
                  <a:schemeClr val="bg1"/>
                </a:solidFill>
                <a:latin typeface="Calibri" panose="020F0502020204030204" pitchFamily="34" charset="0"/>
                <a:cs typeface="Calibri" panose="020F0502020204030204" pitchFamily="34" charset="0"/>
              </a:rPr>
              <a:t>Status is visible to all subscribed users</a:t>
            </a:r>
          </a:p>
          <a:p>
            <a:pPr marL="171450" indent="-171450">
              <a:buFont typeface="Arial" panose="020B0604020202020204" pitchFamily="34" charset="0"/>
              <a:buChar char="•"/>
            </a:pPr>
            <a:r>
              <a:rPr lang="en-GB" sz="900" dirty="0">
                <a:solidFill>
                  <a:schemeClr val="bg1"/>
                </a:solidFill>
                <a:latin typeface="Calibri" panose="020F0502020204030204" pitchFamily="34" charset="0"/>
                <a:cs typeface="Calibri" panose="020F0502020204030204" pitchFamily="34" charset="0"/>
              </a:rPr>
              <a:t>Use Cases:</a:t>
            </a:r>
          </a:p>
          <a:p>
            <a:pPr marL="628650" lvl="1" indent="-171450">
              <a:buFont typeface="Arial" panose="020B0604020202020204" pitchFamily="34" charset="0"/>
              <a:buChar char="•"/>
            </a:pPr>
            <a:r>
              <a:rPr lang="en-GB" sz="900" dirty="0">
                <a:solidFill>
                  <a:schemeClr val="bg1"/>
                </a:solidFill>
                <a:latin typeface="Calibri" panose="020F0502020204030204" pitchFamily="34" charset="0"/>
                <a:cs typeface="Calibri" panose="020F0502020204030204" pitchFamily="34" charset="0"/>
              </a:rPr>
              <a:t>Call Centre Management</a:t>
            </a:r>
          </a:p>
          <a:p>
            <a:pPr marL="628650" lvl="1" indent="-171450">
              <a:buFont typeface="Arial" panose="020B0604020202020204" pitchFamily="34" charset="0"/>
              <a:buChar char="•"/>
            </a:pPr>
            <a:r>
              <a:rPr lang="en-GB" sz="900" dirty="0">
                <a:solidFill>
                  <a:schemeClr val="bg1"/>
                </a:solidFill>
                <a:latin typeface="Calibri" panose="020F0502020204030204" pitchFamily="34" charset="0"/>
                <a:cs typeface="Calibri" panose="020F0502020204030204" pitchFamily="34" charset="0"/>
              </a:rPr>
              <a:t>Call Centre Team Leaders</a:t>
            </a:r>
          </a:p>
        </p:txBody>
      </p:sp>
      <p:sp>
        <p:nvSpPr>
          <p:cNvPr id="16" name="TextBox 15">
            <a:extLst>
              <a:ext uri="{FF2B5EF4-FFF2-40B4-BE49-F238E27FC236}">
                <a16:creationId xmlns:a16="http://schemas.microsoft.com/office/drawing/2014/main" id="{902EC1E1-615E-C35D-CF32-63339D747FD5}"/>
              </a:ext>
            </a:extLst>
          </p:cNvPr>
          <p:cNvSpPr txBox="1"/>
          <p:nvPr/>
        </p:nvSpPr>
        <p:spPr>
          <a:xfrm>
            <a:off x="5488189" y="2898085"/>
            <a:ext cx="2000747" cy="1200329"/>
          </a:xfrm>
          <a:prstGeom prst="rect">
            <a:avLst/>
          </a:prstGeom>
          <a:noFill/>
        </p:spPr>
        <p:txBody>
          <a:bodyPr wrap="square">
            <a:spAutoFit/>
          </a:bodyPr>
          <a:lstStyle/>
          <a:p>
            <a:pPr marL="171450" indent="-171450">
              <a:buFont typeface="Arial" panose="020B0604020202020204" pitchFamily="34" charset="0"/>
              <a:buChar char="•"/>
            </a:pPr>
            <a:r>
              <a:rPr lang="en-GB" sz="900" dirty="0">
                <a:solidFill>
                  <a:schemeClr val="bg1"/>
                </a:solidFill>
              </a:rPr>
              <a:t>Users have visibility of own 30 day call history</a:t>
            </a:r>
          </a:p>
          <a:p>
            <a:pPr marL="171450" indent="-171450">
              <a:buFont typeface="Arial" panose="020B0604020202020204" pitchFamily="34" charset="0"/>
              <a:buChar char="•"/>
            </a:pPr>
            <a:r>
              <a:rPr lang="en-GB" sz="900" dirty="0">
                <a:solidFill>
                  <a:schemeClr val="bg1"/>
                </a:solidFill>
              </a:rPr>
              <a:t>Call activity is reported on by Enterprise Users</a:t>
            </a:r>
          </a:p>
          <a:p>
            <a:pPr marL="171450" indent="-171450">
              <a:buFont typeface="Arial" panose="020B0604020202020204" pitchFamily="34" charset="0"/>
              <a:buChar char="•"/>
            </a:pPr>
            <a:r>
              <a:rPr lang="en-GB" sz="900" dirty="0">
                <a:solidFill>
                  <a:schemeClr val="bg1"/>
                </a:solidFill>
              </a:rPr>
              <a:t>Status is visible to all subscribed users</a:t>
            </a:r>
          </a:p>
          <a:p>
            <a:pPr marL="171450" indent="-171450">
              <a:buFont typeface="Arial" panose="020B0604020202020204" pitchFamily="34" charset="0"/>
              <a:buChar char="•"/>
            </a:pPr>
            <a:r>
              <a:rPr lang="en-GB" sz="900" dirty="0">
                <a:solidFill>
                  <a:schemeClr val="bg1"/>
                </a:solidFill>
              </a:rPr>
              <a:t>Use Cases:</a:t>
            </a:r>
          </a:p>
          <a:p>
            <a:pPr marL="628650" lvl="1" indent="-171450">
              <a:buFont typeface="Arial" panose="020B0604020202020204" pitchFamily="34" charset="0"/>
              <a:buChar char="•"/>
            </a:pPr>
            <a:r>
              <a:rPr lang="en-GB" sz="900" dirty="0">
                <a:solidFill>
                  <a:schemeClr val="bg1"/>
                </a:solidFill>
              </a:rPr>
              <a:t>Standard phone users</a:t>
            </a:r>
            <a:endParaRPr lang="en-GB" sz="900" dirty="0">
              <a:solidFill>
                <a:schemeClr val="bg1"/>
              </a:solidFill>
              <a:latin typeface="Calibri" panose="020F0502020204030204" pitchFamily="34" charset="0"/>
              <a:cs typeface="Calibri" panose="020F0502020204030204" pitchFamily="34" charset="0"/>
            </a:endParaRPr>
          </a:p>
        </p:txBody>
      </p:sp>
      <p:sp>
        <p:nvSpPr>
          <p:cNvPr id="18" name="TextBox 17">
            <a:extLst>
              <a:ext uri="{FF2B5EF4-FFF2-40B4-BE49-F238E27FC236}">
                <a16:creationId xmlns:a16="http://schemas.microsoft.com/office/drawing/2014/main" id="{4490684A-3850-CB77-75EB-A62EC1FBC2BD}"/>
              </a:ext>
            </a:extLst>
          </p:cNvPr>
          <p:cNvSpPr txBox="1"/>
          <p:nvPr/>
        </p:nvSpPr>
        <p:spPr>
          <a:xfrm>
            <a:off x="3019806" y="2898085"/>
            <a:ext cx="2099778" cy="1754326"/>
          </a:xfrm>
          <a:prstGeom prst="rect">
            <a:avLst/>
          </a:prstGeom>
          <a:noFill/>
        </p:spPr>
        <p:txBody>
          <a:bodyPr wrap="square">
            <a:spAutoFit/>
          </a:bodyPr>
          <a:lstStyle/>
          <a:p>
            <a:pPr marL="171450" indent="-171450">
              <a:buFont typeface="Arial" panose="020B0604020202020204" pitchFamily="34" charset="0"/>
              <a:buChar char="•"/>
            </a:pPr>
            <a:r>
              <a:rPr lang="en-GB" sz="900" dirty="0">
                <a:solidFill>
                  <a:schemeClr val="bg1"/>
                </a:solidFill>
                <a:latin typeface="Calibri" panose="020F0502020204030204" pitchFamily="34" charset="0"/>
                <a:cs typeface="Calibri" panose="020F0502020204030204" pitchFamily="34" charset="0"/>
              </a:rPr>
              <a:t>Real-time visibility of users call environment through 6 reports</a:t>
            </a:r>
          </a:p>
          <a:p>
            <a:pPr marL="171450" indent="-171450">
              <a:buFont typeface="Arial" panose="020B0604020202020204" pitchFamily="34" charset="0"/>
              <a:buChar char="•"/>
            </a:pPr>
            <a:r>
              <a:rPr lang="en-GB" sz="900" dirty="0">
                <a:solidFill>
                  <a:schemeClr val="bg1"/>
                </a:solidFill>
                <a:latin typeface="Calibri" panose="020F0502020204030204" pitchFamily="34" charset="0"/>
                <a:cs typeface="Calibri" panose="020F0502020204030204" pitchFamily="34" charset="0"/>
              </a:rPr>
              <a:t>Self-Management</a:t>
            </a:r>
          </a:p>
          <a:p>
            <a:pPr marL="171450" indent="-171450">
              <a:buFont typeface="Arial" panose="020B0604020202020204" pitchFamily="34" charset="0"/>
              <a:buChar char="•"/>
            </a:pPr>
            <a:r>
              <a:rPr lang="en-GB" sz="900" dirty="0">
                <a:solidFill>
                  <a:schemeClr val="bg1"/>
                </a:solidFill>
                <a:latin typeface="Calibri" panose="020F0502020204030204" pitchFamily="34" charset="0"/>
                <a:cs typeface="Calibri" panose="020F0502020204030204" pitchFamily="34" charset="0"/>
              </a:rPr>
              <a:t>Call recapture</a:t>
            </a:r>
          </a:p>
          <a:p>
            <a:pPr marL="171450" indent="-171450">
              <a:buFont typeface="Arial" panose="020B0604020202020204" pitchFamily="34" charset="0"/>
              <a:buChar char="•"/>
            </a:pPr>
            <a:r>
              <a:rPr lang="en-GB" sz="900" dirty="0">
                <a:solidFill>
                  <a:schemeClr val="bg1"/>
                </a:solidFill>
                <a:latin typeface="Calibri" panose="020F0502020204030204" pitchFamily="34" charset="0"/>
                <a:cs typeface="Calibri" panose="020F0502020204030204" pitchFamily="34" charset="0"/>
              </a:rPr>
              <a:t>Call Activity is reported on by Enterprise Users &amp; Supervisors</a:t>
            </a:r>
          </a:p>
          <a:p>
            <a:pPr marL="171450" indent="-171450">
              <a:buFont typeface="Arial" panose="020B0604020202020204" pitchFamily="34" charset="0"/>
              <a:buChar char="•"/>
            </a:pPr>
            <a:r>
              <a:rPr lang="en-GB" sz="900" dirty="0">
                <a:solidFill>
                  <a:schemeClr val="bg1"/>
                </a:solidFill>
                <a:latin typeface="Calibri" panose="020F0502020204030204" pitchFamily="34" charset="0"/>
                <a:cs typeface="Calibri" panose="020F0502020204030204" pitchFamily="34" charset="0"/>
              </a:rPr>
              <a:t>Status is visible to all subscribed users</a:t>
            </a:r>
          </a:p>
          <a:p>
            <a:pPr marL="171450" indent="-171450">
              <a:buFont typeface="Arial" panose="020B0604020202020204" pitchFamily="34" charset="0"/>
              <a:buChar char="•"/>
            </a:pPr>
            <a:r>
              <a:rPr lang="en-GB" sz="900" dirty="0">
                <a:solidFill>
                  <a:schemeClr val="bg1"/>
                </a:solidFill>
                <a:latin typeface="Calibri" panose="020F0502020204030204" pitchFamily="34" charset="0"/>
                <a:cs typeface="Calibri" panose="020F0502020204030204" pitchFamily="34" charset="0"/>
              </a:rPr>
              <a:t>Use Cases:</a:t>
            </a:r>
          </a:p>
          <a:p>
            <a:pPr marL="628650" lvl="1" indent="-171450">
              <a:buFont typeface="Arial" panose="020B0604020202020204" pitchFamily="34" charset="0"/>
              <a:buChar char="•"/>
            </a:pPr>
            <a:r>
              <a:rPr lang="en-GB" sz="900" dirty="0">
                <a:solidFill>
                  <a:schemeClr val="bg1"/>
                </a:solidFill>
                <a:latin typeface="Calibri" panose="020F0502020204030204" pitchFamily="34" charset="0"/>
                <a:cs typeface="Calibri" panose="020F0502020204030204" pitchFamily="34" charset="0"/>
              </a:rPr>
              <a:t>Knowledge Workers</a:t>
            </a:r>
          </a:p>
          <a:p>
            <a:pPr marL="628650" lvl="1" indent="-171450">
              <a:buFont typeface="Arial" panose="020B0604020202020204" pitchFamily="34" charset="0"/>
              <a:buChar char="•"/>
            </a:pPr>
            <a:r>
              <a:rPr lang="en-GB" sz="900" dirty="0">
                <a:solidFill>
                  <a:schemeClr val="bg1"/>
                </a:solidFill>
                <a:latin typeface="Calibri" panose="020F0502020204030204" pitchFamily="34" charset="0"/>
                <a:cs typeface="Calibri" panose="020F0502020204030204" pitchFamily="34" charset="0"/>
              </a:rPr>
              <a:t>Hybrid Workers</a:t>
            </a:r>
          </a:p>
          <a:p>
            <a:pPr marL="628650" lvl="1" indent="-171450">
              <a:buFont typeface="Arial" panose="020B0604020202020204" pitchFamily="34" charset="0"/>
              <a:buChar char="•"/>
            </a:pPr>
            <a:r>
              <a:rPr lang="en-GB" sz="900" dirty="0">
                <a:solidFill>
                  <a:schemeClr val="bg1"/>
                </a:solidFill>
                <a:latin typeface="Calibri" panose="020F0502020204030204" pitchFamily="34" charset="0"/>
                <a:cs typeface="Calibri" panose="020F0502020204030204" pitchFamily="34" charset="0"/>
              </a:rPr>
              <a:t>Informal Call Centre Users</a:t>
            </a:r>
          </a:p>
        </p:txBody>
      </p:sp>
      <p:sp>
        <p:nvSpPr>
          <p:cNvPr id="20" name="TextBox 19">
            <a:extLst>
              <a:ext uri="{FF2B5EF4-FFF2-40B4-BE49-F238E27FC236}">
                <a16:creationId xmlns:a16="http://schemas.microsoft.com/office/drawing/2014/main" id="{7EF51B92-DA45-8AEC-5A6C-D3D6D47835CE}"/>
              </a:ext>
            </a:extLst>
          </p:cNvPr>
          <p:cNvSpPr txBox="1"/>
          <p:nvPr/>
        </p:nvSpPr>
        <p:spPr>
          <a:xfrm>
            <a:off x="547649" y="2792929"/>
            <a:ext cx="2028793" cy="2446824"/>
          </a:xfrm>
          <a:prstGeom prst="rect">
            <a:avLst/>
          </a:prstGeom>
          <a:noFill/>
        </p:spPr>
        <p:txBody>
          <a:bodyPr wrap="square">
            <a:spAutoFit/>
          </a:bodyPr>
          <a:lstStyle/>
          <a:p>
            <a:pPr marL="171450" indent="-171450">
              <a:buFont typeface="Arial" panose="020B0604020202020204" pitchFamily="34" charset="0"/>
              <a:buChar char="•"/>
            </a:pPr>
            <a:r>
              <a:rPr lang="en-GB" sz="900" dirty="0">
                <a:solidFill>
                  <a:schemeClr val="bg1"/>
                </a:solidFill>
                <a:latin typeface="Calibri" panose="020F0502020204030204" pitchFamily="34" charset="0"/>
                <a:cs typeface="Calibri" panose="020F0502020204030204" pitchFamily="34" charset="0"/>
              </a:rPr>
              <a:t>Real-time and historical reporting on call activity across an entire Enterprise or group</a:t>
            </a:r>
          </a:p>
          <a:p>
            <a:pPr marL="171450" indent="-171450">
              <a:buFont typeface="Arial" panose="020B0604020202020204" pitchFamily="34" charset="0"/>
              <a:buChar char="•"/>
            </a:pPr>
            <a:r>
              <a:rPr lang="en-GB" sz="900" dirty="0">
                <a:solidFill>
                  <a:schemeClr val="bg1"/>
                </a:solidFill>
                <a:latin typeface="Calibri" panose="020F0502020204030204" pitchFamily="34" charset="0"/>
                <a:cs typeface="Calibri" panose="020F0502020204030204" pitchFamily="34" charset="0"/>
              </a:rPr>
              <a:t>Call activity can be reported on by other Enterprise Users &amp; Supervisors</a:t>
            </a:r>
          </a:p>
          <a:p>
            <a:pPr marL="171450" indent="-171450">
              <a:buFont typeface="Arial" panose="020B0604020202020204" pitchFamily="34" charset="0"/>
              <a:buChar char="•"/>
            </a:pPr>
            <a:r>
              <a:rPr lang="en-GB" sz="900" dirty="0">
                <a:solidFill>
                  <a:schemeClr val="bg1"/>
                </a:solidFill>
                <a:latin typeface="Calibri" panose="020F0502020204030204" pitchFamily="34" charset="0"/>
                <a:cs typeface="Calibri" panose="020F0502020204030204" pitchFamily="34" charset="0"/>
              </a:rPr>
              <a:t>Status is visible to all user types with Call Control</a:t>
            </a:r>
          </a:p>
          <a:p>
            <a:pPr marL="171450" indent="-171450">
              <a:buFont typeface="Arial" panose="020B0604020202020204" pitchFamily="34" charset="0"/>
              <a:buChar char="•"/>
            </a:pPr>
            <a:r>
              <a:rPr lang="en-GB" sz="900" dirty="0">
                <a:solidFill>
                  <a:schemeClr val="bg1"/>
                </a:solidFill>
                <a:latin typeface="Calibri" panose="020F0502020204030204" pitchFamily="34" charset="0"/>
                <a:cs typeface="Calibri" panose="020F0502020204030204" pitchFamily="34" charset="0"/>
              </a:rPr>
              <a:t>Use Cases:</a:t>
            </a:r>
          </a:p>
          <a:p>
            <a:pPr marL="628650" lvl="1" indent="-171450">
              <a:buFont typeface="Arial" panose="020B0604020202020204" pitchFamily="34" charset="0"/>
              <a:buChar char="•"/>
            </a:pPr>
            <a:r>
              <a:rPr lang="en-GB" sz="900" dirty="0">
                <a:solidFill>
                  <a:schemeClr val="bg1"/>
                </a:solidFill>
                <a:latin typeface="Calibri" panose="020F0502020204030204" pitchFamily="34" charset="0"/>
                <a:cs typeface="Calibri" panose="020F0502020204030204" pitchFamily="34" charset="0"/>
              </a:rPr>
              <a:t>With real time</a:t>
            </a:r>
          </a:p>
          <a:p>
            <a:pPr marL="628650" lvl="1" indent="-171450">
              <a:buFont typeface="Arial" panose="020B0604020202020204" pitchFamily="34" charset="0"/>
              <a:buChar char="•"/>
            </a:pPr>
            <a:r>
              <a:rPr lang="en-GB" sz="900" dirty="0">
                <a:solidFill>
                  <a:schemeClr val="bg1"/>
                </a:solidFill>
                <a:latin typeface="Calibri" panose="020F0502020204030204" pitchFamily="34" charset="0"/>
                <a:cs typeface="Calibri" panose="020F0502020204030204" pitchFamily="34" charset="0"/>
              </a:rPr>
              <a:t>Management Reporting</a:t>
            </a:r>
          </a:p>
          <a:p>
            <a:pPr marL="628650" lvl="1" indent="-171450">
              <a:buFont typeface="Arial" panose="020B0604020202020204" pitchFamily="34" charset="0"/>
              <a:buChar char="•"/>
            </a:pPr>
            <a:r>
              <a:rPr lang="en-GB" sz="900" dirty="0">
                <a:solidFill>
                  <a:schemeClr val="bg1"/>
                </a:solidFill>
                <a:latin typeface="Calibri" panose="020F0502020204030204" pitchFamily="34" charset="0"/>
                <a:cs typeface="Calibri" panose="020F0502020204030204" pitchFamily="34" charset="0"/>
              </a:rPr>
              <a:t>Company management</a:t>
            </a:r>
          </a:p>
          <a:p>
            <a:pPr marL="628650" lvl="1" indent="-171450">
              <a:buFont typeface="Arial" panose="020B0604020202020204" pitchFamily="34" charset="0"/>
              <a:buChar char="•"/>
            </a:pPr>
            <a:r>
              <a:rPr lang="en-GB" sz="900" dirty="0">
                <a:solidFill>
                  <a:schemeClr val="bg1"/>
                </a:solidFill>
                <a:latin typeface="Calibri" panose="020F0502020204030204" pitchFamily="34" charset="0"/>
                <a:cs typeface="Calibri" panose="020F0502020204030204" pitchFamily="34" charset="0"/>
              </a:rPr>
              <a:t>Team leaders</a:t>
            </a:r>
          </a:p>
          <a:p>
            <a:pPr marL="628650" lvl="1" indent="-171450">
              <a:buFont typeface="Arial" panose="020B0604020202020204" pitchFamily="34" charset="0"/>
              <a:buChar char="•"/>
            </a:pPr>
            <a:r>
              <a:rPr lang="en-GB" sz="900" dirty="0">
                <a:solidFill>
                  <a:schemeClr val="bg1"/>
                </a:solidFill>
                <a:latin typeface="Calibri" panose="020F0502020204030204" pitchFamily="34" charset="0"/>
                <a:cs typeface="Calibri" panose="020F0502020204030204" pitchFamily="34" charset="0"/>
              </a:rPr>
              <a:t>Informal call centre reporting</a:t>
            </a:r>
          </a:p>
          <a:p>
            <a:pPr marL="628650" lvl="1" indent="-171450">
              <a:buFont typeface="Arial" panose="020B0604020202020204" pitchFamily="34" charset="0"/>
              <a:buChar char="•"/>
            </a:pPr>
            <a:r>
              <a:rPr lang="en-GB" sz="900" dirty="0">
                <a:solidFill>
                  <a:schemeClr val="bg1"/>
                </a:solidFill>
                <a:latin typeface="Calibri" panose="020F0502020204030204" pitchFamily="34" charset="0"/>
                <a:cs typeface="Calibri" panose="020F0502020204030204" pitchFamily="34" charset="0"/>
              </a:rPr>
              <a:t>Professional Services Fee Earners</a:t>
            </a:r>
          </a:p>
        </p:txBody>
      </p:sp>
      <p:sp>
        <p:nvSpPr>
          <p:cNvPr id="3" name="Rectangle 2">
            <a:extLst>
              <a:ext uri="{FF2B5EF4-FFF2-40B4-BE49-F238E27FC236}">
                <a16:creationId xmlns:a16="http://schemas.microsoft.com/office/drawing/2014/main" id="{2C62C2EA-2EE6-BF51-4265-AC0CCAEF4698}"/>
              </a:ext>
            </a:extLst>
          </p:cNvPr>
          <p:cNvSpPr/>
          <p:nvPr/>
        </p:nvSpPr>
        <p:spPr>
          <a:xfrm>
            <a:off x="547649" y="2148840"/>
            <a:ext cx="2199317" cy="365760"/>
          </a:xfrm>
          <a:prstGeom prst="rect">
            <a:avLst/>
          </a:prstGeom>
          <a:solidFill>
            <a:schemeClr val="tx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Enterprise</a:t>
            </a:r>
          </a:p>
        </p:txBody>
      </p:sp>
      <p:sp>
        <p:nvSpPr>
          <p:cNvPr id="21" name="TextBox 20">
            <a:extLst>
              <a:ext uri="{FF2B5EF4-FFF2-40B4-BE49-F238E27FC236}">
                <a16:creationId xmlns:a16="http://schemas.microsoft.com/office/drawing/2014/main" id="{1535A724-CBFF-0B69-136F-B9B08C53A10C}"/>
              </a:ext>
            </a:extLst>
          </p:cNvPr>
          <p:cNvSpPr txBox="1"/>
          <p:nvPr/>
        </p:nvSpPr>
        <p:spPr>
          <a:xfrm>
            <a:off x="10113404" y="2940571"/>
            <a:ext cx="1837804" cy="1892826"/>
          </a:xfrm>
          <a:prstGeom prst="rect">
            <a:avLst/>
          </a:prstGeom>
          <a:noFill/>
        </p:spPr>
        <p:txBody>
          <a:bodyPr wrap="square">
            <a:spAutoFit/>
          </a:bodyPr>
          <a:lstStyle/>
          <a:p>
            <a:pPr marL="171450" indent="-171450">
              <a:buFont typeface="Arial" panose="020B0604020202020204" pitchFamily="34" charset="0"/>
              <a:buChar char="•"/>
            </a:pPr>
            <a:r>
              <a:rPr lang="en-GB" sz="900" dirty="0">
                <a:solidFill>
                  <a:schemeClr val="bg1"/>
                </a:solidFill>
                <a:latin typeface="Calibri" panose="020F0502020204030204" pitchFamily="34" charset="0"/>
                <a:cs typeface="Calibri" panose="020F0502020204030204" pitchFamily="34" charset="0"/>
              </a:rPr>
              <a:t>Real-time visibility of agents call and queue environment</a:t>
            </a:r>
          </a:p>
          <a:p>
            <a:pPr marL="171450" indent="-171450">
              <a:buFont typeface="Arial" panose="020B0604020202020204" pitchFamily="34" charset="0"/>
              <a:buChar char="•"/>
            </a:pPr>
            <a:r>
              <a:rPr lang="en-GB" sz="900" dirty="0">
                <a:solidFill>
                  <a:schemeClr val="bg1"/>
                </a:solidFill>
                <a:latin typeface="Calibri" panose="020F0502020204030204" pitchFamily="34" charset="0"/>
                <a:cs typeface="Calibri" panose="020F0502020204030204" pitchFamily="34" charset="0"/>
              </a:rPr>
              <a:t>Self -- Management</a:t>
            </a:r>
          </a:p>
          <a:p>
            <a:pPr marL="171450" indent="-171450">
              <a:buFont typeface="Arial" panose="020B0604020202020204" pitchFamily="34" charset="0"/>
              <a:buChar char="•"/>
            </a:pPr>
            <a:r>
              <a:rPr lang="en-GB" sz="900" dirty="0">
                <a:solidFill>
                  <a:schemeClr val="bg1"/>
                </a:solidFill>
                <a:latin typeface="Calibri" panose="020F0502020204030204" pitchFamily="34" charset="0"/>
                <a:cs typeface="Calibri" panose="020F0502020204030204" pitchFamily="34" charset="0"/>
              </a:rPr>
              <a:t>Call recapture</a:t>
            </a:r>
          </a:p>
          <a:p>
            <a:pPr marL="171450" indent="-171450">
              <a:buFont typeface="Arial" panose="020B0604020202020204" pitchFamily="34" charset="0"/>
              <a:buChar char="•"/>
            </a:pPr>
            <a:r>
              <a:rPr lang="en-GB" sz="900" dirty="0">
                <a:solidFill>
                  <a:schemeClr val="bg1"/>
                </a:solidFill>
                <a:latin typeface="Calibri" panose="020F0502020204030204" pitchFamily="34" charset="0"/>
                <a:cs typeface="Calibri" panose="020F0502020204030204" pitchFamily="34" charset="0"/>
              </a:rPr>
              <a:t>Self-queue &amp; availability management</a:t>
            </a:r>
          </a:p>
          <a:p>
            <a:pPr marL="171450" indent="-171450">
              <a:buFont typeface="Arial" panose="020B0604020202020204" pitchFamily="34" charset="0"/>
              <a:buChar char="•"/>
            </a:pPr>
            <a:r>
              <a:rPr lang="en-GB" sz="900" dirty="0">
                <a:solidFill>
                  <a:schemeClr val="bg1"/>
                </a:solidFill>
                <a:latin typeface="Calibri" panose="020F0502020204030204" pitchFamily="34" charset="0"/>
                <a:cs typeface="Calibri" panose="020F0502020204030204" pitchFamily="34" charset="0"/>
              </a:rPr>
              <a:t>Call &amp; agent Activity is reported on by Supervisors</a:t>
            </a:r>
          </a:p>
          <a:p>
            <a:pPr marL="171450" indent="-171450">
              <a:buFont typeface="Arial" panose="020B0604020202020204" pitchFamily="34" charset="0"/>
              <a:buChar char="•"/>
            </a:pPr>
            <a:r>
              <a:rPr lang="en-GB" sz="900" dirty="0">
                <a:solidFill>
                  <a:schemeClr val="bg1"/>
                </a:solidFill>
                <a:latin typeface="Calibri" panose="020F0502020204030204" pitchFamily="34" charset="0"/>
                <a:cs typeface="Calibri" panose="020F0502020204030204" pitchFamily="34" charset="0"/>
              </a:rPr>
              <a:t>Status is visible to all subscribed users</a:t>
            </a:r>
          </a:p>
          <a:p>
            <a:pPr marL="171450" indent="-171450">
              <a:buFont typeface="Arial" panose="020B0604020202020204" pitchFamily="34" charset="0"/>
              <a:buChar char="•"/>
            </a:pPr>
            <a:r>
              <a:rPr lang="en-GB" sz="900" dirty="0">
                <a:solidFill>
                  <a:schemeClr val="bg1"/>
                </a:solidFill>
                <a:latin typeface="Calibri" panose="020F0502020204030204" pitchFamily="34" charset="0"/>
                <a:cs typeface="Calibri" panose="020F0502020204030204" pitchFamily="34" charset="0"/>
              </a:rPr>
              <a:t>Use Cases:</a:t>
            </a:r>
          </a:p>
          <a:p>
            <a:pPr marL="628650" lvl="1" indent="-171450">
              <a:buFont typeface="Arial" panose="020B0604020202020204" pitchFamily="34" charset="0"/>
              <a:buChar char="•"/>
            </a:pPr>
            <a:r>
              <a:rPr lang="en-GB" sz="900" dirty="0">
                <a:solidFill>
                  <a:schemeClr val="bg1"/>
                </a:solidFill>
                <a:latin typeface="Calibri" panose="020F0502020204030204" pitchFamily="34" charset="0"/>
                <a:cs typeface="Calibri" panose="020F0502020204030204" pitchFamily="34" charset="0"/>
              </a:rPr>
              <a:t>Call Centre Agents</a:t>
            </a:r>
          </a:p>
          <a:p>
            <a:pPr marL="628650" lvl="1" indent="-171450">
              <a:buFont typeface="Arial" panose="020B0604020202020204" pitchFamily="34" charset="0"/>
              <a:buChar char="•"/>
            </a:pPr>
            <a:r>
              <a:rPr lang="en-GB" sz="900" dirty="0">
                <a:solidFill>
                  <a:schemeClr val="bg1"/>
                </a:solidFill>
                <a:latin typeface="Calibri" panose="020F0502020204030204" pitchFamily="34" charset="0"/>
                <a:cs typeface="Calibri" panose="020F0502020204030204" pitchFamily="34" charset="0"/>
              </a:rPr>
              <a:t>Hybrid Agents</a:t>
            </a:r>
          </a:p>
        </p:txBody>
      </p:sp>
      <p:sp>
        <p:nvSpPr>
          <p:cNvPr id="22" name="Rectangle: Rounded Corners 21">
            <a:extLst>
              <a:ext uri="{FF2B5EF4-FFF2-40B4-BE49-F238E27FC236}">
                <a16:creationId xmlns:a16="http://schemas.microsoft.com/office/drawing/2014/main" id="{04DA8B04-0B11-03D0-B32B-26CBD8BA6D5F}"/>
              </a:ext>
            </a:extLst>
          </p:cNvPr>
          <p:cNvSpPr/>
          <p:nvPr/>
        </p:nvSpPr>
        <p:spPr>
          <a:xfrm>
            <a:off x="10052956" y="2157982"/>
            <a:ext cx="1898252" cy="3090914"/>
          </a:xfrm>
          <a:prstGeom prst="roundRect">
            <a:avLst/>
          </a:prstGeom>
          <a:noFill/>
          <a:ln>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23" name="Rectangle 22">
            <a:extLst>
              <a:ext uri="{FF2B5EF4-FFF2-40B4-BE49-F238E27FC236}">
                <a16:creationId xmlns:a16="http://schemas.microsoft.com/office/drawing/2014/main" id="{4B01B4DE-ABF4-C141-7D58-86BB00FE2C9D}"/>
              </a:ext>
            </a:extLst>
          </p:cNvPr>
          <p:cNvSpPr/>
          <p:nvPr/>
        </p:nvSpPr>
        <p:spPr>
          <a:xfrm>
            <a:off x="7756546" y="2157981"/>
            <a:ext cx="2133981" cy="365759"/>
          </a:xfrm>
          <a:prstGeom prst="rect">
            <a:avLst/>
          </a:prstGeom>
          <a:solidFill>
            <a:schemeClr val="tx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Supervisor</a:t>
            </a:r>
          </a:p>
        </p:txBody>
      </p:sp>
      <p:sp>
        <p:nvSpPr>
          <p:cNvPr id="24" name="Rectangle 23">
            <a:extLst>
              <a:ext uri="{FF2B5EF4-FFF2-40B4-BE49-F238E27FC236}">
                <a16:creationId xmlns:a16="http://schemas.microsoft.com/office/drawing/2014/main" id="{EA1E1405-4813-0EB9-FBDF-81BF322653EE}"/>
              </a:ext>
            </a:extLst>
          </p:cNvPr>
          <p:cNvSpPr/>
          <p:nvPr/>
        </p:nvSpPr>
        <p:spPr>
          <a:xfrm>
            <a:off x="10011936" y="2117612"/>
            <a:ext cx="1898252" cy="365759"/>
          </a:xfrm>
          <a:prstGeom prst="rect">
            <a:avLst/>
          </a:prstGeom>
          <a:solidFill>
            <a:schemeClr val="tx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Agent</a:t>
            </a:r>
          </a:p>
        </p:txBody>
      </p:sp>
      <p:sp>
        <p:nvSpPr>
          <p:cNvPr id="25" name="Rectangle 24">
            <a:extLst>
              <a:ext uri="{FF2B5EF4-FFF2-40B4-BE49-F238E27FC236}">
                <a16:creationId xmlns:a16="http://schemas.microsoft.com/office/drawing/2014/main" id="{EEEB8B63-CA48-EF60-30F9-300FE0E267A2}"/>
              </a:ext>
            </a:extLst>
          </p:cNvPr>
          <p:cNvSpPr/>
          <p:nvPr/>
        </p:nvSpPr>
        <p:spPr>
          <a:xfrm>
            <a:off x="7756546" y="1463040"/>
            <a:ext cx="4194663" cy="237744"/>
          </a:xfrm>
          <a:prstGeom prst="rect">
            <a:avLst/>
          </a:prstGeom>
          <a:solidFill>
            <a:schemeClr val="tx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Call Centre Reporting</a:t>
            </a:r>
          </a:p>
        </p:txBody>
      </p:sp>
      <p:sp>
        <p:nvSpPr>
          <p:cNvPr id="4" name="Title 3">
            <a:extLst>
              <a:ext uri="{FF2B5EF4-FFF2-40B4-BE49-F238E27FC236}">
                <a16:creationId xmlns:a16="http://schemas.microsoft.com/office/drawing/2014/main" id="{AF0E04B7-DA7E-3D16-ECD8-1060F7741D78}"/>
              </a:ext>
            </a:extLst>
          </p:cNvPr>
          <p:cNvSpPr>
            <a:spLocks noGrp="1"/>
          </p:cNvSpPr>
          <p:nvPr>
            <p:ph type="title"/>
          </p:nvPr>
        </p:nvSpPr>
        <p:spPr/>
        <p:txBody>
          <a:bodyPr/>
          <a:lstStyle/>
          <a:p>
            <a:r>
              <a:rPr lang="en-GB" dirty="0" err="1"/>
              <a:t>Akixi</a:t>
            </a:r>
            <a:r>
              <a:rPr lang="en-GB" dirty="0"/>
              <a:t> UCaaS Reporting</a:t>
            </a:r>
          </a:p>
        </p:txBody>
      </p:sp>
      <p:sp>
        <p:nvSpPr>
          <p:cNvPr id="12" name="Challenges">
            <a:extLst>
              <a:ext uri="{FF2B5EF4-FFF2-40B4-BE49-F238E27FC236}">
                <a16:creationId xmlns:a16="http://schemas.microsoft.com/office/drawing/2014/main" id="{F096212C-A0C3-C2C8-F325-8B4282E198BC}"/>
              </a:ext>
            </a:extLst>
          </p:cNvPr>
          <p:cNvSpPr txBox="1">
            <a:spLocks/>
          </p:cNvSpPr>
          <p:nvPr/>
        </p:nvSpPr>
        <p:spPr>
          <a:xfrm>
            <a:off x="202758" y="1005841"/>
            <a:ext cx="11817792" cy="4517136"/>
          </a:xfrm>
          <a:prstGeom prst="roundRect">
            <a:avLst>
              <a:gd name="adj" fmla="val 2396"/>
            </a:avLst>
          </a:prstGeom>
          <a:ln>
            <a:solidFill>
              <a:schemeClr val="bg2"/>
            </a:solidFill>
          </a:ln>
        </p:spPr>
        <p:txBody>
          <a:bodyPr wrap="square" anchor="t">
            <a:noAutofit/>
          </a:bodyPr>
          <a:lstStyle>
            <a:lvl1pPr marL="457189" indent="-457189"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1pPr>
            <a:lvl2pPr marL="990575" indent="-380990"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2pPr>
            <a:lvl3pPr marL="1523962" indent="-304792"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3pPr>
            <a:lvl4pPr marL="2133547" indent="-304792"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4pPr>
            <a:lvl5pPr marL="2743131" indent="-304792"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marR="0" lvl="0" indent="0" algn="just" defTabSz="609585" rtl="0" eaLnBrk="1" fontAlgn="auto" latinLnBrk="0" hangingPunct="1">
              <a:lnSpc>
                <a:spcPct val="100000"/>
              </a:lnSpc>
              <a:spcBef>
                <a:spcPts val="0"/>
              </a:spcBef>
              <a:spcAft>
                <a:spcPts val="600"/>
              </a:spcAft>
              <a:buClrTx/>
              <a:buSzTx/>
              <a:buFont typeface="Arial"/>
              <a:buNone/>
              <a:tabLst/>
              <a:defRPr/>
            </a:pPr>
            <a:r>
              <a:rPr kumimoji="0" lang="en-GB" sz="1600" b="1" i="0" u="none" strike="noStrike" kern="1200" cap="none" spc="0" normalizeH="0" baseline="0" noProof="0">
                <a:ln>
                  <a:noFill/>
                </a:ln>
                <a:solidFill>
                  <a:prstClr val="white"/>
                </a:solidFill>
                <a:effectLst/>
                <a:uLnTx/>
                <a:uFillTx/>
                <a:latin typeface="Helvetica" pitchFamily="2" charset="0"/>
                <a:cs typeface="Helvetica" panose="020B0604020202020204" pitchFamily="34" charset="0"/>
              </a:rPr>
              <a:t>Product Details</a:t>
            </a:r>
            <a:endParaRPr kumimoji="0" lang="en-GB" sz="1200" b="1" i="0" u="none" strike="noStrike" kern="1200" cap="none" spc="0" normalizeH="0" baseline="0" noProof="0">
              <a:ln>
                <a:noFill/>
              </a:ln>
              <a:solidFill>
                <a:prstClr val="white"/>
              </a:solidFill>
              <a:effectLst/>
              <a:highlight>
                <a:srgbClr val="1A1C2B"/>
              </a:highlight>
              <a:uLnTx/>
              <a:uFillTx/>
              <a:latin typeface="Helvetica" pitchFamily="2" charset="0"/>
            </a:endParaRPr>
          </a:p>
        </p:txBody>
      </p:sp>
      <p:sp>
        <p:nvSpPr>
          <p:cNvPr id="13" name="TextBox 12">
            <a:extLst>
              <a:ext uri="{FF2B5EF4-FFF2-40B4-BE49-F238E27FC236}">
                <a16:creationId xmlns:a16="http://schemas.microsoft.com/office/drawing/2014/main" id="{C8FFF8BD-A522-867E-3265-AFC3B03358E3}"/>
              </a:ext>
            </a:extLst>
          </p:cNvPr>
          <p:cNvSpPr txBox="1"/>
          <p:nvPr/>
        </p:nvSpPr>
        <p:spPr>
          <a:xfrm>
            <a:off x="10159773" y="598271"/>
            <a:ext cx="1575027" cy="36933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00FF2D"/>
                </a:solidFill>
                <a:effectLst/>
                <a:uLnTx/>
                <a:uFillTx/>
                <a:latin typeface="Helvetica" panose="020B0604020202020204" pitchFamily="34" charset="0"/>
                <a:ea typeface="+mn-ea"/>
                <a:cs typeface="Helvetica" panose="020B0604020202020204" pitchFamily="34" charset="0"/>
              </a:rPr>
              <a:t>CRIB SHEET</a:t>
            </a:r>
          </a:p>
        </p:txBody>
      </p:sp>
    </p:spTree>
    <p:extLst>
      <p:ext uri="{BB962C8B-B14F-4D97-AF65-F5344CB8AC3E}">
        <p14:creationId xmlns:p14="http://schemas.microsoft.com/office/powerpoint/2010/main" val="2024506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07FE3-02F6-B503-48D7-54D7849C3C4A}"/>
              </a:ext>
            </a:extLst>
          </p:cNvPr>
          <p:cNvSpPr>
            <a:spLocks noGrp="1"/>
          </p:cNvSpPr>
          <p:nvPr>
            <p:ph type="title"/>
          </p:nvPr>
        </p:nvSpPr>
        <p:spPr>
          <a:xfrm>
            <a:off x="2768600" y="6875"/>
            <a:ext cx="8966200" cy="749300"/>
          </a:xfrm>
          <a:noFill/>
        </p:spPr>
        <p:txBody>
          <a:bodyPr>
            <a:normAutofit/>
          </a:bodyPr>
          <a:lstStyle/>
          <a:p>
            <a:r>
              <a:rPr lang="en-GB" dirty="0" err="1"/>
              <a:t>Akixi</a:t>
            </a:r>
            <a:r>
              <a:rPr lang="en-GB" dirty="0"/>
              <a:t> UCaaS Reporting</a:t>
            </a:r>
          </a:p>
        </p:txBody>
      </p:sp>
      <p:sp>
        <p:nvSpPr>
          <p:cNvPr id="29" name="Text Placeholder 2">
            <a:extLst>
              <a:ext uri="{FF2B5EF4-FFF2-40B4-BE49-F238E27FC236}">
                <a16:creationId xmlns:a16="http://schemas.microsoft.com/office/drawing/2014/main" id="{4E4F609A-3CC0-8FAA-720B-C15B17FBB63A}"/>
              </a:ext>
            </a:extLst>
          </p:cNvPr>
          <p:cNvSpPr txBox="1">
            <a:spLocks/>
          </p:cNvSpPr>
          <p:nvPr/>
        </p:nvSpPr>
        <p:spPr>
          <a:xfrm>
            <a:off x="334963" y="3429000"/>
            <a:ext cx="11399837" cy="2728022"/>
          </a:xfrm>
          <a:prstGeom prst="roundRect">
            <a:avLst>
              <a:gd name="adj" fmla="val 8799"/>
            </a:avLst>
          </a:prstGeom>
          <a:ln>
            <a:solidFill>
              <a:schemeClr val="bg2"/>
            </a:solidFill>
          </a:ln>
        </p:spPr>
        <p:txBody>
          <a:bodyPr wrap="square">
            <a:noAutofit/>
          </a:bodyPr>
          <a:lstStyle>
            <a:lvl1pPr marL="457189" indent="-457189"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1pPr>
            <a:lvl2pPr marL="990575" indent="-380990"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2pPr>
            <a:lvl3pPr marL="1523962" indent="-304792"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3pPr>
            <a:lvl4pPr marL="2133547" indent="-304792"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4pPr>
            <a:lvl5pPr marL="2743131" indent="-304792"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marR="0" lvl="0" indent="0" algn="just" defTabSz="609585" rtl="0" eaLnBrk="1" fontAlgn="auto" latinLnBrk="0" hangingPunct="1">
              <a:lnSpc>
                <a:spcPct val="100000"/>
              </a:lnSpc>
              <a:spcBef>
                <a:spcPts val="0"/>
              </a:spcBef>
              <a:spcAft>
                <a:spcPts val="600"/>
              </a:spcAft>
              <a:buClrTx/>
              <a:buSzTx/>
              <a:buFont typeface="Arial"/>
              <a:buNone/>
              <a:tabLst/>
              <a:defRPr/>
            </a:pPr>
            <a:r>
              <a:rPr kumimoji="0" lang="en-GB" sz="1600" b="1" i="0" u="none" strike="noStrike" kern="1200" cap="none" spc="0" normalizeH="0" baseline="0" noProof="0" dirty="0">
                <a:ln>
                  <a:noFill/>
                </a:ln>
                <a:solidFill>
                  <a:prstClr val="white"/>
                </a:solidFill>
                <a:effectLst/>
                <a:uLnTx/>
                <a:uFillTx/>
                <a:latin typeface="Helvetica" pitchFamily="2" charset="0"/>
              </a:rPr>
              <a:t>Why </a:t>
            </a:r>
            <a:r>
              <a:rPr kumimoji="0" lang="en-GB" sz="1600" b="1" i="0" u="none" strike="noStrike" kern="1200" cap="none" spc="0" normalizeH="0" baseline="0" noProof="0" dirty="0" err="1">
                <a:ln>
                  <a:noFill/>
                </a:ln>
                <a:solidFill>
                  <a:prstClr val="white"/>
                </a:solidFill>
                <a:effectLst/>
                <a:uLnTx/>
                <a:uFillTx/>
                <a:latin typeface="Helvetica" pitchFamily="2" charset="0"/>
              </a:rPr>
              <a:t>EXPO.e</a:t>
            </a:r>
            <a:endParaRPr kumimoji="0" lang="en-GB" sz="1600" b="1" i="0" u="none" strike="noStrike" kern="1200" cap="none" spc="0" normalizeH="0" baseline="0" noProof="0" dirty="0">
              <a:ln>
                <a:noFill/>
              </a:ln>
              <a:solidFill>
                <a:prstClr val="white"/>
              </a:solidFill>
              <a:effectLst/>
              <a:uLnTx/>
              <a:uFillTx/>
              <a:latin typeface="Helvetica" pitchFamily="2" charset="0"/>
            </a:endParaRPr>
          </a:p>
          <a:p>
            <a:pPr marL="0" lvl="0" indent="0">
              <a:spcBef>
                <a:spcPts val="0"/>
              </a:spcBef>
              <a:spcAft>
                <a:spcPts val="1200"/>
              </a:spcAft>
              <a:buNone/>
            </a:pPr>
            <a:r>
              <a:rPr lang="en-GB" sz="900" dirty="0">
                <a:solidFill>
                  <a:schemeClr val="bg1"/>
                </a:solidFill>
                <a:latin typeface="Helvetica" panose="020B0604020202020204" pitchFamily="34" charset="0"/>
                <a:cs typeface="Helvetica" panose="020B0604020202020204" pitchFamily="34" charset="0"/>
              </a:rPr>
              <a:t>Deploying your call management system has never been easier with our Cloud-Based solution which side-steps the need for costly infrastructure, producing no additional capex costs.</a:t>
            </a:r>
          </a:p>
          <a:p>
            <a:pPr marL="0" lvl="0" indent="0">
              <a:spcBef>
                <a:spcPts val="0"/>
              </a:spcBef>
              <a:spcAft>
                <a:spcPts val="1200"/>
              </a:spcAft>
              <a:buNone/>
            </a:pPr>
            <a:r>
              <a:rPr lang="en-GB" sz="900" dirty="0">
                <a:solidFill>
                  <a:schemeClr val="bg1"/>
                </a:solidFill>
                <a:latin typeface="Helvetica" panose="020B0604020202020204" pitchFamily="34" charset="0"/>
                <a:cs typeface="Helvetica" panose="020B0604020202020204" pitchFamily="34" charset="0"/>
              </a:rPr>
              <a:t>• Limit costs further with our monthly per-user charge instead of being restricted by traditional long-term contracts.</a:t>
            </a:r>
          </a:p>
          <a:p>
            <a:pPr marL="0" lvl="0" indent="0">
              <a:spcBef>
                <a:spcPts val="0"/>
              </a:spcBef>
              <a:spcAft>
                <a:spcPts val="1200"/>
              </a:spcAft>
              <a:buNone/>
            </a:pPr>
            <a:r>
              <a:rPr lang="en-GB" sz="900" dirty="0">
                <a:solidFill>
                  <a:schemeClr val="bg1"/>
                </a:solidFill>
                <a:latin typeface="Helvetica" panose="020B0604020202020204" pitchFamily="34" charset="0"/>
                <a:cs typeface="Helvetica" panose="020B0604020202020204" pitchFamily="34" charset="0"/>
              </a:rPr>
              <a:t>• Profit from a highly scalable solution which allows you to manage anywhere from 2 to 10,000 users across multiple sites with ease via our dedicated customer portal. </a:t>
            </a:r>
          </a:p>
          <a:p>
            <a:pPr marL="0" lvl="0" indent="0">
              <a:spcBef>
                <a:spcPts val="0"/>
              </a:spcBef>
              <a:spcAft>
                <a:spcPts val="1200"/>
              </a:spcAft>
              <a:buNone/>
            </a:pPr>
            <a:r>
              <a:rPr lang="en-GB" sz="900" dirty="0">
                <a:solidFill>
                  <a:schemeClr val="bg1"/>
                </a:solidFill>
                <a:latin typeface="Helvetica" panose="020B0604020202020204" pitchFamily="34" charset="0"/>
                <a:cs typeface="Helvetica" panose="020B0604020202020204" pitchFamily="34" charset="0"/>
              </a:rPr>
              <a:t>• Enjoy the benefits of viewing over 200 sets of historic and real-time statistics on live wallboards either on site or remotely via your preferred device (mobile, laptop, etc.)*</a:t>
            </a:r>
          </a:p>
          <a:p>
            <a:pPr marL="0" lvl="0" indent="0">
              <a:spcBef>
                <a:spcPts val="0"/>
              </a:spcBef>
              <a:spcAft>
                <a:spcPts val="1200"/>
              </a:spcAft>
              <a:buNone/>
            </a:pPr>
            <a:r>
              <a:rPr lang="en-GB" sz="900" dirty="0">
                <a:solidFill>
                  <a:schemeClr val="bg1"/>
                </a:solidFill>
                <a:latin typeface="Helvetica" panose="020B0604020202020204" pitchFamily="34" charset="0"/>
                <a:cs typeface="Helvetica" panose="020B0604020202020204" pitchFamily="34" charset="0"/>
              </a:rPr>
              <a:t>• Digital wallboards can be configured to display the metrics you require whilst statistics can be viewed in chart format* to easily identify trends and track performance levels.</a:t>
            </a:r>
          </a:p>
          <a:p>
            <a:pPr marL="0" lvl="0" indent="0">
              <a:spcBef>
                <a:spcPts val="0"/>
              </a:spcBef>
              <a:spcAft>
                <a:spcPts val="1200"/>
              </a:spcAft>
              <a:buNone/>
            </a:pPr>
            <a:r>
              <a:rPr lang="en-GB" sz="900" dirty="0">
                <a:solidFill>
                  <a:schemeClr val="bg1"/>
                </a:solidFill>
                <a:latin typeface="Helvetica" panose="020B0604020202020204" pitchFamily="34" charset="0"/>
                <a:cs typeface="Helvetica" panose="020B0604020202020204" pitchFamily="34" charset="0"/>
              </a:rPr>
              <a:t>• We deliver a tailored solution with the added value of integrating with our Call Recording Solution to offer more detailed monitoring of inbound and outbound communications.</a:t>
            </a:r>
          </a:p>
        </p:txBody>
      </p:sp>
      <p:sp>
        <p:nvSpPr>
          <p:cNvPr id="41" name="TextBox 40">
            <a:extLst>
              <a:ext uri="{FF2B5EF4-FFF2-40B4-BE49-F238E27FC236}">
                <a16:creationId xmlns:a16="http://schemas.microsoft.com/office/drawing/2014/main" id="{8281DF23-C0E9-785F-B10E-2663B0AD3299}"/>
              </a:ext>
            </a:extLst>
          </p:cNvPr>
          <p:cNvSpPr txBox="1"/>
          <p:nvPr/>
        </p:nvSpPr>
        <p:spPr>
          <a:xfrm>
            <a:off x="10159773" y="598271"/>
            <a:ext cx="1575027" cy="36933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00FF2D"/>
                </a:solidFill>
                <a:effectLst/>
                <a:uLnTx/>
                <a:uFillTx/>
                <a:latin typeface="Helvetica" panose="020B0604020202020204" pitchFamily="34" charset="0"/>
                <a:ea typeface="+mn-ea"/>
                <a:cs typeface="Helvetica" panose="020B0604020202020204" pitchFamily="34" charset="0"/>
              </a:rPr>
              <a:t>CRIB SHEET</a:t>
            </a:r>
          </a:p>
        </p:txBody>
      </p:sp>
      <p:sp>
        <p:nvSpPr>
          <p:cNvPr id="3" name="Rectangle: Rounded Corners 2">
            <a:extLst>
              <a:ext uri="{FF2B5EF4-FFF2-40B4-BE49-F238E27FC236}">
                <a16:creationId xmlns:a16="http://schemas.microsoft.com/office/drawing/2014/main" id="{E6E9ED00-DE14-77F2-3885-1384D5EB65C2}"/>
              </a:ext>
            </a:extLst>
          </p:cNvPr>
          <p:cNvSpPr/>
          <p:nvPr/>
        </p:nvSpPr>
        <p:spPr>
          <a:xfrm>
            <a:off x="334963" y="967603"/>
            <a:ext cx="11399837" cy="2311462"/>
          </a:xfrm>
          <a:prstGeom prst="roundRect">
            <a:avLst/>
          </a:prstGeom>
          <a:solidFill>
            <a:schemeClr val="tx1"/>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lvl="0" algn="l">
              <a:lnSpc>
                <a:spcPct val="150000"/>
              </a:lnSpc>
            </a:pPr>
            <a:r>
              <a:rPr lang="en-GB" sz="1200" dirty="0">
                <a:solidFill>
                  <a:prstClr val="white"/>
                </a:solidFill>
                <a:latin typeface="Helvetica" pitchFamily="2" charset="0"/>
              </a:rPr>
              <a:t>The Service Provider challenge</a:t>
            </a:r>
          </a:p>
          <a:p>
            <a:pPr lvl="0" algn="l">
              <a:lnSpc>
                <a:spcPct val="150000"/>
              </a:lnSpc>
            </a:pPr>
            <a:r>
              <a:rPr lang="en-GB" sz="1200" dirty="0">
                <a:solidFill>
                  <a:prstClr val="white"/>
                </a:solidFill>
                <a:latin typeface="Helvetica" pitchFamily="2" charset="0"/>
              </a:rPr>
              <a:t> According to most analysts, the UCaaS market continues to experience significant levels of growth with the level of competition continuing to increase. Service providers are being impacted by inflationary pressures which are increasing their costs and are looking to maintain margins by increasing prices. At the same time, the hyper players like Microsoft Teams and Zoom continue to take significant share due to their widespread use during the pandemic, translating into phone system replacement when businesses reach end of contract for their PBXs.</a:t>
            </a:r>
            <a:endParaRPr kumimoji="0" lang="en-GB" sz="1200" b="0" i="0" u="none" strike="noStrike" kern="1200" cap="none" spc="0" normalizeH="0" baseline="0" noProof="0" dirty="0">
              <a:ln>
                <a:noFill/>
              </a:ln>
              <a:solidFill>
                <a:prstClr val="white"/>
              </a:solidFill>
              <a:effectLst/>
              <a:uLnTx/>
              <a:uFillTx/>
              <a:latin typeface="Helvetica" pitchFamily="2" charset="0"/>
              <a:ea typeface="+mj-ea"/>
            </a:endParaRPr>
          </a:p>
          <a:p>
            <a:pPr algn="ctr"/>
            <a:endParaRPr lang="en-GB" sz="1200" dirty="0">
              <a:solidFill>
                <a:schemeClr val="bg1"/>
              </a:solidFill>
            </a:endParaRPr>
          </a:p>
        </p:txBody>
      </p:sp>
    </p:spTree>
    <p:extLst>
      <p:ext uri="{BB962C8B-B14F-4D97-AF65-F5344CB8AC3E}">
        <p14:creationId xmlns:p14="http://schemas.microsoft.com/office/powerpoint/2010/main" val="3857606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fade">
                                      <p:cBhvr>
                                        <p:cTn id="7" dur="500"/>
                                        <p:tgtEl>
                                          <p:spTgt spid="41"/>
                                        </p:tgtEl>
                                      </p:cBhvr>
                                    </p:animEffect>
                                  </p:childTnLst>
                                </p:cTn>
                              </p:par>
                              <p:par>
                                <p:cTn id="8" presetID="10" presetClass="entr" presetSubtype="0" fill="hold" grpId="0" nodeType="withEffect">
                                  <p:stCondLst>
                                    <p:cond delay="500"/>
                                  </p:stCondLst>
                                  <p:childTnLst>
                                    <p:set>
                                      <p:cBhvr>
                                        <p:cTn id="9" dur="1" fill="hold">
                                          <p:stCondLst>
                                            <p:cond delay="0"/>
                                          </p:stCondLst>
                                        </p:cTn>
                                        <p:tgtEl>
                                          <p:spTgt spid="29"/>
                                        </p:tgtEl>
                                        <p:attrNameLst>
                                          <p:attrName>style.visibility</p:attrName>
                                        </p:attrNameLst>
                                      </p:cBhvr>
                                      <p:to>
                                        <p:strVal val="visible"/>
                                      </p:to>
                                    </p:set>
                                    <p:animEffect transition="in" filter="fade">
                                      <p:cBhvr>
                                        <p:cTn id="10"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41" grpId="0"/>
    </p:bldLst>
  </p:timing>
</p:sld>
</file>

<file path=ppt/theme/theme1.xml><?xml version="1.0" encoding="utf-8"?>
<a:theme xmlns:a="http://schemas.openxmlformats.org/drawingml/2006/main" name="Main Slide - Light">
  <a:themeElements>
    <a:clrScheme name="Expo.e Channel">
      <a:dk1>
        <a:srgbClr val="1A1C2B"/>
      </a:dk1>
      <a:lt1>
        <a:sysClr val="window" lastClr="FFFFFF"/>
      </a:lt1>
      <a:dk2>
        <a:srgbClr val="1A1C2B"/>
      </a:dk2>
      <a:lt2>
        <a:srgbClr val="00FF2D"/>
      </a:lt2>
      <a:accent1>
        <a:srgbClr val="7FFF95"/>
      </a:accent1>
      <a:accent2>
        <a:srgbClr val="BFFFCA"/>
      </a:accent2>
      <a:accent3>
        <a:srgbClr val="00FFD8"/>
      </a:accent3>
      <a:accent4>
        <a:srgbClr val="1A1C2B"/>
      </a:accent4>
      <a:accent5>
        <a:srgbClr val="00FF2D"/>
      </a:accent5>
      <a:accent6>
        <a:srgbClr val="000000"/>
      </a:accent6>
      <a:hlink>
        <a:srgbClr val="FFFFFF"/>
      </a:hlink>
      <a:folHlink>
        <a:srgbClr val="00FF2D"/>
      </a:folHlink>
    </a:clrScheme>
    <a:fontScheme name="Exponential-e">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Data-Platform-Solution_JWB.pptx" id="{F977F052-F96B-4DA6-89D1-A950CDF6C897}" vid="{5E787117-2195-4169-9D98-55FE7789A03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BAEE7694ABAEE4AAD0B21E57948C665" ma:contentTypeVersion="18" ma:contentTypeDescription="Create a new document." ma:contentTypeScope="" ma:versionID="4b734a0869d9f82c48f63dbc7d7bc79e">
  <xsd:schema xmlns:xsd="http://www.w3.org/2001/XMLSchema" xmlns:xs="http://www.w3.org/2001/XMLSchema" xmlns:p="http://schemas.microsoft.com/office/2006/metadata/properties" xmlns:ns2="a627b29c-87c9-4664-bf95-9f4015f36b10" xmlns:ns3="8dacb8ad-d8bf-4afc-8355-7985183833fd" targetNamespace="http://schemas.microsoft.com/office/2006/metadata/properties" ma:root="true" ma:fieldsID="fcb1ecb677fb997a6422b6105e94fdc6" ns2:_="" ns3:_="">
    <xsd:import namespace="a627b29c-87c9-4664-bf95-9f4015f36b10"/>
    <xsd:import namespace="8dacb8ad-d8bf-4afc-8355-7985183833fd"/>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ainProduct" minOccurs="0"/>
                <xsd:element ref="ns2:Vertical" minOccurs="0"/>
                <xsd:element ref="ns2:MediaLengthInSeconds" minOccurs="0"/>
                <xsd:element ref="ns3:SharedWithUsers" minOccurs="0"/>
                <xsd:element ref="ns3:SharedWithDetails" minOccurs="0"/>
                <xsd:element ref="ns2:MediaServiceObjectDetectorVersions" minOccurs="0"/>
                <xsd:element ref="ns2:AdditonalProducts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27b29c-87c9-4664-bf95-9f4015f36b1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38e39cdb-01ac-4c4a-9d60-db0dd1c5af7e"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ainProduct" ma:index="17" nillable="true" ma:displayName="Main Product" ma:format="Dropdown" ma:internalName="MainProduct">
      <xsd:simpleType>
        <xsd:union memberTypes="dms:Text">
          <xsd:simpleType>
            <xsd:restriction base="dms:Choice">
              <xsd:enumeration value="TCaaS"/>
              <xsd:enumeration value="CCaaS"/>
              <xsd:enumeration value="MTR"/>
            </xsd:restriction>
          </xsd:simpleType>
        </xsd:union>
      </xsd:simpleType>
    </xsd:element>
    <xsd:element name="Vertical" ma:index="18" nillable="true" ma:displayName="Vertical" ma:format="Dropdown" ma:internalName="Vertical">
      <xsd:simpleType>
        <xsd:union memberTypes="dms:Text">
          <xsd:simpleType>
            <xsd:restriction base="dms:Choice">
              <xsd:enumeration value="Housing"/>
              <xsd:enumeration value="Public Sector"/>
              <xsd:enumeration value="Legal"/>
            </xsd:restriction>
          </xsd:simpleType>
        </xsd:un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AdditonalProductss" ma:index="23" nillable="true" ma:displayName="Additonal Productss" ma:format="Dropdown" ma:internalName="AdditonalProductss">
      <xsd:simpleType>
        <xsd:restriction base="dms:Text">
          <xsd:maxLength value="255"/>
        </xsd:restriction>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dacb8ad-d8bf-4afc-8355-7985183833fd"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360c7ddf-c91d-4115-85e4-368a57c2f931}" ma:internalName="TaxCatchAll" ma:showField="CatchAllData" ma:web="8dacb8ad-d8bf-4afc-8355-7985183833fd">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Vertical xmlns="a627b29c-87c9-4664-bf95-9f4015f36b10" xsi:nil="true"/>
    <AdditonalProductss xmlns="a627b29c-87c9-4664-bf95-9f4015f36b10" xsi:nil="true"/>
    <TaxCatchAll xmlns="8dacb8ad-d8bf-4afc-8355-7985183833fd" xsi:nil="true"/>
    <lcf76f155ced4ddcb4097134ff3c332f xmlns="a627b29c-87c9-4664-bf95-9f4015f36b10">
      <Terms xmlns="http://schemas.microsoft.com/office/infopath/2007/PartnerControls"/>
    </lcf76f155ced4ddcb4097134ff3c332f>
    <MainProduct xmlns="a627b29c-87c9-4664-bf95-9f4015f36b1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74DF302-1EF2-4371-8B89-3A7DDBF7ED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627b29c-87c9-4664-bf95-9f4015f36b10"/>
    <ds:schemaRef ds:uri="8dacb8ad-d8bf-4afc-8355-7985183833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67BA13-0CC0-449D-A321-7BE0EF9EF35F}">
  <ds:schemaRefs>
    <ds:schemaRef ds:uri="http://www.w3.org/XML/1998/namespace"/>
    <ds:schemaRef ds:uri="http://schemas.microsoft.com/office/2006/metadata/properties"/>
    <ds:schemaRef ds:uri="http://purl.org/dc/elements/1.1/"/>
    <ds:schemaRef ds:uri="http://purl.org/dc/terms/"/>
    <ds:schemaRef ds:uri="http://schemas.microsoft.com/office/infopath/2007/PartnerControls"/>
    <ds:schemaRef ds:uri="http://schemas.openxmlformats.org/package/2006/metadata/core-properties"/>
    <ds:schemaRef ds:uri="http://schemas.microsoft.com/office/2006/documentManagement/types"/>
    <ds:schemaRef ds:uri="8dacb8ad-d8bf-4afc-8355-7985183833fd"/>
    <ds:schemaRef ds:uri="a627b29c-87c9-4664-bf95-9f4015f36b10"/>
    <ds:schemaRef ds:uri="http://purl.org/dc/dcmitype/"/>
  </ds:schemaRefs>
</ds:datastoreItem>
</file>

<file path=customXml/itemProps3.xml><?xml version="1.0" encoding="utf-8"?>
<ds:datastoreItem xmlns:ds="http://schemas.openxmlformats.org/officeDocument/2006/customXml" ds:itemID="{0E01B3E5-B7D0-41D0-97BD-0EFC51446062}">
  <ds:schemaRefs>
    <ds:schemaRef ds:uri="http://schemas.microsoft.com/sharepoint/v3/contenttype/forms"/>
  </ds:schemaRefs>
</ds:datastoreItem>
</file>

<file path=docMetadata/LabelInfo.xml><?xml version="1.0" encoding="utf-8"?>
<clbl:labelList xmlns:clbl="http://schemas.microsoft.com/office/2020/mipLabelMetadata">
  <clbl:label id="{13f88b1a-c749-4c3c-a732-bf54bc360645}" enabled="0" method="" siteId="{13f88b1a-c749-4c3c-a732-bf54bc360645}" removed="1"/>
</clbl:labelList>
</file>

<file path=docProps/app.xml><?xml version="1.0" encoding="utf-8"?>
<Properties xmlns="http://schemas.openxmlformats.org/officeDocument/2006/extended-properties" xmlns:vt="http://schemas.openxmlformats.org/officeDocument/2006/docPropsVTypes">
  <TotalTime>173</TotalTime>
  <Words>1144</Words>
  <Application>Microsoft Office PowerPoint</Application>
  <PresentationFormat>Widescreen</PresentationFormat>
  <Paragraphs>145</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Helvetica</vt:lpstr>
      <vt:lpstr>HelveticaNowDisplay Bold</vt:lpstr>
      <vt:lpstr>HelveticaNowText Medium</vt:lpstr>
      <vt:lpstr>HelveticaNowText Regular</vt:lpstr>
      <vt:lpstr>Main Slide - Light</vt:lpstr>
      <vt:lpstr>Akixi UCaaS Reporting</vt:lpstr>
      <vt:lpstr>Akixi UCaaS Reporting</vt:lpstr>
      <vt:lpstr>Akixi UCaaS Reporting</vt:lpstr>
      <vt:lpstr>Akixi UCaaS Reporting</vt:lpstr>
      <vt:lpstr>Akixi UCaaS Reporting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Andrew Leatherland</dc:creator>
  <cp:lastModifiedBy>Jason Williams-Bew</cp:lastModifiedBy>
  <cp:revision>4</cp:revision>
  <dcterms:created xsi:type="dcterms:W3CDTF">2024-11-11T16:24:05Z</dcterms:created>
  <dcterms:modified xsi:type="dcterms:W3CDTF">2025-03-28T09:34:27Z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0x0101006BAEE7694ABAEE4AAD0B21E57948C665</vt:lpwstr>
  </property>
  <property fmtid="{D5CDD505-2E9C-101B-9397-08002B2CF9AE}" pid="3" name="MediaServiceImageTags">
    <vt:lpwstr/>
  </property>
</Properties>
</file>