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143187703" r:id="rId5"/>
    <p:sldId id="2143187700" r:id="rId6"/>
    <p:sldId id="214318770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3A631EC-518D-E3B9-852E-D7A0D1C8FDC8}" name="Andrew Leatherland" initials="AL" userId="S::andrew.leatherland@exponential-e.com::41b834d7-b167-4561-8198-e25f2caa44b4" providerId="AD"/>
  <p188:author id="{05EC59F8-3687-FA52-E1F6-4C9F22A104FF}" name="Viktoria Pfeff" initials="VP" userId="S::viktoria.pfeff@exponential-e.com::64b38e73-835a-44e8-927a-4958e3c1077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2B63CF-EA54-D544-CD86-2311846AC90D}" v="2" dt="2024-12-11T09:40:38.380"/>
    <p1510:client id="{E9A1DE1C-2A8B-176A-E3EA-13AA0FA04454}" v="19" dt="2024-12-10T17:17:19.83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11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7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Slide - Light">
    <p:bg>
      <p:bgPr>
        <a:solidFill>
          <a:srgbClr val="E7E8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3">
            <a:extLst>
              <a:ext uri="{FF2B5EF4-FFF2-40B4-BE49-F238E27FC236}">
                <a16:creationId xmlns:a16="http://schemas.microsoft.com/office/drawing/2014/main" id="{197AF948-AFDA-994B-A7C7-A4D527451F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768600" y="6875"/>
            <a:ext cx="8966200" cy="749300"/>
          </a:xfrm>
          <a:prstGeom prst="rect">
            <a:avLst/>
          </a:prstGeom>
          <a:ln>
            <a:noFill/>
          </a:ln>
        </p:spPr>
        <p:txBody>
          <a:bodyPr vert="horz" anchor="ctr"/>
          <a:lstStyle>
            <a:lvl1pPr marL="0" algn="r" defTabSz="609585" rtl="0" eaLnBrk="1" latinLnBrk="0" hangingPunct="1">
              <a:spcBef>
                <a:spcPct val="0"/>
              </a:spcBef>
              <a:buNone/>
              <a:defRPr lang="en-US" sz="2800" kern="1200" dirty="0">
                <a:solidFill>
                  <a:srgbClr val="1A1C2B"/>
                </a:solidFill>
                <a:latin typeface="Helvetica" pitchFamily="2" charset="0"/>
                <a:ea typeface="+mj-ea"/>
                <a:cs typeface="Helvetica" pitchFamily="2" charset="0"/>
              </a:defRPr>
            </a:lvl1pPr>
          </a:lstStyle>
          <a:p>
            <a:r>
              <a:rPr lang="en-US"/>
              <a:t>Presentation Title Slide Here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F62A5AA4-57D5-8B4C-923A-2C551304202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5666" y="1226917"/>
            <a:ext cx="11399134" cy="4786132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 sz="1600">
                <a:solidFill>
                  <a:srgbClr val="1A1C2B"/>
                </a:solidFill>
                <a:latin typeface="Helvetica" pitchFamily="2" charset="0"/>
                <a:ea typeface="Helvetica" pitchFamily="2" charset="0"/>
                <a:cs typeface="Helvetica" pitchFamily="2" charset="0"/>
              </a:defRPr>
            </a:lvl1pPr>
            <a:lvl2pPr>
              <a:spcBef>
                <a:spcPts val="600"/>
              </a:spcBef>
              <a:spcAft>
                <a:spcPts val="600"/>
              </a:spcAft>
              <a:defRPr sz="1600">
                <a:solidFill>
                  <a:srgbClr val="1A1C2B"/>
                </a:solidFill>
                <a:latin typeface="Helvetica" pitchFamily="2" charset="0"/>
                <a:ea typeface="Helvetica" pitchFamily="2" charset="0"/>
                <a:cs typeface="Helvetica" pitchFamily="2" charset="0"/>
              </a:defRPr>
            </a:lvl2pPr>
            <a:lvl3pPr>
              <a:spcBef>
                <a:spcPts val="600"/>
              </a:spcBef>
              <a:spcAft>
                <a:spcPts val="600"/>
              </a:spcAft>
              <a:defRPr sz="1600">
                <a:solidFill>
                  <a:srgbClr val="1A1C2B"/>
                </a:solidFill>
                <a:latin typeface="Helvetica" pitchFamily="2" charset="0"/>
                <a:ea typeface="Helvetica" pitchFamily="2" charset="0"/>
                <a:cs typeface="Helvetica" pitchFamily="2" charset="0"/>
              </a:defRPr>
            </a:lvl3pPr>
            <a:lvl4pPr>
              <a:spcBef>
                <a:spcPts val="600"/>
              </a:spcBef>
              <a:spcAft>
                <a:spcPts val="600"/>
              </a:spcAft>
              <a:defRPr sz="1600">
                <a:solidFill>
                  <a:srgbClr val="1A1C2B"/>
                </a:solidFill>
                <a:latin typeface="Helvetica" pitchFamily="2" charset="0"/>
                <a:ea typeface="Helvetica" pitchFamily="2" charset="0"/>
                <a:cs typeface="Helvetica" pitchFamily="2" charset="0"/>
              </a:defRPr>
            </a:lvl4pPr>
            <a:lvl5pPr>
              <a:spcBef>
                <a:spcPts val="600"/>
              </a:spcBef>
              <a:spcAft>
                <a:spcPts val="600"/>
              </a:spcAft>
              <a:defRPr sz="1600">
                <a:solidFill>
                  <a:srgbClr val="1A1C2B"/>
                </a:solidFill>
                <a:latin typeface="Helvetica" pitchFamily="2" charset="0"/>
                <a:ea typeface="Helvetica" pitchFamily="2" charset="0"/>
                <a:cs typeface="Helvetica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3" name="Footer">
            <a:extLst>
              <a:ext uri="{FF2B5EF4-FFF2-40B4-BE49-F238E27FC236}">
                <a16:creationId xmlns:a16="http://schemas.microsoft.com/office/drawing/2014/main" id="{304BFE6F-EB99-3D36-3B9C-887570B3130D}"/>
              </a:ext>
            </a:extLst>
          </p:cNvPr>
          <p:cNvGrpSpPr/>
          <p:nvPr userDrawn="1"/>
        </p:nvGrpSpPr>
        <p:grpSpPr>
          <a:xfrm>
            <a:off x="0" y="6334126"/>
            <a:ext cx="12249150" cy="549274"/>
            <a:chOff x="0" y="6334126"/>
            <a:chExt cx="12249150" cy="549274"/>
          </a:xfrm>
        </p:grpSpPr>
        <p:sp>
          <p:nvSpPr>
            <p:cNvPr id="6" name="The Exponential-e Group Channel Partner Programme">
              <a:extLst>
                <a:ext uri="{FF2B5EF4-FFF2-40B4-BE49-F238E27FC236}">
                  <a16:creationId xmlns:a16="http://schemas.microsoft.com/office/drawing/2014/main" id="{5E2AE9F5-A93E-CCE7-8B34-C0E6B8741677}"/>
                </a:ext>
              </a:extLst>
            </p:cNvPr>
            <p:cNvSpPr/>
            <p:nvPr userDrawn="1"/>
          </p:nvSpPr>
          <p:spPr>
            <a:xfrm>
              <a:off x="0" y="6334126"/>
              <a:ext cx="12249150" cy="546100"/>
            </a:xfrm>
            <a:prstGeom prst="rect">
              <a:avLst/>
            </a:prstGeom>
            <a:solidFill>
              <a:srgbClr val="122744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0" tIns="0" rIns="360000" bIns="0"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200" kern="1200">
                  <a:solidFill>
                    <a:srgbClr val="1A1C2B"/>
                  </a:solidFill>
                  <a:latin typeface="Helvetica" pitchFamily="2" charset="0"/>
                  <a:ea typeface="+mn-ea"/>
                  <a:cs typeface="HelveticaNowDisplay Bold" panose="020B0804030202020204" pitchFamily="34" charset="0"/>
                </a:rPr>
                <a:t>Be Unstoppable.</a:t>
              </a:r>
              <a:r>
                <a:rPr lang="en-GB" sz="1200" b="1" kern="1200">
                  <a:solidFill>
                    <a:srgbClr val="1A1C2B"/>
                  </a:solidFill>
                  <a:latin typeface="Helvetica" pitchFamily="2" charset="0"/>
                  <a:ea typeface="+mn-ea"/>
                  <a:cs typeface="HelveticaNowDisplay Bold" panose="020B0804030202020204" pitchFamily="34" charset="0"/>
                </a:rPr>
                <a:t> </a:t>
              </a:r>
              <a:r>
                <a:rPr lang="en-GB" sz="1200" b="1">
                  <a:solidFill>
                    <a:srgbClr val="1A1C2B"/>
                  </a:solidFill>
                  <a:latin typeface="Helvetica" pitchFamily="2" charset="0"/>
                  <a:cs typeface="HelveticaNowDisplay Bold" panose="020B0804030202020204" pitchFamily="34" charset="0"/>
                </a:rPr>
                <a:t>The Exponential-e Group </a:t>
              </a:r>
              <a:r>
                <a:rPr lang="en-GB" sz="1200">
                  <a:solidFill>
                    <a:srgbClr val="1A1C2B"/>
                  </a:solidFill>
                  <a:latin typeface="Helvetica" pitchFamily="2" charset="0"/>
                  <a:cs typeface="HelveticaNowText Regular" panose="020B0504030202020204" pitchFamily="34" charset="0"/>
                </a:rPr>
                <a:t>Channel Partner Programme</a:t>
              </a:r>
            </a:p>
          </p:txBody>
        </p:sp>
        <p:sp>
          <p:nvSpPr>
            <p:cNvPr id="7" name="Website | Contact Number">
              <a:extLst>
                <a:ext uri="{FF2B5EF4-FFF2-40B4-BE49-F238E27FC236}">
                  <a16:creationId xmlns:a16="http://schemas.microsoft.com/office/drawing/2014/main" id="{B0F08496-F5D7-3C7D-3A4A-CC835CAED53F}"/>
                </a:ext>
              </a:extLst>
            </p:cNvPr>
            <p:cNvSpPr/>
            <p:nvPr userDrawn="1"/>
          </p:nvSpPr>
          <p:spPr>
            <a:xfrm>
              <a:off x="6096000" y="6337300"/>
              <a:ext cx="6096000" cy="5461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0" tIns="0" rIns="360000" bIns="0" rtlCol="0" anchor="ctr"/>
            <a:lstStyle/>
            <a:p>
              <a:pPr algn="r"/>
              <a:r>
                <a:rPr lang="en-GB" sz="1200" b="0" kern="1200">
                  <a:solidFill>
                    <a:srgbClr val="1A1C2B"/>
                  </a:solidFill>
                  <a:latin typeface="Helvetica" pitchFamily="2" charset="0"/>
                  <a:ea typeface="+mn-ea"/>
                  <a:cs typeface="HelveticaNowText Regular" panose="020B0504030202020204" pitchFamily="34" charset="0"/>
                </a:rPr>
                <a:t>www.expo-e.uk    |    </a:t>
              </a:r>
              <a:r>
                <a:rPr lang="en-GB" sz="1200" b="0" kern="1200">
                  <a:solidFill>
                    <a:srgbClr val="1A1C2B"/>
                  </a:solidFill>
                  <a:latin typeface="Helvetica" pitchFamily="2" charset="0"/>
                  <a:ea typeface="+mn-ea"/>
                  <a:cs typeface="HelveticaNowDisplay Bold" panose="020B0804030202020204" pitchFamily="34" charset="0"/>
                </a:rPr>
                <a:t>0203 993 3374</a:t>
              </a:r>
            </a:p>
          </p:txBody>
        </p:sp>
      </p:grpSp>
      <p:grpSp>
        <p:nvGrpSpPr>
          <p:cNvPr id="15" name="Expo.e Logo">
            <a:extLst>
              <a:ext uri="{FF2B5EF4-FFF2-40B4-BE49-F238E27FC236}">
                <a16:creationId xmlns:a16="http://schemas.microsoft.com/office/drawing/2014/main" id="{7D5CE16E-DE9C-1CA0-6EFE-D371A4D2F7D6}"/>
              </a:ext>
            </a:extLst>
          </p:cNvPr>
          <p:cNvGrpSpPr/>
          <p:nvPr userDrawn="1"/>
        </p:nvGrpSpPr>
        <p:grpSpPr>
          <a:xfrm>
            <a:off x="368300" y="241303"/>
            <a:ext cx="2057353" cy="324928"/>
            <a:chOff x="368300" y="241303"/>
            <a:chExt cx="2057353" cy="324928"/>
          </a:xfrm>
          <a:solidFill>
            <a:schemeClr val="tx1"/>
          </a:solidFill>
        </p:grpSpPr>
        <p:sp>
          <p:nvSpPr>
            <p:cNvPr id="16" name="Free-form: Shape 15">
              <a:extLst>
                <a:ext uri="{FF2B5EF4-FFF2-40B4-BE49-F238E27FC236}">
                  <a16:creationId xmlns:a16="http://schemas.microsoft.com/office/drawing/2014/main" id="{53E9FFC9-141D-88B9-44DF-D98161289EE8}"/>
                </a:ext>
              </a:extLst>
            </p:cNvPr>
            <p:cNvSpPr/>
            <p:nvPr/>
          </p:nvSpPr>
          <p:spPr>
            <a:xfrm>
              <a:off x="368300" y="248768"/>
              <a:ext cx="302184" cy="310036"/>
            </a:xfrm>
            <a:custGeom>
              <a:avLst/>
              <a:gdLst>
                <a:gd name="connsiteX0" fmla="*/ 0 w 302184"/>
                <a:gd name="connsiteY0" fmla="*/ 0 h 310036"/>
                <a:gd name="connsiteX1" fmla="*/ 0 w 302184"/>
                <a:gd name="connsiteY1" fmla="*/ 310036 h 310036"/>
                <a:gd name="connsiteX2" fmla="*/ 302166 w 302184"/>
                <a:gd name="connsiteY2" fmla="*/ 310036 h 310036"/>
                <a:gd name="connsiteX3" fmla="*/ 302166 w 302184"/>
                <a:gd name="connsiteY3" fmla="*/ 245508 h 310036"/>
                <a:gd name="connsiteX4" fmla="*/ 76282 w 302184"/>
                <a:gd name="connsiteY4" fmla="*/ 245508 h 310036"/>
                <a:gd name="connsiteX5" fmla="*/ 76282 w 302184"/>
                <a:gd name="connsiteY5" fmla="*/ 182927 h 310036"/>
                <a:gd name="connsiteX6" fmla="*/ 298163 w 302184"/>
                <a:gd name="connsiteY6" fmla="*/ 182927 h 310036"/>
                <a:gd name="connsiteX7" fmla="*/ 298163 w 302184"/>
                <a:gd name="connsiteY7" fmla="*/ 121927 h 310036"/>
                <a:gd name="connsiteX8" fmla="*/ 76163 w 302184"/>
                <a:gd name="connsiteY8" fmla="*/ 121927 h 310036"/>
                <a:gd name="connsiteX9" fmla="*/ 76163 w 302184"/>
                <a:gd name="connsiteY9" fmla="*/ 64373 h 310036"/>
                <a:gd name="connsiteX10" fmla="*/ 302185 w 302184"/>
                <a:gd name="connsiteY10" fmla="*/ 64373 h 310036"/>
                <a:gd name="connsiteX11" fmla="*/ 302185 w 302184"/>
                <a:gd name="connsiteY11" fmla="*/ 0 h 310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2184" h="310036">
                  <a:moveTo>
                    <a:pt x="0" y="0"/>
                  </a:moveTo>
                  <a:lnTo>
                    <a:pt x="0" y="310036"/>
                  </a:lnTo>
                  <a:lnTo>
                    <a:pt x="302166" y="310036"/>
                  </a:lnTo>
                  <a:lnTo>
                    <a:pt x="302166" y="245508"/>
                  </a:lnTo>
                  <a:lnTo>
                    <a:pt x="76282" y="245508"/>
                  </a:lnTo>
                  <a:lnTo>
                    <a:pt x="76282" y="182927"/>
                  </a:lnTo>
                  <a:lnTo>
                    <a:pt x="298163" y="182927"/>
                  </a:lnTo>
                  <a:lnTo>
                    <a:pt x="298163" y="121927"/>
                  </a:lnTo>
                  <a:lnTo>
                    <a:pt x="76163" y="121927"/>
                  </a:lnTo>
                  <a:lnTo>
                    <a:pt x="76163" y="64373"/>
                  </a:lnTo>
                  <a:lnTo>
                    <a:pt x="302185" y="64373"/>
                  </a:lnTo>
                  <a:lnTo>
                    <a:pt x="302185" y="0"/>
                  </a:lnTo>
                  <a:close/>
                </a:path>
              </a:pathLst>
            </a:custGeom>
            <a:grpFill/>
            <a:ln w="91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Helvetica" pitchFamily="2" charset="0"/>
              </a:endParaRPr>
            </a:p>
          </p:txBody>
        </p:sp>
        <p:sp>
          <p:nvSpPr>
            <p:cNvPr id="17" name="Free-form: Shape 16">
              <a:extLst>
                <a:ext uri="{FF2B5EF4-FFF2-40B4-BE49-F238E27FC236}">
                  <a16:creationId xmlns:a16="http://schemas.microsoft.com/office/drawing/2014/main" id="{453A4FBD-A605-B350-A557-7DDBE8E9A9C2}"/>
                </a:ext>
              </a:extLst>
            </p:cNvPr>
            <p:cNvSpPr/>
            <p:nvPr/>
          </p:nvSpPr>
          <p:spPr>
            <a:xfrm>
              <a:off x="1449582" y="241303"/>
              <a:ext cx="392962" cy="324928"/>
            </a:xfrm>
            <a:custGeom>
              <a:avLst/>
              <a:gdLst>
                <a:gd name="connsiteX0" fmla="*/ 389151 w 392962"/>
                <a:gd name="connsiteY0" fmla="*/ 126531 h 324928"/>
                <a:gd name="connsiteX1" fmla="*/ 354575 w 392962"/>
                <a:gd name="connsiteY1" fmla="*/ 58438 h 324928"/>
                <a:gd name="connsiteX2" fmla="*/ 274628 w 392962"/>
                <a:gd name="connsiteY2" fmla="*/ 10518 h 324928"/>
                <a:gd name="connsiteX3" fmla="*/ 177050 w 392962"/>
                <a:gd name="connsiteY3" fmla="*/ 628 h 324928"/>
                <a:gd name="connsiteX4" fmla="*/ 83493 w 392962"/>
                <a:gd name="connsiteY4" fmla="*/ 24438 h 324928"/>
                <a:gd name="connsiteX5" fmla="*/ 20245 w 392962"/>
                <a:gd name="connsiteY5" fmla="*/ 82888 h 324928"/>
                <a:gd name="connsiteX6" fmla="*/ 420 w 392962"/>
                <a:gd name="connsiteY6" fmla="*/ 150021 h 324928"/>
                <a:gd name="connsiteX7" fmla="*/ 0 w 392962"/>
                <a:gd name="connsiteY7" fmla="*/ 162460 h 324928"/>
                <a:gd name="connsiteX8" fmla="*/ 3811 w 392962"/>
                <a:gd name="connsiteY8" fmla="*/ 198398 h 324928"/>
                <a:gd name="connsiteX9" fmla="*/ 38388 w 392962"/>
                <a:gd name="connsiteY9" fmla="*/ 266482 h 324928"/>
                <a:gd name="connsiteX10" fmla="*/ 118335 w 392962"/>
                <a:gd name="connsiteY10" fmla="*/ 314403 h 324928"/>
                <a:gd name="connsiteX11" fmla="*/ 215913 w 392962"/>
                <a:gd name="connsiteY11" fmla="*/ 324301 h 324928"/>
                <a:gd name="connsiteX12" fmla="*/ 309469 w 392962"/>
                <a:gd name="connsiteY12" fmla="*/ 300482 h 324928"/>
                <a:gd name="connsiteX13" fmla="*/ 372717 w 392962"/>
                <a:gd name="connsiteY13" fmla="*/ 242032 h 324928"/>
                <a:gd name="connsiteX14" fmla="*/ 392542 w 392962"/>
                <a:gd name="connsiteY14" fmla="*/ 174900 h 324928"/>
                <a:gd name="connsiteX15" fmla="*/ 392962 w 392962"/>
                <a:gd name="connsiteY15" fmla="*/ 162460 h 324928"/>
                <a:gd name="connsiteX16" fmla="*/ 389151 w 392962"/>
                <a:gd name="connsiteY16" fmla="*/ 126531 h 324928"/>
                <a:gd name="connsiteX17" fmla="*/ 306645 w 392962"/>
                <a:gd name="connsiteY17" fmla="*/ 207529 h 324928"/>
                <a:gd name="connsiteX18" fmla="*/ 265771 w 392962"/>
                <a:gd name="connsiteY18" fmla="*/ 246273 h 324928"/>
                <a:gd name="connsiteX19" fmla="*/ 196289 w 392962"/>
                <a:gd name="connsiteY19" fmla="*/ 260184 h 324928"/>
                <a:gd name="connsiteX20" fmla="*/ 128005 w 392962"/>
                <a:gd name="connsiteY20" fmla="*/ 246584 h 324928"/>
                <a:gd name="connsiteX21" fmla="*/ 77543 w 392962"/>
                <a:gd name="connsiteY21" fmla="*/ 177377 h 324928"/>
                <a:gd name="connsiteX22" fmla="*/ 86107 w 392962"/>
                <a:gd name="connsiteY22" fmla="*/ 117775 h 324928"/>
                <a:gd name="connsiteX23" fmla="*/ 128178 w 392962"/>
                <a:gd name="connsiteY23" fmla="*/ 78025 h 324928"/>
                <a:gd name="connsiteX24" fmla="*/ 210657 w 392962"/>
                <a:gd name="connsiteY24" fmla="*/ 65312 h 324928"/>
                <a:gd name="connsiteX25" fmla="*/ 264510 w 392962"/>
                <a:gd name="connsiteY25" fmla="*/ 77952 h 324928"/>
                <a:gd name="connsiteX26" fmla="*/ 315593 w 392962"/>
                <a:gd name="connsiteY26" fmla="*/ 147626 h 324928"/>
                <a:gd name="connsiteX27" fmla="*/ 306645 w 392962"/>
                <a:gd name="connsiteY27" fmla="*/ 207529 h 3249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392962" h="324928">
                  <a:moveTo>
                    <a:pt x="389151" y="126531"/>
                  </a:moveTo>
                  <a:cubicBezTo>
                    <a:pt x="383850" y="100766"/>
                    <a:pt x="372343" y="77888"/>
                    <a:pt x="354575" y="58438"/>
                  </a:cubicBezTo>
                  <a:cubicBezTo>
                    <a:pt x="332730" y="34547"/>
                    <a:pt x="305329" y="19648"/>
                    <a:pt x="274628" y="10518"/>
                  </a:cubicBezTo>
                  <a:cubicBezTo>
                    <a:pt x="242757" y="1030"/>
                    <a:pt x="210054" y="-1309"/>
                    <a:pt x="177050" y="628"/>
                  </a:cubicBezTo>
                  <a:cubicBezTo>
                    <a:pt x="144393" y="2548"/>
                    <a:pt x="112851" y="9320"/>
                    <a:pt x="83493" y="24438"/>
                  </a:cubicBezTo>
                  <a:cubicBezTo>
                    <a:pt x="57006" y="38084"/>
                    <a:pt x="35326" y="56912"/>
                    <a:pt x="20245" y="82888"/>
                  </a:cubicBezTo>
                  <a:cubicBezTo>
                    <a:pt x="8171" y="103663"/>
                    <a:pt x="1983" y="126175"/>
                    <a:pt x="420" y="150021"/>
                  </a:cubicBezTo>
                  <a:cubicBezTo>
                    <a:pt x="146" y="154188"/>
                    <a:pt x="18" y="158329"/>
                    <a:pt x="0" y="162460"/>
                  </a:cubicBezTo>
                  <a:cubicBezTo>
                    <a:pt x="46" y="174406"/>
                    <a:pt x="1334" y="186388"/>
                    <a:pt x="3811" y="198398"/>
                  </a:cubicBezTo>
                  <a:cubicBezTo>
                    <a:pt x="9112" y="224155"/>
                    <a:pt x="20610" y="247032"/>
                    <a:pt x="38388" y="266482"/>
                  </a:cubicBezTo>
                  <a:cubicBezTo>
                    <a:pt x="60232" y="290374"/>
                    <a:pt x="87634" y="305272"/>
                    <a:pt x="118335" y="314403"/>
                  </a:cubicBezTo>
                  <a:cubicBezTo>
                    <a:pt x="150206" y="323890"/>
                    <a:pt x="182908" y="326239"/>
                    <a:pt x="215913" y="324301"/>
                  </a:cubicBezTo>
                  <a:cubicBezTo>
                    <a:pt x="248570" y="322382"/>
                    <a:pt x="280103" y="315600"/>
                    <a:pt x="309469" y="300482"/>
                  </a:cubicBezTo>
                  <a:cubicBezTo>
                    <a:pt x="335948" y="286836"/>
                    <a:pt x="357628" y="268008"/>
                    <a:pt x="372717" y="242032"/>
                  </a:cubicBezTo>
                  <a:cubicBezTo>
                    <a:pt x="384791" y="221257"/>
                    <a:pt x="390979" y="198746"/>
                    <a:pt x="392542" y="174900"/>
                  </a:cubicBezTo>
                  <a:cubicBezTo>
                    <a:pt x="392807" y="170732"/>
                    <a:pt x="392944" y="166591"/>
                    <a:pt x="392962" y="162460"/>
                  </a:cubicBezTo>
                  <a:cubicBezTo>
                    <a:pt x="392908" y="150523"/>
                    <a:pt x="391619" y="138532"/>
                    <a:pt x="389151" y="126531"/>
                  </a:cubicBezTo>
                  <a:moveTo>
                    <a:pt x="306645" y="207529"/>
                  </a:moveTo>
                  <a:cubicBezTo>
                    <a:pt x="297633" y="225306"/>
                    <a:pt x="283475" y="237636"/>
                    <a:pt x="265771" y="246273"/>
                  </a:cubicBezTo>
                  <a:cubicBezTo>
                    <a:pt x="243826" y="256958"/>
                    <a:pt x="220300" y="259764"/>
                    <a:pt x="196289" y="260184"/>
                  </a:cubicBezTo>
                  <a:cubicBezTo>
                    <a:pt x="172708" y="259755"/>
                    <a:pt x="149575" y="257031"/>
                    <a:pt x="128005" y="246584"/>
                  </a:cubicBezTo>
                  <a:cubicBezTo>
                    <a:pt x="98876" y="232481"/>
                    <a:pt x="81428" y="209796"/>
                    <a:pt x="77543" y="177377"/>
                  </a:cubicBezTo>
                  <a:cubicBezTo>
                    <a:pt x="75030" y="156766"/>
                    <a:pt x="76821" y="136695"/>
                    <a:pt x="86107" y="117775"/>
                  </a:cubicBezTo>
                  <a:cubicBezTo>
                    <a:pt x="95183" y="99312"/>
                    <a:pt x="109853" y="86608"/>
                    <a:pt x="128178" y="78025"/>
                  </a:cubicBezTo>
                  <a:cubicBezTo>
                    <a:pt x="154355" y="65732"/>
                    <a:pt x="182287" y="63621"/>
                    <a:pt x="210657" y="65312"/>
                  </a:cubicBezTo>
                  <a:cubicBezTo>
                    <a:pt x="229284" y="66445"/>
                    <a:pt x="247500" y="69745"/>
                    <a:pt x="264510" y="77952"/>
                  </a:cubicBezTo>
                  <a:cubicBezTo>
                    <a:pt x="293904" y="92101"/>
                    <a:pt x="311708" y="114804"/>
                    <a:pt x="315593" y="147626"/>
                  </a:cubicBezTo>
                  <a:cubicBezTo>
                    <a:pt x="318052" y="168374"/>
                    <a:pt x="316242" y="188555"/>
                    <a:pt x="306645" y="207529"/>
                  </a:cubicBezTo>
                </a:path>
              </a:pathLst>
            </a:custGeom>
            <a:grpFill/>
            <a:ln w="91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Helvetica" pitchFamily="2" charset="0"/>
              </a:endParaRPr>
            </a:p>
          </p:txBody>
        </p:sp>
        <p:sp>
          <p:nvSpPr>
            <p:cNvPr id="18" name="Free-form: Shape 17">
              <a:extLst>
                <a:ext uri="{FF2B5EF4-FFF2-40B4-BE49-F238E27FC236}">
                  <a16:creationId xmlns:a16="http://schemas.microsoft.com/office/drawing/2014/main" id="{CB8CA3EC-8A46-A058-C79C-B377E75EFD07}"/>
                </a:ext>
              </a:extLst>
            </p:cNvPr>
            <p:cNvSpPr/>
            <p:nvPr/>
          </p:nvSpPr>
          <p:spPr>
            <a:xfrm>
              <a:off x="1105755" y="248750"/>
              <a:ext cx="329042" cy="310100"/>
            </a:xfrm>
            <a:custGeom>
              <a:avLst/>
              <a:gdLst>
                <a:gd name="connsiteX0" fmla="*/ 75770 w 329042"/>
                <a:gd name="connsiteY0" fmla="*/ 127064 h 310100"/>
                <a:gd name="connsiteX1" fmla="*/ 80989 w 329042"/>
                <a:gd name="connsiteY1" fmla="*/ 127064 h 310100"/>
                <a:gd name="connsiteX2" fmla="*/ 213308 w 329042"/>
                <a:gd name="connsiteY2" fmla="*/ 127027 h 310100"/>
                <a:gd name="connsiteX3" fmla="*/ 225336 w 329042"/>
                <a:gd name="connsiteY3" fmla="*/ 126277 h 310100"/>
                <a:gd name="connsiteX4" fmla="*/ 251641 w 329042"/>
                <a:gd name="connsiteY4" fmla="*/ 104954 h 310100"/>
                <a:gd name="connsiteX5" fmla="*/ 252628 w 329042"/>
                <a:gd name="connsiteY5" fmla="*/ 90924 h 310100"/>
                <a:gd name="connsiteX6" fmla="*/ 234686 w 329042"/>
                <a:gd name="connsiteY6" fmla="*/ 64555 h 310100"/>
                <a:gd name="connsiteX7" fmla="*/ 219295 w 329042"/>
                <a:gd name="connsiteY7" fmla="*/ 61603 h 310100"/>
                <a:gd name="connsiteX8" fmla="*/ 78210 w 329042"/>
                <a:gd name="connsiteY8" fmla="*/ 61338 h 310100"/>
                <a:gd name="connsiteX9" fmla="*/ 75770 w 329042"/>
                <a:gd name="connsiteY9" fmla="*/ 61667 h 310100"/>
                <a:gd name="connsiteX10" fmla="*/ 75770 w 329042"/>
                <a:gd name="connsiteY10" fmla="*/ 127064 h 310100"/>
                <a:gd name="connsiteX11" fmla="*/ 76145 w 329042"/>
                <a:gd name="connsiteY11" fmla="*/ 189224 h 310100"/>
                <a:gd name="connsiteX12" fmla="*/ 76145 w 329042"/>
                <a:gd name="connsiteY12" fmla="*/ 310100 h 310100"/>
                <a:gd name="connsiteX13" fmla="*/ 0 w 329042"/>
                <a:gd name="connsiteY13" fmla="*/ 310100 h 310100"/>
                <a:gd name="connsiteX14" fmla="*/ 0 w 329042"/>
                <a:gd name="connsiteY14" fmla="*/ 0 h 310100"/>
                <a:gd name="connsiteX15" fmla="*/ 230500 w 329042"/>
                <a:gd name="connsiteY15" fmla="*/ 0 h 310100"/>
                <a:gd name="connsiteX16" fmla="*/ 308226 w 329042"/>
                <a:gd name="connsiteY16" fmla="*/ 35445 h 310100"/>
                <a:gd name="connsiteX17" fmla="*/ 328983 w 329042"/>
                <a:gd name="connsiteY17" fmla="*/ 98693 h 310100"/>
                <a:gd name="connsiteX18" fmla="*/ 320190 w 329042"/>
                <a:gd name="connsiteY18" fmla="*/ 138562 h 310100"/>
                <a:gd name="connsiteX19" fmla="*/ 273814 w 329042"/>
                <a:gd name="connsiteY19" fmla="*/ 180423 h 310100"/>
                <a:gd name="connsiteX20" fmla="*/ 221232 w 329042"/>
                <a:gd name="connsiteY20" fmla="*/ 189169 h 310100"/>
                <a:gd name="connsiteX21" fmla="*/ 82241 w 329042"/>
                <a:gd name="connsiteY21" fmla="*/ 189215 h 310100"/>
                <a:gd name="connsiteX22" fmla="*/ 76145 w 329042"/>
                <a:gd name="connsiteY22" fmla="*/ 189215 h 310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329042" h="310100">
                  <a:moveTo>
                    <a:pt x="75770" y="127064"/>
                  </a:moveTo>
                  <a:lnTo>
                    <a:pt x="80989" y="127064"/>
                  </a:lnTo>
                  <a:cubicBezTo>
                    <a:pt x="125098" y="127064"/>
                    <a:pt x="169226" y="127082"/>
                    <a:pt x="213308" y="127027"/>
                  </a:cubicBezTo>
                  <a:cubicBezTo>
                    <a:pt x="217348" y="127027"/>
                    <a:pt x="221369" y="126762"/>
                    <a:pt x="225336" y="126277"/>
                  </a:cubicBezTo>
                  <a:cubicBezTo>
                    <a:pt x="240517" y="124404"/>
                    <a:pt x="249127" y="117558"/>
                    <a:pt x="251641" y="104954"/>
                  </a:cubicBezTo>
                  <a:cubicBezTo>
                    <a:pt x="252573" y="100393"/>
                    <a:pt x="252902" y="95576"/>
                    <a:pt x="252628" y="90924"/>
                  </a:cubicBezTo>
                  <a:cubicBezTo>
                    <a:pt x="251924" y="78677"/>
                    <a:pt x="247080" y="68769"/>
                    <a:pt x="234686" y="64555"/>
                  </a:cubicBezTo>
                  <a:cubicBezTo>
                    <a:pt x="229778" y="62883"/>
                    <a:pt x="224450" y="61640"/>
                    <a:pt x="219295" y="61603"/>
                  </a:cubicBezTo>
                  <a:cubicBezTo>
                    <a:pt x="172260" y="61320"/>
                    <a:pt x="125263" y="61356"/>
                    <a:pt x="78210" y="61338"/>
                  </a:cubicBezTo>
                  <a:cubicBezTo>
                    <a:pt x="77461" y="61338"/>
                    <a:pt x="76666" y="61539"/>
                    <a:pt x="75770" y="61667"/>
                  </a:cubicBezTo>
                  <a:lnTo>
                    <a:pt x="75770" y="127064"/>
                  </a:lnTo>
                  <a:close/>
                  <a:moveTo>
                    <a:pt x="76145" y="189224"/>
                  </a:moveTo>
                  <a:lnTo>
                    <a:pt x="76145" y="310100"/>
                  </a:lnTo>
                  <a:lnTo>
                    <a:pt x="0" y="310100"/>
                  </a:lnTo>
                  <a:lnTo>
                    <a:pt x="0" y="0"/>
                  </a:lnTo>
                  <a:lnTo>
                    <a:pt x="230500" y="0"/>
                  </a:lnTo>
                  <a:cubicBezTo>
                    <a:pt x="261256" y="0"/>
                    <a:pt x="287972" y="11452"/>
                    <a:pt x="308226" y="35445"/>
                  </a:cubicBezTo>
                  <a:cubicBezTo>
                    <a:pt x="323563" y="53642"/>
                    <a:pt x="329723" y="75076"/>
                    <a:pt x="328983" y="98693"/>
                  </a:cubicBezTo>
                  <a:cubicBezTo>
                    <a:pt x="328553" y="112558"/>
                    <a:pt x="326177" y="125967"/>
                    <a:pt x="320190" y="138562"/>
                  </a:cubicBezTo>
                  <a:cubicBezTo>
                    <a:pt x="310539" y="158962"/>
                    <a:pt x="294242" y="172023"/>
                    <a:pt x="273814" y="180423"/>
                  </a:cubicBezTo>
                  <a:cubicBezTo>
                    <a:pt x="256969" y="187351"/>
                    <a:pt x="239183" y="189124"/>
                    <a:pt x="221232" y="189169"/>
                  </a:cubicBezTo>
                  <a:cubicBezTo>
                    <a:pt x="174902" y="189316"/>
                    <a:pt x="128562" y="189215"/>
                    <a:pt x="82241" y="189215"/>
                  </a:cubicBezTo>
                  <a:lnTo>
                    <a:pt x="76145" y="189215"/>
                  </a:lnTo>
                  <a:close/>
                </a:path>
              </a:pathLst>
            </a:custGeom>
            <a:grpFill/>
            <a:ln w="91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Helvetica" pitchFamily="2" charset="0"/>
              </a:endParaRPr>
            </a:p>
          </p:txBody>
        </p:sp>
        <p:sp>
          <p:nvSpPr>
            <p:cNvPr id="19" name="Free-form: Shape 18">
              <a:extLst>
                <a:ext uri="{FF2B5EF4-FFF2-40B4-BE49-F238E27FC236}">
                  <a16:creationId xmlns:a16="http://schemas.microsoft.com/office/drawing/2014/main" id="{F978FA61-89DD-B9EF-2585-5EC5061B3CF6}"/>
                </a:ext>
              </a:extLst>
            </p:cNvPr>
            <p:cNvSpPr/>
            <p:nvPr/>
          </p:nvSpPr>
          <p:spPr>
            <a:xfrm>
              <a:off x="695125" y="248750"/>
              <a:ext cx="383968" cy="310036"/>
            </a:xfrm>
            <a:custGeom>
              <a:avLst/>
              <a:gdLst>
                <a:gd name="connsiteX0" fmla="*/ 281245 w 383968"/>
                <a:gd name="connsiteY0" fmla="*/ 0 h 310036"/>
                <a:gd name="connsiteX1" fmla="*/ 192670 w 383968"/>
                <a:gd name="connsiteY1" fmla="*/ 98337 h 310036"/>
                <a:gd name="connsiteX2" fmla="*/ 104497 w 383968"/>
                <a:gd name="connsiteY2" fmla="*/ 0 h 310036"/>
                <a:gd name="connsiteX3" fmla="*/ 1325 w 383968"/>
                <a:gd name="connsiteY3" fmla="*/ 0 h 310036"/>
                <a:gd name="connsiteX4" fmla="*/ 139503 w 383968"/>
                <a:gd name="connsiteY4" fmla="*/ 153688 h 310036"/>
                <a:gd name="connsiteX5" fmla="*/ 0 w 383968"/>
                <a:gd name="connsiteY5" fmla="*/ 310036 h 310036"/>
                <a:gd name="connsiteX6" fmla="*/ 101426 w 383968"/>
                <a:gd name="connsiteY6" fmla="*/ 310036 h 310036"/>
                <a:gd name="connsiteX7" fmla="*/ 190449 w 383968"/>
                <a:gd name="connsiteY7" fmla="*/ 211261 h 310036"/>
                <a:gd name="connsiteX8" fmla="*/ 279454 w 383968"/>
                <a:gd name="connsiteY8" fmla="*/ 310036 h 310036"/>
                <a:gd name="connsiteX9" fmla="*/ 380880 w 383968"/>
                <a:gd name="connsiteY9" fmla="*/ 310036 h 310036"/>
                <a:gd name="connsiteX10" fmla="*/ 244055 w 383968"/>
                <a:gd name="connsiteY10" fmla="*/ 156348 h 310036"/>
                <a:gd name="connsiteX11" fmla="*/ 383969 w 383968"/>
                <a:gd name="connsiteY11" fmla="*/ 0 h 310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83968" h="310036">
                  <a:moveTo>
                    <a:pt x="281245" y="0"/>
                  </a:moveTo>
                  <a:lnTo>
                    <a:pt x="192670" y="98337"/>
                  </a:lnTo>
                  <a:lnTo>
                    <a:pt x="104497" y="0"/>
                  </a:lnTo>
                  <a:lnTo>
                    <a:pt x="1325" y="0"/>
                  </a:lnTo>
                  <a:lnTo>
                    <a:pt x="139503" y="153688"/>
                  </a:lnTo>
                  <a:lnTo>
                    <a:pt x="0" y="310036"/>
                  </a:lnTo>
                  <a:lnTo>
                    <a:pt x="101426" y="310036"/>
                  </a:lnTo>
                  <a:lnTo>
                    <a:pt x="190449" y="211261"/>
                  </a:lnTo>
                  <a:lnTo>
                    <a:pt x="279454" y="310036"/>
                  </a:lnTo>
                  <a:lnTo>
                    <a:pt x="380880" y="310036"/>
                  </a:lnTo>
                  <a:lnTo>
                    <a:pt x="244055" y="156348"/>
                  </a:lnTo>
                  <a:lnTo>
                    <a:pt x="383969" y="0"/>
                  </a:lnTo>
                  <a:close/>
                </a:path>
              </a:pathLst>
            </a:custGeom>
            <a:grpFill/>
            <a:ln w="91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Helvetica" pitchFamily="2" charset="0"/>
              </a:endParaRPr>
            </a:p>
          </p:txBody>
        </p:sp>
        <p:sp>
          <p:nvSpPr>
            <p:cNvPr id="20" name="Free-form: Shape 19">
              <a:extLst>
                <a:ext uri="{FF2B5EF4-FFF2-40B4-BE49-F238E27FC236}">
                  <a16:creationId xmlns:a16="http://schemas.microsoft.com/office/drawing/2014/main" id="{72485355-C579-6520-BE77-79D9099D76B3}"/>
                </a:ext>
              </a:extLst>
            </p:cNvPr>
            <p:cNvSpPr/>
            <p:nvPr/>
          </p:nvSpPr>
          <p:spPr>
            <a:xfrm>
              <a:off x="1901378" y="352872"/>
              <a:ext cx="97066" cy="97066"/>
            </a:xfrm>
            <a:custGeom>
              <a:avLst/>
              <a:gdLst>
                <a:gd name="connsiteX0" fmla="*/ 97066 w 97066"/>
                <a:gd name="connsiteY0" fmla="*/ 48533 h 97066"/>
                <a:gd name="connsiteX1" fmla="*/ 48533 w 97066"/>
                <a:gd name="connsiteY1" fmla="*/ 97066 h 97066"/>
                <a:gd name="connsiteX2" fmla="*/ 0 w 97066"/>
                <a:gd name="connsiteY2" fmla="*/ 48533 h 97066"/>
                <a:gd name="connsiteX3" fmla="*/ 48533 w 97066"/>
                <a:gd name="connsiteY3" fmla="*/ 0 h 97066"/>
                <a:gd name="connsiteX4" fmla="*/ 97066 w 97066"/>
                <a:gd name="connsiteY4" fmla="*/ 48533 h 970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7066" h="97066">
                  <a:moveTo>
                    <a:pt x="97066" y="48533"/>
                  </a:moveTo>
                  <a:cubicBezTo>
                    <a:pt x="97066" y="75341"/>
                    <a:pt x="75331" y="97066"/>
                    <a:pt x="48533" y="97066"/>
                  </a:cubicBezTo>
                  <a:cubicBezTo>
                    <a:pt x="21726" y="97066"/>
                    <a:pt x="0" y="75341"/>
                    <a:pt x="0" y="48533"/>
                  </a:cubicBezTo>
                  <a:cubicBezTo>
                    <a:pt x="0" y="21726"/>
                    <a:pt x="21726" y="0"/>
                    <a:pt x="48533" y="0"/>
                  </a:cubicBezTo>
                  <a:cubicBezTo>
                    <a:pt x="75341" y="0"/>
                    <a:pt x="97066" y="21726"/>
                    <a:pt x="97066" y="48533"/>
                  </a:cubicBezTo>
                </a:path>
              </a:pathLst>
            </a:custGeom>
            <a:grpFill/>
            <a:ln w="91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Helvetica" pitchFamily="2" charset="0"/>
              </a:endParaRPr>
            </a:p>
          </p:txBody>
        </p:sp>
        <p:sp>
          <p:nvSpPr>
            <p:cNvPr id="21" name="Free-form: Shape 20">
              <a:extLst>
                <a:ext uri="{FF2B5EF4-FFF2-40B4-BE49-F238E27FC236}">
                  <a16:creationId xmlns:a16="http://schemas.microsoft.com/office/drawing/2014/main" id="{000A3436-5AA1-68BE-FC6C-DC246CB3D445}"/>
                </a:ext>
              </a:extLst>
            </p:cNvPr>
            <p:cNvSpPr/>
            <p:nvPr/>
          </p:nvSpPr>
          <p:spPr>
            <a:xfrm>
              <a:off x="2065514" y="241303"/>
              <a:ext cx="360139" cy="318515"/>
            </a:xfrm>
            <a:custGeom>
              <a:avLst/>
              <a:gdLst>
                <a:gd name="connsiteX0" fmla="*/ 184881 w 360139"/>
                <a:gd name="connsiteY0" fmla="*/ 256282 h 318515"/>
                <a:gd name="connsiteX1" fmla="*/ 126925 w 360139"/>
                <a:gd name="connsiteY1" fmla="*/ 242224 h 318515"/>
                <a:gd name="connsiteX2" fmla="*/ 73603 w 360139"/>
                <a:gd name="connsiteY2" fmla="*/ 184295 h 318515"/>
                <a:gd name="connsiteX3" fmla="*/ 71318 w 360139"/>
                <a:gd name="connsiteY3" fmla="*/ 136457 h 318515"/>
                <a:gd name="connsiteX4" fmla="*/ 142783 w 360139"/>
                <a:gd name="connsiteY4" fmla="*/ 68328 h 318515"/>
                <a:gd name="connsiteX5" fmla="*/ 247362 w 360139"/>
                <a:gd name="connsiteY5" fmla="*/ 76161 h 318515"/>
                <a:gd name="connsiteX6" fmla="*/ 290320 w 360139"/>
                <a:gd name="connsiteY6" fmla="*/ 132106 h 318515"/>
                <a:gd name="connsiteX7" fmla="*/ 290320 w 360139"/>
                <a:gd name="connsiteY7" fmla="*/ 136685 h 318515"/>
                <a:gd name="connsiteX8" fmla="*/ 162159 w 360139"/>
                <a:gd name="connsiteY8" fmla="*/ 136685 h 318515"/>
                <a:gd name="connsiteX9" fmla="*/ 138423 w 360139"/>
                <a:gd name="connsiteY9" fmla="*/ 150276 h 318515"/>
                <a:gd name="connsiteX10" fmla="*/ 118462 w 360139"/>
                <a:gd name="connsiteY10" fmla="*/ 184295 h 318515"/>
                <a:gd name="connsiteX11" fmla="*/ 359920 w 360139"/>
                <a:gd name="connsiteY11" fmla="*/ 184295 h 318515"/>
                <a:gd name="connsiteX12" fmla="*/ 360140 w 360139"/>
                <a:gd name="connsiteY12" fmla="*/ 184076 h 318515"/>
                <a:gd name="connsiteX13" fmla="*/ 359966 w 360139"/>
                <a:gd name="connsiteY13" fmla="*/ 136685 h 318515"/>
                <a:gd name="connsiteX14" fmla="*/ 344410 w 360139"/>
                <a:gd name="connsiteY14" fmla="*/ 76956 h 318515"/>
                <a:gd name="connsiteX15" fmla="*/ 267333 w 360139"/>
                <a:gd name="connsiteY15" fmla="*/ 14365 h 318515"/>
                <a:gd name="connsiteX16" fmla="*/ 194506 w 360139"/>
                <a:gd name="connsiteY16" fmla="*/ 455 h 318515"/>
                <a:gd name="connsiteX17" fmla="*/ 69608 w 360139"/>
                <a:gd name="connsiteY17" fmla="*/ 28112 h 318515"/>
                <a:gd name="connsiteX18" fmla="*/ 21011 w 360139"/>
                <a:gd name="connsiteY18" fmla="*/ 77550 h 318515"/>
                <a:gd name="connsiteX19" fmla="*/ 8 w 360139"/>
                <a:gd name="connsiteY19" fmla="*/ 156647 h 318515"/>
                <a:gd name="connsiteX20" fmla="*/ 17685 w 360139"/>
                <a:gd name="connsiteY20" fmla="*/ 233806 h 318515"/>
                <a:gd name="connsiteX21" fmla="*/ 68046 w 360139"/>
                <a:gd name="connsiteY21" fmla="*/ 288344 h 318515"/>
                <a:gd name="connsiteX22" fmla="*/ 192550 w 360139"/>
                <a:gd name="connsiteY22" fmla="*/ 318515 h 318515"/>
                <a:gd name="connsiteX23" fmla="*/ 346786 w 360139"/>
                <a:gd name="connsiteY23" fmla="*/ 258905 h 318515"/>
                <a:gd name="connsiteX24" fmla="*/ 346823 w 360139"/>
                <a:gd name="connsiteY24" fmla="*/ 258786 h 318515"/>
                <a:gd name="connsiteX25" fmla="*/ 346823 w 360139"/>
                <a:gd name="connsiteY25" fmla="*/ 214274 h 318515"/>
                <a:gd name="connsiteX26" fmla="*/ 346494 w 360139"/>
                <a:gd name="connsiteY26" fmla="*/ 214082 h 318515"/>
                <a:gd name="connsiteX27" fmla="*/ 279004 w 360139"/>
                <a:gd name="connsiteY27" fmla="*/ 245359 h 318515"/>
                <a:gd name="connsiteX28" fmla="*/ 184881 w 360139"/>
                <a:gd name="connsiteY28" fmla="*/ 256282 h 318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360139" h="318515">
                  <a:moveTo>
                    <a:pt x="184881" y="256282"/>
                  </a:moveTo>
                  <a:cubicBezTo>
                    <a:pt x="165295" y="255203"/>
                    <a:pt x="145324" y="249948"/>
                    <a:pt x="126925" y="242224"/>
                  </a:cubicBezTo>
                  <a:cubicBezTo>
                    <a:pt x="102896" y="232116"/>
                    <a:pt x="82569" y="211276"/>
                    <a:pt x="73603" y="184295"/>
                  </a:cubicBezTo>
                  <a:cubicBezTo>
                    <a:pt x="70431" y="174753"/>
                    <a:pt x="67031" y="156336"/>
                    <a:pt x="71318" y="136457"/>
                  </a:cubicBezTo>
                  <a:cubicBezTo>
                    <a:pt x="76829" y="110902"/>
                    <a:pt x="95054" y="82942"/>
                    <a:pt x="142783" y="68328"/>
                  </a:cubicBezTo>
                  <a:cubicBezTo>
                    <a:pt x="171016" y="59690"/>
                    <a:pt x="220418" y="63739"/>
                    <a:pt x="247362" y="76161"/>
                  </a:cubicBezTo>
                  <a:cubicBezTo>
                    <a:pt x="271062" y="87110"/>
                    <a:pt x="290329" y="104632"/>
                    <a:pt x="290320" y="132106"/>
                  </a:cubicBezTo>
                  <a:lnTo>
                    <a:pt x="290320" y="136685"/>
                  </a:lnTo>
                  <a:lnTo>
                    <a:pt x="162159" y="136685"/>
                  </a:lnTo>
                  <a:cubicBezTo>
                    <a:pt x="152398" y="136685"/>
                    <a:pt x="143368" y="141859"/>
                    <a:pt x="138423" y="150276"/>
                  </a:cubicBezTo>
                  <a:lnTo>
                    <a:pt x="118462" y="184295"/>
                  </a:lnTo>
                  <a:lnTo>
                    <a:pt x="359920" y="184295"/>
                  </a:lnTo>
                  <a:cubicBezTo>
                    <a:pt x="360039" y="184295"/>
                    <a:pt x="360140" y="184195"/>
                    <a:pt x="360140" y="184076"/>
                  </a:cubicBezTo>
                  <a:lnTo>
                    <a:pt x="359966" y="136685"/>
                  </a:lnTo>
                  <a:cubicBezTo>
                    <a:pt x="359966" y="115161"/>
                    <a:pt x="355360" y="96067"/>
                    <a:pt x="344410" y="76956"/>
                  </a:cubicBezTo>
                  <a:cubicBezTo>
                    <a:pt x="326779" y="46200"/>
                    <a:pt x="299898" y="26668"/>
                    <a:pt x="267333" y="14365"/>
                  </a:cubicBezTo>
                  <a:cubicBezTo>
                    <a:pt x="243898" y="5527"/>
                    <a:pt x="219412" y="1825"/>
                    <a:pt x="194506" y="455"/>
                  </a:cubicBezTo>
                  <a:cubicBezTo>
                    <a:pt x="150259" y="-1986"/>
                    <a:pt x="108161" y="5143"/>
                    <a:pt x="69608" y="28112"/>
                  </a:cubicBezTo>
                  <a:cubicBezTo>
                    <a:pt x="49135" y="40296"/>
                    <a:pt x="33213" y="57214"/>
                    <a:pt x="21011" y="77550"/>
                  </a:cubicBezTo>
                  <a:cubicBezTo>
                    <a:pt x="6461" y="101835"/>
                    <a:pt x="264" y="128450"/>
                    <a:pt x="8" y="156647"/>
                  </a:cubicBezTo>
                  <a:cubicBezTo>
                    <a:pt x="-230" y="183802"/>
                    <a:pt x="4852" y="209613"/>
                    <a:pt x="17685" y="233806"/>
                  </a:cubicBezTo>
                  <a:cubicBezTo>
                    <a:pt x="29740" y="256464"/>
                    <a:pt x="46786" y="274351"/>
                    <a:pt x="68046" y="288344"/>
                  </a:cubicBezTo>
                  <a:cubicBezTo>
                    <a:pt x="86499" y="300510"/>
                    <a:pt x="124850" y="318515"/>
                    <a:pt x="192550" y="318515"/>
                  </a:cubicBezTo>
                  <a:cubicBezTo>
                    <a:pt x="302302" y="318515"/>
                    <a:pt x="345452" y="260724"/>
                    <a:pt x="346786" y="258905"/>
                  </a:cubicBezTo>
                  <a:cubicBezTo>
                    <a:pt x="346814" y="258868"/>
                    <a:pt x="346823" y="258832"/>
                    <a:pt x="346823" y="258786"/>
                  </a:cubicBezTo>
                  <a:lnTo>
                    <a:pt x="346823" y="214274"/>
                  </a:lnTo>
                  <a:cubicBezTo>
                    <a:pt x="346823" y="214101"/>
                    <a:pt x="346640" y="213991"/>
                    <a:pt x="346494" y="214082"/>
                  </a:cubicBezTo>
                  <a:cubicBezTo>
                    <a:pt x="342737" y="216276"/>
                    <a:pt x="307521" y="236667"/>
                    <a:pt x="279004" y="245359"/>
                  </a:cubicBezTo>
                  <a:cubicBezTo>
                    <a:pt x="241220" y="256867"/>
                    <a:pt x="204724" y="257415"/>
                    <a:pt x="184881" y="256282"/>
                  </a:cubicBezTo>
                </a:path>
              </a:pathLst>
            </a:custGeom>
            <a:grpFill/>
            <a:ln w="91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Helvetica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17814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>
        <p:tmplLst>
          <p:tmpl>
            <p:tnLst>
              <p:par>
                <p:cTn presetID="10" presetClass="entr" presetSubtype="0" fill="hold" nodeType="withEffect">
                  <p:stCondLst>
                    <p:cond delay="7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Slide - Dark">
    <p:bg>
      <p:bgPr>
        <a:solidFill>
          <a:srgbClr val="1A1C2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3">
            <a:extLst>
              <a:ext uri="{FF2B5EF4-FFF2-40B4-BE49-F238E27FC236}">
                <a16:creationId xmlns:a16="http://schemas.microsoft.com/office/drawing/2014/main" id="{197AF948-AFDA-994B-A7C7-A4D527451F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768600" y="6875"/>
            <a:ext cx="8966200" cy="749300"/>
          </a:xfrm>
          <a:prstGeom prst="rect">
            <a:avLst/>
          </a:prstGeom>
          <a:ln>
            <a:noFill/>
          </a:ln>
        </p:spPr>
        <p:txBody>
          <a:bodyPr vert="horz" anchor="ctr"/>
          <a:lstStyle>
            <a:lvl1pPr marL="0" algn="r" defTabSz="609585" rtl="0" eaLnBrk="1" latinLnBrk="0" hangingPunct="1">
              <a:spcBef>
                <a:spcPct val="0"/>
              </a:spcBef>
              <a:buNone/>
              <a:defRPr lang="en-US" sz="2800" kern="1200" dirty="0">
                <a:solidFill>
                  <a:schemeClr val="bg1"/>
                </a:solidFill>
                <a:latin typeface="Helvetica" pitchFamily="2" charset="0"/>
                <a:ea typeface="+mj-ea"/>
                <a:cs typeface="Helvetica" pitchFamily="2" charset="0"/>
              </a:defRPr>
            </a:lvl1pPr>
          </a:lstStyle>
          <a:p>
            <a:r>
              <a:rPr lang="en-US"/>
              <a:t>Presentation Title Slide Here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F62A5AA4-57D5-8B4C-923A-2C551304202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5666" y="1226917"/>
            <a:ext cx="11399134" cy="4786132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 sz="1600">
                <a:solidFill>
                  <a:schemeClr val="bg1"/>
                </a:solidFill>
                <a:latin typeface="Helvetica" pitchFamily="2" charset="0"/>
                <a:ea typeface="Helvetica" pitchFamily="2" charset="0"/>
                <a:cs typeface="Helvetica" pitchFamily="2" charset="0"/>
              </a:defRPr>
            </a:lvl1pPr>
            <a:lvl2pPr>
              <a:spcBef>
                <a:spcPts val="600"/>
              </a:spcBef>
              <a:spcAft>
                <a:spcPts val="600"/>
              </a:spcAft>
              <a:defRPr sz="1600">
                <a:solidFill>
                  <a:schemeClr val="bg1"/>
                </a:solidFill>
                <a:latin typeface="Helvetica" pitchFamily="2" charset="0"/>
                <a:ea typeface="Helvetica" pitchFamily="2" charset="0"/>
                <a:cs typeface="Helvetica" pitchFamily="2" charset="0"/>
              </a:defRPr>
            </a:lvl2pPr>
            <a:lvl3pPr>
              <a:spcBef>
                <a:spcPts val="600"/>
              </a:spcBef>
              <a:spcAft>
                <a:spcPts val="600"/>
              </a:spcAft>
              <a:defRPr sz="1600">
                <a:solidFill>
                  <a:schemeClr val="bg1"/>
                </a:solidFill>
                <a:latin typeface="Helvetica" pitchFamily="2" charset="0"/>
                <a:ea typeface="Helvetica" pitchFamily="2" charset="0"/>
                <a:cs typeface="Helvetica" pitchFamily="2" charset="0"/>
              </a:defRPr>
            </a:lvl3pPr>
            <a:lvl4pPr>
              <a:spcBef>
                <a:spcPts val="600"/>
              </a:spcBef>
              <a:spcAft>
                <a:spcPts val="600"/>
              </a:spcAft>
              <a:defRPr sz="1600">
                <a:solidFill>
                  <a:schemeClr val="bg1"/>
                </a:solidFill>
                <a:latin typeface="Helvetica" pitchFamily="2" charset="0"/>
                <a:ea typeface="Helvetica" pitchFamily="2" charset="0"/>
                <a:cs typeface="Helvetica" pitchFamily="2" charset="0"/>
              </a:defRPr>
            </a:lvl4pPr>
            <a:lvl5pPr>
              <a:spcBef>
                <a:spcPts val="600"/>
              </a:spcBef>
              <a:spcAft>
                <a:spcPts val="600"/>
              </a:spcAft>
              <a:defRPr sz="1600">
                <a:solidFill>
                  <a:schemeClr val="bg1"/>
                </a:solidFill>
                <a:latin typeface="Helvetica" pitchFamily="2" charset="0"/>
                <a:ea typeface="Helvetica" pitchFamily="2" charset="0"/>
                <a:cs typeface="Helvetica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3" name="Footer">
            <a:extLst>
              <a:ext uri="{FF2B5EF4-FFF2-40B4-BE49-F238E27FC236}">
                <a16:creationId xmlns:a16="http://schemas.microsoft.com/office/drawing/2014/main" id="{304BFE6F-EB99-3D36-3B9C-887570B3130D}"/>
              </a:ext>
            </a:extLst>
          </p:cNvPr>
          <p:cNvGrpSpPr/>
          <p:nvPr userDrawn="1"/>
        </p:nvGrpSpPr>
        <p:grpSpPr>
          <a:xfrm>
            <a:off x="0" y="6334126"/>
            <a:ext cx="12249150" cy="549274"/>
            <a:chOff x="0" y="6334126"/>
            <a:chExt cx="12249150" cy="549274"/>
          </a:xfrm>
          <a:solidFill>
            <a:srgbClr val="1A1C2B"/>
          </a:solidFill>
        </p:grpSpPr>
        <p:sp>
          <p:nvSpPr>
            <p:cNvPr id="6" name="The Exponential-e Group Channel Partner Programme">
              <a:extLst>
                <a:ext uri="{FF2B5EF4-FFF2-40B4-BE49-F238E27FC236}">
                  <a16:creationId xmlns:a16="http://schemas.microsoft.com/office/drawing/2014/main" id="{5E2AE9F5-A93E-CCE7-8B34-C0E6B8741677}"/>
                </a:ext>
              </a:extLst>
            </p:cNvPr>
            <p:cNvSpPr/>
            <p:nvPr userDrawn="1"/>
          </p:nvSpPr>
          <p:spPr>
            <a:xfrm>
              <a:off x="0" y="6334126"/>
              <a:ext cx="12249150" cy="5461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0" tIns="0" rIns="360000" bIns="0"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200" kern="1200">
                  <a:solidFill>
                    <a:srgbClr val="1A1C2B"/>
                  </a:solidFill>
                  <a:latin typeface="Helvetica" pitchFamily="2" charset="0"/>
                  <a:ea typeface="+mn-ea"/>
                  <a:cs typeface="HelveticaNowDisplay Bold" panose="020B0804030202020204" pitchFamily="34" charset="0"/>
                </a:rPr>
                <a:t>Be Unstoppable.</a:t>
              </a:r>
              <a:r>
                <a:rPr lang="en-GB" sz="1200" b="1" kern="1200">
                  <a:solidFill>
                    <a:srgbClr val="1A1C2B"/>
                  </a:solidFill>
                  <a:latin typeface="Helvetica" pitchFamily="2" charset="0"/>
                  <a:ea typeface="+mn-ea"/>
                  <a:cs typeface="HelveticaNowDisplay Bold" panose="020B0804030202020204" pitchFamily="34" charset="0"/>
                </a:rPr>
                <a:t> </a:t>
              </a:r>
              <a:r>
                <a:rPr lang="en-GB" sz="1200" b="1">
                  <a:solidFill>
                    <a:srgbClr val="1A1C2B"/>
                  </a:solidFill>
                  <a:latin typeface="Helvetica" pitchFamily="2" charset="0"/>
                  <a:cs typeface="HelveticaNowDisplay Bold" panose="020B0804030202020204" pitchFamily="34" charset="0"/>
                </a:rPr>
                <a:t>The Exponential-e Group </a:t>
              </a:r>
              <a:r>
                <a:rPr lang="en-GB" sz="1200">
                  <a:solidFill>
                    <a:srgbClr val="1A1C2B"/>
                  </a:solidFill>
                  <a:latin typeface="Helvetica" pitchFamily="2" charset="0"/>
                  <a:cs typeface="HelveticaNowText Regular" panose="020B0504030202020204" pitchFamily="34" charset="0"/>
                </a:rPr>
                <a:t>Channel Partner Programme</a:t>
              </a:r>
            </a:p>
          </p:txBody>
        </p:sp>
        <p:sp>
          <p:nvSpPr>
            <p:cNvPr id="7" name="Website | Contact Number">
              <a:extLst>
                <a:ext uri="{FF2B5EF4-FFF2-40B4-BE49-F238E27FC236}">
                  <a16:creationId xmlns:a16="http://schemas.microsoft.com/office/drawing/2014/main" id="{B0F08496-F5D7-3C7D-3A4A-CC835CAED53F}"/>
                </a:ext>
              </a:extLst>
            </p:cNvPr>
            <p:cNvSpPr/>
            <p:nvPr userDrawn="1"/>
          </p:nvSpPr>
          <p:spPr>
            <a:xfrm>
              <a:off x="6096000" y="6337300"/>
              <a:ext cx="6096000" cy="5461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0" tIns="0" rIns="360000" bIns="0" rtlCol="0" anchor="ctr"/>
            <a:lstStyle/>
            <a:p>
              <a:pPr algn="r"/>
              <a:r>
                <a:rPr lang="en-GB" sz="1200" b="0" kern="1200">
                  <a:solidFill>
                    <a:schemeClr val="tx2"/>
                  </a:solidFill>
                  <a:latin typeface="Helvetica" pitchFamily="2" charset="0"/>
                  <a:ea typeface="+mn-ea"/>
                  <a:cs typeface="HelveticaNowText Regular" panose="020B0504030202020204" pitchFamily="34" charset="0"/>
                </a:rPr>
                <a:t>www.expo-e.uk    |    </a:t>
              </a:r>
              <a:r>
                <a:rPr lang="en-GB" sz="1200" b="0" kern="1200">
                  <a:solidFill>
                    <a:schemeClr val="tx2"/>
                  </a:solidFill>
                  <a:latin typeface="Helvetica" pitchFamily="2" charset="0"/>
                  <a:ea typeface="+mn-ea"/>
                  <a:cs typeface="HelveticaNowDisplay Bold" panose="020B0804030202020204" pitchFamily="34" charset="0"/>
                </a:rPr>
                <a:t>0203 993 3374</a:t>
              </a:r>
            </a:p>
          </p:txBody>
        </p:sp>
      </p:grpSp>
      <p:grpSp>
        <p:nvGrpSpPr>
          <p:cNvPr id="15" name="Expo.e Logo">
            <a:extLst>
              <a:ext uri="{FF2B5EF4-FFF2-40B4-BE49-F238E27FC236}">
                <a16:creationId xmlns:a16="http://schemas.microsoft.com/office/drawing/2014/main" id="{7D5CE16E-DE9C-1CA0-6EFE-D371A4D2F7D6}"/>
              </a:ext>
            </a:extLst>
          </p:cNvPr>
          <p:cNvGrpSpPr/>
          <p:nvPr userDrawn="1"/>
        </p:nvGrpSpPr>
        <p:grpSpPr>
          <a:xfrm>
            <a:off x="368300" y="241303"/>
            <a:ext cx="2057353" cy="324928"/>
            <a:chOff x="368300" y="241303"/>
            <a:chExt cx="2057353" cy="324928"/>
          </a:xfrm>
          <a:solidFill>
            <a:schemeClr val="bg2"/>
          </a:solidFill>
        </p:grpSpPr>
        <p:sp>
          <p:nvSpPr>
            <p:cNvPr id="16" name="Free-form: Shape 15">
              <a:extLst>
                <a:ext uri="{FF2B5EF4-FFF2-40B4-BE49-F238E27FC236}">
                  <a16:creationId xmlns:a16="http://schemas.microsoft.com/office/drawing/2014/main" id="{53E9FFC9-141D-88B9-44DF-D98161289EE8}"/>
                </a:ext>
              </a:extLst>
            </p:cNvPr>
            <p:cNvSpPr/>
            <p:nvPr/>
          </p:nvSpPr>
          <p:spPr>
            <a:xfrm>
              <a:off x="368300" y="248768"/>
              <a:ext cx="302184" cy="310036"/>
            </a:xfrm>
            <a:custGeom>
              <a:avLst/>
              <a:gdLst>
                <a:gd name="connsiteX0" fmla="*/ 0 w 302184"/>
                <a:gd name="connsiteY0" fmla="*/ 0 h 310036"/>
                <a:gd name="connsiteX1" fmla="*/ 0 w 302184"/>
                <a:gd name="connsiteY1" fmla="*/ 310036 h 310036"/>
                <a:gd name="connsiteX2" fmla="*/ 302166 w 302184"/>
                <a:gd name="connsiteY2" fmla="*/ 310036 h 310036"/>
                <a:gd name="connsiteX3" fmla="*/ 302166 w 302184"/>
                <a:gd name="connsiteY3" fmla="*/ 245508 h 310036"/>
                <a:gd name="connsiteX4" fmla="*/ 76282 w 302184"/>
                <a:gd name="connsiteY4" fmla="*/ 245508 h 310036"/>
                <a:gd name="connsiteX5" fmla="*/ 76282 w 302184"/>
                <a:gd name="connsiteY5" fmla="*/ 182927 h 310036"/>
                <a:gd name="connsiteX6" fmla="*/ 298163 w 302184"/>
                <a:gd name="connsiteY6" fmla="*/ 182927 h 310036"/>
                <a:gd name="connsiteX7" fmla="*/ 298163 w 302184"/>
                <a:gd name="connsiteY7" fmla="*/ 121927 h 310036"/>
                <a:gd name="connsiteX8" fmla="*/ 76163 w 302184"/>
                <a:gd name="connsiteY8" fmla="*/ 121927 h 310036"/>
                <a:gd name="connsiteX9" fmla="*/ 76163 w 302184"/>
                <a:gd name="connsiteY9" fmla="*/ 64373 h 310036"/>
                <a:gd name="connsiteX10" fmla="*/ 302185 w 302184"/>
                <a:gd name="connsiteY10" fmla="*/ 64373 h 310036"/>
                <a:gd name="connsiteX11" fmla="*/ 302185 w 302184"/>
                <a:gd name="connsiteY11" fmla="*/ 0 h 310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2184" h="310036">
                  <a:moveTo>
                    <a:pt x="0" y="0"/>
                  </a:moveTo>
                  <a:lnTo>
                    <a:pt x="0" y="310036"/>
                  </a:lnTo>
                  <a:lnTo>
                    <a:pt x="302166" y="310036"/>
                  </a:lnTo>
                  <a:lnTo>
                    <a:pt x="302166" y="245508"/>
                  </a:lnTo>
                  <a:lnTo>
                    <a:pt x="76282" y="245508"/>
                  </a:lnTo>
                  <a:lnTo>
                    <a:pt x="76282" y="182927"/>
                  </a:lnTo>
                  <a:lnTo>
                    <a:pt x="298163" y="182927"/>
                  </a:lnTo>
                  <a:lnTo>
                    <a:pt x="298163" y="121927"/>
                  </a:lnTo>
                  <a:lnTo>
                    <a:pt x="76163" y="121927"/>
                  </a:lnTo>
                  <a:lnTo>
                    <a:pt x="76163" y="64373"/>
                  </a:lnTo>
                  <a:lnTo>
                    <a:pt x="302185" y="64373"/>
                  </a:lnTo>
                  <a:lnTo>
                    <a:pt x="302185" y="0"/>
                  </a:lnTo>
                  <a:close/>
                </a:path>
              </a:pathLst>
            </a:custGeom>
            <a:grpFill/>
            <a:ln w="91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Helvetica" pitchFamily="2" charset="0"/>
              </a:endParaRPr>
            </a:p>
          </p:txBody>
        </p:sp>
        <p:sp>
          <p:nvSpPr>
            <p:cNvPr id="17" name="Free-form: Shape 16">
              <a:extLst>
                <a:ext uri="{FF2B5EF4-FFF2-40B4-BE49-F238E27FC236}">
                  <a16:creationId xmlns:a16="http://schemas.microsoft.com/office/drawing/2014/main" id="{453A4FBD-A605-B350-A557-7DDBE8E9A9C2}"/>
                </a:ext>
              </a:extLst>
            </p:cNvPr>
            <p:cNvSpPr/>
            <p:nvPr/>
          </p:nvSpPr>
          <p:spPr>
            <a:xfrm>
              <a:off x="1449582" y="241303"/>
              <a:ext cx="392962" cy="324928"/>
            </a:xfrm>
            <a:custGeom>
              <a:avLst/>
              <a:gdLst>
                <a:gd name="connsiteX0" fmla="*/ 389151 w 392962"/>
                <a:gd name="connsiteY0" fmla="*/ 126531 h 324928"/>
                <a:gd name="connsiteX1" fmla="*/ 354575 w 392962"/>
                <a:gd name="connsiteY1" fmla="*/ 58438 h 324928"/>
                <a:gd name="connsiteX2" fmla="*/ 274628 w 392962"/>
                <a:gd name="connsiteY2" fmla="*/ 10518 h 324928"/>
                <a:gd name="connsiteX3" fmla="*/ 177050 w 392962"/>
                <a:gd name="connsiteY3" fmla="*/ 628 h 324928"/>
                <a:gd name="connsiteX4" fmla="*/ 83493 w 392962"/>
                <a:gd name="connsiteY4" fmla="*/ 24438 h 324928"/>
                <a:gd name="connsiteX5" fmla="*/ 20245 w 392962"/>
                <a:gd name="connsiteY5" fmla="*/ 82888 h 324928"/>
                <a:gd name="connsiteX6" fmla="*/ 420 w 392962"/>
                <a:gd name="connsiteY6" fmla="*/ 150021 h 324928"/>
                <a:gd name="connsiteX7" fmla="*/ 0 w 392962"/>
                <a:gd name="connsiteY7" fmla="*/ 162460 h 324928"/>
                <a:gd name="connsiteX8" fmla="*/ 3811 w 392962"/>
                <a:gd name="connsiteY8" fmla="*/ 198398 h 324928"/>
                <a:gd name="connsiteX9" fmla="*/ 38388 w 392962"/>
                <a:gd name="connsiteY9" fmla="*/ 266482 h 324928"/>
                <a:gd name="connsiteX10" fmla="*/ 118335 w 392962"/>
                <a:gd name="connsiteY10" fmla="*/ 314403 h 324928"/>
                <a:gd name="connsiteX11" fmla="*/ 215913 w 392962"/>
                <a:gd name="connsiteY11" fmla="*/ 324301 h 324928"/>
                <a:gd name="connsiteX12" fmla="*/ 309469 w 392962"/>
                <a:gd name="connsiteY12" fmla="*/ 300482 h 324928"/>
                <a:gd name="connsiteX13" fmla="*/ 372717 w 392962"/>
                <a:gd name="connsiteY13" fmla="*/ 242032 h 324928"/>
                <a:gd name="connsiteX14" fmla="*/ 392542 w 392962"/>
                <a:gd name="connsiteY14" fmla="*/ 174900 h 324928"/>
                <a:gd name="connsiteX15" fmla="*/ 392962 w 392962"/>
                <a:gd name="connsiteY15" fmla="*/ 162460 h 324928"/>
                <a:gd name="connsiteX16" fmla="*/ 389151 w 392962"/>
                <a:gd name="connsiteY16" fmla="*/ 126531 h 324928"/>
                <a:gd name="connsiteX17" fmla="*/ 306645 w 392962"/>
                <a:gd name="connsiteY17" fmla="*/ 207529 h 324928"/>
                <a:gd name="connsiteX18" fmla="*/ 265771 w 392962"/>
                <a:gd name="connsiteY18" fmla="*/ 246273 h 324928"/>
                <a:gd name="connsiteX19" fmla="*/ 196289 w 392962"/>
                <a:gd name="connsiteY19" fmla="*/ 260184 h 324928"/>
                <a:gd name="connsiteX20" fmla="*/ 128005 w 392962"/>
                <a:gd name="connsiteY20" fmla="*/ 246584 h 324928"/>
                <a:gd name="connsiteX21" fmla="*/ 77543 w 392962"/>
                <a:gd name="connsiteY21" fmla="*/ 177377 h 324928"/>
                <a:gd name="connsiteX22" fmla="*/ 86107 w 392962"/>
                <a:gd name="connsiteY22" fmla="*/ 117775 h 324928"/>
                <a:gd name="connsiteX23" fmla="*/ 128178 w 392962"/>
                <a:gd name="connsiteY23" fmla="*/ 78025 h 324928"/>
                <a:gd name="connsiteX24" fmla="*/ 210657 w 392962"/>
                <a:gd name="connsiteY24" fmla="*/ 65312 h 324928"/>
                <a:gd name="connsiteX25" fmla="*/ 264510 w 392962"/>
                <a:gd name="connsiteY25" fmla="*/ 77952 h 324928"/>
                <a:gd name="connsiteX26" fmla="*/ 315593 w 392962"/>
                <a:gd name="connsiteY26" fmla="*/ 147626 h 324928"/>
                <a:gd name="connsiteX27" fmla="*/ 306645 w 392962"/>
                <a:gd name="connsiteY27" fmla="*/ 207529 h 3249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392962" h="324928">
                  <a:moveTo>
                    <a:pt x="389151" y="126531"/>
                  </a:moveTo>
                  <a:cubicBezTo>
                    <a:pt x="383850" y="100766"/>
                    <a:pt x="372343" y="77888"/>
                    <a:pt x="354575" y="58438"/>
                  </a:cubicBezTo>
                  <a:cubicBezTo>
                    <a:pt x="332730" y="34547"/>
                    <a:pt x="305329" y="19648"/>
                    <a:pt x="274628" y="10518"/>
                  </a:cubicBezTo>
                  <a:cubicBezTo>
                    <a:pt x="242757" y="1030"/>
                    <a:pt x="210054" y="-1309"/>
                    <a:pt x="177050" y="628"/>
                  </a:cubicBezTo>
                  <a:cubicBezTo>
                    <a:pt x="144393" y="2548"/>
                    <a:pt x="112851" y="9320"/>
                    <a:pt x="83493" y="24438"/>
                  </a:cubicBezTo>
                  <a:cubicBezTo>
                    <a:pt x="57006" y="38084"/>
                    <a:pt x="35326" y="56912"/>
                    <a:pt x="20245" y="82888"/>
                  </a:cubicBezTo>
                  <a:cubicBezTo>
                    <a:pt x="8171" y="103663"/>
                    <a:pt x="1983" y="126175"/>
                    <a:pt x="420" y="150021"/>
                  </a:cubicBezTo>
                  <a:cubicBezTo>
                    <a:pt x="146" y="154188"/>
                    <a:pt x="18" y="158329"/>
                    <a:pt x="0" y="162460"/>
                  </a:cubicBezTo>
                  <a:cubicBezTo>
                    <a:pt x="46" y="174406"/>
                    <a:pt x="1334" y="186388"/>
                    <a:pt x="3811" y="198398"/>
                  </a:cubicBezTo>
                  <a:cubicBezTo>
                    <a:pt x="9112" y="224155"/>
                    <a:pt x="20610" y="247032"/>
                    <a:pt x="38388" y="266482"/>
                  </a:cubicBezTo>
                  <a:cubicBezTo>
                    <a:pt x="60232" y="290374"/>
                    <a:pt x="87634" y="305272"/>
                    <a:pt x="118335" y="314403"/>
                  </a:cubicBezTo>
                  <a:cubicBezTo>
                    <a:pt x="150206" y="323890"/>
                    <a:pt x="182908" y="326239"/>
                    <a:pt x="215913" y="324301"/>
                  </a:cubicBezTo>
                  <a:cubicBezTo>
                    <a:pt x="248570" y="322382"/>
                    <a:pt x="280103" y="315600"/>
                    <a:pt x="309469" y="300482"/>
                  </a:cubicBezTo>
                  <a:cubicBezTo>
                    <a:pt x="335948" y="286836"/>
                    <a:pt x="357628" y="268008"/>
                    <a:pt x="372717" y="242032"/>
                  </a:cubicBezTo>
                  <a:cubicBezTo>
                    <a:pt x="384791" y="221257"/>
                    <a:pt x="390979" y="198746"/>
                    <a:pt x="392542" y="174900"/>
                  </a:cubicBezTo>
                  <a:cubicBezTo>
                    <a:pt x="392807" y="170732"/>
                    <a:pt x="392944" y="166591"/>
                    <a:pt x="392962" y="162460"/>
                  </a:cubicBezTo>
                  <a:cubicBezTo>
                    <a:pt x="392908" y="150523"/>
                    <a:pt x="391619" y="138532"/>
                    <a:pt x="389151" y="126531"/>
                  </a:cubicBezTo>
                  <a:moveTo>
                    <a:pt x="306645" y="207529"/>
                  </a:moveTo>
                  <a:cubicBezTo>
                    <a:pt x="297633" y="225306"/>
                    <a:pt x="283475" y="237636"/>
                    <a:pt x="265771" y="246273"/>
                  </a:cubicBezTo>
                  <a:cubicBezTo>
                    <a:pt x="243826" y="256958"/>
                    <a:pt x="220300" y="259764"/>
                    <a:pt x="196289" y="260184"/>
                  </a:cubicBezTo>
                  <a:cubicBezTo>
                    <a:pt x="172708" y="259755"/>
                    <a:pt x="149575" y="257031"/>
                    <a:pt x="128005" y="246584"/>
                  </a:cubicBezTo>
                  <a:cubicBezTo>
                    <a:pt x="98876" y="232481"/>
                    <a:pt x="81428" y="209796"/>
                    <a:pt x="77543" y="177377"/>
                  </a:cubicBezTo>
                  <a:cubicBezTo>
                    <a:pt x="75030" y="156766"/>
                    <a:pt x="76821" y="136695"/>
                    <a:pt x="86107" y="117775"/>
                  </a:cubicBezTo>
                  <a:cubicBezTo>
                    <a:pt x="95183" y="99312"/>
                    <a:pt x="109853" y="86608"/>
                    <a:pt x="128178" y="78025"/>
                  </a:cubicBezTo>
                  <a:cubicBezTo>
                    <a:pt x="154355" y="65732"/>
                    <a:pt x="182287" y="63621"/>
                    <a:pt x="210657" y="65312"/>
                  </a:cubicBezTo>
                  <a:cubicBezTo>
                    <a:pt x="229284" y="66445"/>
                    <a:pt x="247500" y="69745"/>
                    <a:pt x="264510" y="77952"/>
                  </a:cubicBezTo>
                  <a:cubicBezTo>
                    <a:pt x="293904" y="92101"/>
                    <a:pt x="311708" y="114804"/>
                    <a:pt x="315593" y="147626"/>
                  </a:cubicBezTo>
                  <a:cubicBezTo>
                    <a:pt x="318052" y="168374"/>
                    <a:pt x="316242" y="188555"/>
                    <a:pt x="306645" y="207529"/>
                  </a:cubicBezTo>
                </a:path>
              </a:pathLst>
            </a:custGeom>
            <a:grpFill/>
            <a:ln w="91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Helvetica" pitchFamily="2" charset="0"/>
              </a:endParaRPr>
            </a:p>
          </p:txBody>
        </p:sp>
        <p:sp>
          <p:nvSpPr>
            <p:cNvPr id="18" name="Free-form: Shape 17">
              <a:extLst>
                <a:ext uri="{FF2B5EF4-FFF2-40B4-BE49-F238E27FC236}">
                  <a16:creationId xmlns:a16="http://schemas.microsoft.com/office/drawing/2014/main" id="{CB8CA3EC-8A46-A058-C79C-B377E75EFD07}"/>
                </a:ext>
              </a:extLst>
            </p:cNvPr>
            <p:cNvSpPr/>
            <p:nvPr/>
          </p:nvSpPr>
          <p:spPr>
            <a:xfrm>
              <a:off x="1105755" y="248750"/>
              <a:ext cx="329042" cy="310100"/>
            </a:xfrm>
            <a:custGeom>
              <a:avLst/>
              <a:gdLst>
                <a:gd name="connsiteX0" fmla="*/ 75770 w 329042"/>
                <a:gd name="connsiteY0" fmla="*/ 127064 h 310100"/>
                <a:gd name="connsiteX1" fmla="*/ 80989 w 329042"/>
                <a:gd name="connsiteY1" fmla="*/ 127064 h 310100"/>
                <a:gd name="connsiteX2" fmla="*/ 213308 w 329042"/>
                <a:gd name="connsiteY2" fmla="*/ 127027 h 310100"/>
                <a:gd name="connsiteX3" fmla="*/ 225336 w 329042"/>
                <a:gd name="connsiteY3" fmla="*/ 126277 h 310100"/>
                <a:gd name="connsiteX4" fmla="*/ 251641 w 329042"/>
                <a:gd name="connsiteY4" fmla="*/ 104954 h 310100"/>
                <a:gd name="connsiteX5" fmla="*/ 252628 w 329042"/>
                <a:gd name="connsiteY5" fmla="*/ 90924 h 310100"/>
                <a:gd name="connsiteX6" fmla="*/ 234686 w 329042"/>
                <a:gd name="connsiteY6" fmla="*/ 64555 h 310100"/>
                <a:gd name="connsiteX7" fmla="*/ 219295 w 329042"/>
                <a:gd name="connsiteY7" fmla="*/ 61603 h 310100"/>
                <a:gd name="connsiteX8" fmla="*/ 78210 w 329042"/>
                <a:gd name="connsiteY8" fmla="*/ 61338 h 310100"/>
                <a:gd name="connsiteX9" fmla="*/ 75770 w 329042"/>
                <a:gd name="connsiteY9" fmla="*/ 61667 h 310100"/>
                <a:gd name="connsiteX10" fmla="*/ 75770 w 329042"/>
                <a:gd name="connsiteY10" fmla="*/ 127064 h 310100"/>
                <a:gd name="connsiteX11" fmla="*/ 76145 w 329042"/>
                <a:gd name="connsiteY11" fmla="*/ 189224 h 310100"/>
                <a:gd name="connsiteX12" fmla="*/ 76145 w 329042"/>
                <a:gd name="connsiteY12" fmla="*/ 310100 h 310100"/>
                <a:gd name="connsiteX13" fmla="*/ 0 w 329042"/>
                <a:gd name="connsiteY13" fmla="*/ 310100 h 310100"/>
                <a:gd name="connsiteX14" fmla="*/ 0 w 329042"/>
                <a:gd name="connsiteY14" fmla="*/ 0 h 310100"/>
                <a:gd name="connsiteX15" fmla="*/ 230500 w 329042"/>
                <a:gd name="connsiteY15" fmla="*/ 0 h 310100"/>
                <a:gd name="connsiteX16" fmla="*/ 308226 w 329042"/>
                <a:gd name="connsiteY16" fmla="*/ 35445 h 310100"/>
                <a:gd name="connsiteX17" fmla="*/ 328983 w 329042"/>
                <a:gd name="connsiteY17" fmla="*/ 98693 h 310100"/>
                <a:gd name="connsiteX18" fmla="*/ 320190 w 329042"/>
                <a:gd name="connsiteY18" fmla="*/ 138562 h 310100"/>
                <a:gd name="connsiteX19" fmla="*/ 273814 w 329042"/>
                <a:gd name="connsiteY19" fmla="*/ 180423 h 310100"/>
                <a:gd name="connsiteX20" fmla="*/ 221232 w 329042"/>
                <a:gd name="connsiteY20" fmla="*/ 189169 h 310100"/>
                <a:gd name="connsiteX21" fmla="*/ 82241 w 329042"/>
                <a:gd name="connsiteY21" fmla="*/ 189215 h 310100"/>
                <a:gd name="connsiteX22" fmla="*/ 76145 w 329042"/>
                <a:gd name="connsiteY22" fmla="*/ 189215 h 310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329042" h="310100">
                  <a:moveTo>
                    <a:pt x="75770" y="127064"/>
                  </a:moveTo>
                  <a:lnTo>
                    <a:pt x="80989" y="127064"/>
                  </a:lnTo>
                  <a:cubicBezTo>
                    <a:pt x="125098" y="127064"/>
                    <a:pt x="169226" y="127082"/>
                    <a:pt x="213308" y="127027"/>
                  </a:cubicBezTo>
                  <a:cubicBezTo>
                    <a:pt x="217348" y="127027"/>
                    <a:pt x="221369" y="126762"/>
                    <a:pt x="225336" y="126277"/>
                  </a:cubicBezTo>
                  <a:cubicBezTo>
                    <a:pt x="240517" y="124404"/>
                    <a:pt x="249127" y="117558"/>
                    <a:pt x="251641" y="104954"/>
                  </a:cubicBezTo>
                  <a:cubicBezTo>
                    <a:pt x="252573" y="100393"/>
                    <a:pt x="252902" y="95576"/>
                    <a:pt x="252628" y="90924"/>
                  </a:cubicBezTo>
                  <a:cubicBezTo>
                    <a:pt x="251924" y="78677"/>
                    <a:pt x="247080" y="68769"/>
                    <a:pt x="234686" y="64555"/>
                  </a:cubicBezTo>
                  <a:cubicBezTo>
                    <a:pt x="229778" y="62883"/>
                    <a:pt x="224450" y="61640"/>
                    <a:pt x="219295" y="61603"/>
                  </a:cubicBezTo>
                  <a:cubicBezTo>
                    <a:pt x="172260" y="61320"/>
                    <a:pt x="125263" y="61356"/>
                    <a:pt x="78210" y="61338"/>
                  </a:cubicBezTo>
                  <a:cubicBezTo>
                    <a:pt x="77461" y="61338"/>
                    <a:pt x="76666" y="61539"/>
                    <a:pt x="75770" y="61667"/>
                  </a:cubicBezTo>
                  <a:lnTo>
                    <a:pt x="75770" y="127064"/>
                  </a:lnTo>
                  <a:close/>
                  <a:moveTo>
                    <a:pt x="76145" y="189224"/>
                  </a:moveTo>
                  <a:lnTo>
                    <a:pt x="76145" y="310100"/>
                  </a:lnTo>
                  <a:lnTo>
                    <a:pt x="0" y="310100"/>
                  </a:lnTo>
                  <a:lnTo>
                    <a:pt x="0" y="0"/>
                  </a:lnTo>
                  <a:lnTo>
                    <a:pt x="230500" y="0"/>
                  </a:lnTo>
                  <a:cubicBezTo>
                    <a:pt x="261256" y="0"/>
                    <a:pt x="287972" y="11452"/>
                    <a:pt x="308226" y="35445"/>
                  </a:cubicBezTo>
                  <a:cubicBezTo>
                    <a:pt x="323563" y="53642"/>
                    <a:pt x="329723" y="75076"/>
                    <a:pt x="328983" y="98693"/>
                  </a:cubicBezTo>
                  <a:cubicBezTo>
                    <a:pt x="328553" y="112558"/>
                    <a:pt x="326177" y="125967"/>
                    <a:pt x="320190" y="138562"/>
                  </a:cubicBezTo>
                  <a:cubicBezTo>
                    <a:pt x="310539" y="158962"/>
                    <a:pt x="294242" y="172023"/>
                    <a:pt x="273814" y="180423"/>
                  </a:cubicBezTo>
                  <a:cubicBezTo>
                    <a:pt x="256969" y="187351"/>
                    <a:pt x="239183" y="189124"/>
                    <a:pt x="221232" y="189169"/>
                  </a:cubicBezTo>
                  <a:cubicBezTo>
                    <a:pt x="174902" y="189316"/>
                    <a:pt x="128562" y="189215"/>
                    <a:pt x="82241" y="189215"/>
                  </a:cubicBezTo>
                  <a:lnTo>
                    <a:pt x="76145" y="189215"/>
                  </a:lnTo>
                  <a:close/>
                </a:path>
              </a:pathLst>
            </a:custGeom>
            <a:grpFill/>
            <a:ln w="91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Helvetica" pitchFamily="2" charset="0"/>
              </a:endParaRPr>
            </a:p>
          </p:txBody>
        </p:sp>
        <p:sp>
          <p:nvSpPr>
            <p:cNvPr id="19" name="Free-form: Shape 18">
              <a:extLst>
                <a:ext uri="{FF2B5EF4-FFF2-40B4-BE49-F238E27FC236}">
                  <a16:creationId xmlns:a16="http://schemas.microsoft.com/office/drawing/2014/main" id="{F978FA61-89DD-B9EF-2585-5EC5061B3CF6}"/>
                </a:ext>
              </a:extLst>
            </p:cNvPr>
            <p:cNvSpPr/>
            <p:nvPr/>
          </p:nvSpPr>
          <p:spPr>
            <a:xfrm>
              <a:off x="695125" y="248750"/>
              <a:ext cx="383968" cy="310036"/>
            </a:xfrm>
            <a:custGeom>
              <a:avLst/>
              <a:gdLst>
                <a:gd name="connsiteX0" fmla="*/ 281245 w 383968"/>
                <a:gd name="connsiteY0" fmla="*/ 0 h 310036"/>
                <a:gd name="connsiteX1" fmla="*/ 192670 w 383968"/>
                <a:gd name="connsiteY1" fmla="*/ 98337 h 310036"/>
                <a:gd name="connsiteX2" fmla="*/ 104497 w 383968"/>
                <a:gd name="connsiteY2" fmla="*/ 0 h 310036"/>
                <a:gd name="connsiteX3" fmla="*/ 1325 w 383968"/>
                <a:gd name="connsiteY3" fmla="*/ 0 h 310036"/>
                <a:gd name="connsiteX4" fmla="*/ 139503 w 383968"/>
                <a:gd name="connsiteY4" fmla="*/ 153688 h 310036"/>
                <a:gd name="connsiteX5" fmla="*/ 0 w 383968"/>
                <a:gd name="connsiteY5" fmla="*/ 310036 h 310036"/>
                <a:gd name="connsiteX6" fmla="*/ 101426 w 383968"/>
                <a:gd name="connsiteY6" fmla="*/ 310036 h 310036"/>
                <a:gd name="connsiteX7" fmla="*/ 190449 w 383968"/>
                <a:gd name="connsiteY7" fmla="*/ 211261 h 310036"/>
                <a:gd name="connsiteX8" fmla="*/ 279454 w 383968"/>
                <a:gd name="connsiteY8" fmla="*/ 310036 h 310036"/>
                <a:gd name="connsiteX9" fmla="*/ 380880 w 383968"/>
                <a:gd name="connsiteY9" fmla="*/ 310036 h 310036"/>
                <a:gd name="connsiteX10" fmla="*/ 244055 w 383968"/>
                <a:gd name="connsiteY10" fmla="*/ 156348 h 310036"/>
                <a:gd name="connsiteX11" fmla="*/ 383969 w 383968"/>
                <a:gd name="connsiteY11" fmla="*/ 0 h 310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83968" h="310036">
                  <a:moveTo>
                    <a:pt x="281245" y="0"/>
                  </a:moveTo>
                  <a:lnTo>
                    <a:pt x="192670" y="98337"/>
                  </a:lnTo>
                  <a:lnTo>
                    <a:pt x="104497" y="0"/>
                  </a:lnTo>
                  <a:lnTo>
                    <a:pt x="1325" y="0"/>
                  </a:lnTo>
                  <a:lnTo>
                    <a:pt x="139503" y="153688"/>
                  </a:lnTo>
                  <a:lnTo>
                    <a:pt x="0" y="310036"/>
                  </a:lnTo>
                  <a:lnTo>
                    <a:pt x="101426" y="310036"/>
                  </a:lnTo>
                  <a:lnTo>
                    <a:pt x="190449" y="211261"/>
                  </a:lnTo>
                  <a:lnTo>
                    <a:pt x="279454" y="310036"/>
                  </a:lnTo>
                  <a:lnTo>
                    <a:pt x="380880" y="310036"/>
                  </a:lnTo>
                  <a:lnTo>
                    <a:pt x="244055" y="156348"/>
                  </a:lnTo>
                  <a:lnTo>
                    <a:pt x="383969" y="0"/>
                  </a:lnTo>
                  <a:close/>
                </a:path>
              </a:pathLst>
            </a:custGeom>
            <a:grpFill/>
            <a:ln w="91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Helvetica" pitchFamily="2" charset="0"/>
              </a:endParaRPr>
            </a:p>
          </p:txBody>
        </p:sp>
        <p:sp>
          <p:nvSpPr>
            <p:cNvPr id="20" name="Free-form: Shape 19">
              <a:extLst>
                <a:ext uri="{FF2B5EF4-FFF2-40B4-BE49-F238E27FC236}">
                  <a16:creationId xmlns:a16="http://schemas.microsoft.com/office/drawing/2014/main" id="{72485355-C579-6520-BE77-79D9099D76B3}"/>
                </a:ext>
              </a:extLst>
            </p:cNvPr>
            <p:cNvSpPr/>
            <p:nvPr/>
          </p:nvSpPr>
          <p:spPr>
            <a:xfrm>
              <a:off x="1901378" y="352872"/>
              <a:ext cx="97066" cy="97066"/>
            </a:xfrm>
            <a:custGeom>
              <a:avLst/>
              <a:gdLst>
                <a:gd name="connsiteX0" fmla="*/ 97066 w 97066"/>
                <a:gd name="connsiteY0" fmla="*/ 48533 h 97066"/>
                <a:gd name="connsiteX1" fmla="*/ 48533 w 97066"/>
                <a:gd name="connsiteY1" fmla="*/ 97066 h 97066"/>
                <a:gd name="connsiteX2" fmla="*/ 0 w 97066"/>
                <a:gd name="connsiteY2" fmla="*/ 48533 h 97066"/>
                <a:gd name="connsiteX3" fmla="*/ 48533 w 97066"/>
                <a:gd name="connsiteY3" fmla="*/ 0 h 97066"/>
                <a:gd name="connsiteX4" fmla="*/ 97066 w 97066"/>
                <a:gd name="connsiteY4" fmla="*/ 48533 h 970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7066" h="97066">
                  <a:moveTo>
                    <a:pt x="97066" y="48533"/>
                  </a:moveTo>
                  <a:cubicBezTo>
                    <a:pt x="97066" y="75341"/>
                    <a:pt x="75331" y="97066"/>
                    <a:pt x="48533" y="97066"/>
                  </a:cubicBezTo>
                  <a:cubicBezTo>
                    <a:pt x="21726" y="97066"/>
                    <a:pt x="0" y="75341"/>
                    <a:pt x="0" y="48533"/>
                  </a:cubicBezTo>
                  <a:cubicBezTo>
                    <a:pt x="0" y="21726"/>
                    <a:pt x="21726" y="0"/>
                    <a:pt x="48533" y="0"/>
                  </a:cubicBezTo>
                  <a:cubicBezTo>
                    <a:pt x="75341" y="0"/>
                    <a:pt x="97066" y="21726"/>
                    <a:pt x="97066" y="48533"/>
                  </a:cubicBezTo>
                </a:path>
              </a:pathLst>
            </a:custGeom>
            <a:grpFill/>
            <a:ln w="91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Helvetica" pitchFamily="2" charset="0"/>
              </a:endParaRPr>
            </a:p>
          </p:txBody>
        </p:sp>
        <p:sp>
          <p:nvSpPr>
            <p:cNvPr id="21" name="Free-form: Shape 20">
              <a:extLst>
                <a:ext uri="{FF2B5EF4-FFF2-40B4-BE49-F238E27FC236}">
                  <a16:creationId xmlns:a16="http://schemas.microsoft.com/office/drawing/2014/main" id="{000A3436-5AA1-68BE-FC6C-DC246CB3D445}"/>
                </a:ext>
              </a:extLst>
            </p:cNvPr>
            <p:cNvSpPr/>
            <p:nvPr/>
          </p:nvSpPr>
          <p:spPr>
            <a:xfrm>
              <a:off x="2065514" y="241303"/>
              <a:ext cx="360139" cy="318515"/>
            </a:xfrm>
            <a:custGeom>
              <a:avLst/>
              <a:gdLst>
                <a:gd name="connsiteX0" fmla="*/ 184881 w 360139"/>
                <a:gd name="connsiteY0" fmla="*/ 256282 h 318515"/>
                <a:gd name="connsiteX1" fmla="*/ 126925 w 360139"/>
                <a:gd name="connsiteY1" fmla="*/ 242224 h 318515"/>
                <a:gd name="connsiteX2" fmla="*/ 73603 w 360139"/>
                <a:gd name="connsiteY2" fmla="*/ 184295 h 318515"/>
                <a:gd name="connsiteX3" fmla="*/ 71318 w 360139"/>
                <a:gd name="connsiteY3" fmla="*/ 136457 h 318515"/>
                <a:gd name="connsiteX4" fmla="*/ 142783 w 360139"/>
                <a:gd name="connsiteY4" fmla="*/ 68328 h 318515"/>
                <a:gd name="connsiteX5" fmla="*/ 247362 w 360139"/>
                <a:gd name="connsiteY5" fmla="*/ 76161 h 318515"/>
                <a:gd name="connsiteX6" fmla="*/ 290320 w 360139"/>
                <a:gd name="connsiteY6" fmla="*/ 132106 h 318515"/>
                <a:gd name="connsiteX7" fmla="*/ 290320 w 360139"/>
                <a:gd name="connsiteY7" fmla="*/ 136685 h 318515"/>
                <a:gd name="connsiteX8" fmla="*/ 162159 w 360139"/>
                <a:gd name="connsiteY8" fmla="*/ 136685 h 318515"/>
                <a:gd name="connsiteX9" fmla="*/ 138423 w 360139"/>
                <a:gd name="connsiteY9" fmla="*/ 150276 h 318515"/>
                <a:gd name="connsiteX10" fmla="*/ 118462 w 360139"/>
                <a:gd name="connsiteY10" fmla="*/ 184295 h 318515"/>
                <a:gd name="connsiteX11" fmla="*/ 359920 w 360139"/>
                <a:gd name="connsiteY11" fmla="*/ 184295 h 318515"/>
                <a:gd name="connsiteX12" fmla="*/ 360140 w 360139"/>
                <a:gd name="connsiteY12" fmla="*/ 184076 h 318515"/>
                <a:gd name="connsiteX13" fmla="*/ 359966 w 360139"/>
                <a:gd name="connsiteY13" fmla="*/ 136685 h 318515"/>
                <a:gd name="connsiteX14" fmla="*/ 344410 w 360139"/>
                <a:gd name="connsiteY14" fmla="*/ 76956 h 318515"/>
                <a:gd name="connsiteX15" fmla="*/ 267333 w 360139"/>
                <a:gd name="connsiteY15" fmla="*/ 14365 h 318515"/>
                <a:gd name="connsiteX16" fmla="*/ 194506 w 360139"/>
                <a:gd name="connsiteY16" fmla="*/ 455 h 318515"/>
                <a:gd name="connsiteX17" fmla="*/ 69608 w 360139"/>
                <a:gd name="connsiteY17" fmla="*/ 28112 h 318515"/>
                <a:gd name="connsiteX18" fmla="*/ 21011 w 360139"/>
                <a:gd name="connsiteY18" fmla="*/ 77550 h 318515"/>
                <a:gd name="connsiteX19" fmla="*/ 8 w 360139"/>
                <a:gd name="connsiteY19" fmla="*/ 156647 h 318515"/>
                <a:gd name="connsiteX20" fmla="*/ 17685 w 360139"/>
                <a:gd name="connsiteY20" fmla="*/ 233806 h 318515"/>
                <a:gd name="connsiteX21" fmla="*/ 68046 w 360139"/>
                <a:gd name="connsiteY21" fmla="*/ 288344 h 318515"/>
                <a:gd name="connsiteX22" fmla="*/ 192550 w 360139"/>
                <a:gd name="connsiteY22" fmla="*/ 318515 h 318515"/>
                <a:gd name="connsiteX23" fmla="*/ 346786 w 360139"/>
                <a:gd name="connsiteY23" fmla="*/ 258905 h 318515"/>
                <a:gd name="connsiteX24" fmla="*/ 346823 w 360139"/>
                <a:gd name="connsiteY24" fmla="*/ 258786 h 318515"/>
                <a:gd name="connsiteX25" fmla="*/ 346823 w 360139"/>
                <a:gd name="connsiteY25" fmla="*/ 214274 h 318515"/>
                <a:gd name="connsiteX26" fmla="*/ 346494 w 360139"/>
                <a:gd name="connsiteY26" fmla="*/ 214082 h 318515"/>
                <a:gd name="connsiteX27" fmla="*/ 279004 w 360139"/>
                <a:gd name="connsiteY27" fmla="*/ 245359 h 318515"/>
                <a:gd name="connsiteX28" fmla="*/ 184881 w 360139"/>
                <a:gd name="connsiteY28" fmla="*/ 256282 h 318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360139" h="318515">
                  <a:moveTo>
                    <a:pt x="184881" y="256282"/>
                  </a:moveTo>
                  <a:cubicBezTo>
                    <a:pt x="165295" y="255203"/>
                    <a:pt x="145324" y="249948"/>
                    <a:pt x="126925" y="242224"/>
                  </a:cubicBezTo>
                  <a:cubicBezTo>
                    <a:pt x="102896" y="232116"/>
                    <a:pt x="82569" y="211276"/>
                    <a:pt x="73603" y="184295"/>
                  </a:cubicBezTo>
                  <a:cubicBezTo>
                    <a:pt x="70431" y="174753"/>
                    <a:pt x="67031" y="156336"/>
                    <a:pt x="71318" y="136457"/>
                  </a:cubicBezTo>
                  <a:cubicBezTo>
                    <a:pt x="76829" y="110902"/>
                    <a:pt x="95054" y="82942"/>
                    <a:pt x="142783" y="68328"/>
                  </a:cubicBezTo>
                  <a:cubicBezTo>
                    <a:pt x="171016" y="59690"/>
                    <a:pt x="220418" y="63739"/>
                    <a:pt x="247362" y="76161"/>
                  </a:cubicBezTo>
                  <a:cubicBezTo>
                    <a:pt x="271062" y="87110"/>
                    <a:pt x="290329" y="104632"/>
                    <a:pt x="290320" y="132106"/>
                  </a:cubicBezTo>
                  <a:lnTo>
                    <a:pt x="290320" y="136685"/>
                  </a:lnTo>
                  <a:lnTo>
                    <a:pt x="162159" y="136685"/>
                  </a:lnTo>
                  <a:cubicBezTo>
                    <a:pt x="152398" y="136685"/>
                    <a:pt x="143368" y="141859"/>
                    <a:pt x="138423" y="150276"/>
                  </a:cubicBezTo>
                  <a:lnTo>
                    <a:pt x="118462" y="184295"/>
                  </a:lnTo>
                  <a:lnTo>
                    <a:pt x="359920" y="184295"/>
                  </a:lnTo>
                  <a:cubicBezTo>
                    <a:pt x="360039" y="184295"/>
                    <a:pt x="360140" y="184195"/>
                    <a:pt x="360140" y="184076"/>
                  </a:cubicBezTo>
                  <a:lnTo>
                    <a:pt x="359966" y="136685"/>
                  </a:lnTo>
                  <a:cubicBezTo>
                    <a:pt x="359966" y="115161"/>
                    <a:pt x="355360" y="96067"/>
                    <a:pt x="344410" y="76956"/>
                  </a:cubicBezTo>
                  <a:cubicBezTo>
                    <a:pt x="326779" y="46200"/>
                    <a:pt x="299898" y="26668"/>
                    <a:pt x="267333" y="14365"/>
                  </a:cubicBezTo>
                  <a:cubicBezTo>
                    <a:pt x="243898" y="5527"/>
                    <a:pt x="219412" y="1825"/>
                    <a:pt x="194506" y="455"/>
                  </a:cubicBezTo>
                  <a:cubicBezTo>
                    <a:pt x="150259" y="-1986"/>
                    <a:pt x="108161" y="5143"/>
                    <a:pt x="69608" y="28112"/>
                  </a:cubicBezTo>
                  <a:cubicBezTo>
                    <a:pt x="49135" y="40296"/>
                    <a:pt x="33213" y="57214"/>
                    <a:pt x="21011" y="77550"/>
                  </a:cubicBezTo>
                  <a:cubicBezTo>
                    <a:pt x="6461" y="101835"/>
                    <a:pt x="264" y="128450"/>
                    <a:pt x="8" y="156647"/>
                  </a:cubicBezTo>
                  <a:cubicBezTo>
                    <a:pt x="-230" y="183802"/>
                    <a:pt x="4852" y="209613"/>
                    <a:pt x="17685" y="233806"/>
                  </a:cubicBezTo>
                  <a:cubicBezTo>
                    <a:pt x="29740" y="256464"/>
                    <a:pt x="46786" y="274351"/>
                    <a:pt x="68046" y="288344"/>
                  </a:cubicBezTo>
                  <a:cubicBezTo>
                    <a:pt x="86499" y="300510"/>
                    <a:pt x="124850" y="318515"/>
                    <a:pt x="192550" y="318515"/>
                  </a:cubicBezTo>
                  <a:cubicBezTo>
                    <a:pt x="302302" y="318515"/>
                    <a:pt x="345452" y="260724"/>
                    <a:pt x="346786" y="258905"/>
                  </a:cubicBezTo>
                  <a:cubicBezTo>
                    <a:pt x="346814" y="258868"/>
                    <a:pt x="346823" y="258832"/>
                    <a:pt x="346823" y="258786"/>
                  </a:cubicBezTo>
                  <a:lnTo>
                    <a:pt x="346823" y="214274"/>
                  </a:lnTo>
                  <a:cubicBezTo>
                    <a:pt x="346823" y="214101"/>
                    <a:pt x="346640" y="213991"/>
                    <a:pt x="346494" y="214082"/>
                  </a:cubicBezTo>
                  <a:cubicBezTo>
                    <a:pt x="342737" y="216276"/>
                    <a:pt x="307521" y="236667"/>
                    <a:pt x="279004" y="245359"/>
                  </a:cubicBezTo>
                  <a:cubicBezTo>
                    <a:pt x="241220" y="256867"/>
                    <a:pt x="204724" y="257415"/>
                    <a:pt x="184881" y="256282"/>
                  </a:cubicBezTo>
                </a:path>
              </a:pathLst>
            </a:custGeom>
            <a:grpFill/>
            <a:ln w="91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Helvetica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31385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>
        <p:tmplLst>
          <p:tmpl>
            <p:tnLst>
              <p:par>
                <p:cTn presetID="10" presetClass="entr" presetSubtype="0" fill="hold" nodeType="withEffect">
                  <p:stCondLst>
                    <p:cond delay="7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ain Slide - Dark">
    <p:bg>
      <p:bgPr>
        <a:solidFill>
          <a:srgbClr val="1A1C2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3">
            <a:extLst>
              <a:ext uri="{FF2B5EF4-FFF2-40B4-BE49-F238E27FC236}">
                <a16:creationId xmlns:a16="http://schemas.microsoft.com/office/drawing/2014/main" id="{197AF948-AFDA-994B-A7C7-A4D527451F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768600" y="6875"/>
            <a:ext cx="8966200" cy="749300"/>
          </a:xfrm>
          <a:prstGeom prst="rect">
            <a:avLst/>
          </a:prstGeom>
          <a:ln>
            <a:noFill/>
          </a:ln>
        </p:spPr>
        <p:txBody>
          <a:bodyPr vert="horz" anchor="ctr"/>
          <a:lstStyle>
            <a:lvl1pPr marL="0" algn="r" defTabSz="609585" rtl="0" eaLnBrk="1" latinLnBrk="0" hangingPunct="1">
              <a:spcBef>
                <a:spcPct val="0"/>
              </a:spcBef>
              <a:buNone/>
              <a:defRPr lang="en-US" sz="2800" kern="1200" dirty="0">
                <a:solidFill>
                  <a:schemeClr val="bg1"/>
                </a:solidFill>
                <a:latin typeface="Helvetica" pitchFamily="2" charset="0"/>
                <a:ea typeface="+mj-ea"/>
                <a:cs typeface="Helvetica" pitchFamily="2" charset="0"/>
              </a:defRPr>
            </a:lvl1pPr>
          </a:lstStyle>
          <a:p>
            <a:r>
              <a:rPr lang="en-US"/>
              <a:t>Presentation Title Slide Here</a:t>
            </a:r>
          </a:p>
        </p:txBody>
      </p:sp>
      <p:grpSp>
        <p:nvGrpSpPr>
          <p:cNvPr id="3" name="Footer">
            <a:extLst>
              <a:ext uri="{FF2B5EF4-FFF2-40B4-BE49-F238E27FC236}">
                <a16:creationId xmlns:a16="http://schemas.microsoft.com/office/drawing/2014/main" id="{304BFE6F-EB99-3D36-3B9C-887570B3130D}"/>
              </a:ext>
            </a:extLst>
          </p:cNvPr>
          <p:cNvGrpSpPr/>
          <p:nvPr userDrawn="1"/>
        </p:nvGrpSpPr>
        <p:grpSpPr>
          <a:xfrm>
            <a:off x="0" y="6334126"/>
            <a:ext cx="12249150" cy="549274"/>
            <a:chOff x="0" y="6334126"/>
            <a:chExt cx="12249150" cy="549274"/>
          </a:xfrm>
          <a:solidFill>
            <a:srgbClr val="1A1C2B"/>
          </a:solidFill>
        </p:grpSpPr>
        <p:sp>
          <p:nvSpPr>
            <p:cNvPr id="6" name="The Exponential-e Group Channel Partner Programme">
              <a:extLst>
                <a:ext uri="{FF2B5EF4-FFF2-40B4-BE49-F238E27FC236}">
                  <a16:creationId xmlns:a16="http://schemas.microsoft.com/office/drawing/2014/main" id="{5E2AE9F5-A93E-CCE7-8B34-C0E6B8741677}"/>
                </a:ext>
              </a:extLst>
            </p:cNvPr>
            <p:cNvSpPr/>
            <p:nvPr userDrawn="1"/>
          </p:nvSpPr>
          <p:spPr>
            <a:xfrm>
              <a:off x="0" y="6334126"/>
              <a:ext cx="12249150" cy="5461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0" tIns="0" rIns="360000" bIns="0"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200" kern="1200">
                  <a:solidFill>
                    <a:srgbClr val="1A1C2B"/>
                  </a:solidFill>
                  <a:latin typeface="Helvetica" pitchFamily="2" charset="0"/>
                  <a:ea typeface="+mn-ea"/>
                  <a:cs typeface="HelveticaNowDisplay Bold" panose="020B0804030202020204" pitchFamily="34" charset="0"/>
                </a:rPr>
                <a:t>Be Unstoppable.</a:t>
              </a:r>
              <a:r>
                <a:rPr lang="en-GB" sz="1200" b="1" kern="1200">
                  <a:solidFill>
                    <a:srgbClr val="1A1C2B"/>
                  </a:solidFill>
                  <a:latin typeface="Helvetica" pitchFamily="2" charset="0"/>
                  <a:ea typeface="+mn-ea"/>
                  <a:cs typeface="HelveticaNowDisplay Bold" panose="020B0804030202020204" pitchFamily="34" charset="0"/>
                </a:rPr>
                <a:t> </a:t>
              </a:r>
              <a:r>
                <a:rPr lang="en-GB" sz="1200" b="1">
                  <a:solidFill>
                    <a:srgbClr val="1A1C2B"/>
                  </a:solidFill>
                  <a:latin typeface="Helvetica" pitchFamily="2" charset="0"/>
                  <a:cs typeface="HelveticaNowDisplay Bold" panose="020B0804030202020204" pitchFamily="34" charset="0"/>
                </a:rPr>
                <a:t>The Exponential-e Group </a:t>
              </a:r>
              <a:r>
                <a:rPr lang="en-GB" sz="1200">
                  <a:solidFill>
                    <a:srgbClr val="1A1C2B"/>
                  </a:solidFill>
                  <a:latin typeface="Helvetica" pitchFamily="2" charset="0"/>
                  <a:cs typeface="HelveticaNowText Regular" panose="020B0504030202020204" pitchFamily="34" charset="0"/>
                </a:rPr>
                <a:t>Channel Partner Programme</a:t>
              </a:r>
            </a:p>
          </p:txBody>
        </p:sp>
        <p:sp>
          <p:nvSpPr>
            <p:cNvPr id="7" name="Website | Contact Number">
              <a:extLst>
                <a:ext uri="{FF2B5EF4-FFF2-40B4-BE49-F238E27FC236}">
                  <a16:creationId xmlns:a16="http://schemas.microsoft.com/office/drawing/2014/main" id="{B0F08496-F5D7-3C7D-3A4A-CC835CAED53F}"/>
                </a:ext>
              </a:extLst>
            </p:cNvPr>
            <p:cNvSpPr/>
            <p:nvPr userDrawn="1"/>
          </p:nvSpPr>
          <p:spPr>
            <a:xfrm>
              <a:off x="6096000" y="6337300"/>
              <a:ext cx="6096000" cy="5461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0" tIns="0" rIns="360000" bIns="0" rtlCol="0" anchor="ctr"/>
            <a:lstStyle/>
            <a:p>
              <a:pPr algn="r"/>
              <a:r>
                <a:rPr lang="en-GB" sz="1200" b="0" kern="1200">
                  <a:solidFill>
                    <a:schemeClr val="tx2"/>
                  </a:solidFill>
                  <a:latin typeface="Helvetica" pitchFamily="2" charset="0"/>
                  <a:ea typeface="+mn-ea"/>
                  <a:cs typeface="HelveticaNowText Regular" panose="020B0504030202020204" pitchFamily="34" charset="0"/>
                </a:rPr>
                <a:t>www.expo-e.uk    |    </a:t>
              </a:r>
              <a:r>
                <a:rPr lang="en-GB" sz="1200" b="0" kern="1200">
                  <a:solidFill>
                    <a:schemeClr val="tx2"/>
                  </a:solidFill>
                  <a:latin typeface="Helvetica" pitchFamily="2" charset="0"/>
                  <a:ea typeface="+mn-ea"/>
                  <a:cs typeface="HelveticaNowDisplay Bold" panose="020B0804030202020204" pitchFamily="34" charset="0"/>
                </a:rPr>
                <a:t>0203 993 3374</a:t>
              </a:r>
            </a:p>
          </p:txBody>
        </p:sp>
      </p:grpSp>
      <p:grpSp>
        <p:nvGrpSpPr>
          <p:cNvPr id="15" name="Expo.e Logo">
            <a:extLst>
              <a:ext uri="{FF2B5EF4-FFF2-40B4-BE49-F238E27FC236}">
                <a16:creationId xmlns:a16="http://schemas.microsoft.com/office/drawing/2014/main" id="{7D5CE16E-DE9C-1CA0-6EFE-D371A4D2F7D6}"/>
              </a:ext>
            </a:extLst>
          </p:cNvPr>
          <p:cNvGrpSpPr/>
          <p:nvPr userDrawn="1"/>
        </p:nvGrpSpPr>
        <p:grpSpPr>
          <a:xfrm>
            <a:off x="368300" y="241303"/>
            <a:ext cx="2057353" cy="324928"/>
            <a:chOff x="368300" y="241303"/>
            <a:chExt cx="2057353" cy="324928"/>
          </a:xfrm>
          <a:solidFill>
            <a:schemeClr val="bg2"/>
          </a:solidFill>
        </p:grpSpPr>
        <p:sp>
          <p:nvSpPr>
            <p:cNvPr id="16" name="Free-form: Shape 15">
              <a:extLst>
                <a:ext uri="{FF2B5EF4-FFF2-40B4-BE49-F238E27FC236}">
                  <a16:creationId xmlns:a16="http://schemas.microsoft.com/office/drawing/2014/main" id="{53E9FFC9-141D-88B9-44DF-D98161289EE8}"/>
                </a:ext>
              </a:extLst>
            </p:cNvPr>
            <p:cNvSpPr/>
            <p:nvPr/>
          </p:nvSpPr>
          <p:spPr>
            <a:xfrm>
              <a:off x="368300" y="248768"/>
              <a:ext cx="302184" cy="310036"/>
            </a:xfrm>
            <a:custGeom>
              <a:avLst/>
              <a:gdLst>
                <a:gd name="connsiteX0" fmla="*/ 0 w 302184"/>
                <a:gd name="connsiteY0" fmla="*/ 0 h 310036"/>
                <a:gd name="connsiteX1" fmla="*/ 0 w 302184"/>
                <a:gd name="connsiteY1" fmla="*/ 310036 h 310036"/>
                <a:gd name="connsiteX2" fmla="*/ 302166 w 302184"/>
                <a:gd name="connsiteY2" fmla="*/ 310036 h 310036"/>
                <a:gd name="connsiteX3" fmla="*/ 302166 w 302184"/>
                <a:gd name="connsiteY3" fmla="*/ 245508 h 310036"/>
                <a:gd name="connsiteX4" fmla="*/ 76282 w 302184"/>
                <a:gd name="connsiteY4" fmla="*/ 245508 h 310036"/>
                <a:gd name="connsiteX5" fmla="*/ 76282 w 302184"/>
                <a:gd name="connsiteY5" fmla="*/ 182927 h 310036"/>
                <a:gd name="connsiteX6" fmla="*/ 298163 w 302184"/>
                <a:gd name="connsiteY6" fmla="*/ 182927 h 310036"/>
                <a:gd name="connsiteX7" fmla="*/ 298163 w 302184"/>
                <a:gd name="connsiteY7" fmla="*/ 121927 h 310036"/>
                <a:gd name="connsiteX8" fmla="*/ 76163 w 302184"/>
                <a:gd name="connsiteY8" fmla="*/ 121927 h 310036"/>
                <a:gd name="connsiteX9" fmla="*/ 76163 w 302184"/>
                <a:gd name="connsiteY9" fmla="*/ 64373 h 310036"/>
                <a:gd name="connsiteX10" fmla="*/ 302185 w 302184"/>
                <a:gd name="connsiteY10" fmla="*/ 64373 h 310036"/>
                <a:gd name="connsiteX11" fmla="*/ 302185 w 302184"/>
                <a:gd name="connsiteY11" fmla="*/ 0 h 310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2184" h="310036">
                  <a:moveTo>
                    <a:pt x="0" y="0"/>
                  </a:moveTo>
                  <a:lnTo>
                    <a:pt x="0" y="310036"/>
                  </a:lnTo>
                  <a:lnTo>
                    <a:pt x="302166" y="310036"/>
                  </a:lnTo>
                  <a:lnTo>
                    <a:pt x="302166" y="245508"/>
                  </a:lnTo>
                  <a:lnTo>
                    <a:pt x="76282" y="245508"/>
                  </a:lnTo>
                  <a:lnTo>
                    <a:pt x="76282" y="182927"/>
                  </a:lnTo>
                  <a:lnTo>
                    <a:pt x="298163" y="182927"/>
                  </a:lnTo>
                  <a:lnTo>
                    <a:pt x="298163" y="121927"/>
                  </a:lnTo>
                  <a:lnTo>
                    <a:pt x="76163" y="121927"/>
                  </a:lnTo>
                  <a:lnTo>
                    <a:pt x="76163" y="64373"/>
                  </a:lnTo>
                  <a:lnTo>
                    <a:pt x="302185" y="64373"/>
                  </a:lnTo>
                  <a:lnTo>
                    <a:pt x="302185" y="0"/>
                  </a:lnTo>
                  <a:close/>
                </a:path>
              </a:pathLst>
            </a:custGeom>
            <a:grpFill/>
            <a:ln w="91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Helvetica" pitchFamily="2" charset="0"/>
              </a:endParaRPr>
            </a:p>
          </p:txBody>
        </p:sp>
        <p:sp>
          <p:nvSpPr>
            <p:cNvPr id="17" name="Free-form: Shape 16">
              <a:extLst>
                <a:ext uri="{FF2B5EF4-FFF2-40B4-BE49-F238E27FC236}">
                  <a16:creationId xmlns:a16="http://schemas.microsoft.com/office/drawing/2014/main" id="{453A4FBD-A605-B350-A557-7DDBE8E9A9C2}"/>
                </a:ext>
              </a:extLst>
            </p:cNvPr>
            <p:cNvSpPr/>
            <p:nvPr/>
          </p:nvSpPr>
          <p:spPr>
            <a:xfrm>
              <a:off x="1449582" y="241303"/>
              <a:ext cx="392962" cy="324928"/>
            </a:xfrm>
            <a:custGeom>
              <a:avLst/>
              <a:gdLst>
                <a:gd name="connsiteX0" fmla="*/ 389151 w 392962"/>
                <a:gd name="connsiteY0" fmla="*/ 126531 h 324928"/>
                <a:gd name="connsiteX1" fmla="*/ 354575 w 392962"/>
                <a:gd name="connsiteY1" fmla="*/ 58438 h 324928"/>
                <a:gd name="connsiteX2" fmla="*/ 274628 w 392962"/>
                <a:gd name="connsiteY2" fmla="*/ 10518 h 324928"/>
                <a:gd name="connsiteX3" fmla="*/ 177050 w 392962"/>
                <a:gd name="connsiteY3" fmla="*/ 628 h 324928"/>
                <a:gd name="connsiteX4" fmla="*/ 83493 w 392962"/>
                <a:gd name="connsiteY4" fmla="*/ 24438 h 324928"/>
                <a:gd name="connsiteX5" fmla="*/ 20245 w 392962"/>
                <a:gd name="connsiteY5" fmla="*/ 82888 h 324928"/>
                <a:gd name="connsiteX6" fmla="*/ 420 w 392962"/>
                <a:gd name="connsiteY6" fmla="*/ 150021 h 324928"/>
                <a:gd name="connsiteX7" fmla="*/ 0 w 392962"/>
                <a:gd name="connsiteY7" fmla="*/ 162460 h 324928"/>
                <a:gd name="connsiteX8" fmla="*/ 3811 w 392962"/>
                <a:gd name="connsiteY8" fmla="*/ 198398 h 324928"/>
                <a:gd name="connsiteX9" fmla="*/ 38388 w 392962"/>
                <a:gd name="connsiteY9" fmla="*/ 266482 h 324928"/>
                <a:gd name="connsiteX10" fmla="*/ 118335 w 392962"/>
                <a:gd name="connsiteY10" fmla="*/ 314403 h 324928"/>
                <a:gd name="connsiteX11" fmla="*/ 215913 w 392962"/>
                <a:gd name="connsiteY11" fmla="*/ 324301 h 324928"/>
                <a:gd name="connsiteX12" fmla="*/ 309469 w 392962"/>
                <a:gd name="connsiteY12" fmla="*/ 300482 h 324928"/>
                <a:gd name="connsiteX13" fmla="*/ 372717 w 392962"/>
                <a:gd name="connsiteY13" fmla="*/ 242032 h 324928"/>
                <a:gd name="connsiteX14" fmla="*/ 392542 w 392962"/>
                <a:gd name="connsiteY14" fmla="*/ 174900 h 324928"/>
                <a:gd name="connsiteX15" fmla="*/ 392962 w 392962"/>
                <a:gd name="connsiteY15" fmla="*/ 162460 h 324928"/>
                <a:gd name="connsiteX16" fmla="*/ 389151 w 392962"/>
                <a:gd name="connsiteY16" fmla="*/ 126531 h 324928"/>
                <a:gd name="connsiteX17" fmla="*/ 306645 w 392962"/>
                <a:gd name="connsiteY17" fmla="*/ 207529 h 324928"/>
                <a:gd name="connsiteX18" fmla="*/ 265771 w 392962"/>
                <a:gd name="connsiteY18" fmla="*/ 246273 h 324928"/>
                <a:gd name="connsiteX19" fmla="*/ 196289 w 392962"/>
                <a:gd name="connsiteY19" fmla="*/ 260184 h 324928"/>
                <a:gd name="connsiteX20" fmla="*/ 128005 w 392962"/>
                <a:gd name="connsiteY20" fmla="*/ 246584 h 324928"/>
                <a:gd name="connsiteX21" fmla="*/ 77543 w 392962"/>
                <a:gd name="connsiteY21" fmla="*/ 177377 h 324928"/>
                <a:gd name="connsiteX22" fmla="*/ 86107 w 392962"/>
                <a:gd name="connsiteY22" fmla="*/ 117775 h 324928"/>
                <a:gd name="connsiteX23" fmla="*/ 128178 w 392962"/>
                <a:gd name="connsiteY23" fmla="*/ 78025 h 324928"/>
                <a:gd name="connsiteX24" fmla="*/ 210657 w 392962"/>
                <a:gd name="connsiteY24" fmla="*/ 65312 h 324928"/>
                <a:gd name="connsiteX25" fmla="*/ 264510 w 392962"/>
                <a:gd name="connsiteY25" fmla="*/ 77952 h 324928"/>
                <a:gd name="connsiteX26" fmla="*/ 315593 w 392962"/>
                <a:gd name="connsiteY26" fmla="*/ 147626 h 324928"/>
                <a:gd name="connsiteX27" fmla="*/ 306645 w 392962"/>
                <a:gd name="connsiteY27" fmla="*/ 207529 h 3249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392962" h="324928">
                  <a:moveTo>
                    <a:pt x="389151" y="126531"/>
                  </a:moveTo>
                  <a:cubicBezTo>
                    <a:pt x="383850" y="100766"/>
                    <a:pt x="372343" y="77888"/>
                    <a:pt x="354575" y="58438"/>
                  </a:cubicBezTo>
                  <a:cubicBezTo>
                    <a:pt x="332730" y="34547"/>
                    <a:pt x="305329" y="19648"/>
                    <a:pt x="274628" y="10518"/>
                  </a:cubicBezTo>
                  <a:cubicBezTo>
                    <a:pt x="242757" y="1030"/>
                    <a:pt x="210054" y="-1309"/>
                    <a:pt x="177050" y="628"/>
                  </a:cubicBezTo>
                  <a:cubicBezTo>
                    <a:pt x="144393" y="2548"/>
                    <a:pt x="112851" y="9320"/>
                    <a:pt x="83493" y="24438"/>
                  </a:cubicBezTo>
                  <a:cubicBezTo>
                    <a:pt x="57006" y="38084"/>
                    <a:pt x="35326" y="56912"/>
                    <a:pt x="20245" y="82888"/>
                  </a:cubicBezTo>
                  <a:cubicBezTo>
                    <a:pt x="8171" y="103663"/>
                    <a:pt x="1983" y="126175"/>
                    <a:pt x="420" y="150021"/>
                  </a:cubicBezTo>
                  <a:cubicBezTo>
                    <a:pt x="146" y="154188"/>
                    <a:pt x="18" y="158329"/>
                    <a:pt x="0" y="162460"/>
                  </a:cubicBezTo>
                  <a:cubicBezTo>
                    <a:pt x="46" y="174406"/>
                    <a:pt x="1334" y="186388"/>
                    <a:pt x="3811" y="198398"/>
                  </a:cubicBezTo>
                  <a:cubicBezTo>
                    <a:pt x="9112" y="224155"/>
                    <a:pt x="20610" y="247032"/>
                    <a:pt x="38388" y="266482"/>
                  </a:cubicBezTo>
                  <a:cubicBezTo>
                    <a:pt x="60232" y="290374"/>
                    <a:pt x="87634" y="305272"/>
                    <a:pt x="118335" y="314403"/>
                  </a:cubicBezTo>
                  <a:cubicBezTo>
                    <a:pt x="150206" y="323890"/>
                    <a:pt x="182908" y="326239"/>
                    <a:pt x="215913" y="324301"/>
                  </a:cubicBezTo>
                  <a:cubicBezTo>
                    <a:pt x="248570" y="322382"/>
                    <a:pt x="280103" y="315600"/>
                    <a:pt x="309469" y="300482"/>
                  </a:cubicBezTo>
                  <a:cubicBezTo>
                    <a:pt x="335948" y="286836"/>
                    <a:pt x="357628" y="268008"/>
                    <a:pt x="372717" y="242032"/>
                  </a:cubicBezTo>
                  <a:cubicBezTo>
                    <a:pt x="384791" y="221257"/>
                    <a:pt x="390979" y="198746"/>
                    <a:pt x="392542" y="174900"/>
                  </a:cubicBezTo>
                  <a:cubicBezTo>
                    <a:pt x="392807" y="170732"/>
                    <a:pt x="392944" y="166591"/>
                    <a:pt x="392962" y="162460"/>
                  </a:cubicBezTo>
                  <a:cubicBezTo>
                    <a:pt x="392908" y="150523"/>
                    <a:pt x="391619" y="138532"/>
                    <a:pt x="389151" y="126531"/>
                  </a:cubicBezTo>
                  <a:moveTo>
                    <a:pt x="306645" y="207529"/>
                  </a:moveTo>
                  <a:cubicBezTo>
                    <a:pt x="297633" y="225306"/>
                    <a:pt x="283475" y="237636"/>
                    <a:pt x="265771" y="246273"/>
                  </a:cubicBezTo>
                  <a:cubicBezTo>
                    <a:pt x="243826" y="256958"/>
                    <a:pt x="220300" y="259764"/>
                    <a:pt x="196289" y="260184"/>
                  </a:cubicBezTo>
                  <a:cubicBezTo>
                    <a:pt x="172708" y="259755"/>
                    <a:pt x="149575" y="257031"/>
                    <a:pt x="128005" y="246584"/>
                  </a:cubicBezTo>
                  <a:cubicBezTo>
                    <a:pt x="98876" y="232481"/>
                    <a:pt x="81428" y="209796"/>
                    <a:pt x="77543" y="177377"/>
                  </a:cubicBezTo>
                  <a:cubicBezTo>
                    <a:pt x="75030" y="156766"/>
                    <a:pt x="76821" y="136695"/>
                    <a:pt x="86107" y="117775"/>
                  </a:cubicBezTo>
                  <a:cubicBezTo>
                    <a:pt x="95183" y="99312"/>
                    <a:pt x="109853" y="86608"/>
                    <a:pt x="128178" y="78025"/>
                  </a:cubicBezTo>
                  <a:cubicBezTo>
                    <a:pt x="154355" y="65732"/>
                    <a:pt x="182287" y="63621"/>
                    <a:pt x="210657" y="65312"/>
                  </a:cubicBezTo>
                  <a:cubicBezTo>
                    <a:pt x="229284" y="66445"/>
                    <a:pt x="247500" y="69745"/>
                    <a:pt x="264510" y="77952"/>
                  </a:cubicBezTo>
                  <a:cubicBezTo>
                    <a:pt x="293904" y="92101"/>
                    <a:pt x="311708" y="114804"/>
                    <a:pt x="315593" y="147626"/>
                  </a:cubicBezTo>
                  <a:cubicBezTo>
                    <a:pt x="318052" y="168374"/>
                    <a:pt x="316242" y="188555"/>
                    <a:pt x="306645" y="207529"/>
                  </a:cubicBezTo>
                </a:path>
              </a:pathLst>
            </a:custGeom>
            <a:grpFill/>
            <a:ln w="91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Helvetica" pitchFamily="2" charset="0"/>
              </a:endParaRPr>
            </a:p>
          </p:txBody>
        </p:sp>
        <p:sp>
          <p:nvSpPr>
            <p:cNvPr id="18" name="Free-form: Shape 17">
              <a:extLst>
                <a:ext uri="{FF2B5EF4-FFF2-40B4-BE49-F238E27FC236}">
                  <a16:creationId xmlns:a16="http://schemas.microsoft.com/office/drawing/2014/main" id="{CB8CA3EC-8A46-A058-C79C-B377E75EFD07}"/>
                </a:ext>
              </a:extLst>
            </p:cNvPr>
            <p:cNvSpPr/>
            <p:nvPr/>
          </p:nvSpPr>
          <p:spPr>
            <a:xfrm>
              <a:off x="1105755" y="248750"/>
              <a:ext cx="329042" cy="310100"/>
            </a:xfrm>
            <a:custGeom>
              <a:avLst/>
              <a:gdLst>
                <a:gd name="connsiteX0" fmla="*/ 75770 w 329042"/>
                <a:gd name="connsiteY0" fmla="*/ 127064 h 310100"/>
                <a:gd name="connsiteX1" fmla="*/ 80989 w 329042"/>
                <a:gd name="connsiteY1" fmla="*/ 127064 h 310100"/>
                <a:gd name="connsiteX2" fmla="*/ 213308 w 329042"/>
                <a:gd name="connsiteY2" fmla="*/ 127027 h 310100"/>
                <a:gd name="connsiteX3" fmla="*/ 225336 w 329042"/>
                <a:gd name="connsiteY3" fmla="*/ 126277 h 310100"/>
                <a:gd name="connsiteX4" fmla="*/ 251641 w 329042"/>
                <a:gd name="connsiteY4" fmla="*/ 104954 h 310100"/>
                <a:gd name="connsiteX5" fmla="*/ 252628 w 329042"/>
                <a:gd name="connsiteY5" fmla="*/ 90924 h 310100"/>
                <a:gd name="connsiteX6" fmla="*/ 234686 w 329042"/>
                <a:gd name="connsiteY6" fmla="*/ 64555 h 310100"/>
                <a:gd name="connsiteX7" fmla="*/ 219295 w 329042"/>
                <a:gd name="connsiteY7" fmla="*/ 61603 h 310100"/>
                <a:gd name="connsiteX8" fmla="*/ 78210 w 329042"/>
                <a:gd name="connsiteY8" fmla="*/ 61338 h 310100"/>
                <a:gd name="connsiteX9" fmla="*/ 75770 w 329042"/>
                <a:gd name="connsiteY9" fmla="*/ 61667 h 310100"/>
                <a:gd name="connsiteX10" fmla="*/ 75770 w 329042"/>
                <a:gd name="connsiteY10" fmla="*/ 127064 h 310100"/>
                <a:gd name="connsiteX11" fmla="*/ 76145 w 329042"/>
                <a:gd name="connsiteY11" fmla="*/ 189224 h 310100"/>
                <a:gd name="connsiteX12" fmla="*/ 76145 w 329042"/>
                <a:gd name="connsiteY12" fmla="*/ 310100 h 310100"/>
                <a:gd name="connsiteX13" fmla="*/ 0 w 329042"/>
                <a:gd name="connsiteY13" fmla="*/ 310100 h 310100"/>
                <a:gd name="connsiteX14" fmla="*/ 0 w 329042"/>
                <a:gd name="connsiteY14" fmla="*/ 0 h 310100"/>
                <a:gd name="connsiteX15" fmla="*/ 230500 w 329042"/>
                <a:gd name="connsiteY15" fmla="*/ 0 h 310100"/>
                <a:gd name="connsiteX16" fmla="*/ 308226 w 329042"/>
                <a:gd name="connsiteY16" fmla="*/ 35445 h 310100"/>
                <a:gd name="connsiteX17" fmla="*/ 328983 w 329042"/>
                <a:gd name="connsiteY17" fmla="*/ 98693 h 310100"/>
                <a:gd name="connsiteX18" fmla="*/ 320190 w 329042"/>
                <a:gd name="connsiteY18" fmla="*/ 138562 h 310100"/>
                <a:gd name="connsiteX19" fmla="*/ 273814 w 329042"/>
                <a:gd name="connsiteY19" fmla="*/ 180423 h 310100"/>
                <a:gd name="connsiteX20" fmla="*/ 221232 w 329042"/>
                <a:gd name="connsiteY20" fmla="*/ 189169 h 310100"/>
                <a:gd name="connsiteX21" fmla="*/ 82241 w 329042"/>
                <a:gd name="connsiteY21" fmla="*/ 189215 h 310100"/>
                <a:gd name="connsiteX22" fmla="*/ 76145 w 329042"/>
                <a:gd name="connsiteY22" fmla="*/ 189215 h 310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329042" h="310100">
                  <a:moveTo>
                    <a:pt x="75770" y="127064"/>
                  </a:moveTo>
                  <a:lnTo>
                    <a:pt x="80989" y="127064"/>
                  </a:lnTo>
                  <a:cubicBezTo>
                    <a:pt x="125098" y="127064"/>
                    <a:pt x="169226" y="127082"/>
                    <a:pt x="213308" y="127027"/>
                  </a:cubicBezTo>
                  <a:cubicBezTo>
                    <a:pt x="217348" y="127027"/>
                    <a:pt x="221369" y="126762"/>
                    <a:pt x="225336" y="126277"/>
                  </a:cubicBezTo>
                  <a:cubicBezTo>
                    <a:pt x="240517" y="124404"/>
                    <a:pt x="249127" y="117558"/>
                    <a:pt x="251641" y="104954"/>
                  </a:cubicBezTo>
                  <a:cubicBezTo>
                    <a:pt x="252573" y="100393"/>
                    <a:pt x="252902" y="95576"/>
                    <a:pt x="252628" y="90924"/>
                  </a:cubicBezTo>
                  <a:cubicBezTo>
                    <a:pt x="251924" y="78677"/>
                    <a:pt x="247080" y="68769"/>
                    <a:pt x="234686" y="64555"/>
                  </a:cubicBezTo>
                  <a:cubicBezTo>
                    <a:pt x="229778" y="62883"/>
                    <a:pt x="224450" y="61640"/>
                    <a:pt x="219295" y="61603"/>
                  </a:cubicBezTo>
                  <a:cubicBezTo>
                    <a:pt x="172260" y="61320"/>
                    <a:pt x="125263" y="61356"/>
                    <a:pt x="78210" y="61338"/>
                  </a:cubicBezTo>
                  <a:cubicBezTo>
                    <a:pt x="77461" y="61338"/>
                    <a:pt x="76666" y="61539"/>
                    <a:pt x="75770" y="61667"/>
                  </a:cubicBezTo>
                  <a:lnTo>
                    <a:pt x="75770" y="127064"/>
                  </a:lnTo>
                  <a:close/>
                  <a:moveTo>
                    <a:pt x="76145" y="189224"/>
                  </a:moveTo>
                  <a:lnTo>
                    <a:pt x="76145" y="310100"/>
                  </a:lnTo>
                  <a:lnTo>
                    <a:pt x="0" y="310100"/>
                  </a:lnTo>
                  <a:lnTo>
                    <a:pt x="0" y="0"/>
                  </a:lnTo>
                  <a:lnTo>
                    <a:pt x="230500" y="0"/>
                  </a:lnTo>
                  <a:cubicBezTo>
                    <a:pt x="261256" y="0"/>
                    <a:pt x="287972" y="11452"/>
                    <a:pt x="308226" y="35445"/>
                  </a:cubicBezTo>
                  <a:cubicBezTo>
                    <a:pt x="323563" y="53642"/>
                    <a:pt x="329723" y="75076"/>
                    <a:pt x="328983" y="98693"/>
                  </a:cubicBezTo>
                  <a:cubicBezTo>
                    <a:pt x="328553" y="112558"/>
                    <a:pt x="326177" y="125967"/>
                    <a:pt x="320190" y="138562"/>
                  </a:cubicBezTo>
                  <a:cubicBezTo>
                    <a:pt x="310539" y="158962"/>
                    <a:pt x="294242" y="172023"/>
                    <a:pt x="273814" y="180423"/>
                  </a:cubicBezTo>
                  <a:cubicBezTo>
                    <a:pt x="256969" y="187351"/>
                    <a:pt x="239183" y="189124"/>
                    <a:pt x="221232" y="189169"/>
                  </a:cubicBezTo>
                  <a:cubicBezTo>
                    <a:pt x="174902" y="189316"/>
                    <a:pt x="128562" y="189215"/>
                    <a:pt x="82241" y="189215"/>
                  </a:cubicBezTo>
                  <a:lnTo>
                    <a:pt x="76145" y="189215"/>
                  </a:lnTo>
                  <a:close/>
                </a:path>
              </a:pathLst>
            </a:custGeom>
            <a:grpFill/>
            <a:ln w="91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Helvetica" pitchFamily="2" charset="0"/>
              </a:endParaRPr>
            </a:p>
          </p:txBody>
        </p:sp>
        <p:sp>
          <p:nvSpPr>
            <p:cNvPr id="19" name="Free-form: Shape 18">
              <a:extLst>
                <a:ext uri="{FF2B5EF4-FFF2-40B4-BE49-F238E27FC236}">
                  <a16:creationId xmlns:a16="http://schemas.microsoft.com/office/drawing/2014/main" id="{F978FA61-89DD-B9EF-2585-5EC5061B3CF6}"/>
                </a:ext>
              </a:extLst>
            </p:cNvPr>
            <p:cNvSpPr/>
            <p:nvPr/>
          </p:nvSpPr>
          <p:spPr>
            <a:xfrm>
              <a:off x="695125" y="248750"/>
              <a:ext cx="383968" cy="310036"/>
            </a:xfrm>
            <a:custGeom>
              <a:avLst/>
              <a:gdLst>
                <a:gd name="connsiteX0" fmla="*/ 281245 w 383968"/>
                <a:gd name="connsiteY0" fmla="*/ 0 h 310036"/>
                <a:gd name="connsiteX1" fmla="*/ 192670 w 383968"/>
                <a:gd name="connsiteY1" fmla="*/ 98337 h 310036"/>
                <a:gd name="connsiteX2" fmla="*/ 104497 w 383968"/>
                <a:gd name="connsiteY2" fmla="*/ 0 h 310036"/>
                <a:gd name="connsiteX3" fmla="*/ 1325 w 383968"/>
                <a:gd name="connsiteY3" fmla="*/ 0 h 310036"/>
                <a:gd name="connsiteX4" fmla="*/ 139503 w 383968"/>
                <a:gd name="connsiteY4" fmla="*/ 153688 h 310036"/>
                <a:gd name="connsiteX5" fmla="*/ 0 w 383968"/>
                <a:gd name="connsiteY5" fmla="*/ 310036 h 310036"/>
                <a:gd name="connsiteX6" fmla="*/ 101426 w 383968"/>
                <a:gd name="connsiteY6" fmla="*/ 310036 h 310036"/>
                <a:gd name="connsiteX7" fmla="*/ 190449 w 383968"/>
                <a:gd name="connsiteY7" fmla="*/ 211261 h 310036"/>
                <a:gd name="connsiteX8" fmla="*/ 279454 w 383968"/>
                <a:gd name="connsiteY8" fmla="*/ 310036 h 310036"/>
                <a:gd name="connsiteX9" fmla="*/ 380880 w 383968"/>
                <a:gd name="connsiteY9" fmla="*/ 310036 h 310036"/>
                <a:gd name="connsiteX10" fmla="*/ 244055 w 383968"/>
                <a:gd name="connsiteY10" fmla="*/ 156348 h 310036"/>
                <a:gd name="connsiteX11" fmla="*/ 383969 w 383968"/>
                <a:gd name="connsiteY11" fmla="*/ 0 h 310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83968" h="310036">
                  <a:moveTo>
                    <a:pt x="281245" y="0"/>
                  </a:moveTo>
                  <a:lnTo>
                    <a:pt x="192670" y="98337"/>
                  </a:lnTo>
                  <a:lnTo>
                    <a:pt x="104497" y="0"/>
                  </a:lnTo>
                  <a:lnTo>
                    <a:pt x="1325" y="0"/>
                  </a:lnTo>
                  <a:lnTo>
                    <a:pt x="139503" y="153688"/>
                  </a:lnTo>
                  <a:lnTo>
                    <a:pt x="0" y="310036"/>
                  </a:lnTo>
                  <a:lnTo>
                    <a:pt x="101426" y="310036"/>
                  </a:lnTo>
                  <a:lnTo>
                    <a:pt x="190449" y="211261"/>
                  </a:lnTo>
                  <a:lnTo>
                    <a:pt x="279454" y="310036"/>
                  </a:lnTo>
                  <a:lnTo>
                    <a:pt x="380880" y="310036"/>
                  </a:lnTo>
                  <a:lnTo>
                    <a:pt x="244055" y="156348"/>
                  </a:lnTo>
                  <a:lnTo>
                    <a:pt x="383969" y="0"/>
                  </a:lnTo>
                  <a:close/>
                </a:path>
              </a:pathLst>
            </a:custGeom>
            <a:grpFill/>
            <a:ln w="91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Helvetica" pitchFamily="2" charset="0"/>
              </a:endParaRPr>
            </a:p>
          </p:txBody>
        </p:sp>
        <p:sp>
          <p:nvSpPr>
            <p:cNvPr id="20" name="Free-form: Shape 19">
              <a:extLst>
                <a:ext uri="{FF2B5EF4-FFF2-40B4-BE49-F238E27FC236}">
                  <a16:creationId xmlns:a16="http://schemas.microsoft.com/office/drawing/2014/main" id="{72485355-C579-6520-BE77-79D9099D76B3}"/>
                </a:ext>
              </a:extLst>
            </p:cNvPr>
            <p:cNvSpPr/>
            <p:nvPr/>
          </p:nvSpPr>
          <p:spPr>
            <a:xfrm>
              <a:off x="1901378" y="352872"/>
              <a:ext cx="97066" cy="97066"/>
            </a:xfrm>
            <a:custGeom>
              <a:avLst/>
              <a:gdLst>
                <a:gd name="connsiteX0" fmla="*/ 97066 w 97066"/>
                <a:gd name="connsiteY0" fmla="*/ 48533 h 97066"/>
                <a:gd name="connsiteX1" fmla="*/ 48533 w 97066"/>
                <a:gd name="connsiteY1" fmla="*/ 97066 h 97066"/>
                <a:gd name="connsiteX2" fmla="*/ 0 w 97066"/>
                <a:gd name="connsiteY2" fmla="*/ 48533 h 97066"/>
                <a:gd name="connsiteX3" fmla="*/ 48533 w 97066"/>
                <a:gd name="connsiteY3" fmla="*/ 0 h 97066"/>
                <a:gd name="connsiteX4" fmla="*/ 97066 w 97066"/>
                <a:gd name="connsiteY4" fmla="*/ 48533 h 970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7066" h="97066">
                  <a:moveTo>
                    <a:pt x="97066" y="48533"/>
                  </a:moveTo>
                  <a:cubicBezTo>
                    <a:pt x="97066" y="75341"/>
                    <a:pt x="75331" y="97066"/>
                    <a:pt x="48533" y="97066"/>
                  </a:cubicBezTo>
                  <a:cubicBezTo>
                    <a:pt x="21726" y="97066"/>
                    <a:pt x="0" y="75341"/>
                    <a:pt x="0" y="48533"/>
                  </a:cubicBezTo>
                  <a:cubicBezTo>
                    <a:pt x="0" y="21726"/>
                    <a:pt x="21726" y="0"/>
                    <a:pt x="48533" y="0"/>
                  </a:cubicBezTo>
                  <a:cubicBezTo>
                    <a:pt x="75341" y="0"/>
                    <a:pt x="97066" y="21726"/>
                    <a:pt x="97066" y="48533"/>
                  </a:cubicBezTo>
                </a:path>
              </a:pathLst>
            </a:custGeom>
            <a:grpFill/>
            <a:ln w="91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Helvetica" pitchFamily="2" charset="0"/>
              </a:endParaRPr>
            </a:p>
          </p:txBody>
        </p:sp>
        <p:sp>
          <p:nvSpPr>
            <p:cNvPr id="21" name="Free-form: Shape 20">
              <a:extLst>
                <a:ext uri="{FF2B5EF4-FFF2-40B4-BE49-F238E27FC236}">
                  <a16:creationId xmlns:a16="http://schemas.microsoft.com/office/drawing/2014/main" id="{000A3436-5AA1-68BE-FC6C-DC246CB3D445}"/>
                </a:ext>
              </a:extLst>
            </p:cNvPr>
            <p:cNvSpPr/>
            <p:nvPr/>
          </p:nvSpPr>
          <p:spPr>
            <a:xfrm>
              <a:off x="2065514" y="241303"/>
              <a:ext cx="360139" cy="318515"/>
            </a:xfrm>
            <a:custGeom>
              <a:avLst/>
              <a:gdLst>
                <a:gd name="connsiteX0" fmla="*/ 184881 w 360139"/>
                <a:gd name="connsiteY0" fmla="*/ 256282 h 318515"/>
                <a:gd name="connsiteX1" fmla="*/ 126925 w 360139"/>
                <a:gd name="connsiteY1" fmla="*/ 242224 h 318515"/>
                <a:gd name="connsiteX2" fmla="*/ 73603 w 360139"/>
                <a:gd name="connsiteY2" fmla="*/ 184295 h 318515"/>
                <a:gd name="connsiteX3" fmla="*/ 71318 w 360139"/>
                <a:gd name="connsiteY3" fmla="*/ 136457 h 318515"/>
                <a:gd name="connsiteX4" fmla="*/ 142783 w 360139"/>
                <a:gd name="connsiteY4" fmla="*/ 68328 h 318515"/>
                <a:gd name="connsiteX5" fmla="*/ 247362 w 360139"/>
                <a:gd name="connsiteY5" fmla="*/ 76161 h 318515"/>
                <a:gd name="connsiteX6" fmla="*/ 290320 w 360139"/>
                <a:gd name="connsiteY6" fmla="*/ 132106 h 318515"/>
                <a:gd name="connsiteX7" fmla="*/ 290320 w 360139"/>
                <a:gd name="connsiteY7" fmla="*/ 136685 h 318515"/>
                <a:gd name="connsiteX8" fmla="*/ 162159 w 360139"/>
                <a:gd name="connsiteY8" fmla="*/ 136685 h 318515"/>
                <a:gd name="connsiteX9" fmla="*/ 138423 w 360139"/>
                <a:gd name="connsiteY9" fmla="*/ 150276 h 318515"/>
                <a:gd name="connsiteX10" fmla="*/ 118462 w 360139"/>
                <a:gd name="connsiteY10" fmla="*/ 184295 h 318515"/>
                <a:gd name="connsiteX11" fmla="*/ 359920 w 360139"/>
                <a:gd name="connsiteY11" fmla="*/ 184295 h 318515"/>
                <a:gd name="connsiteX12" fmla="*/ 360140 w 360139"/>
                <a:gd name="connsiteY12" fmla="*/ 184076 h 318515"/>
                <a:gd name="connsiteX13" fmla="*/ 359966 w 360139"/>
                <a:gd name="connsiteY13" fmla="*/ 136685 h 318515"/>
                <a:gd name="connsiteX14" fmla="*/ 344410 w 360139"/>
                <a:gd name="connsiteY14" fmla="*/ 76956 h 318515"/>
                <a:gd name="connsiteX15" fmla="*/ 267333 w 360139"/>
                <a:gd name="connsiteY15" fmla="*/ 14365 h 318515"/>
                <a:gd name="connsiteX16" fmla="*/ 194506 w 360139"/>
                <a:gd name="connsiteY16" fmla="*/ 455 h 318515"/>
                <a:gd name="connsiteX17" fmla="*/ 69608 w 360139"/>
                <a:gd name="connsiteY17" fmla="*/ 28112 h 318515"/>
                <a:gd name="connsiteX18" fmla="*/ 21011 w 360139"/>
                <a:gd name="connsiteY18" fmla="*/ 77550 h 318515"/>
                <a:gd name="connsiteX19" fmla="*/ 8 w 360139"/>
                <a:gd name="connsiteY19" fmla="*/ 156647 h 318515"/>
                <a:gd name="connsiteX20" fmla="*/ 17685 w 360139"/>
                <a:gd name="connsiteY20" fmla="*/ 233806 h 318515"/>
                <a:gd name="connsiteX21" fmla="*/ 68046 w 360139"/>
                <a:gd name="connsiteY21" fmla="*/ 288344 h 318515"/>
                <a:gd name="connsiteX22" fmla="*/ 192550 w 360139"/>
                <a:gd name="connsiteY22" fmla="*/ 318515 h 318515"/>
                <a:gd name="connsiteX23" fmla="*/ 346786 w 360139"/>
                <a:gd name="connsiteY23" fmla="*/ 258905 h 318515"/>
                <a:gd name="connsiteX24" fmla="*/ 346823 w 360139"/>
                <a:gd name="connsiteY24" fmla="*/ 258786 h 318515"/>
                <a:gd name="connsiteX25" fmla="*/ 346823 w 360139"/>
                <a:gd name="connsiteY25" fmla="*/ 214274 h 318515"/>
                <a:gd name="connsiteX26" fmla="*/ 346494 w 360139"/>
                <a:gd name="connsiteY26" fmla="*/ 214082 h 318515"/>
                <a:gd name="connsiteX27" fmla="*/ 279004 w 360139"/>
                <a:gd name="connsiteY27" fmla="*/ 245359 h 318515"/>
                <a:gd name="connsiteX28" fmla="*/ 184881 w 360139"/>
                <a:gd name="connsiteY28" fmla="*/ 256282 h 318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360139" h="318515">
                  <a:moveTo>
                    <a:pt x="184881" y="256282"/>
                  </a:moveTo>
                  <a:cubicBezTo>
                    <a:pt x="165295" y="255203"/>
                    <a:pt x="145324" y="249948"/>
                    <a:pt x="126925" y="242224"/>
                  </a:cubicBezTo>
                  <a:cubicBezTo>
                    <a:pt x="102896" y="232116"/>
                    <a:pt x="82569" y="211276"/>
                    <a:pt x="73603" y="184295"/>
                  </a:cubicBezTo>
                  <a:cubicBezTo>
                    <a:pt x="70431" y="174753"/>
                    <a:pt x="67031" y="156336"/>
                    <a:pt x="71318" y="136457"/>
                  </a:cubicBezTo>
                  <a:cubicBezTo>
                    <a:pt x="76829" y="110902"/>
                    <a:pt x="95054" y="82942"/>
                    <a:pt x="142783" y="68328"/>
                  </a:cubicBezTo>
                  <a:cubicBezTo>
                    <a:pt x="171016" y="59690"/>
                    <a:pt x="220418" y="63739"/>
                    <a:pt x="247362" y="76161"/>
                  </a:cubicBezTo>
                  <a:cubicBezTo>
                    <a:pt x="271062" y="87110"/>
                    <a:pt x="290329" y="104632"/>
                    <a:pt x="290320" y="132106"/>
                  </a:cubicBezTo>
                  <a:lnTo>
                    <a:pt x="290320" y="136685"/>
                  </a:lnTo>
                  <a:lnTo>
                    <a:pt x="162159" y="136685"/>
                  </a:lnTo>
                  <a:cubicBezTo>
                    <a:pt x="152398" y="136685"/>
                    <a:pt x="143368" y="141859"/>
                    <a:pt x="138423" y="150276"/>
                  </a:cubicBezTo>
                  <a:lnTo>
                    <a:pt x="118462" y="184295"/>
                  </a:lnTo>
                  <a:lnTo>
                    <a:pt x="359920" y="184295"/>
                  </a:lnTo>
                  <a:cubicBezTo>
                    <a:pt x="360039" y="184295"/>
                    <a:pt x="360140" y="184195"/>
                    <a:pt x="360140" y="184076"/>
                  </a:cubicBezTo>
                  <a:lnTo>
                    <a:pt x="359966" y="136685"/>
                  </a:lnTo>
                  <a:cubicBezTo>
                    <a:pt x="359966" y="115161"/>
                    <a:pt x="355360" y="96067"/>
                    <a:pt x="344410" y="76956"/>
                  </a:cubicBezTo>
                  <a:cubicBezTo>
                    <a:pt x="326779" y="46200"/>
                    <a:pt x="299898" y="26668"/>
                    <a:pt x="267333" y="14365"/>
                  </a:cubicBezTo>
                  <a:cubicBezTo>
                    <a:pt x="243898" y="5527"/>
                    <a:pt x="219412" y="1825"/>
                    <a:pt x="194506" y="455"/>
                  </a:cubicBezTo>
                  <a:cubicBezTo>
                    <a:pt x="150259" y="-1986"/>
                    <a:pt x="108161" y="5143"/>
                    <a:pt x="69608" y="28112"/>
                  </a:cubicBezTo>
                  <a:cubicBezTo>
                    <a:pt x="49135" y="40296"/>
                    <a:pt x="33213" y="57214"/>
                    <a:pt x="21011" y="77550"/>
                  </a:cubicBezTo>
                  <a:cubicBezTo>
                    <a:pt x="6461" y="101835"/>
                    <a:pt x="264" y="128450"/>
                    <a:pt x="8" y="156647"/>
                  </a:cubicBezTo>
                  <a:cubicBezTo>
                    <a:pt x="-230" y="183802"/>
                    <a:pt x="4852" y="209613"/>
                    <a:pt x="17685" y="233806"/>
                  </a:cubicBezTo>
                  <a:cubicBezTo>
                    <a:pt x="29740" y="256464"/>
                    <a:pt x="46786" y="274351"/>
                    <a:pt x="68046" y="288344"/>
                  </a:cubicBezTo>
                  <a:cubicBezTo>
                    <a:pt x="86499" y="300510"/>
                    <a:pt x="124850" y="318515"/>
                    <a:pt x="192550" y="318515"/>
                  </a:cubicBezTo>
                  <a:cubicBezTo>
                    <a:pt x="302302" y="318515"/>
                    <a:pt x="345452" y="260724"/>
                    <a:pt x="346786" y="258905"/>
                  </a:cubicBezTo>
                  <a:cubicBezTo>
                    <a:pt x="346814" y="258868"/>
                    <a:pt x="346823" y="258832"/>
                    <a:pt x="346823" y="258786"/>
                  </a:cubicBezTo>
                  <a:lnTo>
                    <a:pt x="346823" y="214274"/>
                  </a:lnTo>
                  <a:cubicBezTo>
                    <a:pt x="346823" y="214101"/>
                    <a:pt x="346640" y="213991"/>
                    <a:pt x="346494" y="214082"/>
                  </a:cubicBezTo>
                  <a:cubicBezTo>
                    <a:pt x="342737" y="216276"/>
                    <a:pt x="307521" y="236667"/>
                    <a:pt x="279004" y="245359"/>
                  </a:cubicBezTo>
                  <a:cubicBezTo>
                    <a:pt x="241220" y="256867"/>
                    <a:pt x="204724" y="257415"/>
                    <a:pt x="184881" y="256282"/>
                  </a:cubicBezTo>
                </a:path>
              </a:pathLst>
            </a:custGeom>
            <a:grpFill/>
            <a:ln w="91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Helvetica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88272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2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7E8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65887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sldNum="0" hdr="0" dt="0"/>
  <p:txStyles>
    <p:titleStyle>
      <a:lvl1pPr algn="ctr" defTabSz="609585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17DB06-A854-9605-9559-9BD7EBB51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/>
          <a:lstStyle/>
          <a:p>
            <a:r>
              <a:rPr lang="en-US">
                <a:latin typeface="Helvetica"/>
                <a:cs typeface="Helvetica"/>
              </a:rPr>
              <a:t>Feature Matrix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0806DC66-453C-AAFB-3AB9-FAD08DAE1F37}"/>
              </a:ext>
            </a:extLst>
          </p:cNvPr>
          <p:cNvSpPr/>
          <p:nvPr/>
        </p:nvSpPr>
        <p:spPr>
          <a:xfrm>
            <a:off x="173690" y="1436916"/>
            <a:ext cx="7022111" cy="432524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Business Insights</a:t>
            </a:r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1E579A88-A1A5-DAC1-4279-3594D33BBFEC}"/>
              </a:ext>
            </a:extLst>
          </p:cNvPr>
          <p:cNvSpPr/>
          <p:nvPr/>
        </p:nvSpPr>
        <p:spPr>
          <a:xfrm>
            <a:off x="7407458" y="1436916"/>
            <a:ext cx="4530184" cy="432524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Call Centre Reporting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45FDB6F0-42F3-BF66-5F32-10FB0400720C}"/>
              </a:ext>
            </a:extLst>
          </p:cNvPr>
          <p:cNvGrpSpPr/>
          <p:nvPr/>
        </p:nvGrpSpPr>
        <p:grpSpPr>
          <a:xfrm>
            <a:off x="2625279" y="2101378"/>
            <a:ext cx="2199602" cy="3174710"/>
            <a:chOff x="2922536" y="2101378"/>
            <a:chExt cx="2199602" cy="317471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9180B79B-AF6C-9831-044F-E559B19679D0}"/>
                </a:ext>
              </a:extLst>
            </p:cNvPr>
            <p:cNvSpPr/>
            <p:nvPr/>
          </p:nvSpPr>
          <p:spPr>
            <a:xfrm>
              <a:off x="2922537" y="2101378"/>
              <a:ext cx="2199600" cy="365760"/>
            </a:xfrm>
            <a:prstGeom prst="rect">
              <a:avLst/>
            </a:prstGeom>
            <a:solidFill>
              <a:schemeClr val="accent5"/>
            </a:solidFill>
            <a:ln w="28575">
              <a:solidFill>
                <a:schemeClr val="accent5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Helvetica" pitchFamily="2" charset="0"/>
                  <a:ea typeface="+mn-ea"/>
                  <a:cs typeface="+mn-cs"/>
                </a:rPr>
                <a:t>Professional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A1B451A4-3FFD-3785-E4AA-0AFAA71AB6C0}"/>
                </a:ext>
              </a:extLst>
            </p:cNvPr>
            <p:cNvSpPr txBox="1"/>
            <p:nvPr/>
          </p:nvSpPr>
          <p:spPr>
            <a:xfrm>
              <a:off x="2922536" y="2663572"/>
              <a:ext cx="2199602" cy="175432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9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Helvetica" pitchFamily="2" charset="0"/>
                  <a:ea typeface="+mn-ea"/>
                  <a:cs typeface="Calibri" panose="020F0502020204030204" pitchFamily="34" charset="0"/>
                </a:rPr>
                <a:t>Real-time visibility of users call environment through 6 reports</a:t>
              </a:r>
            </a:p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9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Helvetica" pitchFamily="2" charset="0"/>
                  <a:ea typeface="+mn-ea"/>
                  <a:cs typeface="Calibri" panose="020F0502020204030204" pitchFamily="34" charset="0"/>
                </a:rPr>
                <a:t>Self-Management</a:t>
              </a:r>
            </a:p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9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Helvetica" pitchFamily="2" charset="0"/>
                  <a:ea typeface="+mn-ea"/>
                  <a:cs typeface="Calibri" panose="020F0502020204030204" pitchFamily="34" charset="0"/>
                </a:rPr>
                <a:t>Call recapture</a:t>
              </a:r>
            </a:p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9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Helvetica" pitchFamily="2" charset="0"/>
                  <a:ea typeface="+mn-ea"/>
                  <a:cs typeface="Calibri" panose="020F0502020204030204" pitchFamily="34" charset="0"/>
                </a:rPr>
                <a:t>Call Activity is reported on by Enterprise Users &amp; Supervisors</a:t>
              </a:r>
            </a:p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9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Helvetica" pitchFamily="2" charset="0"/>
                  <a:ea typeface="+mn-ea"/>
                  <a:cs typeface="Calibri" panose="020F0502020204030204" pitchFamily="34" charset="0"/>
                </a:rPr>
                <a:t>Status is visible to all subscribed users</a:t>
              </a:r>
            </a:p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9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Helvetica" pitchFamily="2" charset="0"/>
                  <a:ea typeface="+mn-ea"/>
                  <a:cs typeface="Calibri" panose="020F0502020204030204" pitchFamily="34" charset="0"/>
                </a:rPr>
                <a:t>Use Cases:</a:t>
              </a:r>
            </a:p>
            <a:p>
              <a:pPr marL="628650" marR="0" lvl="1" indent="-1714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Courier New" panose="02070309020205020404" pitchFamily="49" charset="0"/>
                <a:buChar char="o"/>
                <a:tabLst/>
                <a:defRPr/>
              </a:pPr>
              <a:r>
                <a:rPr kumimoji="0" lang="en-GB" sz="9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Helvetica" pitchFamily="2" charset="0"/>
                  <a:ea typeface="+mn-ea"/>
                  <a:cs typeface="Calibri" panose="020F0502020204030204" pitchFamily="34" charset="0"/>
                </a:rPr>
                <a:t>Knowledge Workers</a:t>
              </a:r>
            </a:p>
            <a:p>
              <a:pPr marL="628650" marR="0" lvl="1" indent="-1714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Courier New" panose="02070309020205020404" pitchFamily="49" charset="0"/>
                <a:buChar char="o"/>
                <a:tabLst/>
                <a:defRPr/>
              </a:pPr>
              <a:r>
                <a:rPr kumimoji="0" lang="en-GB" sz="9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Helvetica" pitchFamily="2" charset="0"/>
                  <a:ea typeface="+mn-ea"/>
                  <a:cs typeface="Calibri" panose="020F0502020204030204" pitchFamily="34" charset="0"/>
                </a:rPr>
                <a:t>Hybrid Workers</a:t>
              </a:r>
            </a:p>
            <a:p>
              <a:pPr marL="628650" marR="0" lvl="1" indent="-1714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Courier New" panose="02070309020205020404" pitchFamily="49" charset="0"/>
                <a:buChar char="o"/>
                <a:tabLst/>
                <a:defRPr/>
              </a:pPr>
              <a:r>
                <a:rPr kumimoji="0" lang="en-GB" sz="9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Helvetica" pitchFamily="2" charset="0"/>
                  <a:ea typeface="+mn-ea"/>
                  <a:cs typeface="Calibri" panose="020F0502020204030204" pitchFamily="34" charset="0"/>
                </a:rPr>
                <a:t>Informal Call Centre Users</a:t>
              </a:r>
            </a:p>
          </p:txBody>
        </p:sp>
        <p:sp>
          <p:nvSpPr>
            <p:cNvPr id="3" name="Rectangle: Rounded Corners 2">
              <a:extLst>
                <a:ext uri="{FF2B5EF4-FFF2-40B4-BE49-F238E27FC236}">
                  <a16:creationId xmlns:a16="http://schemas.microsoft.com/office/drawing/2014/main" id="{7FB78B15-8F4D-9F03-78AC-83238CB5A781}"/>
                </a:ext>
              </a:extLst>
            </p:cNvPr>
            <p:cNvSpPr/>
            <p:nvPr/>
          </p:nvSpPr>
          <p:spPr>
            <a:xfrm>
              <a:off x="2922537" y="2101378"/>
              <a:ext cx="2199600" cy="3174710"/>
            </a:xfrm>
            <a:prstGeom prst="roundRect">
              <a:avLst>
                <a:gd name="adj" fmla="val 4392"/>
              </a:avLst>
            </a:prstGeom>
            <a:noFill/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en-GB" sz="1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A8B4B53-2EC2-5F50-256D-08C6A2CA7A7B}"/>
              </a:ext>
            </a:extLst>
          </p:cNvPr>
          <p:cNvGrpSpPr/>
          <p:nvPr/>
        </p:nvGrpSpPr>
        <p:grpSpPr>
          <a:xfrm>
            <a:off x="4996201" y="2101378"/>
            <a:ext cx="2199601" cy="3174710"/>
            <a:chOff x="5412340" y="2101378"/>
            <a:chExt cx="2199601" cy="317471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E6ABEF8C-8FEF-6572-4249-2A0198D304E9}"/>
                </a:ext>
              </a:extLst>
            </p:cNvPr>
            <p:cNvSpPr/>
            <p:nvPr/>
          </p:nvSpPr>
          <p:spPr>
            <a:xfrm>
              <a:off x="5412340" y="2101378"/>
              <a:ext cx="2199600" cy="365759"/>
            </a:xfrm>
            <a:prstGeom prst="rect">
              <a:avLst/>
            </a:prstGeom>
            <a:solidFill>
              <a:schemeClr val="accent5"/>
            </a:solidFill>
            <a:ln w="28575">
              <a:solidFill>
                <a:schemeClr val="accent5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Helvetica" pitchFamily="2" charset="0"/>
                  <a:ea typeface="+mn-ea"/>
                  <a:cs typeface="+mn-cs"/>
                </a:rPr>
                <a:t>Essentials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9C041078-EA7A-E290-FE58-7BA79D735C6A}"/>
                </a:ext>
              </a:extLst>
            </p:cNvPr>
            <p:cNvSpPr txBox="1"/>
            <p:nvPr/>
          </p:nvSpPr>
          <p:spPr>
            <a:xfrm>
              <a:off x="5412341" y="2663572"/>
              <a:ext cx="2199600" cy="120032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9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Helvetica" pitchFamily="2" charset="0"/>
                  <a:ea typeface="+mn-ea"/>
                  <a:cs typeface="+mn-cs"/>
                </a:rPr>
                <a:t>Users have visibility of own 30 day call history</a:t>
              </a:r>
            </a:p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9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Helvetica" pitchFamily="2" charset="0"/>
                  <a:ea typeface="+mn-ea"/>
                  <a:cs typeface="+mn-cs"/>
                </a:rPr>
                <a:t>Call activity is reported on by Enterprise Users</a:t>
              </a:r>
            </a:p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9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Helvetica" pitchFamily="2" charset="0"/>
                  <a:ea typeface="+mn-ea"/>
                  <a:cs typeface="+mn-cs"/>
                </a:rPr>
                <a:t>Status is visible to all subscribed users</a:t>
              </a:r>
            </a:p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9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Helvetica" pitchFamily="2" charset="0"/>
                  <a:ea typeface="+mn-ea"/>
                  <a:cs typeface="+mn-cs"/>
                </a:rPr>
                <a:t>Use Cases:</a:t>
              </a:r>
            </a:p>
            <a:p>
              <a:pPr marL="628650" marR="0" lvl="1" indent="-1714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Courier New" panose="02070309020205020404" pitchFamily="49" charset="0"/>
                <a:buChar char="o"/>
                <a:tabLst/>
                <a:defRPr/>
              </a:pPr>
              <a:r>
                <a:rPr kumimoji="0" lang="en-GB" sz="9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Helvetica" pitchFamily="2" charset="0"/>
                  <a:ea typeface="+mn-ea"/>
                  <a:cs typeface="+mn-cs"/>
                </a:rPr>
                <a:t>Standard phone users</a:t>
              </a:r>
              <a:endParaRPr kumimoji="0" lang="en-GB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" pitchFamily="2" charset="0"/>
                <a:ea typeface="+mn-ea"/>
                <a:cs typeface="Calibri" panose="020F0502020204030204" pitchFamily="34" charset="0"/>
              </a:endParaRPr>
            </a:p>
          </p:txBody>
        </p:sp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F1EC0A23-6805-BE82-3340-FAD34D714FD7}"/>
                </a:ext>
              </a:extLst>
            </p:cNvPr>
            <p:cNvSpPr/>
            <p:nvPr/>
          </p:nvSpPr>
          <p:spPr>
            <a:xfrm>
              <a:off x="5412340" y="2101378"/>
              <a:ext cx="2199600" cy="3174710"/>
            </a:xfrm>
            <a:prstGeom prst="roundRect">
              <a:avLst>
                <a:gd name="adj" fmla="val 4392"/>
              </a:avLst>
            </a:prstGeom>
            <a:noFill/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en-GB" sz="1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4FC184D6-4084-A48E-81BD-C1488EB8675E}"/>
              </a:ext>
            </a:extLst>
          </p:cNvPr>
          <p:cNvGrpSpPr/>
          <p:nvPr/>
        </p:nvGrpSpPr>
        <p:grpSpPr>
          <a:xfrm>
            <a:off x="7407457" y="2101378"/>
            <a:ext cx="2199600" cy="3174710"/>
            <a:chOff x="7767734" y="2101378"/>
            <a:chExt cx="2199600" cy="3174710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161F2E77-7130-6C4C-7E13-5A8655DFD3FA}"/>
                </a:ext>
              </a:extLst>
            </p:cNvPr>
            <p:cNvSpPr txBox="1"/>
            <p:nvPr/>
          </p:nvSpPr>
          <p:spPr>
            <a:xfrm>
              <a:off x="7800544" y="2663572"/>
              <a:ext cx="2133981" cy="216982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9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Helvetica" pitchFamily="2" charset="0"/>
                  <a:ea typeface="+mn-ea"/>
                  <a:cs typeface="Calibri" panose="020F0502020204030204" pitchFamily="34" charset="0"/>
                </a:rPr>
                <a:t>Reporting call and agent activity across a call centre or call centre group in real-time and historical</a:t>
              </a:r>
            </a:p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9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Helvetica" pitchFamily="2" charset="0"/>
                  <a:ea typeface="+mn-ea"/>
                  <a:cs typeface="Calibri" panose="020F0502020204030204" pitchFamily="34" charset="0"/>
                </a:rPr>
                <a:t>Can also be Call Centre Agent</a:t>
              </a:r>
            </a:p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9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Helvetica" pitchFamily="2" charset="0"/>
                  <a:ea typeface="+mn-ea"/>
                  <a:cs typeface="Calibri" panose="020F0502020204030204" pitchFamily="34" charset="0"/>
                </a:rPr>
                <a:t>Call &amp; Agent activity can be reported on</a:t>
              </a:r>
            </a:p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9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Helvetica" pitchFamily="2" charset="0"/>
                  <a:ea typeface="+mn-ea"/>
                  <a:cs typeface="Calibri" panose="020F0502020204030204" pitchFamily="34" charset="0"/>
                </a:rPr>
                <a:t>Call Control</a:t>
              </a:r>
            </a:p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9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Helvetica" pitchFamily="2" charset="0"/>
                  <a:ea typeface="+mn-ea"/>
                  <a:cs typeface="Calibri" panose="020F0502020204030204" pitchFamily="34" charset="0"/>
                </a:rPr>
                <a:t>Agent and self-queue and availability Control</a:t>
              </a:r>
            </a:p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9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Helvetica" pitchFamily="2" charset="0"/>
                  <a:ea typeface="+mn-ea"/>
                  <a:cs typeface="Calibri" panose="020F0502020204030204" pitchFamily="34" charset="0"/>
                </a:rPr>
                <a:t>Status is visible to all subscribed users</a:t>
              </a:r>
            </a:p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9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Helvetica" pitchFamily="2" charset="0"/>
                  <a:ea typeface="+mn-ea"/>
                  <a:cs typeface="Calibri" panose="020F0502020204030204" pitchFamily="34" charset="0"/>
                </a:rPr>
                <a:t>Use Cases:</a:t>
              </a:r>
            </a:p>
            <a:p>
              <a:pPr marL="628650" marR="0" lvl="1" indent="-1714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Courier New" panose="02070309020205020404" pitchFamily="49" charset="0"/>
                <a:buChar char="o"/>
                <a:tabLst/>
                <a:defRPr/>
              </a:pPr>
              <a:r>
                <a:rPr kumimoji="0" lang="en-GB" sz="9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Helvetica" pitchFamily="2" charset="0"/>
                  <a:ea typeface="+mn-ea"/>
                  <a:cs typeface="Calibri" panose="020F0502020204030204" pitchFamily="34" charset="0"/>
                </a:rPr>
                <a:t>Call Centre Management</a:t>
              </a:r>
            </a:p>
            <a:p>
              <a:pPr marL="628650" marR="0" lvl="1" indent="-1714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Courier New" panose="02070309020205020404" pitchFamily="49" charset="0"/>
                <a:buChar char="o"/>
                <a:tabLst/>
                <a:defRPr/>
              </a:pPr>
              <a:r>
                <a:rPr kumimoji="0" lang="en-GB" sz="9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Helvetica" pitchFamily="2" charset="0"/>
                  <a:ea typeface="+mn-ea"/>
                  <a:cs typeface="Calibri" panose="020F0502020204030204" pitchFamily="34" charset="0"/>
                </a:rPr>
                <a:t>Call Centre Team Leaders</a:t>
              </a: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643BDD2D-4720-97CE-FA39-B1A64E956D84}"/>
                </a:ext>
              </a:extLst>
            </p:cNvPr>
            <p:cNvSpPr/>
            <p:nvPr/>
          </p:nvSpPr>
          <p:spPr>
            <a:xfrm>
              <a:off x="7767734" y="2101378"/>
              <a:ext cx="2199600" cy="365759"/>
            </a:xfrm>
            <a:prstGeom prst="rect">
              <a:avLst/>
            </a:prstGeom>
            <a:solidFill>
              <a:schemeClr val="accent5"/>
            </a:solidFill>
            <a:ln w="28575">
              <a:solidFill>
                <a:schemeClr val="accent5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Helvetica" pitchFamily="2" charset="0"/>
                  <a:ea typeface="+mn-ea"/>
                  <a:cs typeface="+mn-cs"/>
                </a:rPr>
                <a:t>Supervisor</a:t>
              </a:r>
            </a:p>
          </p:txBody>
        </p:sp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F75EFC32-54A3-DB3E-39E2-AF2F8D4D7834}"/>
                </a:ext>
              </a:extLst>
            </p:cNvPr>
            <p:cNvSpPr/>
            <p:nvPr/>
          </p:nvSpPr>
          <p:spPr>
            <a:xfrm>
              <a:off x="7767734" y="2101378"/>
              <a:ext cx="2199600" cy="3174710"/>
            </a:xfrm>
            <a:prstGeom prst="roundRect">
              <a:avLst>
                <a:gd name="adj" fmla="val 4392"/>
              </a:avLst>
            </a:prstGeom>
            <a:noFill/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en-GB" sz="1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57D01BD9-0BA2-4690-BB8C-3E795514E006}"/>
              </a:ext>
            </a:extLst>
          </p:cNvPr>
          <p:cNvGrpSpPr/>
          <p:nvPr/>
        </p:nvGrpSpPr>
        <p:grpSpPr>
          <a:xfrm>
            <a:off x="254358" y="2101378"/>
            <a:ext cx="2199602" cy="3174710"/>
            <a:chOff x="287881" y="2101378"/>
            <a:chExt cx="2199602" cy="3174710"/>
          </a:xfrm>
        </p:grpSpPr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097B3DDA-7FC5-293F-3704-7E82D6E1E283}"/>
                </a:ext>
              </a:extLst>
            </p:cNvPr>
            <p:cNvSpPr/>
            <p:nvPr/>
          </p:nvSpPr>
          <p:spPr>
            <a:xfrm>
              <a:off x="287881" y="2101378"/>
              <a:ext cx="2199600" cy="3174710"/>
            </a:xfrm>
            <a:prstGeom prst="roundRect">
              <a:avLst>
                <a:gd name="adj" fmla="val 4392"/>
              </a:avLst>
            </a:prstGeom>
            <a:noFill/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en-GB" sz="1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41530D6D-A25C-5537-4B71-03BBD7AD20A5}"/>
                </a:ext>
              </a:extLst>
            </p:cNvPr>
            <p:cNvSpPr txBox="1"/>
            <p:nvPr/>
          </p:nvSpPr>
          <p:spPr>
            <a:xfrm>
              <a:off x="287881" y="2663572"/>
              <a:ext cx="2199602" cy="244682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9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Helvetica" pitchFamily="2" charset="0"/>
                  <a:ea typeface="+mn-ea"/>
                  <a:cs typeface="Calibri" panose="020F0502020204030204" pitchFamily="34" charset="0"/>
                </a:rPr>
                <a:t>Real-time and historical reporting on call activity across an entire Enterprise or group</a:t>
              </a:r>
            </a:p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9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Helvetica" pitchFamily="2" charset="0"/>
                  <a:ea typeface="+mn-ea"/>
                  <a:cs typeface="Calibri" panose="020F0502020204030204" pitchFamily="34" charset="0"/>
                </a:rPr>
                <a:t>Call activity can be reported on by other Enterprise Users &amp; Supervisors</a:t>
              </a:r>
            </a:p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9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Helvetica" pitchFamily="2" charset="0"/>
                  <a:ea typeface="+mn-ea"/>
                  <a:cs typeface="Calibri" panose="020F0502020204030204" pitchFamily="34" charset="0"/>
                </a:rPr>
                <a:t>Status is visible to all user types with Call Control</a:t>
              </a:r>
            </a:p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9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Helvetica" pitchFamily="2" charset="0"/>
                  <a:ea typeface="+mn-ea"/>
                  <a:cs typeface="Calibri" panose="020F0502020204030204" pitchFamily="34" charset="0"/>
                </a:rPr>
                <a:t>Use Cases:</a:t>
              </a:r>
            </a:p>
            <a:p>
              <a:pPr marL="628650" marR="0" lvl="1" indent="-1714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Courier New" panose="02070309020205020404" pitchFamily="49" charset="0"/>
                <a:buChar char="o"/>
                <a:tabLst/>
                <a:defRPr/>
              </a:pPr>
              <a:r>
                <a:rPr kumimoji="0" lang="en-GB" sz="9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Helvetica" pitchFamily="2" charset="0"/>
                  <a:ea typeface="+mn-ea"/>
                  <a:cs typeface="Calibri" panose="020F0502020204030204" pitchFamily="34" charset="0"/>
                </a:rPr>
                <a:t>With real time</a:t>
              </a:r>
            </a:p>
            <a:p>
              <a:pPr marL="628650" marR="0" lvl="1" indent="-1714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Courier New" panose="02070309020205020404" pitchFamily="49" charset="0"/>
                <a:buChar char="o"/>
                <a:tabLst/>
                <a:defRPr/>
              </a:pPr>
              <a:r>
                <a:rPr kumimoji="0" lang="en-GB" sz="9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Helvetica" pitchFamily="2" charset="0"/>
                  <a:ea typeface="+mn-ea"/>
                  <a:cs typeface="Calibri" panose="020F0502020204030204" pitchFamily="34" charset="0"/>
                </a:rPr>
                <a:t>Management Reporting</a:t>
              </a:r>
            </a:p>
            <a:p>
              <a:pPr marL="628650" marR="0" lvl="1" indent="-1714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Courier New" panose="02070309020205020404" pitchFamily="49" charset="0"/>
                <a:buChar char="o"/>
                <a:tabLst/>
                <a:defRPr/>
              </a:pPr>
              <a:r>
                <a:rPr kumimoji="0" lang="en-GB" sz="9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Helvetica" pitchFamily="2" charset="0"/>
                  <a:ea typeface="+mn-ea"/>
                  <a:cs typeface="Calibri" panose="020F0502020204030204" pitchFamily="34" charset="0"/>
                </a:rPr>
                <a:t>Company management</a:t>
              </a:r>
            </a:p>
            <a:p>
              <a:pPr marL="628650" marR="0" lvl="1" indent="-1714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Courier New" panose="02070309020205020404" pitchFamily="49" charset="0"/>
                <a:buChar char="o"/>
                <a:tabLst/>
                <a:defRPr/>
              </a:pPr>
              <a:r>
                <a:rPr kumimoji="0" lang="en-GB" sz="9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Helvetica" pitchFamily="2" charset="0"/>
                  <a:ea typeface="+mn-ea"/>
                  <a:cs typeface="Calibri" panose="020F0502020204030204" pitchFamily="34" charset="0"/>
                </a:rPr>
                <a:t>Team leaders</a:t>
              </a:r>
            </a:p>
            <a:p>
              <a:pPr marL="628650" marR="0" lvl="1" indent="-1714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Courier New" panose="02070309020205020404" pitchFamily="49" charset="0"/>
                <a:buChar char="o"/>
                <a:tabLst/>
                <a:defRPr/>
              </a:pPr>
              <a:r>
                <a:rPr kumimoji="0" lang="en-GB" sz="9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Helvetica" pitchFamily="2" charset="0"/>
                  <a:ea typeface="+mn-ea"/>
                  <a:cs typeface="Calibri" panose="020F0502020204030204" pitchFamily="34" charset="0"/>
                </a:rPr>
                <a:t>Informal call centre reporting</a:t>
              </a:r>
            </a:p>
            <a:p>
              <a:pPr marL="628650" marR="0" lvl="1" indent="-1714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Courier New" panose="02070309020205020404" pitchFamily="49" charset="0"/>
                <a:buChar char="o"/>
                <a:tabLst/>
                <a:defRPr/>
              </a:pPr>
              <a:r>
                <a:rPr kumimoji="0" lang="en-GB" sz="9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Helvetica" pitchFamily="2" charset="0"/>
                  <a:ea typeface="+mn-ea"/>
                  <a:cs typeface="Calibri" panose="020F0502020204030204" pitchFamily="34" charset="0"/>
                </a:rPr>
                <a:t>Professional Services Fee Earners</a:t>
              </a: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FEF8B7DE-060C-1232-E978-77E25D734A10}"/>
                </a:ext>
              </a:extLst>
            </p:cNvPr>
            <p:cNvSpPr/>
            <p:nvPr/>
          </p:nvSpPr>
          <p:spPr>
            <a:xfrm>
              <a:off x="287881" y="2101378"/>
              <a:ext cx="2199600" cy="365760"/>
            </a:xfrm>
            <a:prstGeom prst="rect">
              <a:avLst/>
            </a:prstGeom>
            <a:solidFill>
              <a:schemeClr val="accent5"/>
            </a:solidFill>
            <a:ln w="28575">
              <a:solidFill>
                <a:schemeClr val="accent5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Helvetica" pitchFamily="2" charset="0"/>
                  <a:ea typeface="+mn-ea"/>
                  <a:cs typeface="+mn-cs"/>
                </a:rPr>
                <a:t>Enterprise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65884B18-075F-809C-95B1-FC900501AE4F}"/>
              </a:ext>
            </a:extLst>
          </p:cNvPr>
          <p:cNvGrpSpPr/>
          <p:nvPr/>
        </p:nvGrpSpPr>
        <p:grpSpPr>
          <a:xfrm>
            <a:off x="9738042" y="2101378"/>
            <a:ext cx="2199600" cy="3174710"/>
            <a:chOff x="10044527" y="2101378"/>
            <a:chExt cx="2199600" cy="3174710"/>
          </a:xfrm>
        </p:grpSpPr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0C6AB936-BE28-502D-B7F7-DDF51E58B3C2}"/>
                </a:ext>
              </a:extLst>
            </p:cNvPr>
            <p:cNvSpPr txBox="1"/>
            <p:nvPr/>
          </p:nvSpPr>
          <p:spPr>
            <a:xfrm>
              <a:off x="10044527" y="2663572"/>
              <a:ext cx="2199600" cy="189282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9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Helvetica" pitchFamily="2" charset="0"/>
                  <a:ea typeface="+mn-ea"/>
                  <a:cs typeface="Calibri" panose="020F0502020204030204" pitchFamily="34" charset="0"/>
                </a:rPr>
                <a:t>Real-time visibility of agents call and queue environment</a:t>
              </a:r>
            </a:p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9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Helvetica" pitchFamily="2" charset="0"/>
                  <a:ea typeface="+mn-ea"/>
                  <a:cs typeface="Calibri" panose="020F0502020204030204" pitchFamily="34" charset="0"/>
                </a:rPr>
                <a:t>Self -- Management</a:t>
              </a:r>
            </a:p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9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Helvetica" pitchFamily="2" charset="0"/>
                  <a:ea typeface="+mn-ea"/>
                  <a:cs typeface="Calibri" panose="020F0502020204030204" pitchFamily="34" charset="0"/>
                </a:rPr>
                <a:t>Call recapture</a:t>
              </a:r>
            </a:p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9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Helvetica" pitchFamily="2" charset="0"/>
                  <a:ea typeface="+mn-ea"/>
                  <a:cs typeface="Calibri" panose="020F0502020204030204" pitchFamily="34" charset="0"/>
                </a:rPr>
                <a:t>Self-queue &amp; availability management</a:t>
              </a:r>
            </a:p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9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Helvetica" pitchFamily="2" charset="0"/>
                  <a:ea typeface="+mn-ea"/>
                  <a:cs typeface="Calibri" panose="020F0502020204030204" pitchFamily="34" charset="0"/>
                </a:rPr>
                <a:t>Call &amp; agent Activity is reported on by Supervisors</a:t>
              </a:r>
            </a:p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9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Helvetica" pitchFamily="2" charset="0"/>
                  <a:ea typeface="+mn-ea"/>
                  <a:cs typeface="Calibri" panose="020F0502020204030204" pitchFamily="34" charset="0"/>
                </a:rPr>
                <a:t>Status is visible to all subscribed users</a:t>
              </a:r>
            </a:p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9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Helvetica" pitchFamily="2" charset="0"/>
                  <a:ea typeface="+mn-ea"/>
                  <a:cs typeface="Calibri" panose="020F0502020204030204" pitchFamily="34" charset="0"/>
                </a:rPr>
                <a:t>Use Cases:</a:t>
              </a:r>
            </a:p>
            <a:p>
              <a:pPr marL="628650" marR="0" lvl="1" indent="-1714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Courier New" panose="02070309020205020404" pitchFamily="49" charset="0"/>
                <a:buChar char="o"/>
                <a:tabLst/>
                <a:defRPr/>
              </a:pPr>
              <a:r>
                <a:rPr kumimoji="0" lang="en-GB" sz="9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Helvetica" pitchFamily="2" charset="0"/>
                  <a:ea typeface="+mn-ea"/>
                  <a:cs typeface="Calibri" panose="020F0502020204030204" pitchFamily="34" charset="0"/>
                </a:rPr>
                <a:t>Call Centre Agents</a:t>
              </a:r>
            </a:p>
            <a:p>
              <a:pPr marL="628650" marR="0" lvl="1" indent="-1714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Courier New" panose="02070309020205020404" pitchFamily="49" charset="0"/>
                <a:buChar char="o"/>
                <a:tabLst/>
                <a:defRPr/>
              </a:pPr>
              <a:r>
                <a:rPr kumimoji="0" lang="en-GB" sz="9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Helvetica" pitchFamily="2" charset="0"/>
                  <a:ea typeface="+mn-ea"/>
                  <a:cs typeface="Calibri" panose="020F0502020204030204" pitchFamily="34" charset="0"/>
                </a:rPr>
                <a:t>Hybrid Agents</a:t>
              </a: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16871D68-412E-DF9D-A807-F32341FAAA85}"/>
                </a:ext>
              </a:extLst>
            </p:cNvPr>
            <p:cNvSpPr/>
            <p:nvPr/>
          </p:nvSpPr>
          <p:spPr>
            <a:xfrm>
              <a:off x="10044527" y="2101378"/>
              <a:ext cx="2199600" cy="365759"/>
            </a:xfrm>
            <a:prstGeom prst="rect">
              <a:avLst/>
            </a:prstGeom>
            <a:solidFill>
              <a:schemeClr val="accent5"/>
            </a:solidFill>
            <a:ln w="28575">
              <a:solidFill>
                <a:schemeClr val="accent5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Helvetica" pitchFamily="2" charset="0"/>
                  <a:ea typeface="+mn-ea"/>
                  <a:cs typeface="+mn-cs"/>
                </a:rPr>
                <a:t>Agent</a:t>
              </a:r>
            </a:p>
          </p:txBody>
        </p:sp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1535C83D-2083-8E3C-DDD7-659F39C43F35}"/>
                </a:ext>
              </a:extLst>
            </p:cNvPr>
            <p:cNvSpPr/>
            <p:nvPr/>
          </p:nvSpPr>
          <p:spPr>
            <a:xfrm>
              <a:off x="10044527" y="2101378"/>
              <a:ext cx="2199600" cy="3174710"/>
            </a:xfrm>
            <a:prstGeom prst="roundRect">
              <a:avLst>
                <a:gd name="adj" fmla="val 4392"/>
              </a:avLst>
            </a:prstGeom>
            <a:noFill/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en-GB" sz="1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85584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7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17DB06-A854-9605-9559-9BD7EBB51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/>
          <a:lstStyle/>
          <a:p>
            <a:r>
              <a:rPr lang="en-US">
                <a:latin typeface="Helvetica"/>
                <a:cs typeface="Helvetica"/>
              </a:rPr>
              <a:t>Feature </a:t>
            </a:r>
            <a:r>
              <a:rPr lang="en-US" dirty="0">
                <a:latin typeface="Helvetica"/>
                <a:cs typeface="Helvetica"/>
              </a:rPr>
              <a:t>Matrix</a:t>
            </a:r>
          </a:p>
        </p:txBody>
      </p:sp>
      <p:pic>
        <p:nvPicPr>
          <p:cNvPr id="4" name="Picture 3" descr="A screen shot of a chart&#10;&#10;Description automatically generated" hidden="1">
            <a:extLst>
              <a:ext uri="{FF2B5EF4-FFF2-40B4-BE49-F238E27FC236}">
                <a16:creationId xmlns:a16="http://schemas.microsoft.com/office/drawing/2014/main" id="{1AA2764D-C863-E588-65DD-860347018F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2625" y="761368"/>
            <a:ext cx="8953500" cy="5240015"/>
          </a:xfrm>
          <a:prstGeom prst="rect">
            <a:avLst/>
          </a:pr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C98988B-BE15-510E-8120-7CFFFBFB02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5437078"/>
              </p:ext>
            </p:extLst>
          </p:nvPr>
        </p:nvGraphicFramePr>
        <p:xfrm>
          <a:off x="756921" y="817033"/>
          <a:ext cx="10678158" cy="5223934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2540000">
                  <a:extLst>
                    <a:ext uri="{9D8B030D-6E8A-4147-A177-3AD203B41FA5}">
                      <a16:colId xmlns:a16="http://schemas.microsoft.com/office/drawing/2014/main" val="460422721"/>
                    </a:ext>
                  </a:extLst>
                </a:gridCol>
                <a:gridCol w="1353312">
                  <a:extLst>
                    <a:ext uri="{9D8B030D-6E8A-4147-A177-3AD203B41FA5}">
                      <a16:colId xmlns:a16="http://schemas.microsoft.com/office/drawing/2014/main" val="3656615603"/>
                    </a:ext>
                  </a:extLst>
                </a:gridCol>
                <a:gridCol w="1445767">
                  <a:extLst>
                    <a:ext uri="{9D8B030D-6E8A-4147-A177-3AD203B41FA5}">
                      <a16:colId xmlns:a16="http://schemas.microsoft.com/office/drawing/2014/main" val="3862375877"/>
                    </a:ext>
                  </a:extLst>
                </a:gridCol>
                <a:gridCol w="1779693">
                  <a:extLst>
                    <a:ext uri="{9D8B030D-6E8A-4147-A177-3AD203B41FA5}">
                      <a16:colId xmlns:a16="http://schemas.microsoft.com/office/drawing/2014/main" val="2057389305"/>
                    </a:ext>
                  </a:extLst>
                </a:gridCol>
                <a:gridCol w="1779693">
                  <a:extLst>
                    <a:ext uri="{9D8B030D-6E8A-4147-A177-3AD203B41FA5}">
                      <a16:colId xmlns:a16="http://schemas.microsoft.com/office/drawing/2014/main" val="3006554935"/>
                    </a:ext>
                  </a:extLst>
                </a:gridCol>
                <a:gridCol w="1779693">
                  <a:extLst>
                    <a:ext uri="{9D8B030D-6E8A-4147-A177-3AD203B41FA5}">
                      <a16:colId xmlns:a16="http://schemas.microsoft.com/office/drawing/2014/main" val="24191914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>
                          <a:solidFill>
                            <a:schemeClr val="bg1"/>
                          </a:solidFill>
                        </a:rPr>
                        <a:t>User Subscription</a:t>
                      </a:r>
                      <a:endParaRPr lang="en-GB" sz="110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>
                          <a:solidFill>
                            <a:schemeClr val="bg1"/>
                          </a:solidFill>
                        </a:rPr>
                        <a:t>Enterprise</a:t>
                      </a:r>
                      <a:endParaRPr lang="en-GB" sz="110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>
                          <a:solidFill>
                            <a:schemeClr val="bg1"/>
                          </a:solidFill>
                        </a:rPr>
                        <a:t>Professional</a:t>
                      </a:r>
                      <a:endParaRPr lang="en-GB" sz="110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>
                          <a:solidFill>
                            <a:schemeClr val="bg1"/>
                          </a:solidFill>
                        </a:rPr>
                        <a:t>Essentials</a:t>
                      </a:r>
                      <a:endParaRPr lang="en-GB" sz="110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>
                          <a:solidFill>
                            <a:schemeClr val="bg1"/>
                          </a:solidFill>
                        </a:rPr>
                        <a:t>Supervisor</a:t>
                      </a:r>
                      <a:endParaRPr lang="en-GB" sz="110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>
                          <a:solidFill>
                            <a:schemeClr val="bg1"/>
                          </a:solidFill>
                        </a:rPr>
                        <a:t>Agent</a:t>
                      </a:r>
                      <a:endParaRPr lang="en-GB" sz="110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13190337"/>
                  </a:ext>
                </a:extLst>
              </a:tr>
              <a:tr h="207942">
                <a:tc>
                  <a:txBody>
                    <a:bodyPr/>
                    <a:lstStyle/>
                    <a:p>
                      <a:pPr algn="ctr"/>
                      <a:r>
                        <a:rPr lang="en-GB" sz="800" b="1">
                          <a:solidFill>
                            <a:schemeClr val="bg1"/>
                          </a:solidFill>
                        </a:rPr>
                        <a:t>Use Cases</a:t>
                      </a:r>
                      <a:endParaRPr lang="en-GB" sz="800" b="1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800">
                          <a:solidFill>
                            <a:schemeClr val="bg1"/>
                          </a:solidFill>
                        </a:rPr>
                        <a:t>• Management</a:t>
                      </a:r>
                    </a:p>
                    <a:p>
                      <a:r>
                        <a:rPr lang="en-GB" sz="800">
                          <a:solidFill>
                            <a:schemeClr val="bg1"/>
                          </a:solidFill>
                        </a:rPr>
                        <a:t>• Team Leaders</a:t>
                      </a:r>
                    </a:p>
                    <a:p>
                      <a:r>
                        <a:rPr lang="en-GB" sz="800">
                          <a:solidFill>
                            <a:schemeClr val="bg1"/>
                          </a:solidFill>
                        </a:rPr>
                        <a:t>• Reporting Users</a:t>
                      </a:r>
                      <a:endParaRPr lang="en-GB" sz="80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800">
                          <a:solidFill>
                            <a:schemeClr val="bg1"/>
                          </a:solidFill>
                        </a:rPr>
                        <a:t>• Hybrid Worker</a:t>
                      </a:r>
                    </a:p>
                    <a:p>
                      <a:r>
                        <a:rPr lang="en-GB" sz="800">
                          <a:solidFill>
                            <a:schemeClr val="bg1"/>
                          </a:solidFill>
                        </a:rPr>
                        <a:t>• Knowledge Worker</a:t>
                      </a:r>
                    </a:p>
                    <a:p>
                      <a:r>
                        <a:rPr lang="en-GB" sz="800">
                          <a:solidFill>
                            <a:schemeClr val="bg1"/>
                          </a:solidFill>
                        </a:rPr>
                        <a:t>• Pro-Services</a:t>
                      </a:r>
                    </a:p>
                    <a:p>
                      <a:r>
                        <a:rPr lang="en-GB" sz="800">
                          <a:solidFill>
                            <a:schemeClr val="bg1"/>
                          </a:solidFill>
                        </a:rPr>
                        <a:t>• Informal CC User</a:t>
                      </a:r>
                      <a:endParaRPr lang="en-GB" sz="80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800">
                          <a:solidFill>
                            <a:schemeClr val="bg1"/>
                          </a:solidFill>
                        </a:rPr>
                        <a:t>• Basic Phone User</a:t>
                      </a:r>
                      <a:endParaRPr lang="en-GB" sz="80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800">
                          <a:solidFill>
                            <a:schemeClr val="bg1"/>
                          </a:solidFill>
                        </a:rPr>
                        <a:t>• Call Centre Supervisors</a:t>
                      </a:r>
                    </a:p>
                    <a:p>
                      <a:r>
                        <a:rPr lang="en-GB" sz="800">
                          <a:solidFill>
                            <a:schemeClr val="bg1"/>
                          </a:solidFill>
                        </a:rPr>
                        <a:t>• Call Centre Team Leaders</a:t>
                      </a:r>
                      <a:endParaRPr lang="en-GB" sz="80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800">
                          <a:solidFill>
                            <a:schemeClr val="bg1"/>
                          </a:solidFill>
                        </a:rPr>
                        <a:t>• Call Centre Agents</a:t>
                      </a:r>
                      <a:endParaRPr lang="en-GB" sz="80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50204103"/>
                  </a:ext>
                </a:extLst>
              </a:tr>
              <a:tr h="223182">
                <a:tc>
                  <a:txBody>
                    <a:bodyPr/>
                    <a:lstStyle/>
                    <a:p>
                      <a:pPr algn="ctr"/>
                      <a:r>
                        <a:rPr lang="en-GB" sz="800" b="1">
                          <a:solidFill>
                            <a:schemeClr val="bg1"/>
                          </a:solidFill>
                        </a:rPr>
                        <a:t>Features</a:t>
                      </a:r>
                      <a:endParaRPr lang="en-GB" sz="800" b="1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>
                        <a:solidFill>
                          <a:schemeClr val="accent5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80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80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80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80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7809585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r>
                        <a:rPr lang="en-GB" sz="800" dirty="0">
                          <a:solidFill>
                            <a:schemeClr val="bg1"/>
                          </a:solidFill>
                        </a:rPr>
                        <a:t>Monitored call activity</a:t>
                      </a:r>
                      <a:endParaRPr lang="en-GB" sz="8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6080569"/>
                  </a:ext>
                </a:extLst>
              </a:tr>
              <a:tr h="225552">
                <a:tc>
                  <a:txBody>
                    <a:bodyPr/>
                    <a:lstStyle/>
                    <a:p>
                      <a:r>
                        <a:rPr lang="en-GB" sz="800">
                          <a:solidFill>
                            <a:schemeClr val="bg1"/>
                          </a:solidFill>
                        </a:rPr>
                        <a:t>Access to Web portal</a:t>
                      </a:r>
                      <a:endParaRPr lang="en-GB" sz="80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4500834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r>
                        <a:rPr lang="en-GB" sz="800">
                          <a:solidFill>
                            <a:schemeClr val="bg1"/>
                          </a:solidFill>
                        </a:rPr>
                        <a:t>Own Call activity visibility</a:t>
                      </a:r>
                      <a:endParaRPr lang="en-GB" sz="80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1288690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r>
                        <a:rPr lang="en-GB" sz="800">
                          <a:solidFill>
                            <a:schemeClr val="bg1"/>
                          </a:solidFill>
                        </a:rPr>
                        <a:t>Activity can be viewed in Real Time by other users</a:t>
                      </a:r>
                      <a:endParaRPr lang="en-GB" sz="80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25101310"/>
                  </a:ext>
                </a:extLst>
              </a:tr>
              <a:tr h="237744">
                <a:tc>
                  <a:txBody>
                    <a:bodyPr/>
                    <a:lstStyle/>
                    <a:p>
                      <a:r>
                        <a:rPr lang="en-GB" sz="800">
                          <a:solidFill>
                            <a:schemeClr val="bg1"/>
                          </a:solidFill>
                        </a:rPr>
                        <a:t>Can see other users in Real Time</a:t>
                      </a:r>
                      <a:endParaRPr lang="en-GB" sz="80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Helvetica" pitchFamily="2" charset="0"/>
                          <a:ea typeface="+mn-ea"/>
                          <a:cs typeface="Calibri" panose="020F0502020204030204" pitchFamily="34" charset="0"/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28785589"/>
                  </a:ext>
                </a:extLst>
              </a:tr>
              <a:tr h="219456">
                <a:tc>
                  <a:txBody>
                    <a:bodyPr/>
                    <a:lstStyle/>
                    <a:p>
                      <a:r>
                        <a:rPr lang="en-GB" sz="800">
                          <a:solidFill>
                            <a:schemeClr val="bg1"/>
                          </a:solidFill>
                        </a:rPr>
                        <a:t>Personal Call Control</a:t>
                      </a:r>
                      <a:endParaRPr lang="en-GB" sz="80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Helvetica" pitchFamily="2" charset="0"/>
                          <a:ea typeface="+mn-ea"/>
                          <a:cs typeface="Calibri" panose="020F0502020204030204" pitchFamily="34" charset="0"/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167903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r>
                        <a:rPr lang="en-GB" sz="800">
                          <a:solidFill>
                            <a:schemeClr val="bg1"/>
                          </a:solidFill>
                        </a:rPr>
                        <a:t>Create Additional/Unlimited Reports</a:t>
                      </a:r>
                      <a:endParaRPr lang="en-GB" sz="80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>
                          <a:solidFill>
                            <a:srgbClr val="FF0000"/>
                          </a:solidFill>
                          <a:latin typeface="Helvetica" pitchFamily="2" charset="0"/>
                          <a:cs typeface="Calibri" panose="020F0502020204030204" pitchFamily="34" charset="0"/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Helvetica" pitchFamily="2" charset="0"/>
                          <a:ea typeface="+mn-ea"/>
                          <a:cs typeface="Calibri" panose="020F0502020204030204" pitchFamily="34" charset="0"/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Helvetica" pitchFamily="2" charset="0"/>
                          <a:ea typeface="+mn-ea"/>
                          <a:cs typeface="Calibri" panose="020F0502020204030204" pitchFamily="34" charset="0"/>
                        </a:rPr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4268737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r>
                        <a:rPr lang="en-GB" sz="800">
                          <a:solidFill>
                            <a:schemeClr val="bg1"/>
                          </a:solidFill>
                        </a:rPr>
                        <a:t>Configurable Reports</a:t>
                      </a:r>
                      <a:endParaRPr lang="en-GB" sz="80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Helvetica" pitchFamily="2" charset="0"/>
                          <a:ea typeface="+mn-ea"/>
                          <a:cs typeface="Calibri" panose="020F0502020204030204" pitchFamily="34" charset="0"/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Helvetica" pitchFamily="2" charset="0"/>
                          <a:ea typeface="+mn-ea"/>
                          <a:cs typeface="Calibri" panose="020F0502020204030204" pitchFamily="34" charset="0"/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Helvetica" pitchFamily="2" charset="0"/>
                          <a:ea typeface="+mn-ea"/>
                          <a:cs typeface="Calibri" panose="020F0502020204030204" pitchFamily="34" charset="0"/>
                        </a:rPr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35309052"/>
                  </a:ext>
                </a:extLst>
              </a:tr>
              <a:tr h="237744">
                <a:tc>
                  <a:txBody>
                    <a:bodyPr/>
                    <a:lstStyle/>
                    <a:p>
                      <a:r>
                        <a:rPr lang="en-GB" sz="800">
                          <a:solidFill>
                            <a:schemeClr val="bg1"/>
                          </a:solidFill>
                        </a:rPr>
                        <a:t> Enterprise-Wide Visibility</a:t>
                      </a:r>
                      <a:endParaRPr lang="en-GB" sz="80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Helvetica" pitchFamily="2" charset="0"/>
                          <a:ea typeface="+mn-ea"/>
                          <a:cs typeface="Calibri" panose="020F0502020204030204" pitchFamily="34" charset="0"/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Helvetica" pitchFamily="2" charset="0"/>
                          <a:ea typeface="+mn-ea"/>
                          <a:cs typeface="Calibri" panose="020F0502020204030204" pitchFamily="34" charset="0"/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Helvetica" pitchFamily="2" charset="0"/>
                          <a:ea typeface="+mn-ea"/>
                          <a:cs typeface="Calibri" panose="020F0502020204030204" pitchFamily="34" charset="0"/>
                        </a:rPr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85219838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r>
                        <a:rPr lang="en-GB" sz="800">
                          <a:solidFill>
                            <a:schemeClr val="bg1"/>
                          </a:solidFill>
                        </a:rPr>
                        <a:t>Scheduled Reports by Email</a:t>
                      </a:r>
                      <a:endParaRPr lang="en-GB" sz="80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Helvetica" pitchFamily="2" charset="0"/>
                          <a:ea typeface="+mn-ea"/>
                          <a:cs typeface="Calibri" panose="020F0502020204030204" pitchFamily="34" charset="0"/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Helvetica" pitchFamily="2" charset="0"/>
                          <a:ea typeface="+mn-ea"/>
                          <a:cs typeface="Calibri" panose="020F0502020204030204" pitchFamily="34" charset="0"/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Helvetica" pitchFamily="2" charset="0"/>
                          <a:ea typeface="+mn-ea"/>
                          <a:cs typeface="Calibri" panose="020F0502020204030204" pitchFamily="34" charset="0"/>
                        </a:rPr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46924230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r>
                        <a:rPr lang="en-GB" sz="800">
                          <a:solidFill>
                            <a:schemeClr val="bg1"/>
                          </a:solidFill>
                        </a:rPr>
                        <a:t>Download Reports by API</a:t>
                      </a:r>
                      <a:endParaRPr lang="en-GB" sz="80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Helvetica" pitchFamily="2" charset="0"/>
                          <a:ea typeface="+mn-ea"/>
                          <a:cs typeface="Calibri" panose="020F0502020204030204" pitchFamily="34" charset="0"/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Helvetica" pitchFamily="2" charset="0"/>
                          <a:ea typeface="+mn-ea"/>
                          <a:cs typeface="Calibri" panose="020F0502020204030204" pitchFamily="34" charset="0"/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Helvetica" pitchFamily="2" charset="0"/>
                          <a:ea typeface="+mn-ea"/>
                          <a:cs typeface="Calibri" panose="020F0502020204030204" pitchFamily="34" charset="0"/>
                        </a:rPr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3768492"/>
                  </a:ext>
                </a:extLst>
              </a:tr>
              <a:tr h="204216">
                <a:tc>
                  <a:txBody>
                    <a:bodyPr/>
                    <a:lstStyle/>
                    <a:p>
                      <a:r>
                        <a:rPr lang="en-GB" sz="800">
                          <a:solidFill>
                            <a:schemeClr val="bg1"/>
                          </a:solidFill>
                        </a:rPr>
                        <a:t>Insights Dashboard</a:t>
                      </a:r>
                      <a:endParaRPr lang="en-GB" sz="80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Helvetica" pitchFamily="2" charset="0"/>
                          <a:ea typeface="+mn-ea"/>
                          <a:cs typeface="Calibri" panose="020F0502020204030204" pitchFamily="34" charset="0"/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Helvetica" pitchFamily="2" charset="0"/>
                          <a:ea typeface="+mn-ea"/>
                          <a:cs typeface="Calibri" panose="020F0502020204030204" pitchFamily="34" charset="0"/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Helvetica" pitchFamily="2" charset="0"/>
                          <a:ea typeface="+mn-ea"/>
                          <a:cs typeface="Calibri" panose="020F0502020204030204" pitchFamily="34" charset="0"/>
                        </a:rPr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55707247"/>
                  </a:ext>
                </a:extLst>
              </a:tr>
              <a:tr h="219456">
                <a:tc>
                  <a:txBody>
                    <a:bodyPr/>
                    <a:lstStyle/>
                    <a:p>
                      <a:r>
                        <a:rPr lang="en-GB" sz="800">
                          <a:solidFill>
                            <a:schemeClr val="bg1"/>
                          </a:solidFill>
                        </a:rPr>
                        <a:t>Self-Queue &amp; N/A control*</a:t>
                      </a:r>
                      <a:endParaRPr lang="en-GB" sz="80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80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80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80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Helvetica" pitchFamily="2" charset="0"/>
                          <a:ea typeface="+mn-ea"/>
                          <a:cs typeface="Calibri" panose="020F0502020204030204" pitchFamily="34" charset="0"/>
                        </a:rPr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46411709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r>
                        <a:rPr lang="en-GB" sz="800">
                          <a:solidFill>
                            <a:schemeClr val="bg1"/>
                          </a:solidFill>
                        </a:rPr>
                        <a:t>Live Visibility of other Agent Status</a:t>
                      </a:r>
                      <a:endParaRPr lang="en-GB" sz="80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80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80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80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i="0" u="none" strike="noStrike" kern="1200" noProof="0">
                          <a:solidFill>
                            <a:schemeClr val="accent5"/>
                          </a:solidFill>
                          <a:effectLst/>
                          <a:latin typeface="Wingdings"/>
                          <a:sym typeface="Wingdings"/>
                        </a:rPr>
                        <a:t>ü</a:t>
                      </a:r>
                      <a:endParaRPr lang="en-US" sz="800">
                        <a:solidFill>
                          <a:schemeClr val="accent5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1249705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r>
                        <a:rPr lang="pt-BR" sz="800">
                          <a:solidFill>
                            <a:schemeClr val="bg1"/>
                          </a:solidFill>
                        </a:rPr>
                        <a:t>Other Agent Queue &amp; N/A control*</a:t>
                      </a:r>
                      <a:endParaRPr lang="en-GB" sz="80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80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80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80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Helvetica" pitchFamily="2" charset="0"/>
                          <a:ea typeface="+mn-ea"/>
                          <a:cs typeface="Calibri" panose="020F0502020204030204" pitchFamily="34" charset="0"/>
                        </a:rPr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16255899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r>
                        <a:rPr lang="en-GB" sz="800">
                          <a:solidFill>
                            <a:schemeClr val="bg1"/>
                          </a:solidFill>
                        </a:rPr>
                        <a:t>Agent Queue &amp; N/A activity reporting</a:t>
                      </a:r>
                      <a:endParaRPr lang="en-GB" sz="80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80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80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80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Helvetica" pitchFamily="2" charset="0"/>
                          <a:ea typeface="+mn-ea"/>
                          <a:cs typeface="Calibri" panose="020F0502020204030204" pitchFamily="34" charset="0"/>
                        </a:rPr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3280444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r>
                        <a:rPr lang="en-GB" sz="800">
                          <a:solidFill>
                            <a:schemeClr val="bg1"/>
                          </a:solidFill>
                        </a:rPr>
                        <a:t>Agent Queue &amp; N/A activity reporting</a:t>
                      </a:r>
                      <a:endParaRPr lang="en-GB" sz="80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80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80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80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i="0" u="none" strike="noStrike" kern="1200" noProof="0">
                          <a:solidFill>
                            <a:schemeClr val="accent5"/>
                          </a:solidFill>
                          <a:effectLst/>
                          <a:latin typeface="Wingdings"/>
                          <a:sym typeface="Wingdings"/>
                        </a:rPr>
                        <a:t>ü</a:t>
                      </a:r>
                      <a:endParaRPr lang="en-US" sz="800">
                        <a:solidFill>
                          <a:schemeClr val="accent5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2933773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r>
                        <a:rPr lang="en-GB" sz="800">
                          <a:solidFill>
                            <a:schemeClr val="bg1"/>
                          </a:solidFill>
                        </a:rPr>
                        <a:t>Historical Data Visibility</a:t>
                      </a:r>
                      <a:endParaRPr lang="en-GB" sz="80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>
                          <a:solidFill>
                            <a:schemeClr val="bg1"/>
                          </a:solidFill>
                        </a:rPr>
                        <a:t>12 months of all users</a:t>
                      </a:r>
                      <a:endParaRPr lang="en-GB" sz="80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>
                          <a:solidFill>
                            <a:schemeClr val="bg1"/>
                          </a:solidFill>
                        </a:rPr>
                        <a:t>90 Days of own</a:t>
                      </a:r>
                      <a:endParaRPr lang="en-GB" sz="80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>
                          <a:solidFill>
                            <a:schemeClr val="bg1"/>
                          </a:solidFill>
                        </a:rPr>
                        <a:t>30 Days own</a:t>
                      </a:r>
                      <a:endParaRPr lang="en-GB" sz="80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>
                          <a:solidFill>
                            <a:schemeClr val="bg1"/>
                          </a:solidFill>
                        </a:rPr>
                        <a:t> 12 Months of all users</a:t>
                      </a:r>
                      <a:endParaRPr lang="en-GB" sz="80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solidFill>
                            <a:schemeClr val="bg1"/>
                          </a:solidFill>
                        </a:rPr>
                        <a:t> 90 Days of own</a:t>
                      </a:r>
                      <a:endParaRPr lang="en-GB" sz="8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998939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4745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7AE52B5-0680-45CF-2C82-F202ADE682C5}"/>
              </a:ext>
            </a:extLst>
          </p:cNvPr>
          <p:cNvGraphicFramePr>
            <a:graphicFrameLocks noGrp="1"/>
          </p:cNvGraphicFramePr>
          <p:nvPr/>
        </p:nvGraphicFramePr>
        <p:xfrm>
          <a:off x="4664952" y="734767"/>
          <a:ext cx="7243865" cy="6123233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3453320">
                  <a:extLst>
                    <a:ext uri="{9D8B030D-6E8A-4147-A177-3AD203B41FA5}">
                      <a16:colId xmlns:a16="http://schemas.microsoft.com/office/drawing/2014/main" val="460422721"/>
                    </a:ext>
                  </a:extLst>
                </a:gridCol>
                <a:gridCol w="690663">
                  <a:extLst>
                    <a:ext uri="{9D8B030D-6E8A-4147-A177-3AD203B41FA5}">
                      <a16:colId xmlns:a16="http://schemas.microsoft.com/office/drawing/2014/main" val="3656615603"/>
                    </a:ext>
                  </a:extLst>
                </a:gridCol>
                <a:gridCol w="564205">
                  <a:extLst>
                    <a:ext uri="{9D8B030D-6E8A-4147-A177-3AD203B41FA5}">
                      <a16:colId xmlns:a16="http://schemas.microsoft.com/office/drawing/2014/main" val="3862375877"/>
                    </a:ext>
                  </a:extLst>
                </a:gridCol>
                <a:gridCol w="710119">
                  <a:extLst>
                    <a:ext uri="{9D8B030D-6E8A-4147-A177-3AD203B41FA5}">
                      <a16:colId xmlns:a16="http://schemas.microsoft.com/office/drawing/2014/main" val="2057389305"/>
                    </a:ext>
                  </a:extLst>
                </a:gridCol>
                <a:gridCol w="710119">
                  <a:extLst>
                    <a:ext uri="{9D8B030D-6E8A-4147-A177-3AD203B41FA5}">
                      <a16:colId xmlns:a16="http://schemas.microsoft.com/office/drawing/2014/main" val="3006554935"/>
                    </a:ext>
                  </a:extLst>
                </a:gridCol>
                <a:gridCol w="603115">
                  <a:extLst>
                    <a:ext uri="{9D8B030D-6E8A-4147-A177-3AD203B41FA5}">
                      <a16:colId xmlns:a16="http://schemas.microsoft.com/office/drawing/2014/main" val="2829001024"/>
                    </a:ext>
                  </a:extLst>
                </a:gridCol>
                <a:gridCol w="512324">
                  <a:extLst>
                    <a:ext uri="{9D8B030D-6E8A-4147-A177-3AD203B41FA5}">
                      <a16:colId xmlns:a16="http://schemas.microsoft.com/office/drawing/2014/main" val="2419191411"/>
                    </a:ext>
                  </a:extLst>
                </a:gridCol>
              </a:tblGrid>
              <a:tr h="231063">
                <a:tc>
                  <a:txBody>
                    <a:bodyPr/>
                    <a:lstStyle/>
                    <a:p>
                      <a:pPr algn="ctr"/>
                      <a:r>
                        <a:rPr lang="en-GB" sz="900">
                          <a:solidFill>
                            <a:schemeClr val="tx1"/>
                          </a:solidFill>
                          <a:latin typeface="+mj-lt"/>
                          <a:cs typeface="Calibri" panose="020F0502020204030204" pitchFamily="34" charset="0"/>
                        </a:rPr>
                        <a:t>Platform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>
                          <a:solidFill>
                            <a:schemeClr val="tx1"/>
                          </a:solidFill>
                          <a:latin typeface="+mj-lt"/>
                          <a:cs typeface="Calibri" panose="020F0502020204030204" pitchFamily="34" charset="0"/>
                        </a:rPr>
                        <a:t>Windows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900">
                        <a:solidFill>
                          <a:schemeClr val="tx1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900">
                        <a:solidFill>
                          <a:schemeClr val="tx1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>
                          <a:solidFill>
                            <a:schemeClr val="tx1"/>
                          </a:solidFill>
                          <a:latin typeface="+mj-lt"/>
                          <a:cs typeface="Calibri" panose="020F0502020204030204" pitchFamily="34" charset="0"/>
                        </a:rPr>
                        <a:t>Mac 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900">
                        <a:solidFill>
                          <a:schemeClr val="tx1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900">
                        <a:solidFill>
                          <a:schemeClr val="tx1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13190337"/>
                  </a:ext>
                </a:extLst>
              </a:tr>
              <a:tr h="199047">
                <a:tc>
                  <a:txBody>
                    <a:bodyPr/>
                    <a:lstStyle/>
                    <a:p>
                      <a:pPr algn="ctr"/>
                      <a:r>
                        <a:rPr lang="en-GB" sz="700" b="1">
                          <a:solidFill>
                            <a:schemeClr val="bg1"/>
                          </a:solidFill>
                          <a:latin typeface="+mj-lt"/>
                        </a:rPr>
                        <a:t>Features</a:t>
                      </a:r>
                      <a:endParaRPr lang="en-GB" sz="700" b="1">
                        <a:solidFill>
                          <a:schemeClr val="bg1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>
                          <a:solidFill>
                            <a:schemeClr val="accent5"/>
                          </a:solidFill>
                          <a:latin typeface="+mj-lt"/>
                        </a:rPr>
                        <a:t>Solo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j-lt"/>
                          <a:cs typeface="Calibri" panose="020F0502020204030204" pitchFamily="34" charset="0"/>
                        </a:rPr>
                        <a:t>Team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j-lt"/>
                          <a:cs typeface="Calibri" panose="020F0502020204030204" pitchFamily="34" charset="0"/>
                        </a:rPr>
                        <a:t>Unite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j-lt"/>
                          <a:cs typeface="Calibri" panose="020F0502020204030204" pitchFamily="34" charset="0"/>
                        </a:rPr>
                        <a:t>Solo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j-lt"/>
                          <a:cs typeface="Calibri" panose="020F0502020204030204" pitchFamily="34" charset="0"/>
                        </a:rPr>
                        <a:t>Team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j-lt"/>
                          <a:cs typeface="Calibri" panose="020F0502020204030204" pitchFamily="34" charset="0"/>
                        </a:rPr>
                        <a:t>Unite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78095856"/>
                  </a:ext>
                </a:extLst>
              </a:tr>
              <a:tr h="190287">
                <a:tc>
                  <a:txBody>
                    <a:bodyPr/>
                    <a:lstStyle/>
                    <a:p>
                      <a:r>
                        <a:rPr lang="en-GB" sz="700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Click to Dial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6080569"/>
                  </a:ext>
                </a:extLst>
              </a:tr>
              <a:tr h="201161">
                <a:tc>
                  <a:txBody>
                    <a:bodyPr/>
                    <a:lstStyle/>
                    <a:p>
                      <a:r>
                        <a:rPr lang="en-GB" sz="700">
                          <a:solidFill>
                            <a:schemeClr val="bg1"/>
                          </a:solidFill>
                          <a:latin typeface="+mj-lt"/>
                        </a:rPr>
                        <a:t>Presence /BLF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45008343"/>
                  </a:ext>
                </a:extLst>
              </a:tr>
              <a:tr h="203879">
                <a:tc>
                  <a:txBody>
                    <a:bodyPr/>
                    <a:lstStyle/>
                    <a:p>
                      <a:r>
                        <a:rPr lang="en-GB" sz="700">
                          <a:solidFill>
                            <a:schemeClr val="bg1"/>
                          </a:solidFill>
                          <a:latin typeface="+mj-lt"/>
                        </a:rPr>
                        <a:t>Address Book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12886906"/>
                  </a:ext>
                </a:extLst>
              </a:tr>
              <a:tr h="203879">
                <a:tc>
                  <a:txBody>
                    <a:bodyPr/>
                    <a:lstStyle/>
                    <a:p>
                      <a:r>
                        <a:rPr lang="en-GB" sz="700">
                          <a:solidFill>
                            <a:schemeClr val="bg1"/>
                          </a:solidFill>
                          <a:latin typeface="+mj-lt"/>
                        </a:rPr>
                        <a:t>Call history and Recent Calls</a:t>
                      </a:r>
                      <a:endParaRPr lang="en-GB" sz="700">
                        <a:solidFill>
                          <a:schemeClr val="bg1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25101310"/>
                  </a:ext>
                </a:extLst>
              </a:tr>
              <a:tr h="212034">
                <a:tc>
                  <a:txBody>
                    <a:bodyPr/>
                    <a:lstStyle/>
                    <a:p>
                      <a:r>
                        <a:rPr lang="en-GB" sz="700">
                          <a:solidFill>
                            <a:schemeClr val="bg1"/>
                          </a:solidFill>
                          <a:latin typeface="+mj-lt"/>
                        </a:rPr>
                        <a:t>Preview window and missed call notification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28785589"/>
                  </a:ext>
                </a:extLst>
              </a:tr>
              <a:tr h="195724">
                <a:tc>
                  <a:txBody>
                    <a:bodyPr/>
                    <a:lstStyle/>
                    <a:p>
                      <a:r>
                        <a:rPr lang="en-GB" sz="700">
                          <a:solidFill>
                            <a:schemeClr val="bg1"/>
                          </a:solidFill>
                          <a:latin typeface="+mj-lt"/>
                        </a:rPr>
                        <a:t>Preferred device (Multi-device support)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1679033"/>
                  </a:ext>
                </a:extLst>
              </a:tr>
              <a:tr h="203879">
                <a:tc>
                  <a:txBody>
                    <a:bodyPr/>
                    <a:lstStyle/>
                    <a:p>
                      <a:r>
                        <a:rPr lang="en-GB" sz="700">
                          <a:solidFill>
                            <a:schemeClr val="bg1"/>
                          </a:solidFill>
                          <a:latin typeface="+mj-lt"/>
                        </a:rPr>
                        <a:t>Call Control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42687376"/>
                  </a:ext>
                </a:extLst>
              </a:tr>
              <a:tr h="203879">
                <a:tc>
                  <a:txBody>
                    <a:bodyPr/>
                    <a:lstStyle/>
                    <a:p>
                      <a:r>
                        <a:rPr lang="en-GB" sz="700">
                          <a:solidFill>
                            <a:schemeClr val="bg1"/>
                          </a:solidFill>
                          <a:latin typeface="+mj-lt"/>
                        </a:rPr>
                        <a:t>CRM integration (Outlook / Google Contacts / Apple Contacts)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35309052"/>
                  </a:ext>
                </a:extLst>
              </a:tr>
              <a:tr h="212034">
                <a:tc>
                  <a:txBody>
                    <a:bodyPr/>
                    <a:lstStyle/>
                    <a:p>
                      <a:r>
                        <a:rPr lang="en-GB" sz="700">
                          <a:solidFill>
                            <a:schemeClr val="bg1"/>
                          </a:solidFill>
                          <a:latin typeface="+mj-lt"/>
                        </a:rPr>
                        <a:t> Add Contact / Duplicate Contact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85219838"/>
                  </a:ext>
                </a:extLst>
              </a:tr>
              <a:tr h="190287">
                <a:tc>
                  <a:txBody>
                    <a:bodyPr/>
                    <a:lstStyle/>
                    <a:p>
                      <a:r>
                        <a:rPr lang="en-GB" sz="700">
                          <a:solidFill>
                            <a:schemeClr val="bg1"/>
                          </a:solidFill>
                          <a:latin typeface="+mj-lt"/>
                        </a:rPr>
                        <a:t>Show contact in edit mode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46924230"/>
                  </a:ext>
                </a:extLst>
              </a:tr>
              <a:tr h="190287">
                <a:tc>
                  <a:txBody>
                    <a:bodyPr/>
                    <a:lstStyle/>
                    <a:p>
                      <a:r>
                        <a:rPr lang="en-GB" sz="700">
                          <a:solidFill>
                            <a:schemeClr val="bg1"/>
                          </a:solidFill>
                          <a:latin typeface="+mj-lt"/>
                        </a:rPr>
                        <a:t>Call Toolbar and </a:t>
                      </a:r>
                      <a:r>
                        <a:rPr lang="en-GB" sz="700" err="1">
                          <a:solidFill>
                            <a:schemeClr val="bg1"/>
                          </a:solidFill>
                          <a:latin typeface="+mj-lt"/>
                        </a:rPr>
                        <a:t>AppBar</a:t>
                      </a:r>
                      <a:r>
                        <a:rPr lang="en-GB" sz="700">
                          <a:solidFill>
                            <a:schemeClr val="bg1"/>
                          </a:solidFill>
                          <a:latin typeface="+mj-lt"/>
                        </a:rPr>
                        <a:t> Mode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3768492"/>
                  </a:ext>
                </a:extLst>
              </a:tr>
              <a:tr h="203593">
                <a:tc>
                  <a:txBody>
                    <a:bodyPr/>
                    <a:lstStyle/>
                    <a:p>
                      <a:r>
                        <a:rPr lang="en-GB" sz="700" err="1">
                          <a:solidFill>
                            <a:schemeClr val="bg1"/>
                          </a:solidFill>
                          <a:latin typeface="+mj-lt"/>
                        </a:rPr>
                        <a:t>Busylight</a:t>
                      </a:r>
                      <a:r>
                        <a:rPr lang="en-GB" sz="700">
                          <a:solidFill>
                            <a:schemeClr val="bg1"/>
                          </a:solidFill>
                          <a:latin typeface="+mj-lt"/>
                        </a:rPr>
                        <a:t> support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55707247"/>
                  </a:ext>
                </a:extLst>
              </a:tr>
              <a:tr h="195724">
                <a:tc>
                  <a:txBody>
                    <a:bodyPr/>
                    <a:lstStyle/>
                    <a:p>
                      <a:r>
                        <a:rPr lang="en-GB" sz="700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Call Settings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46411709"/>
                  </a:ext>
                </a:extLst>
              </a:tr>
              <a:tr h="203879">
                <a:tc>
                  <a:txBody>
                    <a:bodyPr/>
                    <a:lstStyle/>
                    <a:p>
                      <a:r>
                        <a:rPr lang="en-GB" sz="700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First Login wizard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12497050"/>
                  </a:ext>
                </a:extLst>
              </a:tr>
              <a:tr h="203879">
                <a:tc>
                  <a:txBody>
                    <a:bodyPr/>
                    <a:lstStyle/>
                    <a:p>
                      <a:r>
                        <a:rPr lang="pt-BR" sz="700">
                          <a:solidFill>
                            <a:schemeClr val="bg1"/>
                          </a:solidFill>
                          <a:latin typeface="+mj-lt"/>
                        </a:rPr>
                        <a:t>Import v3 Client settings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16255899"/>
                  </a:ext>
                </a:extLst>
              </a:tr>
              <a:tr h="203879">
                <a:tc>
                  <a:txBody>
                    <a:bodyPr/>
                    <a:lstStyle/>
                    <a:p>
                      <a:r>
                        <a:rPr lang="en-GB" sz="700">
                          <a:solidFill>
                            <a:schemeClr val="bg1"/>
                          </a:solidFill>
                          <a:latin typeface="+mj-lt"/>
                        </a:rPr>
                        <a:t>Combined Text buttons</a:t>
                      </a:r>
                      <a:endParaRPr lang="en-GB" sz="700">
                        <a:solidFill>
                          <a:schemeClr val="bg1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32804442"/>
                  </a:ext>
                </a:extLst>
              </a:tr>
              <a:tr h="203879">
                <a:tc>
                  <a:txBody>
                    <a:bodyPr/>
                    <a:lstStyle/>
                    <a:p>
                      <a:r>
                        <a:rPr lang="en-GB" sz="700">
                          <a:solidFill>
                            <a:schemeClr val="bg1"/>
                          </a:solidFill>
                          <a:latin typeface="+mj-lt"/>
                        </a:rPr>
                        <a:t>Search and Call App for MS Teams Client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29337732"/>
                  </a:ext>
                </a:extLst>
              </a:tr>
              <a:tr h="203879">
                <a:tc>
                  <a:txBody>
                    <a:bodyPr/>
                    <a:lstStyle/>
                    <a:p>
                      <a:r>
                        <a:rPr lang="en-GB" sz="700">
                          <a:solidFill>
                            <a:schemeClr val="bg1"/>
                          </a:solidFill>
                          <a:latin typeface="+mj-lt"/>
                        </a:rPr>
                        <a:t>Show, Add, Pop, CRM contact for call ringing / answered using MS Teams Client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99893956"/>
                  </a:ext>
                </a:extLst>
              </a:tr>
              <a:tr h="203879">
                <a:tc>
                  <a:txBody>
                    <a:bodyPr/>
                    <a:lstStyle/>
                    <a:p>
                      <a:r>
                        <a:rPr lang="en-GB" sz="700">
                          <a:solidFill>
                            <a:schemeClr val="bg1"/>
                          </a:solidFill>
                          <a:latin typeface="+mj-lt"/>
                        </a:rPr>
                        <a:t>Select MS Teams chat form Cara Presence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68588434"/>
                  </a:ext>
                </a:extLst>
              </a:tr>
              <a:tr h="203879">
                <a:tc>
                  <a:txBody>
                    <a:bodyPr/>
                    <a:lstStyle/>
                    <a:p>
                      <a:r>
                        <a:rPr lang="en-GB" sz="700">
                          <a:solidFill>
                            <a:schemeClr val="bg1"/>
                          </a:solidFill>
                          <a:latin typeface="+mj-lt"/>
                        </a:rPr>
                        <a:t>Show peers MS Teams availability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513761"/>
                  </a:ext>
                </a:extLst>
              </a:tr>
              <a:tr h="203879">
                <a:tc>
                  <a:txBody>
                    <a:bodyPr/>
                    <a:lstStyle/>
                    <a:p>
                      <a:r>
                        <a:rPr lang="en-GB" sz="700">
                          <a:solidFill>
                            <a:schemeClr val="bg1"/>
                          </a:solidFill>
                          <a:latin typeface="+mj-lt"/>
                        </a:rPr>
                        <a:t>Smart Busy for MS Teams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60555219"/>
                  </a:ext>
                </a:extLst>
              </a:tr>
              <a:tr h="203879">
                <a:tc>
                  <a:txBody>
                    <a:bodyPr/>
                    <a:lstStyle/>
                    <a:p>
                      <a:r>
                        <a:rPr lang="en-GB" sz="700">
                          <a:solidFill>
                            <a:schemeClr val="bg1"/>
                          </a:solidFill>
                          <a:latin typeface="+mj-lt"/>
                        </a:rPr>
                        <a:t>Smart Busy for Zoom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69070505"/>
                  </a:ext>
                </a:extLst>
              </a:tr>
              <a:tr h="203879">
                <a:tc>
                  <a:txBody>
                    <a:bodyPr/>
                    <a:lstStyle/>
                    <a:p>
                      <a:r>
                        <a:rPr lang="en-GB" sz="700">
                          <a:solidFill>
                            <a:schemeClr val="bg1"/>
                          </a:solidFill>
                          <a:latin typeface="+mj-lt"/>
                        </a:rPr>
                        <a:t>Softphone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98965529"/>
                  </a:ext>
                </a:extLst>
              </a:tr>
              <a:tr h="203879">
                <a:tc>
                  <a:txBody>
                    <a:bodyPr/>
                    <a:lstStyle/>
                    <a:p>
                      <a:r>
                        <a:rPr lang="en-GB" sz="700">
                          <a:solidFill>
                            <a:schemeClr val="bg1"/>
                          </a:solidFill>
                          <a:latin typeface="+mj-lt"/>
                        </a:rPr>
                        <a:t>Custom Events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61374675"/>
                  </a:ext>
                </a:extLst>
              </a:tr>
              <a:tr h="203879">
                <a:tc>
                  <a:txBody>
                    <a:bodyPr/>
                    <a:lstStyle/>
                    <a:p>
                      <a:r>
                        <a:rPr lang="en-GB" sz="700">
                          <a:solidFill>
                            <a:schemeClr val="bg1"/>
                          </a:solidFill>
                          <a:latin typeface="+mj-lt"/>
                        </a:rPr>
                        <a:t>Client API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89176260"/>
                  </a:ext>
                </a:extLst>
              </a:tr>
              <a:tr h="203879">
                <a:tc>
                  <a:txBody>
                    <a:bodyPr/>
                    <a:lstStyle/>
                    <a:p>
                      <a:r>
                        <a:rPr lang="en-GB" sz="700">
                          <a:solidFill>
                            <a:schemeClr val="bg1"/>
                          </a:solidFill>
                          <a:latin typeface="+mj-lt"/>
                        </a:rPr>
                        <a:t>Agent Features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04591150"/>
                  </a:ext>
                </a:extLst>
              </a:tr>
              <a:tr h="203879">
                <a:tc>
                  <a:txBody>
                    <a:bodyPr/>
                    <a:lstStyle/>
                    <a:p>
                      <a:r>
                        <a:rPr lang="en-GB" sz="700">
                          <a:solidFill>
                            <a:schemeClr val="bg1"/>
                          </a:solidFill>
                          <a:latin typeface="+mj-lt"/>
                        </a:rPr>
                        <a:t>CRM Related Data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5409439"/>
                  </a:ext>
                </a:extLst>
              </a:tr>
              <a:tr h="203879">
                <a:tc>
                  <a:txBody>
                    <a:bodyPr/>
                    <a:lstStyle/>
                    <a:p>
                      <a:r>
                        <a:rPr lang="en-GB" sz="700">
                          <a:solidFill>
                            <a:schemeClr val="bg1"/>
                          </a:solidFill>
                          <a:latin typeface="+mj-lt"/>
                        </a:rPr>
                        <a:t>CRM Integrations for all other applications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7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71259638"/>
                  </a:ext>
                </a:extLst>
              </a:tr>
            </a:tbl>
          </a:graphicData>
        </a:graphic>
      </p:graphicFrame>
      <p:sp>
        <p:nvSpPr>
          <p:cNvPr id="17" name="Title 16">
            <a:extLst>
              <a:ext uri="{FF2B5EF4-FFF2-40B4-BE49-F238E27FC236}">
                <a16:creationId xmlns:a16="http://schemas.microsoft.com/office/drawing/2014/main" id="{13B721A4-8758-60D9-92FC-F565C754A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Licensing</a:t>
            </a:r>
          </a:p>
        </p:txBody>
      </p:sp>
      <p:grpSp>
        <p:nvGrpSpPr>
          <p:cNvPr id="18" name="Expo.e Logo">
            <a:extLst>
              <a:ext uri="{FF2B5EF4-FFF2-40B4-BE49-F238E27FC236}">
                <a16:creationId xmlns:a16="http://schemas.microsoft.com/office/drawing/2014/main" id="{505FDEDA-CF78-662B-38B9-18DF602EA373}"/>
              </a:ext>
            </a:extLst>
          </p:cNvPr>
          <p:cNvGrpSpPr/>
          <p:nvPr/>
        </p:nvGrpSpPr>
        <p:grpSpPr>
          <a:xfrm>
            <a:off x="368300" y="241303"/>
            <a:ext cx="2057353" cy="324928"/>
            <a:chOff x="368300" y="241303"/>
            <a:chExt cx="2057353" cy="324928"/>
          </a:xfrm>
          <a:solidFill>
            <a:schemeClr val="bg2"/>
          </a:solidFill>
        </p:grpSpPr>
        <p:sp>
          <p:nvSpPr>
            <p:cNvPr id="19" name="Free-form: Shape 18">
              <a:extLst>
                <a:ext uri="{FF2B5EF4-FFF2-40B4-BE49-F238E27FC236}">
                  <a16:creationId xmlns:a16="http://schemas.microsoft.com/office/drawing/2014/main" id="{A7611CBD-F743-E67B-E4B3-B01C2F6739D6}"/>
                </a:ext>
              </a:extLst>
            </p:cNvPr>
            <p:cNvSpPr/>
            <p:nvPr/>
          </p:nvSpPr>
          <p:spPr>
            <a:xfrm>
              <a:off x="368300" y="248768"/>
              <a:ext cx="302184" cy="310036"/>
            </a:xfrm>
            <a:custGeom>
              <a:avLst/>
              <a:gdLst>
                <a:gd name="connsiteX0" fmla="*/ 0 w 302184"/>
                <a:gd name="connsiteY0" fmla="*/ 0 h 310036"/>
                <a:gd name="connsiteX1" fmla="*/ 0 w 302184"/>
                <a:gd name="connsiteY1" fmla="*/ 310036 h 310036"/>
                <a:gd name="connsiteX2" fmla="*/ 302166 w 302184"/>
                <a:gd name="connsiteY2" fmla="*/ 310036 h 310036"/>
                <a:gd name="connsiteX3" fmla="*/ 302166 w 302184"/>
                <a:gd name="connsiteY3" fmla="*/ 245508 h 310036"/>
                <a:gd name="connsiteX4" fmla="*/ 76282 w 302184"/>
                <a:gd name="connsiteY4" fmla="*/ 245508 h 310036"/>
                <a:gd name="connsiteX5" fmla="*/ 76282 w 302184"/>
                <a:gd name="connsiteY5" fmla="*/ 182927 h 310036"/>
                <a:gd name="connsiteX6" fmla="*/ 298163 w 302184"/>
                <a:gd name="connsiteY6" fmla="*/ 182927 h 310036"/>
                <a:gd name="connsiteX7" fmla="*/ 298163 w 302184"/>
                <a:gd name="connsiteY7" fmla="*/ 121927 h 310036"/>
                <a:gd name="connsiteX8" fmla="*/ 76163 w 302184"/>
                <a:gd name="connsiteY8" fmla="*/ 121927 h 310036"/>
                <a:gd name="connsiteX9" fmla="*/ 76163 w 302184"/>
                <a:gd name="connsiteY9" fmla="*/ 64373 h 310036"/>
                <a:gd name="connsiteX10" fmla="*/ 302185 w 302184"/>
                <a:gd name="connsiteY10" fmla="*/ 64373 h 310036"/>
                <a:gd name="connsiteX11" fmla="*/ 302185 w 302184"/>
                <a:gd name="connsiteY11" fmla="*/ 0 h 310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2184" h="310036">
                  <a:moveTo>
                    <a:pt x="0" y="0"/>
                  </a:moveTo>
                  <a:lnTo>
                    <a:pt x="0" y="310036"/>
                  </a:lnTo>
                  <a:lnTo>
                    <a:pt x="302166" y="310036"/>
                  </a:lnTo>
                  <a:lnTo>
                    <a:pt x="302166" y="245508"/>
                  </a:lnTo>
                  <a:lnTo>
                    <a:pt x="76282" y="245508"/>
                  </a:lnTo>
                  <a:lnTo>
                    <a:pt x="76282" y="182927"/>
                  </a:lnTo>
                  <a:lnTo>
                    <a:pt x="298163" y="182927"/>
                  </a:lnTo>
                  <a:lnTo>
                    <a:pt x="298163" y="121927"/>
                  </a:lnTo>
                  <a:lnTo>
                    <a:pt x="76163" y="121927"/>
                  </a:lnTo>
                  <a:lnTo>
                    <a:pt x="76163" y="64373"/>
                  </a:lnTo>
                  <a:lnTo>
                    <a:pt x="302185" y="64373"/>
                  </a:lnTo>
                  <a:lnTo>
                    <a:pt x="302185" y="0"/>
                  </a:lnTo>
                  <a:close/>
                </a:path>
              </a:pathLst>
            </a:custGeom>
            <a:grpFill/>
            <a:ln w="91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0" name="Free-form: Shape 19">
              <a:extLst>
                <a:ext uri="{FF2B5EF4-FFF2-40B4-BE49-F238E27FC236}">
                  <a16:creationId xmlns:a16="http://schemas.microsoft.com/office/drawing/2014/main" id="{07781902-6E20-D4EB-EF82-A8E0719B949B}"/>
                </a:ext>
              </a:extLst>
            </p:cNvPr>
            <p:cNvSpPr/>
            <p:nvPr/>
          </p:nvSpPr>
          <p:spPr>
            <a:xfrm>
              <a:off x="1449582" y="241303"/>
              <a:ext cx="392962" cy="324928"/>
            </a:xfrm>
            <a:custGeom>
              <a:avLst/>
              <a:gdLst>
                <a:gd name="connsiteX0" fmla="*/ 389151 w 392962"/>
                <a:gd name="connsiteY0" fmla="*/ 126531 h 324928"/>
                <a:gd name="connsiteX1" fmla="*/ 354575 w 392962"/>
                <a:gd name="connsiteY1" fmla="*/ 58438 h 324928"/>
                <a:gd name="connsiteX2" fmla="*/ 274628 w 392962"/>
                <a:gd name="connsiteY2" fmla="*/ 10518 h 324928"/>
                <a:gd name="connsiteX3" fmla="*/ 177050 w 392962"/>
                <a:gd name="connsiteY3" fmla="*/ 628 h 324928"/>
                <a:gd name="connsiteX4" fmla="*/ 83493 w 392962"/>
                <a:gd name="connsiteY4" fmla="*/ 24438 h 324928"/>
                <a:gd name="connsiteX5" fmla="*/ 20245 w 392962"/>
                <a:gd name="connsiteY5" fmla="*/ 82888 h 324928"/>
                <a:gd name="connsiteX6" fmla="*/ 420 w 392962"/>
                <a:gd name="connsiteY6" fmla="*/ 150021 h 324928"/>
                <a:gd name="connsiteX7" fmla="*/ 0 w 392962"/>
                <a:gd name="connsiteY7" fmla="*/ 162460 h 324928"/>
                <a:gd name="connsiteX8" fmla="*/ 3811 w 392962"/>
                <a:gd name="connsiteY8" fmla="*/ 198398 h 324928"/>
                <a:gd name="connsiteX9" fmla="*/ 38388 w 392962"/>
                <a:gd name="connsiteY9" fmla="*/ 266482 h 324928"/>
                <a:gd name="connsiteX10" fmla="*/ 118335 w 392962"/>
                <a:gd name="connsiteY10" fmla="*/ 314403 h 324928"/>
                <a:gd name="connsiteX11" fmla="*/ 215913 w 392962"/>
                <a:gd name="connsiteY11" fmla="*/ 324301 h 324928"/>
                <a:gd name="connsiteX12" fmla="*/ 309469 w 392962"/>
                <a:gd name="connsiteY12" fmla="*/ 300482 h 324928"/>
                <a:gd name="connsiteX13" fmla="*/ 372717 w 392962"/>
                <a:gd name="connsiteY13" fmla="*/ 242032 h 324928"/>
                <a:gd name="connsiteX14" fmla="*/ 392542 w 392962"/>
                <a:gd name="connsiteY14" fmla="*/ 174900 h 324928"/>
                <a:gd name="connsiteX15" fmla="*/ 392962 w 392962"/>
                <a:gd name="connsiteY15" fmla="*/ 162460 h 324928"/>
                <a:gd name="connsiteX16" fmla="*/ 389151 w 392962"/>
                <a:gd name="connsiteY16" fmla="*/ 126531 h 324928"/>
                <a:gd name="connsiteX17" fmla="*/ 306645 w 392962"/>
                <a:gd name="connsiteY17" fmla="*/ 207529 h 324928"/>
                <a:gd name="connsiteX18" fmla="*/ 265771 w 392962"/>
                <a:gd name="connsiteY18" fmla="*/ 246273 h 324928"/>
                <a:gd name="connsiteX19" fmla="*/ 196289 w 392962"/>
                <a:gd name="connsiteY19" fmla="*/ 260184 h 324928"/>
                <a:gd name="connsiteX20" fmla="*/ 128005 w 392962"/>
                <a:gd name="connsiteY20" fmla="*/ 246584 h 324928"/>
                <a:gd name="connsiteX21" fmla="*/ 77543 w 392962"/>
                <a:gd name="connsiteY21" fmla="*/ 177377 h 324928"/>
                <a:gd name="connsiteX22" fmla="*/ 86107 w 392962"/>
                <a:gd name="connsiteY22" fmla="*/ 117775 h 324928"/>
                <a:gd name="connsiteX23" fmla="*/ 128178 w 392962"/>
                <a:gd name="connsiteY23" fmla="*/ 78025 h 324928"/>
                <a:gd name="connsiteX24" fmla="*/ 210657 w 392962"/>
                <a:gd name="connsiteY24" fmla="*/ 65312 h 324928"/>
                <a:gd name="connsiteX25" fmla="*/ 264510 w 392962"/>
                <a:gd name="connsiteY25" fmla="*/ 77952 h 324928"/>
                <a:gd name="connsiteX26" fmla="*/ 315593 w 392962"/>
                <a:gd name="connsiteY26" fmla="*/ 147626 h 324928"/>
                <a:gd name="connsiteX27" fmla="*/ 306645 w 392962"/>
                <a:gd name="connsiteY27" fmla="*/ 207529 h 3249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392962" h="324928">
                  <a:moveTo>
                    <a:pt x="389151" y="126531"/>
                  </a:moveTo>
                  <a:cubicBezTo>
                    <a:pt x="383850" y="100766"/>
                    <a:pt x="372343" y="77888"/>
                    <a:pt x="354575" y="58438"/>
                  </a:cubicBezTo>
                  <a:cubicBezTo>
                    <a:pt x="332730" y="34547"/>
                    <a:pt x="305329" y="19648"/>
                    <a:pt x="274628" y="10518"/>
                  </a:cubicBezTo>
                  <a:cubicBezTo>
                    <a:pt x="242757" y="1030"/>
                    <a:pt x="210054" y="-1309"/>
                    <a:pt x="177050" y="628"/>
                  </a:cubicBezTo>
                  <a:cubicBezTo>
                    <a:pt x="144393" y="2548"/>
                    <a:pt x="112851" y="9320"/>
                    <a:pt x="83493" y="24438"/>
                  </a:cubicBezTo>
                  <a:cubicBezTo>
                    <a:pt x="57006" y="38084"/>
                    <a:pt x="35326" y="56912"/>
                    <a:pt x="20245" y="82888"/>
                  </a:cubicBezTo>
                  <a:cubicBezTo>
                    <a:pt x="8171" y="103663"/>
                    <a:pt x="1983" y="126175"/>
                    <a:pt x="420" y="150021"/>
                  </a:cubicBezTo>
                  <a:cubicBezTo>
                    <a:pt x="146" y="154188"/>
                    <a:pt x="18" y="158329"/>
                    <a:pt x="0" y="162460"/>
                  </a:cubicBezTo>
                  <a:cubicBezTo>
                    <a:pt x="46" y="174406"/>
                    <a:pt x="1334" y="186388"/>
                    <a:pt x="3811" y="198398"/>
                  </a:cubicBezTo>
                  <a:cubicBezTo>
                    <a:pt x="9112" y="224155"/>
                    <a:pt x="20610" y="247032"/>
                    <a:pt x="38388" y="266482"/>
                  </a:cubicBezTo>
                  <a:cubicBezTo>
                    <a:pt x="60232" y="290374"/>
                    <a:pt x="87634" y="305272"/>
                    <a:pt x="118335" y="314403"/>
                  </a:cubicBezTo>
                  <a:cubicBezTo>
                    <a:pt x="150206" y="323890"/>
                    <a:pt x="182908" y="326239"/>
                    <a:pt x="215913" y="324301"/>
                  </a:cubicBezTo>
                  <a:cubicBezTo>
                    <a:pt x="248570" y="322382"/>
                    <a:pt x="280103" y="315600"/>
                    <a:pt x="309469" y="300482"/>
                  </a:cubicBezTo>
                  <a:cubicBezTo>
                    <a:pt x="335948" y="286836"/>
                    <a:pt x="357628" y="268008"/>
                    <a:pt x="372717" y="242032"/>
                  </a:cubicBezTo>
                  <a:cubicBezTo>
                    <a:pt x="384791" y="221257"/>
                    <a:pt x="390979" y="198746"/>
                    <a:pt x="392542" y="174900"/>
                  </a:cubicBezTo>
                  <a:cubicBezTo>
                    <a:pt x="392807" y="170732"/>
                    <a:pt x="392944" y="166591"/>
                    <a:pt x="392962" y="162460"/>
                  </a:cubicBezTo>
                  <a:cubicBezTo>
                    <a:pt x="392908" y="150523"/>
                    <a:pt x="391619" y="138532"/>
                    <a:pt x="389151" y="126531"/>
                  </a:cubicBezTo>
                  <a:moveTo>
                    <a:pt x="306645" y="207529"/>
                  </a:moveTo>
                  <a:cubicBezTo>
                    <a:pt x="297633" y="225306"/>
                    <a:pt x="283475" y="237636"/>
                    <a:pt x="265771" y="246273"/>
                  </a:cubicBezTo>
                  <a:cubicBezTo>
                    <a:pt x="243826" y="256958"/>
                    <a:pt x="220300" y="259764"/>
                    <a:pt x="196289" y="260184"/>
                  </a:cubicBezTo>
                  <a:cubicBezTo>
                    <a:pt x="172708" y="259755"/>
                    <a:pt x="149575" y="257031"/>
                    <a:pt x="128005" y="246584"/>
                  </a:cubicBezTo>
                  <a:cubicBezTo>
                    <a:pt x="98876" y="232481"/>
                    <a:pt x="81428" y="209796"/>
                    <a:pt x="77543" y="177377"/>
                  </a:cubicBezTo>
                  <a:cubicBezTo>
                    <a:pt x="75030" y="156766"/>
                    <a:pt x="76821" y="136695"/>
                    <a:pt x="86107" y="117775"/>
                  </a:cubicBezTo>
                  <a:cubicBezTo>
                    <a:pt x="95183" y="99312"/>
                    <a:pt x="109853" y="86608"/>
                    <a:pt x="128178" y="78025"/>
                  </a:cubicBezTo>
                  <a:cubicBezTo>
                    <a:pt x="154355" y="65732"/>
                    <a:pt x="182287" y="63621"/>
                    <a:pt x="210657" y="65312"/>
                  </a:cubicBezTo>
                  <a:cubicBezTo>
                    <a:pt x="229284" y="66445"/>
                    <a:pt x="247500" y="69745"/>
                    <a:pt x="264510" y="77952"/>
                  </a:cubicBezTo>
                  <a:cubicBezTo>
                    <a:pt x="293904" y="92101"/>
                    <a:pt x="311708" y="114804"/>
                    <a:pt x="315593" y="147626"/>
                  </a:cubicBezTo>
                  <a:cubicBezTo>
                    <a:pt x="318052" y="168374"/>
                    <a:pt x="316242" y="188555"/>
                    <a:pt x="306645" y="207529"/>
                  </a:cubicBezTo>
                </a:path>
              </a:pathLst>
            </a:custGeom>
            <a:grpFill/>
            <a:ln w="91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1" name="Free-form: Shape 20">
              <a:extLst>
                <a:ext uri="{FF2B5EF4-FFF2-40B4-BE49-F238E27FC236}">
                  <a16:creationId xmlns:a16="http://schemas.microsoft.com/office/drawing/2014/main" id="{57344534-2833-20F6-EB9C-41CFA2E2A067}"/>
                </a:ext>
              </a:extLst>
            </p:cNvPr>
            <p:cNvSpPr/>
            <p:nvPr/>
          </p:nvSpPr>
          <p:spPr>
            <a:xfrm>
              <a:off x="1105755" y="248750"/>
              <a:ext cx="329042" cy="310100"/>
            </a:xfrm>
            <a:custGeom>
              <a:avLst/>
              <a:gdLst>
                <a:gd name="connsiteX0" fmla="*/ 75770 w 329042"/>
                <a:gd name="connsiteY0" fmla="*/ 127064 h 310100"/>
                <a:gd name="connsiteX1" fmla="*/ 80989 w 329042"/>
                <a:gd name="connsiteY1" fmla="*/ 127064 h 310100"/>
                <a:gd name="connsiteX2" fmla="*/ 213308 w 329042"/>
                <a:gd name="connsiteY2" fmla="*/ 127027 h 310100"/>
                <a:gd name="connsiteX3" fmla="*/ 225336 w 329042"/>
                <a:gd name="connsiteY3" fmla="*/ 126277 h 310100"/>
                <a:gd name="connsiteX4" fmla="*/ 251641 w 329042"/>
                <a:gd name="connsiteY4" fmla="*/ 104954 h 310100"/>
                <a:gd name="connsiteX5" fmla="*/ 252628 w 329042"/>
                <a:gd name="connsiteY5" fmla="*/ 90924 h 310100"/>
                <a:gd name="connsiteX6" fmla="*/ 234686 w 329042"/>
                <a:gd name="connsiteY6" fmla="*/ 64555 h 310100"/>
                <a:gd name="connsiteX7" fmla="*/ 219295 w 329042"/>
                <a:gd name="connsiteY7" fmla="*/ 61603 h 310100"/>
                <a:gd name="connsiteX8" fmla="*/ 78210 w 329042"/>
                <a:gd name="connsiteY8" fmla="*/ 61338 h 310100"/>
                <a:gd name="connsiteX9" fmla="*/ 75770 w 329042"/>
                <a:gd name="connsiteY9" fmla="*/ 61667 h 310100"/>
                <a:gd name="connsiteX10" fmla="*/ 75770 w 329042"/>
                <a:gd name="connsiteY10" fmla="*/ 127064 h 310100"/>
                <a:gd name="connsiteX11" fmla="*/ 76145 w 329042"/>
                <a:gd name="connsiteY11" fmla="*/ 189224 h 310100"/>
                <a:gd name="connsiteX12" fmla="*/ 76145 w 329042"/>
                <a:gd name="connsiteY12" fmla="*/ 310100 h 310100"/>
                <a:gd name="connsiteX13" fmla="*/ 0 w 329042"/>
                <a:gd name="connsiteY13" fmla="*/ 310100 h 310100"/>
                <a:gd name="connsiteX14" fmla="*/ 0 w 329042"/>
                <a:gd name="connsiteY14" fmla="*/ 0 h 310100"/>
                <a:gd name="connsiteX15" fmla="*/ 230500 w 329042"/>
                <a:gd name="connsiteY15" fmla="*/ 0 h 310100"/>
                <a:gd name="connsiteX16" fmla="*/ 308226 w 329042"/>
                <a:gd name="connsiteY16" fmla="*/ 35445 h 310100"/>
                <a:gd name="connsiteX17" fmla="*/ 328983 w 329042"/>
                <a:gd name="connsiteY17" fmla="*/ 98693 h 310100"/>
                <a:gd name="connsiteX18" fmla="*/ 320190 w 329042"/>
                <a:gd name="connsiteY18" fmla="*/ 138562 h 310100"/>
                <a:gd name="connsiteX19" fmla="*/ 273814 w 329042"/>
                <a:gd name="connsiteY19" fmla="*/ 180423 h 310100"/>
                <a:gd name="connsiteX20" fmla="*/ 221232 w 329042"/>
                <a:gd name="connsiteY20" fmla="*/ 189169 h 310100"/>
                <a:gd name="connsiteX21" fmla="*/ 82241 w 329042"/>
                <a:gd name="connsiteY21" fmla="*/ 189215 h 310100"/>
                <a:gd name="connsiteX22" fmla="*/ 76145 w 329042"/>
                <a:gd name="connsiteY22" fmla="*/ 189215 h 310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329042" h="310100">
                  <a:moveTo>
                    <a:pt x="75770" y="127064"/>
                  </a:moveTo>
                  <a:lnTo>
                    <a:pt x="80989" y="127064"/>
                  </a:lnTo>
                  <a:cubicBezTo>
                    <a:pt x="125098" y="127064"/>
                    <a:pt x="169226" y="127082"/>
                    <a:pt x="213308" y="127027"/>
                  </a:cubicBezTo>
                  <a:cubicBezTo>
                    <a:pt x="217348" y="127027"/>
                    <a:pt x="221369" y="126762"/>
                    <a:pt x="225336" y="126277"/>
                  </a:cubicBezTo>
                  <a:cubicBezTo>
                    <a:pt x="240517" y="124404"/>
                    <a:pt x="249127" y="117558"/>
                    <a:pt x="251641" y="104954"/>
                  </a:cubicBezTo>
                  <a:cubicBezTo>
                    <a:pt x="252573" y="100393"/>
                    <a:pt x="252902" y="95576"/>
                    <a:pt x="252628" y="90924"/>
                  </a:cubicBezTo>
                  <a:cubicBezTo>
                    <a:pt x="251924" y="78677"/>
                    <a:pt x="247080" y="68769"/>
                    <a:pt x="234686" y="64555"/>
                  </a:cubicBezTo>
                  <a:cubicBezTo>
                    <a:pt x="229778" y="62883"/>
                    <a:pt x="224450" y="61640"/>
                    <a:pt x="219295" y="61603"/>
                  </a:cubicBezTo>
                  <a:cubicBezTo>
                    <a:pt x="172260" y="61320"/>
                    <a:pt x="125263" y="61356"/>
                    <a:pt x="78210" y="61338"/>
                  </a:cubicBezTo>
                  <a:cubicBezTo>
                    <a:pt x="77461" y="61338"/>
                    <a:pt x="76666" y="61539"/>
                    <a:pt x="75770" y="61667"/>
                  </a:cubicBezTo>
                  <a:lnTo>
                    <a:pt x="75770" y="127064"/>
                  </a:lnTo>
                  <a:close/>
                  <a:moveTo>
                    <a:pt x="76145" y="189224"/>
                  </a:moveTo>
                  <a:lnTo>
                    <a:pt x="76145" y="310100"/>
                  </a:lnTo>
                  <a:lnTo>
                    <a:pt x="0" y="310100"/>
                  </a:lnTo>
                  <a:lnTo>
                    <a:pt x="0" y="0"/>
                  </a:lnTo>
                  <a:lnTo>
                    <a:pt x="230500" y="0"/>
                  </a:lnTo>
                  <a:cubicBezTo>
                    <a:pt x="261256" y="0"/>
                    <a:pt x="287972" y="11452"/>
                    <a:pt x="308226" y="35445"/>
                  </a:cubicBezTo>
                  <a:cubicBezTo>
                    <a:pt x="323563" y="53642"/>
                    <a:pt x="329723" y="75076"/>
                    <a:pt x="328983" y="98693"/>
                  </a:cubicBezTo>
                  <a:cubicBezTo>
                    <a:pt x="328553" y="112558"/>
                    <a:pt x="326177" y="125967"/>
                    <a:pt x="320190" y="138562"/>
                  </a:cubicBezTo>
                  <a:cubicBezTo>
                    <a:pt x="310539" y="158962"/>
                    <a:pt x="294242" y="172023"/>
                    <a:pt x="273814" y="180423"/>
                  </a:cubicBezTo>
                  <a:cubicBezTo>
                    <a:pt x="256969" y="187351"/>
                    <a:pt x="239183" y="189124"/>
                    <a:pt x="221232" y="189169"/>
                  </a:cubicBezTo>
                  <a:cubicBezTo>
                    <a:pt x="174902" y="189316"/>
                    <a:pt x="128562" y="189215"/>
                    <a:pt x="82241" y="189215"/>
                  </a:cubicBezTo>
                  <a:lnTo>
                    <a:pt x="76145" y="189215"/>
                  </a:lnTo>
                  <a:close/>
                </a:path>
              </a:pathLst>
            </a:custGeom>
            <a:grpFill/>
            <a:ln w="91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2" name="Free-form: Shape 21">
              <a:extLst>
                <a:ext uri="{FF2B5EF4-FFF2-40B4-BE49-F238E27FC236}">
                  <a16:creationId xmlns:a16="http://schemas.microsoft.com/office/drawing/2014/main" id="{A7D569BC-43DA-3CFA-4C17-6CEABBE05463}"/>
                </a:ext>
              </a:extLst>
            </p:cNvPr>
            <p:cNvSpPr/>
            <p:nvPr/>
          </p:nvSpPr>
          <p:spPr>
            <a:xfrm>
              <a:off x="695125" y="248750"/>
              <a:ext cx="383968" cy="310036"/>
            </a:xfrm>
            <a:custGeom>
              <a:avLst/>
              <a:gdLst>
                <a:gd name="connsiteX0" fmla="*/ 281245 w 383968"/>
                <a:gd name="connsiteY0" fmla="*/ 0 h 310036"/>
                <a:gd name="connsiteX1" fmla="*/ 192670 w 383968"/>
                <a:gd name="connsiteY1" fmla="*/ 98337 h 310036"/>
                <a:gd name="connsiteX2" fmla="*/ 104497 w 383968"/>
                <a:gd name="connsiteY2" fmla="*/ 0 h 310036"/>
                <a:gd name="connsiteX3" fmla="*/ 1325 w 383968"/>
                <a:gd name="connsiteY3" fmla="*/ 0 h 310036"/>
                <a:gd name="connsiteX4" fmla="*/ 139503 w 383968"/>
                <a:gd name="connsiteY4" fmla="*/ 153688 h 310036"/>
                <a:gd name="connsiteX5" fmla="*/ 0 w 383968"/>
                <a:gd name="connsiteY5" fmla="*/ 310036 h 310036"/>
                <a:gd name="connsiteX6" fmla="*/ 101426 w 383968"/>
                <a:gd name="connsiteY6" fmla="*/ 310036 h 310036"/>
                <a:gd name="connsiteX7" fmla="*/ 190449 w 383968"/>
                <a:gd name="connsiteY7" fmla="*/ 211261 h 310036"/>
                <a:gd name="connsiteX8" fmla="*/ 279454 w 383968"/>
                <a:gd name="connsiteY8" fmla="*/ 310036 h 310036"/>
                <a:gd name="connsiteX9" fmla="*/ 380880 w 383968"/>
                <a:gd name="connsiteY9" fmla="*/ 310036 h 310036"/>
                <a:gd name="connsiteX10" fmla="*/ 244055 w 383968"/>
                <a:gd name="connsiteY10" fmla="*/ 156348 h 310036"/>
                <a:gd name="connsiteX11" fmla="*/ 383969 w 383968"/>
                <a:gd name="connsiteY11" fmla="*/ 0 h 310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83968" h="310036">
                  <a:moveTo>
                    <a:pt x="281245" y="0"/>
                  </a:moveTo>
                  <a:lnTo>
                    <a:pt x="192670" y="98337"/>
                  </a:lnTo>
                  <a:lnTo>
                    <a:pt x="104497" y="0"/>
                  </a:lnTo>
                  <a:lnTo>
                    <a:pt x="1325" y="0"/>
                  </a:lnTo>
                  <a:lnTo>
                    <a:pt x="139503" y="153688"/>
                  </a:lnTo>
                  <a:lnTo>
                    <a:pt x="0" y="310036"/>
                  </a:lnTo>
                  <a:lnTo>
                    <a:pt x="101426" y="310036"/>
                  </a:lnTo>
                  <a:lnTo>
                    <a:pt x="190449" y="211261"/>
                  </a:lnTo>
                  <a:lnTo>
                    <a:pt x="279454" y="310036"/>
                  </a:lnTo>
                  <a:lnTo>
                    <a:pt x="380880" y="310036"/>
                  </a:lnTo>
                  <a:lnTo>
                    <a:pt x="244055" y="156348"/>
                  </a:lnTo>
                  <a:lnTo>
                    <a:pt x="383969" y="0"/>
                  </a:lnTo>
                  <a:close/>
                </a:path>
              </a:pathLst>
            </a:custGeom>
            <a:grpFill/>
            <a:ln w="91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3" name="Free-form: Shape 22">
              <a:extLst>
                <a:ext uri="{FF2B5EF4-FFF2-40B4-BE49-F238E27FC236}">
                  <a16:creationId xmlns:a16="http://schemas.microsoft.com/office/drawing/2014/main" id="{7BE78EBE-AB65-C018-1D73-DC87150E2749}"/>
                </a:ext>
              </a:extLst>
            </p:cNvPr>
            <p:cNvSpPr/>
            <p:nvPr/>
          </p:nvSpPr>
          <p:spPr>
            <a:xfrm>
              <a:off x="1901378" y="352872"/>
              <a:ext cx="97066" cy="97066"/>
            </a:xfrm>
            <a:custGeom>
              <a:avLst/>
              <a:gdLst>
                <a:gd name="connsiteX0" fmla="*/ 97066 w 97066"/>
                <a:gd name="connsiteY0" fmla="*/ 48533 h 97066"/>
                <a:gd name="connsiteX1" fmla="*/ 48533 w 97066"/>
                <a:gd name="connsiteY1" fmla="*/ 97066 h 97066"/>
                <a:gd name="connsiteX2" fmla="*/ 0 w 97066"/>
                <a:gd name="connsiteY2" fmla="*/ 48533 h 97066"/>
                <a:gd name="connsiteX3" fmla="*/ 48533 w 97066"/>
                <a:gd name="connsiteY3" fmla="*/ 0 h 97066"/>
                <a:gd name="connsiteX4" fmla="*/ 97066 w 97066"/>
                <a:gd name="connsiteY4" fmla="*/ 48533 h 970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7066" h="97066">
                  <a:moveTo>
                    <a:pt x="97066" y="48533"/>
                  </a:moveTo>
                  <a:cubicBezTo>
                    <a:pt x="97066" y="75341"/>
                    <a:pt x="75331" y="97066"/>
                    <a:pt x="48533" y="97066"/>
                  </a:cubicBezTo>
                  <a:cubicBezTo>
                    <a:pt x="21726" y="97066"/>
                    <a:pt x="0" y="75341"/>
                    <a:pt x="0" y="48533"/>
                  </a:cubicBezTo>
                  <a:cubicBezTo>
                    <a:pt x="0" y="21726"/>
                    <a:pt x="21726" y="0"/>
                    <a:pt x="48533" y="0"/>
                  </a:cubicBezTo>
                  <a:cubicBezTo>
                    <a:pt x="75341" y="0"/>
                    <a:pt x="97066" y="21726"/>
                    <a:pt x="97066" y="48533"/>
                  </a:cubicBezTo>
                </a:path>
              </a:pathLst>
            </a:custGeom>
            <a:grpFill/>
            <a:ln w="91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4" name="Free-form: Shape 23">
              <a:extLst>
                <a:ext uri="{FF2B5EF4-FFF2-40B4-BE49-F238E27FC236}">
                  <a16:creationId xmlns:a16="http://schemas.microsoft.com/office/drawing/2014/main" id="{86369E16-0CE2-DC63-4F39-BE4A05EDAB59}"/>
                </a:ext>
              </a:extLst>
            </p:cNvPr>
            <p:cNvSpPr/>
            <p:nvPr/>
          </p:nvSpPr>
          <p:spPr>
            <a:xfrm>
              <a:off x="2065514" y="241303"/>
              <a:ext cx="360139" cy="318515"/>
            </a:xfrm>
            <a:custGeom>
              <a:avLst/>
              <a:gdLst>
                <a:gd name="connsiteX0" fmla="*/ 184881 w 360139"/>
                <a:gd name="connsiteY0" fmla="*/ 256282 h 318515"/>
                <a:gd name="connsiteX1" fmla="*/ 126925 w 360139"/>
                <a:gd name="connsiteY1" fmla="*/ 242224 h 318515"/>
                <a:gd name="connsiteX2" fmla="*/ 73603 w 360139"/>
                <a:gd name="connsiteY2" fmla="*/ 184295 h 318515"/>
                <a:gd name="connsiteX3" fmla="*/ 71318 w 360139"/>
                <a:gd name="connsiteY3" fmla="*/ 136457 h 318515"/>
                <a:gd name="connsiteX4" fmla="*/ 142783 w 360139"/>
                <a:gd name="connsiteY4" fmla="*/ 68328 h 318515"/>
                <a:gd name="connsiteX5" fmla="*/ 247362 w 360139"/>
                <a:gd name="connsiteY5" fmla="*/ 76161 h 318515"/>
                <a:gd name="connsiteX6" fmla="*/ 290320 w 360139"/>
                <a:gd name="connsiteY6" fmla="*/ 132106 h 318515"/>
                <a:gd name="connsiteX7" fmla="*/ 290320 w 360139"/>
                <a:gd name="connsiteY7" fmla="*/ 136685 h 318515"/>
                <a:gd name="connsiteX8" fmla="*/ 162159 w 360139"/>
                <a:gd name="connsiteY8" fmla="*/ 136685 h 318515"/>
                <a:gd name="connsiteX9" fmla="*/ 138423 w 360139"/>
                <a:gd name="connsiteY9" fmla="*/ 150276 h 318515"/>
                <a:gd name="connsiteX10" fmla="*/ 118462 w 360139"/>
                <a:gd name="connsiteY10" fmla="*/ 184295 h 318515"/>
                <a:gd name="connsiteX11" fmla="*/ 359920 w 360139"/>
                <a:gd name="connsiteY11" fmla="*/ 184295 h 318515"/>
                <a:gd name="connsiteX12" fmla="*/ 360140 w 360139"/>
                <a:gd name="connsiteY12" fmla="*/ 184076 h 318515"/>
                <a:gd name="connsiteX13" fmla="*/ 359966 w 360139"/>
                <a:gd name="connsiteY13" fmla="*/ 136685 h 318515"/>
                <a:gd name="connsiteX14" fmla="*/ 344410 w 360139"/>
                <a:gd name="connsiteY14" fmla="*/ 76956 h 318515"/>
                <a:gd name="connsiteX15" fmla="*/ 267333 w 360139"/>
                <a:gd name="connsiteY15" fmla="*/ 14365 h 318515"/>
                <a:gd name="connsiteX16" fmla="*/ 194506 w 360139"/>
                <a:gd name="connsiteY16" fmla="*/ 455 h 318515"/>
                <a:gd name="connsiteX17" fmla="*/ 69608 w 360139"/>
                <a:gd name="connsiteY17" fmla="*/ 28112 h 318515"/>
                <a:gd name="connsiteX18" fmla="*/ 21011 w 360139"/>
                <a:gd name="connsiteY18" fmla="*/ 77550 h 318515"/>
                <a:gd name="connsiteX19" fmla="*/ 8 w 360139"/>
                <a:gd name="connsiteY19" fmla="*/ 156647 h 318515"/>
                <a:gd name="connsiteX20" fmla="*/ 17685 w 360139"/>
                <a:gd name="connsiteY20" fmla="*/ 233806 h 318515"/>
                <a:gd name="connsiteX21" fmla="*/ 68046 w 360139"/>
                <a:gd name="connsiteY21" fmla="*/ 288344 h 318515"/>
                <a:gd name="connsiteX22" fmla="*/ 192550 w 360139"/>
                <a:gd name="connsiteY22" fmla="*/ 318515 h 318515"/>
                <a:gd name="connsiteX23" fmla="*/ 346786 w 360139"/>
                <a:gd name="connsiteY23" fmla="*/ 258905 h 318515"/>
                <a:gd name="connsiteX24" fmla="*/ 346823 w 360139"/>
                <a:gd name="connsiteY24" fmla="*/ 258786 h 318515"/>
                <a:gd name="connsiteX25" fmla="*/ 346823 w 360139"/>
                <a:gd name="connsiteY25" fmla="*/ 214274 h 318515"/>
                <a:gd name="connsiteX26" fmla="*/ 346494 w 360139"/>
                <a:gd name="connsiteY26" fmla="*/ 214082 h 318515"/>
                <a:gd name="connsiteX27" fmla="*/ 279004 w 360139"/>
                <a:gd name="connsiteY27" fmla="*/ 245359 h 318515"/>
                <a:gd name="connsiteX28" fmla="*/ 184881 w 360139"/>
                <a:gd name="connsiteY28" fmla="*/ 256282 h 318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360139" h="318515">
                  <a:moveTo>
                    <a:pt x="184881" y="256282"/>
                  </a:moveTo>
                  <a:cubicBezTo>
                    <a:pt x="165295" y="255203"/>
                    <a:pt x="145324" y="249948"/>
                    <a:pt x="126925" y="242224"/>
                  </a:cubicBezTo>
                  <a:cubicBezTo>
                    <a:pt x="102896" y="232116"/>
                    <a:pt x="82569" y="211276"/>
                    <a:pt x="73603" y="184295"/>
                  </a:cubicBezTo>
                  <a:cubicBezTo>
                    <a:pt x="70431" y="174753"/>
                    <a:pt x="67031" y="156336"/>
                    <a:pt x="71318" y="136457"/>
                  </a:cubicBezTo>
                  <a:cubicBezTo>
                    <a:pt x="76829" y="110902"/>
                    <a:pt x="95054" y="82942"/>
                    <a:pt x="142783" y="68328"/>
                  </a:cubicBezTo>
                  <a:cubicBezTo>
                    <a:pt x="171016" y="59690"/>
                    <a:pt x="220418" y="63739"/>
                    <a:pt x="247362" y="76161"/>
                  </a:cubicBezTo>
                  <a:cubicBezTo>
                    <a:pt x="271062" y="87110"/>
                    <a:pt x="290329" y="104632"/>
                    <a:pt x="290320" y="132106"/>
                  </a:cubicBezTo>
                  <a:lnTo>
                    <a:pt x="290320" y="136685"/>
                  </a:lnTo>
                  <a:lnTo>
                    <a:pt x="162159" y="136685"/>
                  </a:lnTo>
                  <a:cubicBezTo>
                    <a:pt x="152398" y="136685"/>
                    <a:pt x="143368" y="141859"/>
                    <a:pt x="138423" y="150276"/>
                  </a:cubicBezTo>
                  <a:lnTo>
                    <a:pt x="118462" y="184295"/>
                  </a:lnTo>
                  <a:lnTo>
                    <a:pt x="359920" y="184295"/>
                  </a:lnTo>
                  <a:cubicBezTo>
                    <a:pt x="360039" y="184295"/>
                    <a:pt x="360140" y="184195"/>
                    <a:pt x="360140" y="184076"/>
                  </a:cubicBezTo>
                  <a:lnTo>
                    <a:pt x="359966" y="136685"/>
                  </a:lnTo>
                  <a:cubicBezTo>
                    <a:pt x="359966" y="115161"/>
                    <a:pt x="355360" y="96067"/>
                    <a:pt x="344410" y="76956"/>
                  </a:cubicBezTo>
                  <a:cubicBezTo>
                    <a:pt x="326779" y="46200"/>
                    <a:pt x="299898" y="26668"/>
                    <a:pt x="267333" y="14365"/>
                  </a:cubicBezTo>
                  <a:cubicBezTo>
                    <a:pt x="243898" y="5527"/>
                    <a:pt x="219412" y="1825"/>
                    <a:pt x="194506" y="455"/>
                  </a:cubicBezTo>
                  <a:cubicBezTo>
                    <a:pt x="150259" y="-1986"/>
                    <a:pt x="108161" y="5143"/>
                    <a:pt x="69608" y="28112"/>
                  </a:cubicBezTo>
                  <a:cubicBezTo>
                    <a:pt x="49135" y="40296"/>
                    <a:pt x="33213" y="57214"/>
                    <a:pt x="21011" y="77550"/>
                  </a:cubicBezTo>
                  <a:cubicBezTo>
                    <a:pt x="6461" y="101835"/>
                    <a:pt x="264" y="128450"/>
                    <a:pt x="8" y="156647"/>
                  </a:cubicBezTo>
                  <a:cubicBezTo>
                    <a:pt x="-230" y="183802"/>
                    <a:pt x="4852" y="209613"/>
                    <a:pt x="17685" y="233806"/>
                  </a:cubicBezTo>
                  <a:cubicBezTo>
                    <a:pt x="29740" y="256464"/>
                    <a:pt x="46786" y="274351"/>
                    <a:pt x="68046" y="288344"/>
                  </a:cubicBezTo>
                  <a:cubicBezTo>
                    <a:pt x="86499" y="300510"/>
                    <a:pt x="124850" y="318515"/>
                    <a:pt x="192550" y="318515"/>
                  </a:cubicBezTo>
                  <a:cubicBezTo>
                    <a:pt x="302302" y="318515"/>
                    <a:pt x="345452" y="260724"/>
                    <a:pt x="346786" y="258905"/>
                  </a:cubicBezTo>
                  <a:cubicBezTo>
                    <a:pt x="346814" y="258868"/>
                    <a:pt x="346823" y="258832"/>
                    <a:pt x="346823" y="258786"/>
                  </a:cubicBezTo>
                  <a:lnTo>
                    <a:pt x="346823" y="214274"/>
                  </a:lnTo>
                  <a:cubicBezTo>
                    <a:pt x="346823" y="214101"/>
                    <a:pt x="346640" y="213991"/>
                    <a:pt x="346494" y="214082"/>
                  </a:cubicBezTo>
                  <a:cubicBezTo>
                    <a:pt x="342737" y="216276"/>
                    <a:pt x="307521" y="236667"/>
                    <a:pt x="279004" y="245359"/>
                  </a:cubicBezTo>
                  <a:cubicBezTo>
                    <a:pt x="241220" y="256867"/>
                    <a:pt x="204724" y="257415"/>
                    <a:pt x="184881" y="256282"/>
                  </a:cubicBezTo>
                </a:path>
              </a:pathLst>
            </a:custGeom>
            <a:grpFill/>
            <a:ln w="91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BE112E93-4D19-2F02-5CF2-28CA3BFDFA78}"/>
              </a:ext>
            </a:extLst>
          </p:cNvPr>
          <p:cNvGrpSpPr/>
          <p:nvPr/>
        </p:nvGrpSpPr>
        <p:grpSpPr>
          <a:xfrm>
            <a:off x="247076" y="1968827"/>
            <a:ext cx="4342806" cy="656544"/>
            <a:chOff x="247076" y="1968827"/>
            <a:chExt cx="4342806" cy="656544"/>
          </a:xfrm>
        </p:grpSpPr>
        <p:sp>
          <p:nvSpPr>
            <p:cNvPr id="25" name="Content Placeholder 11">
              <a:extLst>
                <a:ext uri="{FF2B5EF4-FFF2-40B4-BE49-F238E27FC236}">
                  <a16:creationId xmlns:a16="http://schemas.microsoft.com/office/drawing/2014/main" id="{78637726-F88C-17A8-7B34-D5A9D891DACD}"/>
                </a:ext>
              </a:extLst>
            </p:cNvPr>
            <p:cNvSpPr txBox="1">
              <a:spLocks/>
            </p:cNvSpPr>
            <p:nvPr/>
          </p:nvSpPr>
          <p:spPr>
            <a:xfrm>
              <a:off x="1553207" y="2009941"/>
              <a:ext cx="3036675" cy="595440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Font typeface="Arial" panose="020B0604020202020204" pitchFamily="34" charset="0"/>
                <a:buChar char="•"/>
                <a:defRPr sz="1600" kern="1200">
                  <a:solidFill>
                    <a:srgbClr val="1A1C2B"/>
                  </a:solidFill>
                  <a:latin typeface="HelveticaNowText Regular" panose="020B0504030202020204" pitchFamily="34" charset="0"/>
                  <a:ea typeface="HelveticaNowText Regular" panose="020B0504030202020204" pitchFamily="34" charset="0"/>
                  <a:cs typeface="HelveticaNowText Regular" panose="020B0504030202020204" pitchFamily="34" charset="0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Font typeface="Arial" panose="020B0604020202020204" pitchFamily="34" charset="0"/>
                <a:buChar char="•"/>
                <a:defRPr sz="1600" kern="1200">
                  <a:solidFill>
                    <a:srgbClr val="1A1C2B"/>
                  </a:solidFill>
                  <a:latin typeface="HelveticaNowText Regular" panose="020B0504030202020204" pitchFamily="34" charset="0"/>
                  <a:ea typeface="HelveticaNowText Regular" panose="020B0504030202020204" pitchFamily="34" charset="0"/>
                  <a:cs typeface="HelveticaNowText Regular" panose="020B0504030202020204" pitchFamily="34" charset="0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Font typeface="Arial" panose="020B0604020202020204" pitchFamily="34" charset="0"/>
                <a:buChar char="•"/>
                <a:defRPr sz="1600" kern="1200">
                  <a:solidFill>
                    <a:srgbClr val="1A1C2B"/>
                  </a:solidFill>
                  <a:latin typeface="HelveticaNowText Regular" panose="020B0504030202020204" pitchFamily="34" charset="0"/>
                  <a:ea typeface="HelveticaNowText Regular" panose="020B0504030202020204" pitchFamily="34" charset="0"/>
                  <a:cs typeface="HelveticaNowText Regular" panose="020B0504030202020204" pitchFamily="34" charset="0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Font typeface="Arial" panose="020B0604020202020204" pitchFamily="34" charset="0"/>
                <a:buChar char="•"/>
                <a:defRPr sz="1600" kern="1200">
                  <a:solidFill>
                    <a:srgbClr val="1A1C2B"/>
                  </a:solidFill>
                  <a:latin typeface="HelveticaNowText Regular" panose="020B0504030202020204" pitchFamily="34" charset="0"/>
                  <a:ea typeface="HelveticaNowText Regular" panose="020B0504030202020204" pitchFamily="34" charset="0"/>
                  <a:cs typeface="HelveticaNowText Regular" panose="020B0504030202020204" pitchFamily="34" charset="0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Font typeface="Arial" panose="020B0604020202020204" pitchFamily="34" charset="0"/>
                <a:buChar char="•"/>
                <a:defRPr sz="1600" kern="1200">
                  <a:solidFill>
                    <a:srgbClr val="1A1C2B"/>
                  </a:solidFill>
                  <a:latin typeface="HelveticaNowText Regular" panose="020B0504030202020204" pitchFamily="34" charset="0"/>
                  <a:ea typeface="HelveticaNowText Regular" panose="020B0504030202020204" pitchFamily="34" charset="0"/>
                  <a:cs typeface="HelveticaNowText Regular" panose="020B0504030202020204" pitchFamily="34" charset="0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None/>
              </a:pPr>
              <a:r>
                <a:rPr lang="en-US" sz="1100" dirty="0">
                  <a:solidFill>
                    <a:srgbClr val="FFFFFF"/>
                  </a:solidFill>
                  <a:latin typeface="+mj-lt"/>
                </a:rPr>
                <a:t>For users needing Click-to-dial, Microsoft Outlook or Google Contact integration or quick access to </a:t>
              </a:r>
              <a:r>
                <a:rPr lang="en-US" sz="1100" dirty="0" err="1">
                  <a:solidFill>
                    <a:srgbClr val="FFFFFF"/>
                  </a:solidFill>
                  <a:latin typeface="+mj-lt"/>
                </a:rPr>
                <a:t>BroadWorks</a:t>
              </a:r>
              <a:r>
                <a:rPr lang="en-US" sz="1100" dirty="0">
                  <a:solidFill>
                    <a:srgbClr val="FFFFFF"/>
                  </a:solidFill>
                  <a:latin typeface="+mj-lt"/>
                </a:rPr>
                <a:t> directories</a:t>
              </a:r>
              <a:endParaRPr lang="en-GB" sz="1100" dirty="0">
                <a:solidFill>
                  <a:srgbClr val="FFFFFF"/>
                </a:solidFill>
                <a:latin typeface="+mj-lt"/>
              </a:endParaRPr>
            </a:p>
          </p:txBody>
        </p:sp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C503242D-D4DC-0D69-98D7-42214C995046}"/>
                </a:ext>
              </a:extLst>
            </p:cNvPr>
            <p:cNvSpPr/>
            <p:nvPr/>
          </p:nvSpPr>
          <p:spPr>
            <a:xfrm>
              <a:off x="247076" y="1968827"/>
              <a:ext cx="1298728" cy="656544"/>
            </a:xfrm>
            <a:prstGeom prst="roundRect">
              <a:avLst>
                <a:gd name="adj" fmla="val 7777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>
                  <a:solidFill>
                    <a:srgbClr val="FFFFFF"/>
                  </a:solidFill>
                  <a:latin typeface="+mj-lt"/>
                </a:rPr>
                <a:t>Solo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0DC60811-8E72-1CE3-61BB-5F6C04041A7A}"/>
              </a:ext>
            </a:extLst>
          </p:cNvPr>
          <p:cNvGrpSpPr/>
          <p:nvPr/>
        </p:nvGrpSpPr>
        <p:grpSpPr>
          <a:xfrm>
            <a:off x="247075" y="2899926"/>
            <a:ext cx="4342806" cy="656544"/>
            <a:chOff x="247075" y="2899926"/>
            <a:chExt cx="4342806" cy="656544"/>
          </a:xfrm>
        </p:grpSpPr>
        <p:sp>
          <p:nvSpPr>
            <p:cNvPr id="27" name="Content Placeholder 11">
              <a:extLst>
                <a:ext uri="{FF2B5EF4-FFF2-40B4-BE49-F238E27FC236}">
                  <a16:creationId xmlns:a16="http://schemas.microsoft.com/office/drawing/2014/main" id="{943FBF59-35C3-2EFF-55B5-C7BD55D18A68}"/>
                </a:ext>
              </a:extLst>
            </p:cNvPr>
            <p:cNvSpPr txBox="1">
              <a:spLocks/>
            </p:cNvSpPr>
            <p:nvPr/>
          </p:nvSpPr>
          <p:spPr>
            <a:xfrm>
              <a:off x="1553207" y="2899926"/>
              <a:ext cx="3036674" cy="656544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00000"/>
                </a:lnSpc>
                <a:spcBef>
                  <a:spcPts val="0"/>
                </a:spcBef>
                <a:buFont typeface="Arial" panose="020B0604020202020204" pitchFamily="34" charset="0"/>
                <a:buNone/>
              </a:pPr>
              <a:r>
                <a:rPr lang="en-US" sz="1100">
                  <a:solidFill>
                    <a:srgbClr val="FFFFFF"/>
                  </a:solidFill>
                  <a:latin typeface="+mj-lt"/>
                </a:rPr>
                <a:t>Includes Microsoft Teams integration, Custom Call Events and Softphone options. Ideal for users needing enhanced presence and unified communication.</a:t>
              </a:r>
            </a:p>
          </p:txBody>
        </p:sp>
        <p:sp>
          <p:nvSpPr>
            <p:cNvPr id="30" name="Rectangle: Rounded Corners 29">
              <a:extLst>
                <a:ext uri="{FF2B5EF4-FFF2-40B4-BE49-F238E27FC236}">
                  <a16:creationId xmlns:a16="http://schemas.microsoft.com/office/drawing/2014/main" id="{72586E09-5AAE-4389-3436-64BCE5734985}"/>
                </a:ext>
              </a:extLst>
            </p:cNvPr>
            <p:cNvSpPr/>
            <p:nvPr/>
          </p:nvSpPr>
          <p:spPr>
            <a:xfrm>
              <a:off x="247075" y="2899926"/>
              <a:ext cx="1298728" cy="656544"/>
            </a:xfrm>
            <a:prstGeom prst="roundRect">
              <a:avLst>
                <a:gd name="adj" fmla="val 7777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rgbClr val="FFFFFF"/>
                  </a:solidFill>
                  <a:latin typeface="+mj-lt"/>
                </a:rPr>
                <a:t>Team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B3D903F2-7CDF-DC10-CB4A-35C18F0926C3}"/>
              </a:ext>
            </a:extLst>
          </p:cNvPr>
          <p:cNvGrpSpPr/>
          <p:nvPr/>
        </p:nvGrpSpPr>
        <p:grpSpPr>
          <a:xfrm>
            <a:off x="247075" y="3830304"/>
            <a:ext cx="4342806" cy="656544"/>
            <a:chOff x="247075" y="3830304"/>
            <a:chExt cx="4342806" cy="656544"/>
          </a:xfrm>
        </p:grpSpPr>
        <p:sp>
          <p:nvSpPr>
            <p:cNvPr id="26" name="Content Placeholder 15">
              <a:extLst>
                <a:ext uri="{FF2B5EF4-FFF2-40B4-BE49-F238E27FC236}">
                  <a16:creationId xmlns:a16="http://schemas.microsoft.com/office/drawing/2014/main" id="{CC9581D6-2899-4373-89A4-4803EF270BDB}"/>
                </a:ext>
              </a:extLst>
            </p:cNvPr>
            <p:cNvSpPr txBox="1">
              <a:spLocks/>
            </p:cNvSpPr>
            <p:nvPr/>
          </p:nvSpPr>
          <p:spPr>
            <a:xfrm>
              <a:off x="1553207" y="3830304"/>
              <a:ext cx="3036674" cy="656544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00000"/>
                </a:lnSpc>
                <a:spcBef>
                  <a:spcPts val="0"/>
                </a:spcBef>
                <a:buFont typeface="Arial" panose="020B0604020202020204" pitchFamily="34" charset="0"/>
                <a:buNone/>
              </a:pPr>
              <a:r>
                <a:rPr lang="en-US" sz="1100">
                  <a:solidFill>
                    <a:srgbClr val="FFFFFF"/>
                  </a:solidFill>
                  <a:latin typeface="+mj-lt"/>
                </a:rPr>
                <a:t>The complete license - includes all features and all available standard CRM integrations plus client API and Call Center features</a:t>
              </a:r>
            </a:p>
          </p:txBody>
        </p:sp>
        <p:sp>
          <p:nvSpPr>
            <p:cNvPr id="31" name="Rectangle: Rounded Corners 30">
              <a:extLst>
                <a:ext uri="{FF2B5EF4-FFF2-40B4-BE49-F238E27FC236}">
                  <a16:creationId xmlns:a16="http://schemas.microsoft.com/office/drawing/2014/main" id="{A51D91FF-EE39-87CD-4F00-D44E960C6538}"/>
                </a:ext>
              </a:extLst>
            </p:cNvPr>
            <p:cNvSpPr/>
            <p:nvPr/>
          </p:nvSpPr>
          <p:spPr>
            <a:xfrm>
              <a:off x="247075" y="3830304"/>
              <a:ext cx="1298728" cy="656544"/>
            </a:xfrm>
            <a:prstGeom prst="roundRect">
              <a:avLst>
                <a:gd name="adj" fmla="val 5555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>
                  <a:solidFill>
                    <a:srgbClr val="FFFFFF"/>
                  </a:solidFill>
                  <a:latin typeface="+mj-lt"/>
                </a:rPr>
                <a:t>Unite</a:t>
              </a:r>
            </a:p>
          </p:txBody>
        </p:sp>
      </p:grpSp>
      <p:sp>
        <p:nvSpPr>
          <p:cNvPr id="32" name="Content Placeholder 2">
            <a:extLst>
              <a:ext uri="{FF2B5EF4-FFF2-40B4-BE49-F238E27FC236}">
                <a16:creationId xmlns:a16="http://schemas.microsoft.com/office/drawing/2014/main" id="{9E1E0400-78B2-9A3B-542F-DD0C6710015E}"/>
              </a:ext>
            </a:extLst>
          </p:cNvPr>
          <p:cNvSpPr txBox="1">
            <a:spLocks/>
          </p:cNvSpPr>
          <p:nvPr/>
        </p:nvSpPr>
        <p:spPr>
          <a:xfrm>
            <a:off x="247076" y="912004"/>
            <a:ext cx="4372259" cy="101859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b="1" dirty="0">
                <a:solidFill>
                  <a:srgbClr val="FFFFFF"/>
                </a:solidFill>
                <a:latin typeface="+mj-lt"/>
              </a:rPr>
              <a:t>The licenses are a superset of each other - users only ever require one license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F2FBEB8-6920-217A-FB7E-03DDC059DB78}"/>
              </a:ext>
            </a:extLst>
          </p:cNvPr>
          <p:cNvSpPr txBox="1"/>
          <p:nvPr/>
        </p:nvSpPr>
        <p:spPr>
          <a:xfrm>
            <a:off x="474376" y="4856816"/>
            <a:ext cx="4372259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 algn="l" fontAlgn="b">
              <a:spcAft>
                <a:spcPts val="600"/>
              </a:spcAft>
              <a:buFont typeface="+mj-lt"/>
              <a:buAutoNum type="arabicPeriod"/>
            </a:pPr>
            <a:r>
              <a:rPr lang="en-US" sz="1000" b="1" u="none" strike="noStrike">
                <a:solidFill>
                  <a:schemeClr val="bg1"/>
                </a:solidFill>
                <a:effectLst/>
                <a:latin typeface="+mj-lt"/>
              </a:rPr>
              <a:t>Click to Dial options differ between Windows and macOS versions</a:t>
            </a:r>
          </a:p>
          <a:p>
            <a:pPr marL="228600" indent="-228600" fontAlgn="b">
              <a:spcAft>
                <a:spcPts val="600"/>
              </a:spcAft>
              <a:buFont typeface="+mj-lt"/>
              <a:buAutoNum type="arabicPeriod"/>
            </a:pPr>
            <a:r>
              <a:rPr lang="en-US" sz="1000" b="1" u="none" strike="noStrike">
                <a:solidFill>
                  <a:schemeClr val="bg1"/>
                </a:solidFill>
                <a:effectLst/>
                <a:latin typeface="+mj-lt"/>
              </a:rPr>
              <a:t>Call control will vary by device type</a:t>
            </a:r>
            <a:endParaRPr lang="en-US" sz="1000" b="1" i="0" u="none" strike="noStrike">
              <a:solidFill>
                <a:schemeClr val="bg1"/>
              </a:solidFill>
              <a:effectLst/>
              <a:latin typeface="+mj-lt"/>
            </a:endParaRPr>
          </a:p>
          <a:p>
            <a:pPr marL="228600" indent="-228600" algn="l" fontAlgn="b">
              <a:spcAft>
                <a:spcPts val="600"/>
              </a:spcAft>
              <a:buFont typeface="+mj-lt"/>
              <a:buAutoNum type="arabicPeriod"/>
            </a:pPr>
            <a:r>
              <a:rPr lang="en-GB" sz="1000" b="1" i="0" u="none" strike="noStrike">
                <a:solidFill>
                  <a:schemeClr val="bg1"/>
                </a:solidFill>
                <a:effectLst/>
                <a:latin typeface="+mj-lt"/>
              </a:rPr>
              <a:t>Outlook Web Access only on macOS</a:t>
            </a:r>
          </a:p>
          <a:p>
            <a:pPr marL="228600" indent="-228600" algn="l" fontAlgn="b">
              <a:spcAft>
                <a:spcPts val="600"/>
              </a:spcAft>
              <a:buFont typeface="+mj-lt"/>
              <a:buAutoNum type="arabicPeriod"/>
            </a:pPr>
            <a:r>
              <a:rPr lang="en-GB" sz="1000" b="1" i="0" u="none" strike="noStrike">
                <a:solidFill>
                  <a:schemeClr val="bg1"/>
                </a:solidFill>
                <a:effectLst/>
                <a:latin typeface="+mj-lt"/>
              </a:rPr>
              <a:t>Requires Microsoft Teams direct routing </a:t>
            </a:r>
            <a:br>
              <a:rPr lang="en-GB" sz="1000" b="1" i="0" u="none" strike="noStrike">
                <a:solidFill>
                  <a:schemeClr val="bg1"/>
                </a:solidFill>
                <a:effectLst/>
                <a:latin typeface="+mj-lt"/>
              </a:rPr>
            </a:br>
            <a:r>
              <a:rPr lang="en-GB" sz="1000" b="1" i="0" u="none" strike="noStrike">
                <a:solidFill>
                  <a:schemeClr val="bg1"/>
                </a:solidFill>
                <a:effectLst/>
                <a:latin typeface="+mj-lt"/>
              </a:rPr>
              <a:t>(or similar)</a:t>
            </a:r>
          </a:p>
          <a:p>
            <a:pPr marL="228600" indent="-228600" algn="l" fontAlgn="b">
              <a:spcAft>
                <a:spcPts val="600"/>
              </a:spcAft>
              <a:buFont typeface="+mj-lt"/>
              <a:buAutoNum type="arabicPeriod"/>
            </a:pPr>
            <a:r>
              <a:rPr lang="en-GB" sz="1000" b="1" i="0" u="none" strike="noStrike">
                <a:solidFill>
                  <a:schemeClr val="bg1"/>
                </a:solidFill>
                <a:effectLst/>
                <a:latin typeface="+mj-lt"/>
              </a:rPr>
              <a:t>List of Integrations will vary between Windows and macOS versions</a:t>
            </a:r>
          </a:p>
        </p:txBody>
      </p:sp>
    </p:spTree>
    <p:extLst>
      <p:ext uri="{BB962C8B-B14F-4D97-AF65-F5344CB8AC3E}">
        <p14:creationId xmlns:p14="http://schemas.microsoft.com/office/powerpoint/2010/main" val="1813203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</p:bldLst>
  </p:timing>
</p:sld>
</file>

<file path=ppt/theme/theme1.xml><?xml version="1.0" encoding="utf-8"?>
<a:theme xmlns:a="http://schemas.openxmlformats.org/drawingml/2006/main" name="8_Main Slide - Light">
  <a:themeElements>
    <a:clrScheme name="Expo.e Channel">
      <a:dk1>
        <a:srgbClr val="1A1C2B"/>
      </a:dk1>
      <a:lt1>
        <a:sysClr val="window" lastClr="FFFFFF"/>
      </a:lt1>
      <a:dk2>
        <a:srgbClr val="1A1C2B"/>
      </a:dk2>
      <a:lt2>
        <a:srgbClr val="00FF2D"/>
      </a:lt2>
      <a:accent1>
        <a:srgbClr val="7FFF95"/>
      </a:accent1>
      <a:accent2>
        <a:srgbClr val="BFFFCA"/>
      </a:accent2>
      <a:accent3>
        <a:srgbClr val="00FFD8"/>
      </a:accent3>
      <a:accent4>
        <a:srgbClr val="1A1C2B"/>
      </a:accent4>
      <a:accent5>
        <a:srgbClr val="00FF2D"/>
      </a:accent5>
      <a:accent6>
        <a:srgbClr val="000000"/>
      </a:accent6>
      <a:hlink>
        <a:srgbClr val="FFFFFF"/>
      </a:hlink>
      <a:folHlink>
        <a:srgbClr val="00FF2D"/>
      </a:folHlink>
    </a:clrScheme>
    <a:fontScheme name="Exponential-e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Data-Platform-Solution_JWB.pptx" id="{F977F052-F96B-4DA6-89D1-A950CDF6C897}" vid="{5E787117-2195-4169-9D98-55FE7789A03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AEE7694ABAEE4AAD0B21E57948C665" ma:contentTypeVersion="18" ma:contentTypeDescription="Create a new document." ma:contentTypeScope="" ma:versionID="4b734a0869d9f82c48f63dbc7d7bc79e">
  <xsd:schema xmlns:xsd="http://www.w3.org/2001/XMLSchema" xmlns:xs="http://www.w3.org/2001/XMLSchema" xmlns:p="http://schemas.microsoft.com/office/2006/metadata/properties" xmlns:ns2="a627b29c-87c9-4664-bf95-9f4015f36b10" xmlns:ns3="8dacb8ad-d8bf-4afc-8355-7985183833fd" targetNamespace="http://schemas.microsoft.com/office/2006/metadata/properties" ma:root="true" ma:fieldsID="fcb1ecb677fb997a6422b6105e94fdc6" ns2:_="" ns3:_="">
    <xsd:import namespace="a627b29c-87c9-4664-bf95-9f4015f36b10"/>
    <xsd:import namespace="8dacb8ad-d8bf-4afc-8355-7985183833f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ainProduct" minOccurs="0"/>
                <xsd:element ref="ns2:Vertical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AdditonalProducts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27b29c-87c9-4664-bf95-9f4015f36b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38e39cdb-01ac-4c4a-9d60-db0dd1c5af7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ainProduct" ma:index="17" nillable="true" ma:displayName="Main Product" ma:format="Dropdown" ma:internalName="MainProduct">
      <xsd:simpleType>
        <xsd:union memberTypes="dms:Text">
          <xsd:simpleType>
            <xsd:restriction base="dms:Choice">
              <xsd:enumeration value="TCaaS"/>
              <xsd:enumeration value="CCaaS"/>
              <xsd:enumeration value="MTR"/>
            </xsd:restriction>
          </xsd:simpleType>
        </xsd:union>
      </xsd:simpleType>
    </xsd:element>
    <xsd:element name="Vertical" ma:index="18" nillable="true" ma:displayName="Vertical" ma:format="Dropdown" ma:internalName="Vertical">
      <xsd:simpleType>
        <xsd:union memberTypes="dms:Text">
          <xsd:simpleType>
            <xsd:restriction base="dms:Choice">
              <xsd:enumeration value="Housing"/>
              <xsd:enumeration value="Public Sector"/>
              <xsd:enumeration value="Legal"/>
            </xsd:restriction>
          </xsd:simpleType>
        </xsd:un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AdditonalProductss" ma:index="23" nillable="true" ma:displayName="Additonal Productss" ma:format="Dropdown" ma:internalName="AdditonalProductss">
      <xsd:simpleType>
        <xsd:restriction base="dms:Text">
          <xsd:maxLength value="255"/>
        </xsd:restriction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acb8ad-d8bf-4afc-8355-7985183833fd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360c7ddf-c91d-4115-85e4-368a57c2f931}" ma:internalName="TaxCatchAll" ma:showField="CatchAllData" ma:web="8dacb8ad-d8bf-4afc-8355-7985183833f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ertical xmlns="a627b29c-87c9-4664-bf95-9f4015f36b10" xsi:nil="true"/>
    <AdditonalProductss xmlns="a627b29c-87c9-4664-bf95-9f4015f36b10" xsi:nil="true"/>
    <TaxCatchAll xmlns="8dacb8ad-d8bf-4afc-8355-7985183833fd" xsi:nil="true"/>
    <lcf76f155ced4ddcb4097134ff3c332f xmlns="a627b29c-87c9-4664-bf95-9f4015f36b10">
      <Terms xmlns="http://schemas.microsoft.com/office/infopath/2007/PartnerControls"/>
    </lcf76f155ced4ddcb4097134ff3c332f>
    <MainProduct xmlns="a627b29c-87c9-4664-bf95-9f4015f36b10" xsi:nil="true"/>
  </documentManagement>
</p:properties>
</file>

<file path=customXml/itemProps1.xml><?xml version="1.0" encoding="utf-8"?>
<ds:datastoreItem xmlns:ds="http://schemas.openxmlformats.org/officeDocument/2006/customXml" ds:itemID="{7D6E170A-1A0B-4371-8811-C7404AB235B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EDCA97A-DFA3-4122-9F1B-83B58F0277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627b29c-87c9-4664-bf95-9f4015f36b10"/>
    <ds:schemaRef ds:uri="8dacb8ad-d8bf-4afc-8355-7985183833f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E48DD9E-4D22-4F78-BCF4-698480B9EE67}">
  <ds:schemaRefs>
    <ds:schemaRef ds:uri="http://purl.org/dc/elements/1.1/"/>
    <ds:schemaRef ds:uri="http://purl.org/dc/terms/"/>
    <ds:schemaRef ds:uri="8dacb8ad-d8bf-4afc-8355-7985183833fd"/>
    <ds:schemaRef ds:uri="http://schemas.microsoft.com/office/2006/metadata/properties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a627b29c-87c9-4664-bf95-9f4015f36b10"/>
    <ds:schemaRef ds:uri="http://www.w3.org/XML/1998/namespace"/>
  </ds:schemaRefs>
</ds:datastoreItem>
</file>

<file path=docMetadata/LabelInfo.xml><?xml version="1.0" encoding="utf-8"?>
<clbl:labelList xmlns:clbl="http://schemas.microsoft.com/office/2020/mipLabelMetadata">
  <clbl:label id="{13f88b1a-c749-4c3c-a732-bf54bc360645}" enabled="0" method="" siteId="{13f88b1a-c749-4c3c-a732-bf54bc360645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898</Words>
  <Application>Microsoft Office PowerPoint</Application>
  <PresentationFormat>Widescreen</PresentationFormat>
  <Paragraphs>382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Courier New</vt:lpstr>
      <vt:lpstr>Helvetica</vt:lpstr>
      <vt:lpstr>Wingdings</vt:lpstr>
      <vt:lpstr>8_Main Slide - Light</vt:lpstr>
      <vt:lpstr>Feature Matrix</vt:lpstr>
      <vt:lpstr>Feature Matrix</vt:lpstr>
      <vt:lpstr>Licensing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Andrew Leatherland</dc:creator>
  <cp:lastModifiedBy>Jason Williams-Bew</cp:lastModifiedBy>
  <cp:revision>14</cp:revision>
  <dcterms:created xsi:type="dcterms:W3CDTF">2024-11-11T16:24:05Z</dcterms:created>
  <dcterms:modified xsi:type="dcterms:W3CDTF">2025-03-28T09:56:59Z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0x0101006BAEE7694ABAEE4AAD0B21E57948C665</vt:lpwstr>
  </property>
  <property fmtid="{D5CDD505-2E9C-101B-9397-08002B2CF9AE}" pid="3" name="MediaServiceImageTags">
    <vt:lpwstr/>
  </property>
</Properties>
</file>