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4" r:id="rId5"/>
    <p:sldMasterId id="2147483668" r:id="rId6"/>
  </p:sldMasterIdLst>
  <p:notesMasterIdLst>
    <p:notesMasterId r:id="rId10"/>
  </p:notesMasterIdLst>
  <p:sldIdLst>
    <p:sldId id="2143187705" r:id="rId7"/>
    <p:sldId id="2143187706" r:id="rId8"/>
    <p:sldId id="214318770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716D07-7C86-196D-96CE-C5758C1BD6C1}" name="Trinity Seenath" initials="TS" userId="S::trinity.seenath@exponential-e.com::e2c9180b-0947-4fc1-b739-8e5acc7c91e5" providerId="AD"/>
  <p188:author id="{D168064A-45DA-8805-DC08-199C7ECE5D97}" name="Andrew Leatherland" initials="" userId="S::Andrew.Leatherland@Exponential-e.com::41b834d7-b167-4561-8198-e25f2caa44b4" providerId="AD"/>
  <p188:author id="{63A631EC-518D-E3B9-852E-D7A0D1C8FDC8}" name="Andrew Leatherland" initials="AL" userId="S::andrew.leatherland@exponential-e.com::41b834d7-b167-4561-8198-e25f2caa44b4" providerId="AD"/>
  <p188:author id="{05EC59F8-3687-FA52-E1F6-4C9F22A104FF}" name="Viktoria Pfeff" initials="VP" userId="S::viktoria.pfeff@exponential-e.com::64b38e73-835a-44e8-927a-4958e3c1077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CBA479-8A17-4A10-A9A8-45D18B35EF6E}" v="10" dt="2025-03-28T09:51:30.7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1" autoAdjust="0"/>
    <p:restoredTop sz="94660"/>
  </p:normalViewPr>
  <p:slideViewPr>
    <p:cSldViewPr snapToGrid="0">
      <p:cViewPr varScale="1">
        <p:scale>
          <a:sx n="101" d="100"/>
          <a:sy n="101" d="100"/>
        </p:scale>
        <p:origin x="7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67AA7C-D65E-4C3C-921A-FA2D03577D9F}" type="datetimeFigureOut">
              <a:rPr lang="en-GB" smtClean="0"/>
              <a:t>28/03/2025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B70B63-72F3-4B47-A2BE-D4814DC78B9A}" type="slidenum">
              <a:rPr lang="en-GB" smtClean="0"/>
              <a:t>‹#›</a:t>
            </a:fld>
            <a:endParaRPr lang="en-GB"/>
          </a:p>
        </p:txBody>
      </p:sp>
    </p:spTree>
    <p:extLst>
      <p:ext uri="{BB962C8B-B14F-4D97-AF65-F5344CB8AC3E}">
        <p14:creationId xmlns:p14="http://schemas.microsoft.com/office/powerpoint/2010/main" val="77642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Slide - Light">
    <p:bg>
      <p:bgPr>
        <a:solidFill>
          <a:srgbClr val="E7E8F1"/>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rgbClr val="1A1C2B"/>
                </a:solidFill>
                <a:latin typeface="Helvetica" pitchFamily="2" charset="0"/>
                <a:ea typeface="+mj-ea"/>
                <a:cs typeface="Helvetica" pitchFamily="2"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rgbClr val="1A1C2B"/>
                </a:solidFill>
                <a:latin typeface="Helvetica" pitchFamily="2" charset="0"/>
                <a:ea typeface="Helvetica" pitchFamily="2" charset="0"/>
                <a:cs typeface="Helvetica" pitchFamily="2" charset="0"/>
              </a:defRPr>
            </a:lvl1pPr>
            <a:lvl2pPr>
              <a:spcBef>
                <a:spcPts val="600"/>
              </a:spcBef>
              <a:spcAft>
                <a:spcPts val="600"/>
              </a:spcAft>
              <a:defRPr sz="1600">
                <a:solidFill>
                  <a:srgbClr val="1A1C2B"/>
                </a:solidFill>
                <a:latin typeface="Helvetica" pitchFamily="2" charset="0"/>
                <a:ea typeface="Helvetica" pitchFamily="2" charset="0"/>
                <a:cs typeface="Helvetica" pitchFamily="2" charset="0"/>
              </a:defRPr>
            </a:lvl2pPr>
            <a:lvl3pPr>
              <a:spcBef>
                <a:spcPts val="600"/>
              </a:spcBef>
              <a:spcAft>
                <a:spcPts val="600"/>
              </a:spcAft>
              <a:defRPr sz="1600">
                <a:solidFill>
                  <a:srgbClr val="1A1C2B"/>
                </a:solidFill>
                <a:latin typeface="Helvetica" pitchFamily="2" charset="0"/>
                <a:ea typeface="Helvetica" pitchFamily="2" charset="0"/>
                <a:cs typeface="Helvetica" pitchFamily="2" charset="0"/>
              </a:defRPr>
            </a:lvl3pPr>
            <a:lvl4pPr>
              <a:spcBef>
                <a:spcPts val="600"/>
              </a:spcBef>
              <a:spcAft>
                <a:spcPts val="600"/>
              </a:spcAft>
              <a:defRPr sz="1600">
                <a:solidFill>
                  <a:srgbClr val="1A1C2B"/>
                </a:solidFill>
                <a:latin typeface="Helvetica" pitchFamily="2" charset="0"/>
                <a:ea typeface="Helvetica" pitchFamily="2" charset="0"/>
                <a:cs typeface="Helvetica" pitchFamily="2" charset="0"/>
              </a:defRPr>
            </a:lvl4pPr>
            <a:lvl5pPr>
              <a:spcBef>
                <a:spcPts val="600"/>
              </a:spcBef>
              <a:spcAft>
                <a:spcPts val="600"/>
              </a:spcAft>
              <a:defRPr sz="1600">
                <a:solidFill>
                  <a:srgbClr val="1A1C2B"/>
                </a:solidFill>
                <a:latin typeface="Helvetica" pitchFamily="2" charset="0"/>
                <a:ea typeface="Helvetica" pitchFamily="2" charset="0"/>
                <a:cs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rgbClr val="12274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rgbClr val="1A1C2B"/>
                  </a:solidFill>
                  <a:latin typeface="Helvetica" pitchFamily="2" charset="0"/>
                  <a:ea typeface="+mn-ea"/>
                  <a:cs typeface="HelveticaNowDisplay Bold" panose="020B0804030202020204" pitchFamily="34" charset="0"/>
                </a:rPr>
                <a:t>Be Unstoppable.</a:t>
              </a:r>
              <a:r>
                <a:rPr lang="en-GB" sz="1200" b="1" kern="1200">
                  <a:solidFill>
                    <a:srgbClr val="1A1C2B"/>
                  </a:solidFill>
                  <a:latin typeface="Helvetica" pitchFamily="2" charset="0"/>
                  <a:ea typeface="+mn-ea"/>
                  <a:cs typeface="HelveticaNowDisplay Bold" panose="020B0804030202020204" pitchFamily="34" charset="0"/>
                </a:rPr>
                <a:t> </a:t>
              </a:r>
              <a:r>
                <a:rPr lang="en-GB" sz="1200" b="1">
                  <a:solidFill>
                    <a:srgbClr val="1A1C2B"/>
                  </a:solidFill>
                  <a:latin typeface="Helvetica" pitchFamily="2" charset="0"/>
                  <a:cs typeface="HelveticaNowDisplay Bold" panose="020B0804030202020204" pitchFamily="34" charset="0"/>
                </a:rPr>
                <a:t>The Exponential-e Group </a:t>
              </a:r>
              <a:r>
                <a:rPr lang="en-GB" sz="1200">
                  <a:solidFill>
                    <a:srgbClr val="1A1C2B"/>
                  </a:solidFill>
                  <a:latin typeface="Helvetica" pitchFamily="2"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rgbClr val="1A1C2B"/>
                  </a:solidFill>
                  <a:latin typeface="Helvetica" pitchFamily="2" charset="0"/>
                  <a:ea typeface="+mn-ea"/>
                  <a:cs typeface="HelveticaNowText Regular" panose="020B0504030202020204" pitchFamily="34" charset="0"/>
                </a:rPr>
                <a:t>www.expo-e.uk    |    </a:t>
              </a:r>
              <a:r>
                <a:rPr lang="en-GB" sz="1200" b="0" kern="1200">
                  <a:solidFill>
                    <a:srgbClr val="1A1C2B"/>
                  </a:solidFill>
                  <a:latin typeface="Helvetica" pitchFamily="2"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tx1"/>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latin typeface="Helvetica" pitchFamily="2" charset="0"/>
              </a:endParaRPr>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latin typeface="Helvetica" pitchFamily="2" charset="0"/>
              </a:endParaRPr>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latin typeface="Helvetica" pitchFamily="2" charset="0"/>
              </a:endParaRPr>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latin typeface="Helvetica" pitchFamily="2" charset="0"/>
              </a:endParaRPr>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latin typeface="Helvetica" pitchFamily="2" charset="0"/>
              </a:endParaRPr>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latin typeface="Helvetica" pitchFamily="2" charset="0"/>
              </a:endParaRPr>
            </a:p>
          </p:txBody>
        </p:sp>
      </p:grpSp>
    </p:spTree>
    <p:extLst>
      <p:ext uri="{BB962C8B-B14F-4D97-AF65-F5344CB8AC3E}">
        <p14:creationId xmlns:p14="http://schemas.microsoft.com/office/powerpoint/2010/main" val="717814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ight Backing - Main">
    <p:spTree>
      <p:nvGrpSpPr>
        <p:cNvPr id="1" name=""/>
        <p:cNvGrpSpPr/>
        <p:nvPr/>
      </p:nvGrpSpPr>
      <p:grpSpPr>
        <a:xfrm>
          <a:off x="0" y="0"/>
          <a:ext cx="0" cy="0"/>
          <a:chOff x="0" y="0"/>
          <a:chExt cx="0" cy="0"/>
        </a:xfrm>
      </p:grpSpPr>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300123"/>
          </a:xfrm>
          <a:prstGeom prst="rect">
            <a:avLst/>
          </a:prstGeom>
        </p:spPr>
        <p:txBody>
          <a:bodyPr/>
          <a:lstStyle>
            <a:lvl1pPr>
              <a:spcBef>
                <a:spcPts val="600"/>
              </a:spcBef>
              <a:spcAft>
                <a:spcPts val="600"/>
              </a:spcAft>
              <a:defRPr sz="1600">
                <a:solidFill>
                  <a:schemeClr val="tx1"/>
                </a:solidFill>
                <a:latin typeface="Helvetica" pitchFamily="2" charset="0"/>
                <a:ea typeface="Helvetica" pitchFamily="2" charset="0"/>
                <a:cs typeface="Helvetica" pitchFamily="2" charset="0"/>
              </a:defRPr>
            </a:lvl1pPr>
            <a:lvl2pPr>
              <a:spcBef>
                <a:spcPts val="600"/>
              </a:spcBef>
              <a:spcAft>
                <a:spcPts val="600"/>
              </a:spcAft>
              <a:defRPr sz="1600">
                <a:solidFill>
                  <a:schemeClr val="tx1"/>
                </a:solidFill>
                <a:latin typeface="Helvetica" pitchFamily="2" charset="0"/>
                <a:ea typeface="Helvetica" pitchFamily="2" charset="0"/>
                <a:cs typeface="Helvetica" pitchFamily="2" charset="0"/>
              </a:defRPr>
            </a:lvl2pPr>
            <a:lvl3pPr>
              <a:spcBef>
                <a:spcPts val="600"/>
              </a:spcBef>
              <a:spcAft>
                <a:spcPts val="600"/>
              </a:spcAft>
              <a:defRPr sz="1600">
                <a:solidFill>
                  <a:schemeClr val="tx1"/>
                </a:solidFill>
                <a:latin typeface="Helvetica" pitchFamily="2" charset="0"/>
                <a:ea typeface="Helvetica" pitchFamily="2" charset="0"/>
                <a:cs typeface="Helvetica" pitchFamily="2" charset="0"/>
              </a:defRPr>
            </a:lvl3pPr>
            <a:lvl4pPr>
              <a:spcBef>
                <a:spcPts val="600"/>
              </a:spcBef>
              <a:spcAft>
                <a:spcPts val="600"/>
              </a:spcAft>
              <a:defRPr sz="1600">
                <a:solidFill>
                  <a:schemeClr val="tx1"/>
                </a:solidFill>
                <a:latin typeface="Helvetica" pitchFamily="2" charset="0"/>
                <a:ea typeface="Helvetica" pitchFamily="2" charset="0"/>
                <a:cs typeface="Helvetica" pitchFamily="2" charset="0"/>
              </a:defRPr>
            </a:lvl4pPr>
            <a:lvl5pPr>
              <a:spcBef>
                <a:spcPts val="600"/>
              </a:spcBef>
              <a:spcAft>
                <a:spcPts val="600"/>
              </a:spcAft>
              <a:defRPr sz="1600">
                <a:solidFill>
                  <a:schemeClr val="tx1"/>
                </a:solidFill>
                <a:latin typeface="Helvetica" pitchFamily="2" charset="0"/>
                <a:ea typeface="Helvetica" pitchFamily="2" charset="0"/>
                <a:cs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Box 8">
            <a:extLst>
              <a:ext uri="{FF2B5EF4-FFF2-40B4-BE49-F238E27FC236}">
                <a16:creationId xmlns:a16="http://schemas.microsoft.com/office/drawing/2014/main" id="{8138A02E-146E-4DDA-B16C-C6DA867ADBA2}"/>
              </a:ext>
            </a:extLst>
          </p:cNvPr>
          <p:cNvSpPr txBox="1"/>
          <p:nvPr userDrawn="1"/>
        </p:nvSpPr>
        <p:spPr>
          <a:xfrm>
            <a:off x="193040" y="6224711"/>
            <a:ext cx="4708710" cy="518160"/>
          </a:xfrm>
          <a:prstGeom prst="rect">
            <a:avLst/>
          </a:prstGeom>
          <a:noFill/>
        </p:spPr>
        <p:txBody>
          <a:bodyPr wrap="square" lIns="180000" tIns="180000" rIns="180000" bIns="180000" rtlCol="0" anchor="ctr" anchorCtr="0">
            <a:noAutofit/>
          </a:bodyPr>
          <a:lstStyle/>
          <a:p>
            <a:r>
              <a:rPr lang="en-GB" sz="1100" b="0">
                <a:solidFill>
                  <a:schemeClr val="tx1"/>
                </a:solidFill>
                <a:latin typeface="Helvetica" pitchFamily="2" charset="0"/>
              </a:rPr>
              <a:t>Digital Transformation </a:t>
            </a:r>
            <a:r>
              <a:rPr lang="en-GB" sz="1100" b="1" baseline="0">
                <a:solidFill>
                  <a:schemeClr val="tx1"/>
                </a:solidFill>
                <a:latin typeface="Helvetica" pitchFamily="2" charset="0"/>
              </a:rPr>
              <a:t>by Exponential-e</a:t>
            </a:r>
            <a:endParaRPr lang="en-GB" sz="1100" b="1">
              <a:solidFill>
                <a:schemeClr val="tx1"/>
              </a:solidFill>
              <a:latin typeface="Helvetica" pitchFamily="2" charset="0"/>
            </a:endParaRPr>
          </a:p>
        </p:txBody>
      </p:sp>
      <p:sp>
        <p:nvSpPr>
          <p:cNvPr id="2" name="Title 23">
            <a:extLst>
              <a:ext uri="{FF2B5EF4-FFF2-40B4-BE49-F238E27FC236}">
                <a16:creationId xmlns:a16="http://schemas.microsoft.com/office/drawing/2014/main" id="{F49CCA1E-1C45-CB93-7F16-3B15E674CB12}"/>
              </a:ext>
            </a:extLst>
          </p:cNvPr>
          <p:cNvSpPr>
            <a:spLocks noGrp="1"/>
          </p:cNvSpPr>
          <p:nvPr>
            <p:ph type="title" hasCustomPrompt="1"/>
          </p:nvPr>
        </p:nvSpPr>
        <p:spPr>
          <a:xfrm>
            <a:off x="2806700" y="6875"/>
            <a:ext cx="8928100" cy="749300"/>
          </a:xfrm>
          <a:prstGeom prst="rect">
            <a:avLst/>
          </a:prstGeom>
          <a:ln>
            <a:noFill/>
          </a:ln>
        </p:spPr>
        <p:txBody>
          <a:bodyPr vert="horz" anchor="ctr"/>
          <a:lstStyle>
            <a:lvl1pPr marL="0" algn="r" defTabSz="609585" rtl="0" eaLnBrk="1" latinLnBrk="0" hangingPunct="1">
              <a:spcBef>
                <a:spcPct val="0"/>
              </a:spcBef>
              <a:buNone/>
              <a:defRPr lang="en-US" sz="2400" b="0" i="0" kern="0" spc="0" dirty="0">
                <a:solidFill>
                  <a:schemeClr val="bg1"/>
                </a:solidFill>
                <a:latin typeface="Helvetica" pitchFamily="2" charset="0"/>
                <a:ea typeface="+mj-ea"/>
                <a:cs typeface="+mj-cs"/>
              </a:defRPr>
            </a:lvl1pPr>
          </a:lstStyle>
          <a:p>
            <a:r>
              <a:rPr lang="en-US"/>
              <a:t>Presentation Title Slide Here</a:t>
            </a:r>
          </a:p>
        </p:txBody>
      </p:sp>
    </p:spTree>
    <p:extLst>
      <p:ext uri="{BB962C8B-B14F-4D97-AF65-F5344CB8AC3E}">
        <p14:creationId xmlns:p14="http://schemas.microsoft.com/office/powerpoint/2010/main" val="425785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7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8_Title Only">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B2C4711-40ED-5942-B3F4-69F7BB435B80}"/>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1253693" y="6207760"/>
            <a:ext cx="1078155" cy="833119"/>
          </a:xfrm>
          <a:prstGeom prst="rect">
            <a:avLst/>
          </a:prstGeom>
        </p:spPr>
      </p:pic>
      <p:sp>
        <p:nvSpPr>
          <p:cNvPr id="3" name="Title 2">
            <a:extLst>
              <a:ext uri="{FF2B5EF4-FFF2-40B4-BE49-F238E27FC236}">
                <a16:creationId xmlns:a16="http://schemas.microsoft.com/office/drawing/2014/main" id="{0EDCDA1E-6697-864C-83FF-7B4AFEBC6EF4}"/>
              </a:ext>
            </a:extLst>
          </p:cNvPr>
          <p:cNvSpPr>
            <a:spLocks noGrp="1"/>
          </p:cNvSpPr>
          <p:nvPr>
            <p:ph type="title" hasCustomPrompt="1"/>
          </p:nvPr>
        </p:nvSpPr>
        <p:spPr/>
        <p:txBody>
          <a:bodyPr anchor="t"/>
          <a:lstStyle/>
          <a:p>
            <a:r>
              <a:rPr lang="en-US"/>
              <a:t>Click to edit Calibri bold, 40pt</a:t>
            </a:r>
          </a:p>
        </p:txBody>
      </p:sp>
      <p:sp>
        <p:nvSpPr>
          <p:cNvPr id="2" name="Slide Number Placeholder 1">
            <a:extLst>
              <a:ext uri="{FF2B5EF4-FFF2-40B4-BE49-F238E27FC236}">
                <a16:creationId xmlns:a16="http://schemas.microsoft.com/office/drawing/2014/main" id="{B4E92F4F-C217-1447-B780-F991A23DA614}"/>
              </a:ext>
            </a:extLst>
          </p:cNvPr>
          <p:cNvSpPr>
            <a:spLocks noGrp="1"/>
          </p:cNvSpPr>
          <p:nvPr>
            <p:ph type="sldNum" sz="quarter" idx="10"/>
          </p:nvPr>
        </p:nvSpPr>
        <p:spPr>
          <a:xfrm>
            <a:off x="256032" y="6382512"/>
            <a:ext cx="191583" cy="365125"/>
          </a:xfrm>
          <a:prstGeom prst="rect">
            <a:avLst/>
          </a:prstGeom>
        </p:spPr>
        <p:txBody>
          <a:bodyPr/>
          <a:lstStyle/>
          <a:p>
            <a:fld id="{8F7CD1BA-DA5F-1C49-BF18-6CB271957334}" type="slidenum">
              <a:rPr lang="en-US" smtClean="0"/>
              <a:pPr/>
              <a:t>‹#›</a:t>
            </a:fld>
            <a:endParaRPr lang="en-US"/>
          </a:p>
        </p:txBody>
      </p:sp>
    </p:spTree>
    <p:extLst>
      <p:ext uri="{BB962C8B-B14F-4D97-AF65-F5344CB8AC3E}">
        <p14:creationId xmlns:p14="http://schemas.microsoft.com/office/powerpoint/2010/main" val="1797619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C174C-27F0-50A1-B066-8E0AF1AE9185}"/>
              </a:ext>
            </a:extLst>
          </p:cNvPr>
          <p:cNvSpPr>
            <a:spLocks noGrp="1"/>
          </p:cNvSpPr>
          <p:nvPr>
            <p:ph type="dt" sz="half" idx="10"/>
          </p:nvPr>
        </p:nvSpPr>
        <p:spPr/>
        <p:txBody>
          <a:bodyPr/>
          <a:lstStyle/>
          <a:p>
            <a:fld id="{A2BA6F8C-B981-441C-B08A-A81A877624B4}" type="datetimeFigureOut">
              <a:rPr lang="en-GB" smtClean="0"/>
              <a:t>28/03/2025</a:t>
            </a:fld>
            <a:endParaRPr lang="en-GB"/>
          </a:p>
        </p:txBody>
      </p:sp>
      <p:sp>
        <p:nvSpPr>
          <p:cNvPr id="3" name="Footer Placeholder 2">
            <a:extLst>
              <a:ext uri="{FF2B5EF4-FFF2-40B4-BE49-F238E27FC236}">
                <a16:creationId xmlns:a16="http://schemas.microsoft.com/office/drawing/2014/main" id="{342B5F48-87FE-5CB9-F3C3-083F2D919EF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F3521AB-593D-987C-F842-BFF6C63663D3}"/>
              </a:ext>
            </a:extLst>
          </p:cNvPr>
          <p:cNvSpPr>
            <a:spLocks noGrp="1"/>
          </p:cNvSpPr>
          <p:nvPr>
            <p:ph type="sldNum" sz="quarter" idx="12"/>
          </p:nvPr>
        </p:nvSpPr>
        <p:spPr/>
        <p:txBody>
          <a:bodyPr/>
          <a:lstStyle/>
          <a:p>
            <a:fld id="{7AF422D6-FF54-4D70-A2B1-D7CB17620A5E}" type="slidenum">
              <a:rPr lang="en-GB" smtClean="0"/>
              <a:t>‹#›</a:t>
            </a:fld>
            <a:endParaRPr lang="en-GB"/>
          </a:p>
        </p:txBody>
      </p:sp>
    </p:spTree>
    <p:extLst>
      <p:ext uri="{BB962C8B-B14F-4D97-AF65-F5344CB8AC3E}">
        <p14:creationId xmlns:p14="http://schemas.microsoft.com/office/powerpoint/2010/main" val="478033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slide wide 1col">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F5887288-F74C-AB19-CB2C-05E540D47255}"/>
              </a:ext>
            </a:extLst>
          </p:cNvPr>
          <p:cNvSpPr>
            <a:spLocks noGrp="1"/>
          </p:cNvSpPr>
          <p:nvPr>
            <p:ph sz="quarter" idx="12"/>
          </p:nvPr>
        </p:nvSpPr>
        <p:spPr>
          <a:xfrm>
            <a:off x="488708" y="726215"/>
            <a:ext cx="10267541" cy="322639"/>
          </a:xfrm>
          <a:prstGeom prst="rect">
            <a:avLst/>
          </a:prstGeom>
          <a:ln>
            <a:noFill/>
          </a:ln>
        </p:spPr>
        <p:txBody>
          <a:bodyPr/>
          <a:lstStyle>
            <a:lvl1pPr marL="0" indent="0">
              <a:lnSpc>
                <a:spcPct val="100000"/>
              </a:lnSpc>
              <a:buNone/>
              <a:defRPr sz="2000">
                <a:solidFill>
                  <a:schemeClr val="accent1"/>
                </a:solidFill>
              </a:defRPr>
            </a:lvl1pPr>
          </a:lstStyle>
          <a:p>
            <a:pPr lvl="0"/>
            <a:r>
              <a:rPr lang="en-GB"/>
              <a:t>Click to edit Master text styles</a:t>
            </a:r>
          </a:p>
        </p:txBody>
      </p:sp>
      <p:sp>
        <p:nvSpPr>
          <p:cNvPr id="16" name="Content Placeholder 15">
            <a:extLst>
              <a:ext uri="{FF2B5EF4-FFF2-40B4-BE49-F238E27FC236}">
                <a16:creationId xmlns:a16="http://schemas.microsoft.com/office/drawing/2014/main" id="{0B79B8C5-4DB6-C160-C923-A1FCDA10FF83}"/>
              </a:ext>
            </a:extLst>
          </p:cNvPr>
          <p:cNvSpPr>
            <a:spLocks noGrp="1"/>
          </p:cNvSpPr>
          <p:nvPr>
            <p:ph sz="quarter" idx="13" hasCustomPrompt="1"/>
          </p:nvPr>
        </p:nvSpPr>
        <p:spPr>
          <a:xfrm>
            <a:off x="488950" y="278034"/>
            <a:ext cx="10267540" cy="441480"/>
          </a:xfrm>
          <a:prstGeom prst="rect">
            <a:avLst/>
          </a:prstGeom>
        </p:spPr>
        <p:txBody>
          <a:bodyPr anchor="b"/>
          <a:lstStyle>
            <a:lvl1pPr marL="0" indent="0">
              <a:lnSpc>
                <a:spcPct val="100000"/>
              </a:lnSpc>
              <a:buNone/>
              <a:defRPr b="1"/>
            </a:lvl1pPr>
          </a:lstStyle>
          <a:p>
            <a:r>
              <a:rPr lang="en-GB" sz="2800"/>
              <a:t>Enter slide title</a:t>
            </a:r>
            <a:endParaRPr lang="en-US" sz="2800"/>
          </a:p>
        </p:txBody>
      </p:sp>
      <p:sp>
        <p:nvSpPr>
          <p:cNvPr id="19" name="Content Placeholder 18">
            <a:extLst>
              <a:ext uri="{FF2B5EF4-FFF2-40B4-BE49-F238E27FC236}">
                <a16:creationId xmlns:a16="http://schemas.microsoft.com/office/drawing/2014/main" id="{D1C85119-6EB0-ABEF-D786-8A1C3264D831}"/>
              </a:ext>
            </a:extLst>
          </p:cNvPr>
          <p:cNvSpPr>
            <a:spLocks noGrp="1"/>
          </p:cNvSpPr>
          <p:nvPr>
            <p:ph sz="quarter" idx="14"/>
          </p:nvPr>
        </p:nvSpPr>
        <p:spPr>
          <a:xfrm>
            <a:off x="488950" y="1249680"/>
            <a:ext cx="11214100" cy="4911277"/>
          </a:xfrm>
          <a:prstGeom prst="rect">
            <a:avLst/>
          </a:prstGeom>
        </p:spPr>
        <p:txBody>
          <a:bodyPr/>
          <a:lstStyle>
            <a:lvl1pPr>
              <a:lnSpc>
                <a:spcPct val="100000"/>
              </a:lnSpc>
              <a:buClr>
                <a:schemeClr val="accent2"/>
              </a:buClr>
              <a:defRPr sz="1800"/>
            </a:lvl1pPr>
            <a:lvl2pPr marL="685800" indent="-228600">
              <a:lnSpc>
                <a:spcPct val="100000"/>
              </a:lnSpc>
              <a:buClr>
                <a:schemeClr val="accent3"/>
              </a:buClr>
              <a:buFont typeface="Courier New" panose="02070309020205020404" pitchFamily="49" charset="0"/>
              <a:buChar char="o"/>
              <a:defRPr sz="1600"/>
            </a:lvl2pPr>
            <a:lvl3pPr marL="1143000" indent="-228600">
              <a:lnSpc>
                <a:spcPct val="100000"/>
              </a:lnSpc>
              <a:buClr>
                <a:schemeClr val="accent1"/>
              </a:buClr>
              <a:buFont typeface="Courier New" panose="02070309020205020404" pitchFamily="49" charset="0"/>
              <a:buChar char="o"/>
              <a:defRPr sz="1400"/>
            </a:lvl3pPr>
            <a:lvl4pPr>
              <a:defRPr sz="1050"/>
            </a:lvl4pPr>
            <a:lvl5pPr>
              <a:defRPr sz="1050"/>
            </a:lvl5pPr>
          </a:lstStyle>
          <a:p>
            <a:pPr lvl="0"/>
            <a:r>
              <a:rPr lang="en-GB"/>
              <a:t>Click to edit Master text styles</a:t>
            </a:r>
          </a:p>
          <a:p>
            <a:pPr lvl="1"/>
            <a:r>
              <a:rPr lang="en-GB"/>
              <a:t>Second level</a:t>
            </a:r>
          </a:p>
          <a:p>
            <a:pPr lvl="2"/>
            <a:r>
              <a:rPr lang="en-GB"/>
              <a:t>Third level</a:t>
            </a:r>
          </a:p>
        </p:txBody>
      </p:sp>
      <p:sp>
        <p:nvSpPr>
          <p:cNvPr id="6" name="Text Placeholder 18">
            <a:extLst>
              <a:ext uri="{FF2B5EF4-FFF2-40B4-BE49-F238E27FC236}">
                <a16:creationId xmlns:a16="http://schemas.microsoft.com/office/drawing/2014/main" id="{7752BAD0-0C09-0DDC-2CE2-30BDF256E873}"/>
              </a:ext>
            </a:extLst>
          </p:cNvPr>
          <p:cNvSpPr>
            <a:spLocks noGrp="1"/>
          </p:cNvSpPr>
          <p:nvPr>
            <p:ph type="body" sz="quarter" idx="18" hasCustomPrompt="1"/>
          </p:nvPr>
        </p:nvSpPr>
        <p:spPr>
          <a:xfrm>
            <a:off x="488950" y="6413401"/>
            <a:ext cx="5623856" cy="252870"/>
          </a:xfrm>
          <a:prstGeom prst="rect">
            <a:avLst/>
          </a:prstGeom>
        </p:spPr>
        <p:txBody>
          <a:bodyPr anchor="ctr"/>
          <a:lstStyle>
            <a:lvl1pPr marL="0" indent="0" algn="l">
              <a:buNone/>
              <a:defRPr sz="800" spc="0">
                <a:solidFill>
                  <a:schemeClr val="tx1"/>
                </a:solidFill>
              </a:defRPr>
            </a:lvl1pPr>
          </a:lstStyle>
          <a:p>
            <a:pPr lvl="0"/>
            <a:r>
              <a:rPr lang="en-GB"/>
              <a:t>Is this presentation for CONFIDENTIAL/INTERNAL USE/EXTERNAL USE? Choose the one that applies</a:t>
            </a:r>
            <a:endParaRPr lang="en-US"/>
          </a:p>
        </p:txBody>
      </p:sp>
      <p:sp>
        <p:nvSpPr>
          <p:cNvPr id="7" name="Oval 6">
            <a:extLst>
              <a:ext uri="{FF2B5EF4-FFF2-40B4-BE49-F238E27FC236}">
                <a16:creationId xmlns:a16="http://schemas.microsoft.com/office/drawing/2014/main" id="{99301E34-72AD-2C38-CF74-D4B65F5C5B71}"/>
              </a:ext>
            </a:extLst>
          </p:cNvPr>
          <p:cNvSpPr/>
          <p:nvPr/>
        </p:nvSpPr>
        <p:spPr>
          <a:xfrm>
            <a:off x="11265152" y="434154"/>
            <a:ext cx="373626" cy="373626"/>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a:p>
        </p:txBody>
      </p:sp>
      <p:sp>
        <p:nvSpPr>
          <p:cNvPr id="8" name="Slide Number Placeholder 3">
            <a:extLst>
              <a:ext uri="{FF2B5EF4-FFF2-40B4-BE49-F238E27FC236}">
                <a16:creationId xmlns:a16="http://schemas.microsoft.com/office/drawing/2014/main" id="{CC15BD98-6358-3426-2670-7592E00E0DC4}"/>
              </a:ext>
            </a:extLst>
          </p:cNvPr>
          <p:cNvSpPr txBox="1">
            <a:spLocks/>
          </p:cNvSpPr>
          <p:nvPr/>
        </p:nvSpPr>
        <p:spPr>
          <a:xfrm>
            <a:off x="11265152" y="442655"/>
            <a:ext cx="363794" cy="365125"/>
          </a:xfrm>
          <a:prstGeom prst="rect">
            <a:avLst/>
          </a:prstGeom>
        </p:spPr>
        <p:txBody>
          <a:bodyPr vert="horz" lIns="91440" tIns="45720" rIns="91440" bIns="45720" rtlCol="0" anchor="ctr"/>
          <a:lstStyle>
            <a:defPPr>
              <a:defRPr lang="en-US"/>
            </a:defPPr>
            <a:lvl1pPr marL="0" algn="r" defTabSz="914400" rtl="0" eaLnBrk="1" latinLnBrk="0" hangingPunct="1">
              <a:defRPr sz="800" b="0" i="0" kern="1200">
                <a:solidFill>
                  <a:schemeClr val="tx1">
                    <a:tint val="82000"/>
                  </a:schemeClr>
                </a:solidFill>
                <a:latin typeface="Poppins" pitchFamily="2" charset="77"/>
                <a:ea typeface="+mn-ea"/>
                <a:cs typeface="Poppins" pitchFamily="2"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pPr>
            <a:fld id="{C348BFD0-04BB-C446-95DC-63B616F87DC9}" type="slidenum">
              <a:rPr lang="en-US" smtClean="0"/>
              <a:pPr algn="ctr">
                <a:lnSpc>
                  <a:spcPct val="100000"/>
                </a:lnSpc>
              </a:pPr>
              <a:t>‹#›</a:t>
            </a:fld>
            <a:endParaRPr lang="en-US"/>
          </a:p>
        </p:txBody>
      </p:sp>
      <p:pic>
        <p:nvPicPr>
          <p:cNvPr id="2" name="Picture 1" descr="A blue text on a black background&#10;&#10;Description automatically generated">
            <a:extLst>
              <a:ext uri="{FF2B5EF4-FFF2-40B4-BE49-F238E27FC236}">
                <a16:creationId xmlns:a16="http://schemas.microsoft.com/office/drawing/2014/main" id="{74F236B1-5248-11AE-54A2-31C2FB1381AD}"/>
              </a:ext>
            </a:extLst>
          </p:cNvPr>
          <p:cNvPicPr>
            <a:picLocks noChangeAspect="1"/>
          </p:cNvPicPr>
          <p:nvPr userDrawn="1"/>
        </p:nvPicPr>
        <p:blipFill>
          <a:blip r:embed="rId2"/>
          <a:stretch>
            <a:fillRect/>
          </a:stretch>
        </p:blipFill>
        <p:spPr>
          <a:xfrm>
            <a:off x="10590972" y="6389938"/>
            <a:ext cx="1037974" cy="276333"/>
          </a:xfrm>
          <a:prstGeom prst="rect">
            <a:avLst/>
          </a:prstGeom>
        </p:spPr>
      </p:pic>
    </p:spTree>
    <p:extLst>
      <p:ext uri="{BB962C8B-B14F-4D97-AF65-F5344CB8AC3E}">
        <p14:creationId xmlns:p14="http://schemas.microsoft.com/office/powerpoint/2010/main" val="228792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Slide - Dark">
    <p:bg>
      <p:bgPr>
        <a:solidFill>
          <a:srgbClr val="1A1C2B"/>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chemeClr val="bg1"/>
                </a:solidFill>
                <a:latin typeface="Helvetica" pitchFamily="2" charset="0"/>
                <a:ea typeface="+mj-ea"/>
                <a:cs typeface="Helvetica" pitchFamily="2"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chemeClr val="bg1"/>
                </a:solidFill>
                <a:latin typeface="Helvetica" pitchFamily="2" charset="0"/>
                <a:ea typeface="Helvetica" pitchFamily="2" charset="0"/>
                <a:cs typeface="Helvetica" pitchFamily="2" charset="0"/>
              </a:defRPr>
            </a:lvl1pPr>
            <a:lvl2pPr>
              <a:spcBef>
                <a:spcPts val="600"/>
              </a:spcBef>
              <a:spcAft>
                <a:spcPts val="600"/>
              </a:spcAft>
              <a:defRPr sz="1600">
                <a:solidFill>
                  <a:schemeClr val="bg1"/>
                </a:solidFill>
                <a:latin typeface="Helvetica" pitchFamily="2" charset="0"/>
                <a:ea typeface="Helvetica" pitchFamily="2" charset="0"/>
                <a:cs typeface="Helvetica" pitchFamily="2" charset="0"/>
              </a:defRPr>
            </a:lvl2pPr>
            <a:lvl3pPr>
              <a:spcBef>
                <a:spcPts val="600"/>
              </a:spcBef>
              <a:spcAft>
                <a:spcPts val="600"/>
              </a:spcAft>
              <a:defRPr sz="1600">
                <a:solidFill>
                  <a:schemeClr val="bg1"/>
                </a:solidFill>
                <a:latin typeface="Helvetica" pitchFamily="2" charset="0"/>
                <a:ea typeface="Helvetica" pitchFamily="2" charset="0"/>
                <a:cs typeface="Helvetica" pitchFamily="2" charset="0"/>
              </a:defRPr>
            </a:lvl3pPr>
            <a:lvl4pPr>
              <a:spcBef>
                <a:spcPts val="600"/>
              </a:spcBef>
              <a:spcAft>
                <a:spcPts val="600"/>
              </a:spcAft>
              <a:defRPr sz="1600">
                <a:solidFill>
                  <a:schemeClr val="bg1"/>
                </a:solidFill>
                <a:latin typeface="Helvetica" pitchFamily="2" charset="0"/>
                <a:ea typeface="Helvetica" pitchFamily="2" charset="0"/>
                <a:cs typeface="Helvetica" pitchFamily="2" charset="0"/>
              </a:defRPr>
            </a:lvl4pPr>
            <a:lvl5pPr>
              <a:spcBef>
                <a:spcPts val="600"/>
              </a:spcBef>
              <a:spcAft>
                <a:spcPts val="600"/>
              </a:spcAft>
              <a:defRPr sz="1600">
                <a:solidFill>
                  <a:schemeClr val="bg1"/>
                </a:solidFill>
                <a:latin typeface="Helvetica" pitchFamily="2" charset="0"/>
                <a:ea typeface="Helvetica" pitchFamily="2" charset="0"/>
                <a:cs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a:solidFill>
            <a:srgbClr val="1A1C2B"/>
          </a:solidFill>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rgbClr val="1A1C2B"/>
                  </a:solidFill>
                  <a:latin typeface="Helvetica" pitchFamily="2" charset="0"/>
                  <a:ea typeface="+mn-ea"/>
                  <a:cs typeface="HelveticaNowDisplay Bold" panose="020B0804030202020204" pitchFamily="34" charset="0"/>
                </a:rPr>
                <a:t>Be Unstoppable.</a:t>
              </a:r>
              <a:r>
                <a:rPr lang="en-GB" sz="1200" b="1" kern="1200">
                  <a:solidFill>
                    <a:srgbClr val="1A1C2B"/>
                  </a:solidFill>
                  <a:latin typeface="Helvetica" pitchFamily="2" charset="0"/>
                  <a:ea typeface="+mn-ea"/>
                  <a:cs typeface="HelveticaNowDisplay Bold" panose="020B0804030202020204" pitchFamily="34" charset="0"/>
                </a:rPr>
                <a:t> </a:t>
              </a:r>
              <a:r>
                <a:rPr lang="en-GB" sz="1200" b="1">
                  <a:solidFill>
                    <a:srgbClr val="1A1C2B"/>
                  </a:solidFill>
                  <a:latin typeface="Helvetica" pitchFamily="2" charset="0"/>
                  <a:cs typeface="HelveticaNowDisplay Bold" panose="020B0804030202020204" pitchFamily="34" charset="0"/>
                </a:rPr>
                <a:t>The Exponential-e Group </a:t>
              </a:r>
              <a:r>
                <a:rPr lang="en-GB" sz="1200">
                  <a:solidFill>
                    <a:srgbClr val="1A1C2B"/>
                  </a:solidFill>
                  <a:latin typeface="Helvetica" pitchFamily="2"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chemeClr val="tx2"/>
                  </a:solidFill>
                  <a:latin typeface="Helvetica" pitchFamily="2" charset="0"/>
                  <a:ea typeface="+mn-ea"/>
                  <a:cs typeface="HelveticaNowText Regular" panose="020B0504030202020204" pitchFamily="34" charset="0"/>
                </a:rPr>
                <a:t>www.expo-e.uk    |    </a:t>
              </a:r>
              <a:r>
                <a:rPr lang="en-GB" sz="1200" b="0" kern="1200">
                  <a:solidFill>
                    <a:schemeClr val="tx2"/>
                  </a:solidFill>
                  <a:latin typeface="Helvetica" pitchFamily="2"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bg2"/>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latin typeface="Helvetica" pitchFamily="2" charset="0"/>
              </a:endParaRPr>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latin typeface="Helvetica" pitchFamily="2" charset="0"/>
              </a:endParaRPr>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latin typeface="Helvetica" pitchFamily="2" charset="0"/>
              </a:endParaRPr>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latin typeface="Helvetica" pitchFamily="2" charset="0"/>
              </a:endParaRPr>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latin typeface="Helvetica" pitchFamily="2" charset="0"/>
              </a:endParaRPr>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latin typeface="Helvetica" pitchFamily="2" charset="0"/>
              </a:endParaRPr>
            </a:p>
          </p:txBody>
        </p:sp>
      </p:grpSp>
    </p:spTree>
    <p:extLst>
      <p:ext uri="{BB962C8B-B14F-4D97-AF65-F5344CB8AC3E}">
        <p14:creationId xmlns:p14="http://schemas.microsoft.com/office/powerpoint/2010/main" val="323138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Main Slide - Dark">
    <p:bg>
      <p:bgPr>
        <a:solidFill>
          <a:srgbClr val="1A1C2B"/>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chemeClr val="bg1"/>
                </a:solidFill>
                <a:latin typeface="Helvetica" pitchFamily="2" charset="0"/>
                <a:ea typeface="+mj-ea"/>
                <a:cs typeface="Helvetica" pitchFamily="2" charset="0"/>
              </a:defRPr>
            </a:lvl1pPr>
          </a:lstStyle>
          <a:p>
            <a:r>
              <a:rPr lang="en-US"/>
              <a:t>Presentation Title Slide Here</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a:solidFill>
            <a:srgbClr val="1A1C2B"/>
          </a:solidFill>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rgbClr val="1A1C2B"/>
                  </a:solidFill>
                  <a:latin typeface="Helvetica" pitchFamily="2" charset="0"/>
                  <a:ea typeface="+mn-ea"/>
                  <a:cs typeface="HelveticaNowDisplay Bold" panose="020B0804030202020204" pitchFamily="34" charset="0"/>
                </a:rPr>
                <a:t>Be Unstoppable.</a:t>
              </a:r>
              <a:r>
                <a:rPr lang="en-GB" sz="1200" b="1" kern="1200">
                  <a:solidFill>
                    <a:srgbClr val="1A1C2B"/>
                  </a:solidFill>
                  <a:latin typeface="Helvetica" pitchFamily="2" charset="0"/>
                  <a:ea typeface="+mn-ea"/>
                  <a:cs typeface="HelveticaNowDisplay Bold" panose="020B0804030202020204" pitchFamily="34" charset="0"/>
                </a:rPr>
                <a:t> </a:t>
              </a:r>
              <a:r>
                <a:rPr lang="en-GB" sz="1200" b="1">
                  <a:solidFill>
                    <a:srgbClr val="1A1C2B"/>
                  </a:solidFill>
                  <a:latin typeface="Helvetica" pitchFamily="2" charset="0"/>
                  <a:cs typeface="HelveticaNowDisplay Bold" panose="020B0804030202020204" pitchFamily="34" charset="0"/>
                </a:rPr>
                <a:t>The Exponential-e Group </a:t>
              </a:r>
              <a:r>
                <a:rPr lang="en-GB" sz="1200">
                  <a:solidFill>
                    <a:srgbClr val="1A1C2B"/>
                  </a:solidFill>
                  <a:latin typeface="Helvetica" pitchFamily="2"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chemeClr val="tx2"/>
                  </a:solidFill>
                  <a:latin typeface="Helvetica" pitchFamily="2" charset="0"/>
                  <a:ea typeface="+mn-ea"/>
                  <a:cs typeface="HelveticaNowText Regular" panose="020B0504030202020204" pitchFamily="34" charset="0"/>
                </a:rPr>
                <a:t>www.expo-e.uk    |    </a:t>
              </a:r>
              <a:r>
                <a:rPr lang="en-GB" sz="1200" b="0" kern="1200">
                  <a:solidFill>
                    <a:schemeClr val="tx2"/>
                  </a:solidFill>
                  <a:latin typeface="Helvetica" pitchFamily="2"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bg2"/>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latin typeface="Helvetica" pitchFamily="2" charset="0"/>
              </a:endParaRPr>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latin typeface="Helvetica" pitchFamily="2" charset="0"/>
              </a:endParaRPr>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latin typeface="Helvetica" pitchFamily="2" charset="0"/>
              </a:endParaRPr>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latin typeface="Helvetica" pitchFamily="2" charset="0"/>
              </a:endParaRPr>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latin typeface="Helvetica" pitchFamily="2" charset="0"/>
              </a:endParaRPr>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latin typeface="Helvetica" pitchFamily="2" charset="0"/>
              </a:endParaRPr>
            </a:p>
          </p:txBody>
        </p:sp>
      </p:grpSp>
    </p:spTree>
    <p:extLst>
      <p:ext uri="{BB962C8B-B14F-4D97-AF65-F5344CB8AC3E}">
        <p14:creationId xmlns:p14="http://schemas.microsoft.com/office/powerpoint/2010/main" val="1888272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42" presetClass="entr" presetSubtype="0" fill="hold" nodeType="withEffect">
                                  <p:stCondLst>
                                    <p:cond delay="25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Slide - Light">
    <p:bg>
      <p:bgPr>
        <a:solidFill>
          <a:srgbClr val="E7E8F1"/>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rgbClr val="1A1C2B"/>
                </a:solidFill>
                <a:latin typeface="HelveticaNowText Medium" panose="020B0604030202020204" pitchFamily="34" charset="0"/>
                <a:ea typeface="+mj-ea"/>
                <a:cs typeface="HelveticaNowText Medium" panose="020B0604030202020204" pitchFamily="34"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rgbClr val="12274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rgbClr val="1A1C2B"/>
                  </a:solidFill>
                  <a:latin typeface="HelveticaNowDisplay Bold" panose="020B0804030202020204" pitchFamily="34" charset="0"/>
                  <a:ea typeface="+mn-ea"/>
                  <a:cs typeface="HelveticaNowDisplay Bold" panose="020B0804030202020204" pitchFamily="34" charset="0"/>
                </a:rPr>
                <a:t>Be Unstoppable.</a:t>
              </a:r>
              <a:r>
                <a:rPr lang="en-GB" sz="1200" b="1" kern="1200">
                  <a:solidFill>
                    <a:srgbClr val="1A1C2B"/>
                  </a:solidFill>
                  <a:latin typeface="HelveticaNowDisplay Bold" panose="020B0804030202020204" pitchFamily="34" charset="0"/>
                  <a:ea typeface="+mn-ea"/>
                  <a:cs typeface="HelveticaNowDisplay Bold" panose="020B0804030202020204" pitchFamily="34" charset="0"/>
                </a:rPr>
                <a:t> </a:t>
              </a:r>
              <a:r>
                <a:rPr lang="en-GB" sz="1200" b="1">
                  <a:solidFill>
                    <a:srgbClr val="1A1C2B"/>
                  </a:solidFill>
                  <a:latin typeface="HelveticaNowDisplay Bold" panose="020B0804030202020204" pitchFamily="34" charset="0"/>
                  <a:cs typeface="HelveticaNowDisplay Bold" panose="020B0804030202020204" pitchFamily="34" charset="0"/>
                </a:rPr>
                <a:t>The Exponential-e Group </a:t>
              </a:r>
              <a:r>
                <a:rPr lang="en-GB" sz="1200">
                  <a:solidFill>
                    <a:srgbClr val="1A1C2B"/>
                  </a:solidFill>
                  <a:latin typeface="HelveticaNowText Regular" panose="020B0504030202020204" pitchFamily="34"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rgbClr val="1A1C2B"/>
                  </a:solidFill>
                  <a:latin typeface="HelveticaNowText Regular" panose="020B0504030202020204" pitchFamily="34" charset="0"/>
                  <a:ea typeface="+mn-ea"/>
                  <a:cs typeface="HelveticaNowText Regular" panose="020B0504030202020204" pitchFamily="34" charset="0"/>
                </a:rPr>
                <a:t>www.expo-e.uk    |    </a:t>
              </a:r>
              <a:r>
                <a:rPr lang="en-GB" sz="1200" b="0" kern="1200">
                  <a:solidFill>
                    <a:srgbClr val="1A1C2B"/>
                  </a:solidFill>
                  <a:latin typeface="HelveticaNowDisplay Bold" panose="020B0804030202020204" pitchFamily="34"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tx1"/>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p>
          </p:txBody>
        </p:sp>
      </p:grpSp>
    </p:spTree>
    <p:extLst>
      <p:ext uri="{BB962C8B-B14F-4D97-AF65-F5344CB8AC3E}">
        <p14:creationId xmlns:p14="http://schemas.microsoft.com/office/powerpoint/2010/main" val="419768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Main Slide - Dark">
    <p:bg>
      <p:bgPr>
        <a:solidFill>
          <a:srgbClr val="1A1C2B"/>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chemeClr val="bg1"/>
                </a:solidFill>
                <a:latin typeface="HelveticaNowText Medium" panose="020B0604030202020204" pitchFamily="34" charset="0"/>
                <a:ea typeface="+mj-ea"/>
                <a:cs typeface="HelveticaNowText Medium" panose="020B0604030202020204" pitchFamily="34"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a:solidFill>
            <a:srgbClr val="1A1C2B"/>
          </a:solidFill>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rgbClr val="1A1C2B"/>
                  </a:solidFill>
                  <a:latin typeface="HelveticaNowDisplay Bold" panose="020B0804030202020204" pitchFamily="34" charset="0"/>
                  <a:ea typeface="+mn-ea"/>
                  <a:cs typeface="HelveticaNowDisplay Bold" panose="020B0804030202020204" pitchFamily="34" charset="0"/>
                </a:rPr>
                <a:t>Be Unstoppable.</a:t>
              </a:r>
              <a:r>
                <a:rPr lang="en-GB" sz="1200" b="1" kern="1200">
                  <a:solidFill>
                    <a:srgbClr val="1A1C2B"/>
                  </a:solidFill>
                  <a:latin typeface="HelveticaNowDisplay Bold" panose="020B0804030202020204" pitchFamily="34" charset="0"/>
                  <a:ea typeface="+mn-ea"/>
                  <a:cs typeface="HelveticaNowDisplay Bold" panose="020B0804030202020204" pitchFamily="34" charset="0"/>
                </a:rPr>
                <a:t> </a:t>
              </a:r>
              <a:r>
                <a:rPr lang="en-GB" sz="1200" b="1">
                  <a:solidFill>
                    <a:srgbClr val="1A1C2B"/>
                  </a:solidFill>
                  <a:latin typeface="HelveticaNowDisplay Bold" panose="020B0804030202020204" pitchFamily="34" charset="0"/>
                  <a:cs typeface="HelveticaNowDisplay Bold" panose="020B0804030202020204" pitchFamily="34" charset="0"/>
                </a:rPr>
                <a:t>The Exponential-e Group </a:t>
              </a:r>
              <a:r>
                <a:rPr lang="en-GB" sz="1200">
                  <a:solidFill>
                    <a:srgbClr val="1A1C2B"/>
                  </a:solidFill>
                  <a:latin typeface="HelveticaNowText Regular" panose="020B0504030202020204" pitchFamily="34"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rgbClr val="1A1C2B"/>
                  </a:solidFill>
                  <a:latin typeface="HelveticaNowText Regular" panose="020B0504030202020204" pitchFamily="34" charset="0"/>
                  <a:ea typeface="+mn-ea"/>
                  <a:cs typeface="HelveticaNowText Regular" panose="020B0504030202020204" pitchFamily="34" charset="0"/>
                </a:rPr>
                <a:t>www.expo-e.uk    |    </a:t>
              </a:r>
              <a:r>
                <a:rPr lang="en-GB" sz="1200" b="0" kern="1200">
                  <a:solidFill>
                    <a:srgbClr val="1A1C2B"/>
                  </a:solidFill>
                  <a:latin typeface="HelveticaNowDisplay Bold" panose="020B0804030202020204" pitchFamily="34"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bg2"/>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p>
          </p:txBody>
        </p:sp>
      </p:grpSp>
    </p:spTree>
    <p:extLst>
      <p:ext uri="{BB962C8B-B14F-4D97-AF65-F5344CB8AC3E}">
        <p14:creationId xmlns:p14="http://schemas.microsoft.com/office/powerpoint/2010/main" val="26721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ontent slide wide 1col">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F5887288-F74C-AB19-CB2C-05E540D47255}"/>
              </a:ext>
            </a:extLst>
          </p:cNvPr>
          <p:cNvSpPr>
            <a:spLocks noGrp="1"/>
          </p:cNvSpPr>
          <p:nvPr>
            <p:ph sz="quarter" idx="12"/>
          </p:nvPr>
        </p:nvSpPr>
        <p:spPr>
          <a:xfrm>
            <a:off x="488708" y="726215"/>
            <a:ext cx="10267541" cy="322639"/>
          </a:xfrm>
          <a:prstGeom prst="rect">
            <a:avLst/>
          </a:prstGeom>
          <a:ln>
            <a:noFill/>
          </a:ln>
        </p:spPr>
        <p:txBody>
          <a:bodyPr/>
          <a:lstStyle>
            <a:lvl1pPr marL="0" indent="0">
              <a:lnSpc>
                <a:spcPct val="100000"/>
              </a:lnSpc>
              <a:buNone/>
              <a:defRPr sz="2000">
                <a:solidFill>
                  <a:schemeClr val="accent1"/>
                </a:solidFill>
              </a:defRPr>
            </a:lvl1pPr>
          </a:lstStyle>
          <a:p>
            <a:pPr lvl="0"/>
            <a:r>
              <a:rPr lang="en-GB"/>
              <a:t>Click to edit Master text styles</a:t>
            </a:r>
          </a:p>
        </p:txBody>
      </p:sp>
      <p:sp>
        <p:nvSpPr>
          <p:cNvPr id="16" name="Content Placeholder 15">
            <a:extLst>
              <a:ext uri="{FF2B5EF4-FFF2-40B4-BE49-F238E27FC236}">
                <a16:creationId xmlns:a16="http://schemas.microsoft.com/office/drawing/2014/main" id="{0B79B8C5-4DB6-C160-C923-A1FCDA10FF83}"/>
              </a:ext>
            </a:extLst>
          </p:cNvPr>
          <p:cNvSpPr>
            <a:spLocks noGrp="1"/>
          </p:cNvSpPr>
          <p:nvPr>
            <p:ph sz="quarter" idx="13" hasCustomPrompt="1"/>
          </p:nvPr>
        </p:nvSpPr>
        <p:spPr>
          <a:xfrm>
            <a:off x="488950" y="278034"/>
            <a:ext cx="10267540" cy="441480"/>
          </a:xfrm>
          <a:prstGeom prst="rect">
            <a:avLst/>
          </a:prstGeom>
        </p:spPr>
        <p:txBody>
          <a:bodyPr anchor="b"/>
          <a:lstStyle>
            <a:lvl1pPr marL="0" indent="0">
              <a:lnSpc>
                <a:spcPct val="100000"/>
              </a:lnSpc>
              <a:buNone/>
              <a:defRPr b="1"/>
            </a:lvl1pPr>
          </a:lstStyle>
          <a:p>
            <a:r>
              <a:rPr lang="en-GB" sz="2800"/>
              <a:t>Enter slide title</a:t>
            </a:r>
            <a:endParaRPr lang="en-US" sz="2800"/>
          </a:p>
        </p:txBody>
      </p:sp>
      <p:sp>
        <p:nvSpPr>
          <p:cNvPr id="19" name="Content Placeholder 18">
            <a:extLst>
              <a:ext uri="{FF2B5EF4-FFF2-40B4-BE49-F238E27FC236}">
                <a16:creationId xmlns:a16="http://schemas.microsoft.com/office/drawing/2014/main" id="{D1C85119-6EB0-ABEF-D786-8A1C3264D831}"/>
              </a:ext>
            </a:extLst>
          </p:cNvPr>
          <p:cNvSpPr>
            <a:spLocks noGrp="1"/>
          </p:cNvSpPr>
          <p:nvPr>
            <p:ph sz="quarter" idx="14"/>
          </p:nvPr>
        </p:nvSpPr>
        <p:spPr>
          <a:xfrm>
            <a:off x="488950" y="1249680"/>
            <a:ext cx="11214100" cy="4911277"/>
          </a:xfrm>
          <a:prstGeom prst="rect">
            <a:avLst/>
          </a:prstGeom>
        </p:spPr>
        <p:txBody>
          <a:bodyPr/>
          <a:lstStyle>
            <a:lvl1pPr>
              <a:lnSpc>
                <a:spcPct val="100000"/>
              </a:lnSpc>
              <a:buClr>
                <a:schemeClr val="accent2"/>
              </a:buClr>
              <a:defRPr sz="1800"/>
            </a:lvl1pPr>
            <a:lvl2pPr marL="685800" indent="-228600">
              <a:lnSpc>
                <a:spcPct val="100000"/>
              </a:lnSpc>
              <a:buClr>
                <a:schemeClr val="accent3"/>
              </a:buClr>
              <a:buFont typeface="Courier New" panose="02070309020205020404" pitchFamily="49" charset="0"/>
              <a:buChar char="o"/>
              <a:defRPr sz="1600"/>
            </a:lvl2pPr>
            <a:lvl3pPr marL="1143000" indent="-228600">
              <a:lnSpc>
                <a:spcPct val="100000"/>
              </a:lnSpc>
              <a:buClr>
                <a:schemeClr val="accent1"/>
              </a:buClr>
              <a:buFont typeface="Courier New" panose="02070309020205020404" pitchFamily="49" charset="0"/>
              <a:buChar char="o"/>
              <a:defRPr sz="1400"/>
            </a:lvl3pPr>
            <a:lvl4pPr>
              <a:defRPr sz="1050"/>
            </a:lvl4pPr>
            <a:lvl5pPr>
              <a:defRPr sz="1050"/>
            </a:lvl5pPr>
          </a:lstStyle>
          <a:p>
            <a:pPr lvl="0"/>
            <a:r>
              <a:rPr lang="en-GB"/>
              <a:t>Click to edit Master text styles</a:t>
            </a:r>
          </a:p>
          <a:p>
            <a:pPr lvl="1"/>
            <a:r>
              <a:rPr lang="en-GB"/>
              <a:t>Second level</a:t>
            </a:r>
          </a:p>
          <a:p>
            <a:pPr lvl="2"/>
            <a:r>
              <a:rPr lang="en-GB"/>
              <a:t>Third level</a:t>
            </a:r>
          </a:p>
        </p:txBody>
      </p:sp>
      <p:sp>
        <p:nvSpPr>
          <p:cNvPr id="6" name="Text Placeholder 18">
            <a:extLst>
              <a:ext uri="{FF2B5EF4-FFF2-40B4-BE49-F238E27FC236}">
                <a16:creationId xmlns:a16="http://schemas.microsoft.com/office/drawing/2014/main" id="{7752BAD0-0C09-0DDC-2CE2-30BDF256E873}"/>
              </a:ext>
            </a:extLst>
          </p:cNvPr>
          <p:cNvSpPr>
            <a:spLocks noGrp="1"/>
          </p:cNvSpPr>
          <p:nvPr>
            <p:ph type="body" sz="quarter" idx="18" hasCustomPrompt="1"/>
          </p:nvPr>
        </p:nvSpPr>
        <p:spPr>
          <a:xfrm>
            <a:off x="488950" y="6413401"/>
            <a:ext cx="5623856" cy="252870"/>
          </a:xfrm>
          <a:prstGeom prst="rect">
            <a:avLst/>
          </a:prstGeom>
        </p:spPr>
        <p:txBody>
          <a:bodyPr anchor="ctr"/>
          <a:lstStyle>
            <a:lvl1pPr marL="0" indent="0" algn="l">
              <a:buNone/>
              <a:defRPr sz="800" spc="0">
                <a:solidFill>
                  <a:schemeClr val="tx1"/>
                </a:solidFill>
              </a:defRPr>
            </a:lvl1pPr>
          </a:lstStyle>
          <a:p>
            <a:pPr lvl="0"/>
            <a:r>
              <a:rPr lang="en-GB"/>
              <a:t>Is this presentation for CONFIDENTIAL/INTERNAL USE/EXTERNAL USE? Choose the one that applies</a:t>
            </a:r>
            <a:endParaRPr lang="en-US"/>
          </a:p>
        </p:txBody>
      </p:sp>
      <p:sp>
        <p:nvSpPr>
          <p:cNvPr id="7" name="Oval 6">
            <a:extLst>
              <a:ext uri="{FF2B5EF4-FFF2-40B4-BE49-F238E27FC236}">
                <a16:creationId xmlns:a16="http://schemas.microsoft.com/office/drawing/2014/main" id="{99301E34-72AD-2C38-CF74-D4B65F5C5B71}"/>
              </a:ext>
            </a:extLst>
          </p:cNvPr>
          <p:cNvSpPr/>
          <p:nvPr/>
        </p:nvSpPr>
        <p:spPr>
          <a:xfrm>
            <a:off x="11265152" y="434154"/>
            <a:ext cx="373626" cy="373626"/>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a:p>
        </p:txBody>
      </p:sp>
      <p:sp>
        <p:nvSpPr>
          <p:cNvPr id="8" name="Slide Number Placeholder 3">
            <a:extLst>
              <a:ext uri="{FF2B5EF4-FFF2-40B4-BE49-F238E27FC236}">
                <a16:creationId xmlns:a16="http://schemas.microsoft.com/office/drawing/2014/main" id="{CC15BD98-6358-3426-2670-7592E00E0DC4}"/>
              </a:ext>
            </a:extLst>
          </p:cNvPr>
          <p:cNvSpPr txBox="1">
            <a:spLocks/>
          </p:cNvSpPr>
          <p:nvPr/>
        </p:nvSpPr>
        <p:spPr>
          <a:xfrm>
            <a:off x="11265152" y="442655"/>
            <a:ext cx="363794" cy="365125"/>
          </a:xfrm>
          <a:prstGeom prst="rect">
            <a:avLst/>
          </a:prstGeom>
        </p:spPr>
        <p:txBody>
          <a:bodyPr vert="horz" lIns="91440" tIns="45720" rIns="91440" bIns="45720" rtlCol="0" anchor="ctr"/>
          <a:lstStyle>
            <a:defPPr>
              <a:defRPr lang="en-US"/>
            </a:defPPr>
            <a:lvl1pPr marL="0" algn="r" defTabSz="914400" rtl="0" eaLnBrk="1" latinLnBrk="0" hangingPunct="1">
              <a:defRPr sz="800" b="0" i="0" kern="1200">
                <a:solidFill>
                  <a:schemeClr val="tx1">
                    <a:tint val="82000"/>
                  </a:schemeClr>
                </a:solidFill>
                <a:latin typeface="Poppins" pitchFamily="2" charset="77"/>
                <a:ea typeface="+mn-ea"/>
                <a:cs typeface="Poppins" pitchFamily="2"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pPr>
            <a:fld id="{C348BFD0-04BB-C446-95DC-63B616F87DC9}" type="slidenum">
              <a:rPr lang="en-US" smtClean="0"/>
              <a:pPr algn="ctr">
                <a:lnSpc>
                  <a:spcPct val="100000"/>
                </a:lnSpc>
              </a:pPr>
              <a:t>‹#›</a:t>
            </a:fld>
            <a:endParaRPr lang="en-US"/>
          </a:p>
        </p:txBody>
      </p:sp>
      <p:pic>
        <p:nvPicPr>
          <p:cNvPr id="2" name="Picture 1" descr="A blue text on a black background&#10;&#10;Description automatically generated">
            <a:extLst>
              <a:ext uri="{FF2B5EF4-FFF2-40B4-BE49-F238E27FC236}">
                <a16:creationId xmlns:a16="http://schemas.microsoft.com/office/drawing/2014/main" id="{74F236B1-5248-11AE-54A2-31C2FB1381AD}"/>
              </a:ext>
            </a:extLst>
          </p:cNvPr>
          <p:cNvPicPr>
            <a:picLocks noChangeAspect="1"/>
          </p:cNvPicPr>
          <p:nvPr userDrawn="1"/>
        </p:nvPicPr>
        <p:blipFill>
          <a:blip r:embed="rId2"/>
          <a:stretch>
            <a:fillRect/>
          </a:stretch>
        </p:blipFill>
        <p:spPr>
          <a:xfrm>
            <a:off x="10590972" y="6389938"/>
            <a:ext cx="1037974" cy="276333"/>
          </a:xfrm>
          <a:prstGeom prst="rect">
            <a:avLst/>
          </a:prstGeom>
        </p:spPr>
      </p:pic>
    </p:spTree>
    <p:extLst>
      <p:ext uri="{BB962C8B-B14F-4D97-AF65-F5344CB8AC3E}">
        <p14:creationId xmlns:p14="http://schemas.microsoft.com/office/powerpoint/2010/main" val="106152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Section Title  Slide">
    <p:spTree>
      <p:nvGrpSpPr>
        <p:cNvPr id="1" name=""/>
        <p:cNvGrpSpPr/>
        <p:nvPr/>
      </p:nvGrpSpPr>
      <p:grpSpPr>
        <a:xfrm>
          <a:off x="0" y="0"/>
          <a:ext cx="0" cy="0"/>
          <a:chOff x="0" y="0"/>
          <a:chExt cx="0" cy="0"/>
        </a:xfrm>
      </p:grpSpPr>
      <p:sp>
        <p:nvSpPr>
          <p:cNvPr id="3" name="Sub Title">
            <a:extLst>
              <a:ext uri="{FF2B5EF4-FFF2-40B4-BE49-F238E27FC236}">
                <a16:creationId xmlns:a16="http://schemas.microsoft.com/office/drawing/2014/main" id="{336EC5C6-9B65-DE6B-2632-23C025169F0D}"/>
              </a:ext>
            </a:extLst>
          </p:cNvPr>
          <p:cNvSpPr>
            <a:spLocks noGrp="1"/>
          </p:cNvSpPr>
          <p:nvPr>
            <p:ph type="subTitle" idx="1"/>
          </p:nvPr>
        </p:nvSpPr>
        <p:spPr>
          <a:xfrm>
            <a:off x="0" y="4267201"/>
            <a:ext cx="6096000" cy="584200"/>
          </a:xfrm>
          <a:prstGeom prst="rect">
            <a:avLst/>
          </a:prstGeom>
          <a:noFill/>
        </p:spPr>
        <p:txBody>
          <a:bodyPr lIns="360000" tIns="0" rIns="0" bIns="0" anchor="ctr">
            <a:noAutofit/>
          </a:bodyPr>
          <a:lstStyle>
            <a:lvl1pPr marL="0" indent="0" algn="l">
              <a:buNone/>
              <a:defRPr sz="1800">
                <a:latin typeface="HelveticaNowText Regular" panose="020B0504030202020204" pitchFamily="34" charset="0"/>
                <a:cs typeface="HelveticaNowText Regular" panose="020B050403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grpSp>
        <p:nvGrpSpPr>
          <p:cNvPr id="17" name="Footer">
            <a:extLst>
              <a:ext uri="{FF2B5EF4-FFF2-40B4-BE49-F238E27FC236}">
                <a16:creationId xmlns:a16="http://schemas.microsoft.com/office/drawing/2014/main" id="{B74940B3-1E81-9B4F-67A3-8408D6BA6252}"/>
              </a:ext>
            </a:extLst>
          </p:cNvPr>
          <p:cNvGrpSpPr/>
          <p:nvPr userDrawn="1"/>
        </p:nvGrpSpPr>
        <p:grpSpPr>
          <a:xfrm>
            <a:off x="0" y="6334126"/>
            <a:ext cx="12249150" cy="549274"/>
            <a:chOff x="0" y="6334126"/>
            <a:chExt cx="12249150" cy="549274"/>
          </a:xfrm>
        </p:grpSpPr>
        <p:sp>
          <p:nvSpPr>
            <p:cNvPr id="7" name="The Exponential-e Group Channel Partner Programme">
              <a:extLst>
                <a:ext uri="{FF2B5EF4-FFF2-40B4-BE49-F238E27FC236}">
                  <a16:creationId xmlns:a16="http://schemas.microsoft.com/office/drawing/2014/main" id="{3FB99057-2DBE-3BBF-1188-991F69DE06BA}"/>
                </a:ext>
              </a:extLst>
            </p:cNvPr>
            <p:cNvSpPr/>
            <p:nvPr userDrawn="1"/>
          </p:nvSpPr>
          <p:spPr>
            <a:xfrm>
              <a:off x="0" y="6334126"/>
              <a:ext cx="12249150" cy="546100"/>
            </a:xfrm>
            <a:prstGeom prst="rect">
              <a:avLst/>
            </a:prstGeom>
            <a:solidFill>
              <a:srgbClr val="DADCE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l"/>
              <a:r>
                <a:rPr lang="en-GB" sz="1200" b="1">
                  <a:solidFill>
                    <a:schemeClr val="tx1"/>
                  </a:solidFill>
                  <a:latin typeface="HelveticaNowDisplay Bold" panose="020B0804030202020204" pitchFamily="34" charset="0"/>
                  <a:cs typeface="HelveticaNowDisplay Bold" panose="020B0804030202020204" pitchFamily="34" charset="0"/>
                </a:rPr>
                <a:t>The Exponential-e Group </a:t>
              </a:r>
              <a:r>
                <a:rPr lang="en-GB" sz="1200">
                  <a:solidFill>
                    <a:schemeClr val="tx1"/>
                  </a:solidFill>
                  <a:latin typeface="HelveticaNowText Regular" panose="020B0504030202020204" pitchFamily="34" charset="0"/>
                  <a:cs typeface="HelveticaNowText Regular" panose="020B0504030202020204" pitchFamily="34" charset="0"/>
                </a:rPr>
                <a:t>Channel Partner Programme</a:t>
              </a:r>
            </a:p>
          </p:txBody>
        </p:sp>
        <p:sp>
          <p:nvSpPr>
            <p:cNvPr id="8" name="Website | Contact Number">
              <a:extLst>
                <a:ext uri="{FF2B5EF4-FFF2-40B4-BE49-F238E27FC236}">
                  <a16:creationId xmlns:a16="http://schemas.microsoft.com/office/drawing/2014/main" id="{0E9E7A52-FA0C-6FFD-CEA5-E82AF0BFEBE4}"/>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chemeClr val="tx1"/>
                  </a:solidFill>
                  <a:latin typeface="HelveticaNowText Regular" panose="020B0504030202020204" pitchFamily="34" charset="0"/>
                  <a:ea typeface="+mn-ea"/>
                  <a:cs typeface="HelveticaNowText Regular" panose="020B0504030202020204" pitchFamily="34" charset="0"/>
                </a:rPr>
                <a:t>www.expo-e.uk    |    </a:t>
              </a:r>
              <a:r>
                <a:rPr lang="en-GB" sz="1200" b="0" kern="1200">
                  <a:solidFill>
                    <a:schemeClr val="tx1"/>
                  </a:solidFill>
                  <a:latin typeface="HelveticaNowDisplay Bold" panose="020B0804030202020204" pitchFamily="34" charset="0"/>
                  <a:ea typeface="+mn-ea"/>
                  <a:cs typeface="HelveticaNowDisplay Bold" panose="020B0804030202020204" pitchFamily="34" charset="0"/>
                </a:rPr>
                <a:t>0203 993 3374</a:t>
              </a:r>
            </a:p>
          </p:txBody>
        </p:sp>
      </p:grpSp>
      <p:sp>
        <p:nvSpPr>
          <p:cNvPr id="9" name="Be Unstoppable.">
            <a:extLst>
              <a:ext uri="{FF2B5EF4-FFF2-40B4-BE49-F238E27FC236}">
                <a16:creationId xmlns:a16="http://schemas.microsoft.com/office/drawing/2014/main" id="{E0B79F1B-E698-3463-03AF-A3403227A996}"/>
              </a:ext>
            </a:extLst>
          </p:cNvPr>
          <p:cNvSpPr/>
          <p:nvPr userDrawn="1"/>
        </p:nvSpPr>
        <p:spPr>
          <a:xfrm>
            <a:off x="6096000" y="1270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500" kern="1200">
                <a:solidFill>
                  <a:schemeClr val="tx1"/>
                </a:solidFill>
                <a:latin typeface="HelveticaNowDisplay Bold" panose="020B0804030202020204" pitchFamily="34" charset="0"/>
                <a:ea typeface="+mn-ea"/>
                <a:cs typeface="HelveticaNowDisplay Bold" panose="020B0804030202020204" pitchFamily="34" charset="0"/>
              </a:rPr>
              <a:t>Be Unstoppable.</a:t>
            </a:r>
            <a:endParaRPr lang="en-GB" sz="1500" b="1" kern="1200">
              <a:solidFill>
                <a:schemeClr val="tx1"/>
              </a:solidFill>
              <a:latin typeface="HelveticaNowDisplay Bold" panose="020B0804030202020204" pitchFamily="34" charset="0"/>
              <a:ea typeface="+mn-ea"/>
              <a:cs typeface="HelveticaNowDisplay Bold" panose="020B0804030202020204" pitchFamily="34" charset="0"/>
            </a:endParaRPr>
          </a:p>
        </p:txBody>
      </p:sp>
      <p:grpSp>
        <p:nvGrpSpPr>
          <p:cNvPr id="10" name="Expo.e Logo">
            <a:extLst>
              <a:ext uri="{FF2B5EF4-FFF2-40B4-BE49-F238E27FC236}">
                <a16:creationId xmlns:a16="http://schemas.microsoft.com/office/drawing/2014/main" id="{51ADFC2B-9A58-1EEB-F59A-C17F9CC4D507}"/>
              </a:ext>
            </a:extLst>
          </p:cNvPr>
          <p:cNvGrpSpPr/>
          <p:nvPr userDrawn="1"/>
        </p:nvGrpSpPr>
        <p:grpSpPr>
          <a:xfrm>
            <a:off x="368300" y="241303"/>
            <a:ext cx="2057353" cy="324928"/>
            <a:chOff x="368300" y="241303"/>
            <a:chExt cx="2057353" cy="324928"/>
          </a:xfrm>
          <a:solidFill>
            <a:schemeClr val="tx1"/>
          </a:solidFill>
        </p:grpSpPr>
        <p:sp>
          <p:nvSpPr>
            <p:cNvPr id="11" name="Free-form: Shape 10">
              <a:extLst>
                <a:ext uri="{FF2B5EF4-FFF2-40B4-BE49-F238E27FC236}">
                  <a16:creationId xmlns:a16="http://schemas.microsoft.com/office/drawing/2014/main" id="{F8B6F7D0-3945-E43B-E535-5C922A19B04E}"/>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269507E5-7AC6-B512-FBED-E93C521FB913}"/>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9D715EAC-B53E-775A-8A1E-00F4E0BFEA90}"/>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ABA045DE-398A-8BD5-9E50-BCBD3DAD6C8E}"/>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BD977F90-A06B-C8D5-9516-10CE846630B2}"/>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D9859917-BF34-87CB-6A2C-052DF73011A7}"/>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p>
          </p:txBody>
        </p:sp>
      </p:grpSp>
      <p:sp>
        <p:nvSpPr>
          <p:cNvPr id="2" name="Main Title">
            <a:extLst>
              <a:ext uri="{FF2B5EF4-FFF2-40B4-BE49-F238E27FC236}">
                <a16:creationId xmlns:a16="http://schemas.microsoft.com/office/drawing/2014/main" id="{9015C813-5B84-E57E-CDE7-D767064A0786}"/>
              </a:ext>
            </a:extLst>
          </p:cNvPr>
          <p:cNvSpPr>
            <a:spLocks noGrp="1"/>
          </p:cNvSpPr>
          <p:nvPr>
            <p:ph type="ctrTitle"/>
          </p:nvPr>
        </p:nvSpPr>
        <p:spPr>
          <a:xfrm>
            <a:off x="0" y="3352801"/>
            <a:ext cx="8128000" cy="914400"/>
          </a:xfrm>
          <a:prstGeom prst="rect">
            <a:avLst/>
          </a:prstGeom>
          <a:solidFill>
            <a:schemeClr val="bg2"/>
          </a:solidFill>
        </p:spPr>
        <p:txBody>
          <a:bodyPr lIns="360000" tIns="0" rIns="0" bIns="0" anchor="ctr">
            <a:normAutofit/>
          </a:bodyPr>
          <a:lstStyle>
            <a:lvl1pPr algn="l">
              <a:defRPr sz="4000">
                <a:solidFill>
                  <a:schemeClr val="bg1"/>
                </a:solidFill>
                <a:latin typeface="HelveticaNowText Medium" panose="020B0604030202020204" pitchFamily="34" charset="0"/>
                <a:cs typeface="HelveticaNowText Medium" panose="020B0604030202020204" pitchFamily="34" charset="0"/>
              </a:defRPr>
            </a:lvl1pPr>
          </a:lstStyle>
          <a:p>
            <a:r>
              <a:rPr lang="en-GB"/>
              <a:t>Click to edit Master title style</a:t>
            </a:r>
          </a:p>
        </p:txBody>
      </p:sp>
    </p:spTree>
    <p:extLst>
      <p:ext uri="{BB962C8B-B14F-4D97-AF65-F5344CB8AC3E}">
        <p14:creationId xmlns:p14="http://schemas.microsoft.com/office/powerpoint/2010/main" val="244584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2" presetClass="entr" presetSubtype="8"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par>
                                <p:cTn id="15" presetID="47" presetClass="entr" presetSubtype="0" fill="hold" grpId="0" nodeType="withEffect">
                                  <p:stCondLst>
                                    <p:cond delay="25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25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tmplLst>
          <p:tmpl>
            <p:tnLst>
              <p:par>
                <p:cTn presetID="47" presetClass="entr" presetSubtype="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P spid="9" grpId="0"/>
      <p:bldP spid="2" grpId="0" animBg="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4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CFD40BF8-9F7C-45B4-8356-8B470D48CEE6}"/>
              </a:ext>
            </a:extLst>
          </p:cNvPr>
          <p:cNvSpPr>
            <a:spLocks noGrp="1"/>
          </p:cNvSpPr>
          <p:nvPr>
            <p:ph type="pic" sz="quarter" idx="10"/>
          </p:nvPr>
        </p:nvSpPr>
        <p:spPr>
          <a:xfrm>
            <a:off x="903926" y="2329854"/>
            <a:ext cx="3325564" cy="2367116"/>
          </a:xfrm>
          <a:custGeom>
            <a:avLst/>
            <a:gdLst>
              <a:gd name="connsiteX0" fmla="*/ 51603 w 3325564"/>
              <a:gd name="connsiteY0" fmla="*/ 0 h 2367116"/>
              <a:gd name="connsiteX1" fmla="*/ 3273961 w 3325564"/>
              <a:gd name="connsiteY1" fmla="*/ 0 h 2367116"/>
              <a:gd name="connsiteX2" fmla="*/ 3325564 w 3325564"/>
              <a:gd name="connsiteY2" fmla="*/ 51603 h 2367116"/>
              <a:gd name="connsiteX3" fmla="*/ 3325564 w 3325564"/>
              <a:gd name="connsiteY3" fmla="*/ 2315513 h 2367116"/>
              <a:gd name="connsiteX4" fmla="*/ 3273961 w 3325564"/>
              <a:gd name="connsiteY4" fmla="*/ 2367116 h 2367116"/>
              <a:gd name="connsiteX5" fmla="*/ 51603 w 3325564"/>
              <a:gd name="connsiteY5" fmla="*/ 2367116 h 2367116"/>
              <a:gd name="connsiteX6" fmla="*/ 0 w 3325564"/>
              <a:gd name="connsiteY6" fmla="*/ 2315513 h 2367116"/>
              <a:gd name="connsiteX7" fmla="*/ 0 w 3325564"/>
              <a:gd name="connsiteY7" fmla="*/ 51603 h 2367116"/>
              <a:gd name="connsiteX8" fmla="*/ 51603 w 3325564"/>
              <a:gd name="connsiteY8" fmla="*/ 0 h 236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25564" h="2367116">
                <a:moveTo>
                  <a:pt x="51603" y="0"/>
                </a:moveTo>
                <a:lnTo>
                  <a:pt x="3273961" y="0"/>
                </a:lnTo>
                <a:cubicBezTo>
                  <a:pt x="3302461" y="0"/>
                  <a:pt x="3325564" y="23103"/>
                  <a:pt x="3325564" y="51603"/>
                </a:cubicBezTo>
                <a:lnTo>
                  <a:pt x="3325564" y="2315513"/>
                </a:lnTo>
                <a:cubicBezTo>
                  <a:pt x="3325564" y="2344013"/>
                  <a:pt x="3302461" y="2367116"/>
                  <a:pt x="3273961" y="2367116"/>
                </a:cubicBezTo>
                <a:lnTo>
                  <a:pt x="51603" y="2367116"/>
                </a:lnTo>
                <a:cubicBezTo>
                  <a:pt x="23103" y="2367116"/>
                  <a:pt x="0" y="2344013"/>
                  <a:pt x="0" y="2315513"/>
                </a:cubicBezTo>
                <a:lnTo>
                  <a:pt x="0" y="51603"/>
                </a:lnTo>
                <a:cubicBezTo>
                  <a:pt x="0" y="23103"/>
                  <a:pt x="23103" y="0"/>
                  <a:pt x="51603" y="0"/>
                </a:cubicBezTo>
                <a:close/>
              </a:path>
            </a:pathLst>
          </a:custGeom>
        </p:spPr>
        <p:txBody>
          <a:bodyPr wrap="square">
            <a:noAutofit/>
          </a:bodyPr>
          <a:lstStyle/>
          <a:p>
            <a:r>
              <a:rPr lang="en-GB"/>
              <a:t>Click icon to add picture</a:t>
            </a:r>
          </a:p>
        </p:txBody>
      </p:sp>
      <p:sp>
        <p:nvSpPr>
          <p:cNvPr id="11" name="Picture Placeholder 10">
            <a:extLst>
              <a:ext uri="{FF2B5EF4-FFF2-40B4-BE49-F238E27FC236}">
                <a16:creationId xmlns:a16="http://schemas.microsoft.com/office/drawing/2014/main" id="{6DA9C0AE-4A27-4972-B150-BD33D69EFA6D}"/>
              </a:ext>
            </a:extLst>
          </p:cNvPr>
          <p:cNvSpPr>
            <a:spLocks noGrp="1"/>
          </p:cNvSpPr>
          <p:nvPr>
            <p:ph type="pic" sz="quarter" idx="11"/>
          </p:nvPr>
        </p:nvSpPr>
        <p:spPr>
          <a:xfrm>
            <a:off x="4433218" y="2329854"/>
            <a:ext cx="3325564" cy="2367116"/>
          </a:xfrm>
          <a:custGeom>
            <a:avLst/>
            <a:gdLst>
              <a:gd name="connsiteX0" fmla="*/ 51603 w 3325564"/>
              <a:gd name="connsiteY0" fmla="*/ 0 h 2367116"/>
              <a:gd name="connsiteX1" fmla="*/ 3273961 w 3325564"/>
              <a:gd name="connsiteY1" fmla="*/ 0 h 2367116"/>
              <a:gd name="connsiteX2" fmla="*/ 3325564 w 3325564"/>
              <a:gd name="connsiteY2" fmla="*/ 51603 h 2367116"/>
              <a:gd name="connsiteX3" fmla="*/ 3325564 w 3325564"/>
              <a:gd name="connsiteY3" fmla="*/ 2315513 h 2367116"/>
              <a:gd name="connsiteX4" fmla="*/ 3273961 w 3325564"/>
              <a:gd name="connsiteY4" fmla="*/ 2367116 h 2367116"/>
              <a:gd name="connsiteX5" fmla="*/ 51603 w 3325564"/>
              <a:gd name="connsiteY5" fmla="*/ 2367116 h 2367116"/>
              <a:gd name="connsiteX6" fmla="*/ 0 w 3325564"/>
              <a:gd name="connsiteY6" fmla="*/ 2315513 h 2367116"/>
              <a:gd name="connsiteX7" fmla="*/ 0 w 3325564"/>
              <a:gd name="connsiteY7" fmla="*/ 51603 h 2367116"/>
              <a:gd name="connsiteX8" fmla="*/ 51603 w 3325564"/>
              <a:gd name="connsiteY8" fmla="*/ 0 h 236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25564" h="2367116">
                <a:moveTo>
                  <a:pt x="51603" y="0"/>
                </a:moveTo>
                <a:lnTo>
                  <a:pt x="3273961" y="0"/>
                </a:lnTo>
                <a:cubicBezTo>
                  <a:pt x="3302461" y="0"/>
                  <a:pt x="3325564" y="23103"/>
                  <a:pt x="3325564" y="51603"/>
                </a:cubicBezTo>
                <a:lnTo>
                  <a:pt x="3325564" y="2315513"/>
                </a:lnTo>
                <a:cubicBezTo>
                  <a:pt x="3325564" y="2344013"/>
                  <a:pt x="3302461" y="2367116"/>
                  <a:pt x="3273961" y="2367116"/>
                </a:cubicBezTo>
                <a:lnTo>
                  <a:pt x="51603" y="2367116"/>
                </a:lnTo>
                <a:cubicBezTo>
                  <a:pt x="23103" y="2367116"/>
                  <a:pt x="0" y="2344013"/>
                  <a:pt x="0" y="2315513"/>
                </a:cubicBezTo>
                <a:lnTo>
                  <a:pt x="0" y="51603"/>
                </a:lnTo>
                <a:cubicBezTo>
                  <a:pt x="0" y="23103"/>
                  <a:pt x="23103" y="0"/>
                  <a:pt x="51603" y="0"/>
                </a:cubicBezTo>
                <a:close/>
              </a:path>
            </a:pathLst>
          </a:custGeom>
        </p:spPr>
        <p:txBody>
          <a:bodyPr wrap="square">
            <a:noAutofit/>
          </a:bodyPr>
          <a:lstStyle/>
          <a:p>
            <a:r>
              <a:rPr lang="en-GB"/>
              <a:t>Click icon to add picture</a:t>
            </a:r>
          </a:p>
        </p:txBody>
      </p:sp>
      <p:sp>
        <p:nvSpPr>
          <p:cNvPr id="12" name="Picture Placeholder 11">
            <a:extLst>
              <a:ext uri="{FF2B5EF4-FFF2-40B4-BE49-F238E27FC236}">
                <a16:creationId xmlns:a16="http://schemas.microsoft.com/office/drawing/2014/main" id="{363378FD-28BC-4306-9116-1992593495BE}"/>
              </a:ext>
            </a:extLst>
          </p:cNvPr>
          <p:cNvSpPr>
            <a:spLocks noGrp="1"/>
          </p:cNvSpPr>
          <p:nvPr>
            <p:ph type="pic" sz="quarter" idx="12"/>
          </p:nvPr>
        </p:nvSpPr>
        <p:spPr>
          <a:xfrm>
            <a:off x="7962510" y="2329854"/>
            <a:ext cx="3325564" cy="2367116"/>
          </a:xfrm>
          <a:custGeom>
            <a:avLst/>
            <a:gdLst>
              <a:gd name="connsiteX0" fmla="*/ 51603 w 3325564"/>
              <a:gd name="connsiteY0" fmla="*/ 0 h 2367116"/>
              <a:gd name="connsiteX1" fmla="*/ 3273961 w 3325564"/>
              <a:gd name="connsiteY1" fmla="*/ 0 h 2367116"/>
              <a:gd name="connsiteX2" fmla="*/ 3325564 w 3325564"/>
              <a:gd name="connsiteY2" fmla="*/ 51603 h 2367116"/>
              <a:gd name="connsiteX3" fmla="*/ 3325564 w 3325564"/>
              <a:gd name="connsiteY3" fmla="*/ 2315513 h 2367116"/>
              <a:gd name="connsiteX4" fmla="*/ 3273961 w 3325564"/>
              <a:gd name="connsiteY4" fmla="*/ 2367116 h 2367116"/>
              <a:gd name="connsiteX5" fmla="*/ 51603 w 3325564"/>
              <a:gd name="connsiteY5" fmla="*/ 2367116 h 2367116"/>
              <a:gd name="connsiteX6" fmla="*/ 0 w 3325564"/>
              <a:gd name="connsiteY6" fmla="*/ 2315513 h 2367116"/>
              <a:gd name="connsiteX7" fmla="*/ 0 w 3325564"/>
              <a:gd name="connsiteY7" fmla="*/ 51603 h 2367116"/>
              <a:gd name="connsiteX8" fmla="*/ 51603 w 3325564"/>
              <a:gd name="connsiteY8" fmla="*/ 0 h 236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25564" h="2367116">
                <a:moveTo>
                  <a:pt x="51603" y="0"/>
                </a:moveTo>
                <a:lnTo>
                  <a:pt x="3273961" y="0"/>
                </a:lnTo>
                <a:cubicBezTo>
                  <a:pt x="3302461" y="0"/>
                  <a:pt x="3325564" y="23103"/>
                  <a:pt x="3325564" y="51603"/>
                </a:cubicBezTo>
                <a:lnTo>
                  <a:pt x="3325564" y="2315513"/>
                </a:lnTo>
                <a:cubicBezTo>
                  <a:pt x="3325564" y="2344013"/>
                  <a:pt x="3302461" y="2367116"/>
                  <a:pt x="3273961" y="2367116"/>
                </a:cubicBezTo>
                <a:lnTo>
                  <a:pt x="51603" y="2367116"/>
                </a:lnTo>
                <a:cubicBezTo>
                  <a:pt x="23103" y="2367116"/>
                  <a:pt x="0" y="2344013"/>
                  <a:pt x="0" y="2315513"/>
                </a:cubicBezTo>
                <a:lnTo>
                  <a:pt x="0" y="51603"/>
                </a:lnTo>
                <a:cubicBezTo>
                  <a:pt x="0" y="23103"/>
                  <a:pt x="23103" y="0"/>
                  <a:pt x="51603" y="0"/>
                </a:cubicBezTo>
                <a:close/>
              </a:path>
            </a:pathLst>
          </a:custGeom>
        </p:spPr>
        <p:txBody>
          <a:bodyPr wrap="square">
            <a:noAutofit/>
          </a:bodyPr>
          <a:lstStyle/>
          <a:p>
            <a:r>
              <a:rPr lang="en-GB"/>
              <a:t>Click icon to add picture</a:t>
            </a:r>
          </a:p>
        </p:txBody>
      </p:sp>
      <p:sp>
        <p:nvSpPr>
          <p:cNvPr id="2" name="TextBox 1">
            <a:extLst>
              <a:ext uri="{FF2B5EF4-FFF2-40B4-BE49-F238E27FC236}">
                <a16:creationId xmlns:a16="http://schemas.microsoft.com/office/drawing/2014/main" id="{4F3D27F2-A324-2019-2E86-B0A78BFE9A4E}"/>
              </a:ext>
            </a:extLst>
          </p:cNvPr>
          <p:cNvSpPr txBox="1"/>
          <p:nvPr userDrawn="1"/>
        </p:nvSpPr>
        <p:spPr>
          <a:xfrm>
            <a:off x="1875692" y="6670431"/>
            <a:ext cx="0" cy="0"/>
          </a:xfrm>
          <a:prstGeom prst="rect">
            <a:avLst/>
          </a:prstGeom>
        </p:spPr>
        <p:txBody>
          <a:bodyPr wrap="none" lIns="0" tIns="91428" rIns="0" bIns="0" rtlCol="0" anchor="ctr">
            <a:noAutofit/>
          </a:bodyPr>
          <a:lstStyle/>
          <a:p>
            <a:pPr marL="0" marR="0" indent="0" algn="l" defTabSz="914217" rtl="0" eaLnBrk="1" fontAlgn="auto" latinLnBrk="0" hangingPunct="1">
              <a:lnSpc>
                <a:spcPct val="80000"/>
              </a:lnSpc>
              <a:spcBef>
                <a:spcPts val="1000"/>
              </a:spcBef>
              <a:spcAft>
                <a:spcPts val="0"/>
              </a:spcAft>
              <a:buClrTx/>
              <a:buSzTx/>
              <a:buFont typeface="Arial"/>
              <a:buNone/>
              <a:tabLst/>
            </a:pPr>
            <a:endParaRPr kumimoji="0" lang="en-US" sz="2699" b="0" i="0" u="none" strike="noStrike" kern="1200" cap="none" spc="0" normalizeH="0" baseline="0" noProof="0">
              <a:ln>
                <a:noFill/>
              </a:ln>
              <a:solidFill>
                <a:srgbClr val="15141D"/>
              </a:solidFill>
              <a:effectLst/>
              <a:uLnTx/>
              <a:uFillTx/>
              <a:latin typeface="Calibri" panose="020F0502020204030204"/>
              <a:ea typeface="+mn-ea"/>
              <a:cs typeface="Calibri Light" panose="020F0302020204030204" pitchFamily="34" charset="0"/>
            </a:endParaRPr>
          </a:p>
        </p:txBody>
      </p:sp>
      <p:sp>
        <p:nvSpPr>
          <p:cNvPr id="3" name="TextBox 2">
            <a:extLst>
              <a:ext uri="{FF2B5EF4-FFF2-40B4-BE49-F238E27FC236}">
                <a16:creationId xmlns:a16="http://schemas.microsoft.com/office/drawing/2014/main" id="{EF6C9384-2D16-5896-501D-752F00FA32C9}"/>
              </a:ext>
            </a:extLst>
          </p:cNvPr>
          <p:cNvSpPr txBox="1"/>
          <p:nvPr userDrawn="1"/>
        </p:nvSpPr>
        <p:spPr>
          <a:xfrm>
            <a:off x="797169" y="6658708"/>
            <a:ext cx="0" cy="0"/>
          </a:xfrm>
          <a:prstGeom prst="rect">
            <a:avLst/>
          </a:prstGeom>
        </p:spPr>
        <p:txBody>
          <a:bodyPr wrap="none" lIns="0" tIns="91428" rIns="0" bIns="0" rtlCol="0" anchor="ctr">
            <a:noAutofit/>
          </a:bodyPr>
          <a:lstStyle/>
          <a:p>
            <a:pPr marL="0" marR="0" indent="0" algn="l" defTabSz="914217" rtl="0" eaLnBrk="1" fontAlgn="auto" latinLnBrk="0" hangingPunct="1">
              <a:lnSpc>
                <a:spcPct val="80000"/>
              </a:lnSpc>
              <a:spcBef>
                <a:spcPts val="1000"/>
              </a:spcBef>
              <a:spcAft>
                <a:spcPts val="0"/>
              </a:spcAft>
              <a:buClrTx/>
              <a:buSzTx/>
              <a:buFont typeface="Arial"/>
              <a:buNone/>
              <a:tabLst/>
            </a:pPr>
            <a:endParaRPr kumimoji="0" lang="en-US" sz="2699" b="0" i="0" u="none" strike="noStrike" kern="1200" cap="none" spc="0" normalizeH="0" baseline="0" noProof="0">
              <a:ln>
                <a:noFill/>
              </a:ln>
              <a:solidFill>
                <a:srgbClr val="15141D"/>
              </a:solidFill>
              <a:effectLst/>
              <a:uLnTx/>
              <a:uFillTx/>
              <a:latin typeface="Calibri" panose="020F0502020204030204"/>
              <a:ea typeface="+mn-ea"/>
              <a:cs typeface="Calibri Light" panose="020F0302020204030204" pitchFamily="34" charset="0"/>
            </a:endParaRPr>
          </a:p>
        </p:txBody>
      </p:sp>
    </p:spTree>
    <p:extLst>
      <p:ext uri="{BB962C8B-B14F-4D97-AF65-F5344CB8AC3E}">
        <p14:creationId xmlns:p14="http://schemas.microsoft.com/office/powerpoint/2010/main" val="174731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ark Backing - Option C">
    <p:bg>
      <p:bgPr>
        <a:solidFill>
          <a:schemeClr val="tx1"/>
        </a:solidFill>
        <a:effectLst/>
      </p:bgPr>
    </p:bg>
    <p:spTree>
      <p:nvGrpSpPr>
        <p:cNvPr id="1" name=""/>
        <p:cNvGrpSpPr/>
        <p:nvPr/>
      </p:nvGrpSpPr>
      <p:grpSpPr>
        <a:xfrm>
          <a:off x="0" y="0"/>
          <a:ext cx="0" cy="0"/>
          <a:chOff x="0" y="0"/>
          <a:chExt cx="0" cy="0"/>
        </a:xfrm>
      </p:grpSpPr>
      <p:sp>
        <p:nvSpPr>
          <p:cNvPr id="4"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1008528" y="6875"/>
            <a:ext cx="10726272" cy="749300"/>
          </a:xfrm>
          <a:prstGeom prst="rect">
            <a:avLst/>
          </a:prstGeom>
          <a:ln>
            <a:noFill/>
          </a:ln>
        </p:spPr>
        <p:txBody>
          <a:bodyPr vert="horz" anchor="ctr"/>
          <a:lstStyle>
            <a:lvl1pPr marL="0" algn="r" defTabSz="609585" rtl="0" eaLnBrk="1" latinLnBrk="0" hangingPunct="1">
              <a:spcBef>
                <a:spcPct val="0"/>
              </a:spcBef>
              <a:buNone/>
              <a:defRPr lang="en-US" sz="2400" b="0" i="0" kern="0" spc="0" dirty="0">
                <a:solidFill>
                  <a:schemeClr val="bg1"/>
                </a:solidFill>
                <a:latin typeface="Helvetica" pitchFamily="2" charset="0"/>
                <a:ea typeface="+mj-ea"/>
                <a:cs typeface="+mj-cs"/>
              </a:defRPr>
            </a:lvl1pPr>
          </a:lstStyle>
          <a:p>
            <a:r>
              <a:rPr lang="en-US"/>
              <a:t>Presentation Title Slide Here</a:t>
            </a:r>
          </a:p>
        </p:txBody>
      </p:sp>
      <p:sp>
        <p:nvSpPr>
          <p:cNvPr id="6"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chemeClr val="bg1"/>
                </a:solidFill>
                <a:latin typeface="Helvetica" pitchFamily="2" charset="0"/>
                <a:ea typeface="Helvetica" pitchFamily="2" charset="0"/>
                <a:cs typeface="Helvetica" pitchFamily="2" charset="0"/>
              </a:defRPr>
            </a:lvl1pPr>
            <a:lvl2pPr>
              <a:spcBef>
                <a:spcPts val="600"/>
              </a:spcBef>
              <a:spcAft>
                <a:spcPts val="600"/>
              </a:spcAft>
              <a:defRPr sz="1600">
                <a:solidFill>
                  <a:schemeClr val="bg1"/>
                </a:solidFill>
                <a:latin typeface="Helvetica" pitchFamily="2" charset="0"/>
                <a:ea typeface="Helvetica" pitchFamily="2" charset="0"/>
                <a:cs typeface="Helvetica" pitchFamily="2" charset="0"/>
              </a:defRPr>
            </a:lvl2pPr>
            <a:lvl3pPr>
              <a:spcBef>
                <a:spcPts val="600"/>
              </a:spcBef>
              <a:spcAft>
                <a:spcPts val="600"/>
              </a:spcAft>
              <a:defRPr sz="1600">
                <a:solidFill>
                  <a:schemeClr val="bg1"/>
                </a:solidFill>
                <a:latin typeface="Helvetica" pitchFamily="2" charset="0"/>
                <a:ea typeface="Helvetica" pitchFamily="2" charset="0"/>
                <a:cs typeface="Helvetica" pitchFamily="2" charset="0"/>
              </a:defRPr>
            </a:lvl3pPr>
            <a:lvl4pPr>
              <a:spcBef>
                <a:spcPts val="600"/>
              </a:spcBef>
              <a:spcAft>
                <a:spcPts val="600"/>
              </a:spcAft>
              <a:defRPr sz="1600">
                <a:solidFill>
                  <a:schemeClr val="bg1"/>
                </a:solidFill>
                <a:latin typeface="Helvetica" pitchFamily="2" charset="0"/>
                <a:ea typeface="Helvetica" pitchFamily="2" charset="0"/>
                <a:cs typeface="Helvetica" pitchFamily="2" charset="0"/>
              </a:defRPr>
            </a:lvl4pPr>
            <a:lvl5pPr>
              <a:spcBef>
                <a:spcPts val="600"/>
              </a:spcBef>
              <a:spcAft>
                <a:spcPts val="600"/>
              </a:spcAft>
              <a:defRPr sz="1600">
                <a:solidFill>
                  <a:schemeClr val="bg1"/>
                </a:solidFill>
                <a:latin typeface="Helvetica" pitchFamily="2" charset="0"/>
                <a:ea typeface="Helvetica" pitchFamily="2" charset="0"/>
                <a:cs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9" name="Group 8"/>
          <p:cNvGrpSpPr/>
          <p:nvPr userDrawn="1"/>
        </p:nvGrpSpPr>
        <p:grpSpPr>
          <a:xfrm>
            <a:off x="-116840" y="6224711"/>
            <a:ext cx="12308840" cy="518160"/>
            <a:chOff x="-116840" y="6224711"/>
            <a:chExt cx="12308840" cy="518160"/>
          </a:xfrm>
        </p:grpSpPr>
        <p:sp>
          <p:nvSpPr>
            <p:cNvPr id="10" name="Rectangle 9"/>
            <p:cNvSpPr/>
            <p:nvPr userDrawn="1"/>
          </p:nvSpPr>
          <p:spPr>
            <a:xfrm>
              <a:off x="-116840" y="6224711"/>
              <a:ext cx="12308840" cy="518160"/>
            </a:xfrm>
            <a:prstGeom prst="rect">
              <a:avLst/>
            </a:prstGeom>
            <a:gradFill>
              <a:gsLst>
                <a:gs pos="0">
                  <a:srgbClr val="105FAC"/>
                </a:gs>
                <a:gs pos="100000">
                  <a:srgbClr val="105FAC">
                    <a:alpha val="68000"/>
                  </a:srgb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TextBox 10"/>
            <p:cNvSpPr txBox="1"/>
            <p:nvPr userDrawn="1"/>
          </p:nvSpPr>
          <p:spPr>
            <a:xfrm>
              <a:off x="193040" y="6224711"/>
              <a:ext cx="4708710" cy="518160"/>
            </a:xfrm>
            <a:prstGeom prst="rect">
              <a:avLst/>
            </a:prstGeom>
            <a:noFill/>
          </p:spPr>
          <p:txBody>
            <a:bodyPr wrap="square" lIns="180000" tIns="180000" rIns="180000" bIns="180000" rtlCol="0" anchor="ctr" anchorCtr="0">
              <a:noAutofit/>
            </a:bodyPr>
            <a:lstStyle/>
            <a:p>
              <a:r>
                <a:rPr lang="en-GB" sz="1100" b="0">
                  <a:solidFill>
                    <a:schemeClr val="bg1"/>
                  </a:solidFill>
                  <a:latin typeface="Helvetica" pitchFamily="2" charset="0"/>
                </a:rPr>
                <a:t>Digital Transformation </a:t>
              </a:r>
              <a:r>
                <a:rPr lang="en-GB" sz="1100" b="1" baseline="0">
                  <a:solidFill>
                    <a:schemeClr val="bg1"/>
                  </a:solidFill>
                  <a:latin typeface="Helvetica" pitchFamily="2" charset="0"/>
                </a:rPr>
                <a:t>by Exponential-e</a:t>
              </a:r>
              <a:endParaRPr lang="en-GB" sz="1100" b="1">
                <a:solidFill>
                  <a:schemeClr val="bg1"/>
                </a:solidFill>
                <a:latin typeface="Helvetica" pitchFamily="2" charset="0"/>
              </a:endParaRPr>
            </a:p>
          </p:txBody>
        </p:sp>
      </p:grpSp>
    </p:spTree>
    <p:extLst>
      <p:ext uri="{BB962C8B-B14F-4D97-AF65-F5344CB8AC3E}">
        <p14:creationId xmlns:p14="http://schemas.microsoft.com/office/powerpoint/2010/main" val="2699172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7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75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tmplLst>
          <p:tmpl>
            <p:tnLst>
              <p:par>
                <p:cTn presetID="10" presetClass="entr" presetSubtype="0" fill="hold" nodeType="withEffect">
                  <p:stCondLst>
                    <p:cond delay="75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E8F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5887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7E8F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939164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sldNum="0" hd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919232"/>
      </p:ext>
    </p:extLst>
  </p:cSld>
  <p:clrMap bg1="lt1" tx1="dk1" bg2="lt2" tx2="dk2" accent1="accent1" accent2="accent2" accent3="accent3" accent4="accent4" accent5="accent5" accent6="accent6" hlink="hlink" folHlink="folHlink"/>
  <p:sldLayoutIdLst>
    <p:sldLayoutId id="2147483669" r:id="rId1"/>
    <p:sldLayoutId id="2147483672" r:id="rId2"/>
    <p:sldLayoutId id="2147483673" r:id="rId3"/>
    <p:sldLayoutId id="2147483674" r:id="rId4"/>
    <p:sldLayoutId id="2147483675" r:id="rId5"/>
    <p:sldLayoutId id="2147483676" r:id="rId6"/>
    <p:sldLayoutId id="214748367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C6AB1E-3092-3A75-7CD6-060C7B3D8547}"/>
              </a:ext>
            </a:extLst>
          </p:cNvPr>
          <p:cNvSpPr>
            <a:spLocks noGrp="1"/>
          </p:cNvSpPr>
          <p:nvPr>
            <p:ph type="title"/>
          </p:nvPr>
        </p:nvSpPr>
        <p:spPr/>
        <p:txBody>
          <a:bodyPr/>
          <a:lstStyle/>
          <a:p>
            <a:r>
              <a:rPr lang="en-GB" dirty="0"/>
              <a:t>CCaaS Features, Overview</a:t>
            </a:r>
          </a:p>
        </p:txBody>
      </p:sp>
      <p:sp>
        <p:nvSpPr>
          <p:cNvPr id="7" name="TextBox 6">
            <a:extLst>
              <a:ext uri="{FF2B5EF4-FFF2-40B4-BE49-F238E27FC236}">
                <a16:creationId xmlns:a16="http://schemas.microsoft.com/office/drawing/2014/main" id="{3EA0382B-1FC1-96E5-F0B5-2F4B40B5720E}"/>
              </a:ext>
            </a:extLst>
          </p:cNvPr>
          <p:cNvSpPr txBox="1"/>
          <p:nvPr/>
        </p:nvSpPr>
        <p:spPr>
          <a:xfrm>
            <a:off x="279617" y="689788"/>
            <a:ext cx="5623242" cy="5478423"/>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chemeClr val="accent2">
                    <a:lumMod val="50000"/>
                  </a:schemeClr>
                </a:solidFill>
                <a:effectLst/>
                <a:uLnTx/>
                <a:uFillTx/>
                <a:ea typeface="+mn-ea"/>
                <a:cs typeface="+mn-cs"/>
              </a:rPr>
              <a:t>OVERVIEW</a:t>
            </a:r>
            <a:r>
              <a:rPr kumimoji="0" lang="en-GB" sz="1400" b="1" i="0" u="none" strike="noStrike" kern="1200" cap="none" spc="0" normalizeH="0" baseline="0" noProof="0" dirty="0">
                <a:ln>
                  <a:noFill/>
                </a:ln>
                <a:solidFill>
                  <a:srgbClr val="EBA200"/>
                </a:solidFill>
                <a:effectLst/>
                <a:uLnTx/>
                <a:uFillTx/>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1" i="0" u="none" strike="noStrike" kern="1200" cap="none" spc="0" normalizeH="0" baseline="0" noProof="0" dirty="0">
              <a:ln>
                <a:noFill/>
              </a:ln>
              <a:solidFill>
                <a:srgbClr val="EBA200"/>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dirty="0">
                <a:solidFill>
                  <a:schemeClr val="bg2"/>
                </a:solidFill>
              </a:rPr>
              <a:t>Sell with approach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chemeClr val="bg1"/>
                </a:solidFill>
              </a:rPr>
              <a:t>We’re here to support you, through the Sales/Referral cycle</a:t>
            </a:r>
            <a:endParaRPr lang="en-GB" sz="1050" dirty="0">
              <a:solidFill>
                <a:schemeClr val="bg1"/>
              </a:solidFill>
              <a:cs typeface="Helvetic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b="1" dirty="0">
              <a:solidFill>
                <a:srgbClr val="EBA2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Comprehensive Capability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Voice, Chat, Social, Email, SMS, WFM/WFO (Work Force Management /Optimisation), AI, Back-Office integrations and Real-Time Reporting to enhance the contact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Simplicity &amp; Cost Efficiencies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A fully maintained, continuously up-to-date, cloud-powered platform which reduces costs, offers per-user pricing and has built-in DR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rgbClr val="EBA200"/>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accent2">
                    <a:lumMod val="50000"/>
                  </a:schemeClr>
                </a:solidFill>
                <a:effectLst/>
                <a:uLnTx/>
                <a:uFillTx/>
                <a:ea typeface="+mn-ea"/>
                <a:cs typeface="+mn-cs"/>
              </a:rPr>
              <a:t>Manage Resources  </a:t>
            </a:r>
          </a:p>
          <a:p>
            <a:pPr>
              <a:defRPr/>
            </a:pPr>
            <a:r>
              <a:rPr kumimoji="0" lang="en-GB" sz="1050" b="0" i="0" u="none" strike="noStrike" kern="1200" cap="none" spc="0" normalizeH="0" baseline="0" noProof="0" dirty="0">
                <a:ln>
                  <a:noFill/>
                </a:ln>
                <a:solidFill>
                  <a:schemeClr val="bg1"/>
                </a:solidFill>
                <a:effectLst/>
                <a:uLnTx/>
                <a:uFillTx/>
                <a:ea typeface="+mn-ea"/>
                <a:cs typeface="+mn-cs"/>
              </a:rPr>
              <a:t>A single pane of glass view of the multiple ‘working parts’ of a CCaaS platform ensures they are being used as efficiently as possible. These include </a:t>
            </a:r>
            <a:r>
              <a:rPr lang="en-GB" sz="1050" dirty="0">
                <a:solidFill>
                  <a:schemeClr val="bg1"/>
                </a:solidFill>
              </a:rPr>
              <a:t>IVA, Voice, Chat, Social, Email, SMS, Quality Assurance, Customer interactions, SIP</a:t>
            </a:r>
            <a:r>
              <a:rPr kumimoji="0" lang="en-GB" sz="1050" b="0" i="0" u="none" strike="noStrike" kern="1200" cap="none" spc="0" normalizeH="0" baseline="0" noProof="0" dirty="0">
                <a:ln>
                  <a:noFill/>
                </a:ln>
                <a:solidFill>
                  <a:schemeClr val="bg1"/>
                </a:solidFill>
                <a:effectLst/>
                <a:uLnTx/>
                <a:uFillTx/>
                <a:ea typeface="+mn-ea"/>
                <a:cs typeface="+mn-cs"/>
              </a:rPr>
              <a:t> </a:t>
            </a:r>
            <a:r>
              <a:rPr lang="en-GB" sz="1050" dirty="0">
                <a:solidFill>
                  <a:schemeClr val="bg1"/>
                </a:solidFill>
              </a:rPr>
              <a:t>trunk performance</a:t>
            </a:r>
            <a:r>
              <a:rPr kumimoji="0" lang="en-GB" sz="1050" b="0" i="0" u="none" strike="noStrike" kern="1200" cap="none" spc="0" normalizeH="0" baseline="0" noProof="0" dirty="0">
                <a:ln>
                  <a:noFill/>
                </a:ln>
                <a:solidFill>
                  <a:schemeClr val="bg1"/>
                </a:solidFill>
                <a:effectLst/>
                <a:uLnTx/>
                <a:uFillTx/>
                <a:ea typeface="+mn-ea"/>
                <a:cs typeface="+mn-cs"/>
              </a:rPr>
              <a:t>, </a:t>
            </a:r>
            <a:r>
              <a:rPr lang="en-GB" sz="1050" dirty="0">
                <a:solidFill>
                  <a:schemeClr val="bg1"/>
                </a:solidFill>
              </a:rPr>
              <a:t>Connected devices</a:t>
            </a:r>
            <a:r>
              <a:rPr kumimoji="0" lang="en-GB" sz="1050" b="0" i="0" u="none" strike="noStrike" kern="1200" cap="none" spc="0" normalizeH="0" baseline="0" noProof="0" dirty="0">
                <a:ln>
                  <a:noFill/>
                </a:ln>
                <a:solidFill>
                  <a:schemeClr val="bg1"/>
                </a:solidFill>
                <a:effectLst/>
                <a:uLnTx/>
                <a:uFillTx/>
                <a:ea typeface="+mn-ea"/>
                <a:cs typeface="+mn-cs"/>
              </a:rPr>
              <a:t>, </a:t>
            </a:r>
            <a:r>
              <a:rPr lang="en-GB" sz="1050" dirty="0">
                <a:solidFill>
                  <a:schemeClr val="bg1"/>
                </a:solidFill>
              </a:rPr>
              <a:t>Gateways</a:t>
            </a:r>
            <a:r>
              <a:rPr kumimoji="0" lang="en-GB" sz="1050" b="0" i="0" u="none" strike="noStrike" kern="1200" cap="none" spc="0" normalizeH="0" baseline="0" noProof="0" dirty="0">
                <a:ln>
                  <a:noFill/>
                </a:ln>
                <a:solidFill>
                  <a:schemeClr val="bg1"/>
                </a:solidFill>
                <a:effectLst/>
                <a:uLnTx/>
                <a:uFillTx/>
                <a:ea typeface="+mn-ea"/>
                <a:cs typeface="+mn-cs"/>
              </a:rPr>
              <a:t> and Session Border Controllers (SBCs). </a:t>
            </a:r>
            <a:endParaRPr lang="en-GB" sz="1050" b="0" i="0" u="none" strike="noStrike" kern="1200" cap="none" spc="0" normalizeH="0" baseline="0" noProof="0" dirty="0">
              <a:ln>
                <a:noFill/>
              </a:ln>
              <a:solidFill>
                <a:schemeClr val="bg1"/>
              </a:solidFill>
              <a:effectLst/>
              <a:uLnTx/>
              <a:uFillTx/>
              <a:cs typeface="Helvetic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rgbClr val="EBA200"/>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accent2">
                    <a:lumMod val="50000"/>
                  </a:schemeClr>
                </a:solidFill>
                <a:effectLst/>
                <a:uLnTx/>
                <a:uFillTx/>
                <a:ea typeface="+mn-ea"/>
                <a:cs typeface="+mn-cs"/>
              </a:rPr>
              <a:t>Monitor Call Quality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Often there can be concerns around the quality of voice, video and conference calls. The Expo.e managed Voice service gives comprehensive quality data that can be used for trouble shooting ensuring the highest levels of service delivery.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Drive Profitability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More intuitive, personalised customer interactions create stickiness and enhance customer retention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Consultancy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Consultancy Service  offering a side-by-side assistance, designed to help your clients identify a strategic path forward and target areas for improvement. providing you the peace of mind that the solution is fit for purpose.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p:txBody>
      </p:sp>
      <p:sp>
        <p:nvSpPr>
          <p:cNvPr id="8" name="TextBox 7">
            <a:extLst>
              <a:ext uri="{FF2B5EF4-FFF2-40B4-BE49-F238E27FC236}">
                <a16:creationId xmlns:a16="http://schemas.microsoft.com/office/drawing/2014/main" id="{4F205876-6828-D405-F198-B775E6C752E0}"/>
              </a:ext>
            </a:extLst>
          </p:cNvPr>
          <p:cNvSpPr txBox="1"/>
          <p:nvPr/>
        </p:nvSpPr>
        <p:spPr>
          <a:xfrm>
            <a:off x="6021553" y="742805"/>
            <a:ext cx="5713247" cy="6394058"/>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accent2">
                    <a:lumMod val="50000"/>
                  </a:schemeClr>
                </a:solidFill>
                <a:effectLst/>
                <a:uLnTx/>
                <a:uFillTx/>
                <a:ea typeface="+mn-ea"/>
                <a:cs typeface="+mn-cs"/>
              </a:rPr>
              <a:t>Installation</a:t>
            </a:r>
            <a:r>
              <a:rPr kumimoji="0" lang="en-GB" sz="1050" b="1" i="0" u="none" strike="noStrike" kern="1200" cap="none" spc="0" normalizeH="0" baseline="0" noProof="0" dirty="0">
                <a:ln>
                  <a:noFill/>
                </a:ln>
                <a:solidFill>
                  <a:srgbClr val="EBA200"/>
                </a:solidFill>
                <a:effectLst/>
                <a:uLnTx/>
                <a:uFillTx/>
                <a:ea typeface="+mn-ea"/>
                <a:cs typeface="+mn-cs"/>
              </a:rPr>
              <a:t>   </a:t>
            </a:r>
            <a:r>
              <a:rPr kumimoji="0" lang="en-GB" sz="1050" b="0" i="0" u="none" strike="noStrike" kern="1200" cap="none" spc="0" normalizeH="0" baseline="0" noProof="0" dirty="0">
                <a:ln>
                  <a:noFill/>
                </a:ln>
                <a:solidFill>
                  <a:srgbClr val="EBA200"/>
                </a:solidFill>
                <a:effectLst/>
                <a:uLnTx/>
                <a:uFillTx/>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Delivered from the cloud, the installation and configuration of Expo.e CCaaS, provide End to End 24/7 management throughout the build process by </a:t>
            </a:r>
            <a:r>
              <a:rPr kumimoji="0" lang="en-GB" sz="1050" b="0" i="0" u="none" strike="noStrike" kern="1200" cap="none" spc="0" normalizeH="0" baseline="0" noProof="0" dirty="0" err="1">
                <a:ln>
                  <a:noFill/>
                </a:ln>
                <a:solidFill>
                  <a:schemeClr val="bg1"/>
                </a:solidFill>
                <a:effectLst/>
                <a:uLnTx/>
                <a:uFillTx/>
                <a:ea typeface="+mn-ea"/>
                <a:cs typeface="+mn-cs"/>
              </a:rPr>
              <a:t>EXPO.e</a:t>
            </a:r>
            <a:r>
              <a:rPr kumimoji="0" lang="en-GB" sz="1050" b="0" i="0" u="none" strike="noStrike" kern="1200" cap="none" spc="0" normalizeH="0" baseline="0" noProof="0" dirty="0">
                <a:ln>
                  <a:noFill/>
                </a:ln>
                <a:solidFill>
                  <a:schemeClr val="bg1"/>
                </a:solidFill>
                <a:effectLst/>
                <a:uLnTx/>
                <a:uFillTx/>
                <a:ea typeface="+mn-ea"/>
                <a:cs typeface="+mn-cs"/>
              </a:rPr>
              <a:t> CCaaS Specialists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Professional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Has a referral partners, our team of CCaaS architects, design engineers and provisioning teams are here for you from day 1 to end of the contract.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Comprehensive </a:t>
            </a:r>
            <a:r>
              <a:rPr lang="en-GB" sz="1050" b="1" dirty="0">
                <a:solidFill>
                  <a:schemeClr val="bg2"/>
                </a:solidFill>
              </a:rPr>
              <a:t>Range</a:t>
            </a:r>
            <a:r>
              <a:rPr kumimoji="0" lang="en-GB" sz="1050" b="1" i="0" u="none" strike="noStrike" kern="1200" cap="none" spc="0" normalizeH="0" baseline="0" noProof="0" dirty="0">
                <a:ln>
                  <a:noFill/>
                </a:ln>
                <a:solidFill>
                  <a:schemeClr val="bg2"/>
                </a:solidFill>
                <a:effectLst/>
                <a:uLnTx/>
                <a:uFillTx/>
                <a:ea typeface="+mn-ea"/>
                <a:cs typeface="+mn-cs"/>
              </a:rPr>
              <a:t> of Features</a:t>
            </a:r>
            <a:endParaRPr lang="en-GB" sz="1050" b="1" i="0" u="none" strike="noStrike" kern="1200" cap="none" spc="0" normalizeH="0" baseline="0" noProof="0" dirty="0">
              <a:ln>
                <a:noFill/>
              </a:ln>
              <a:solidFill>
                <a:schemeClr val="bg2"/>
              </a:solidFill>
              <a:effectLst/>
              <a:uLnTx/>
              <a:uFillTx/>
              <a:cs typeface="Helvetic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chemeClr val="bg1"/>
                </a:solidFill>
              </a:rPr>
              <a:t>Our CCaaS solutions </a:t>
            </a:r>
            <a:r>
              <a:rPr kumimoji="0" lang="en-GB" sz="1050" i="0" u="none" strike="noStrike" kern="1200" cap="none" spc="0" normalizeH="0" baseline="0" noProof="0" dirty="0">
                <a:ln>
                  <a:noFill/>
                </a:ln>
                <a:solidFill>
                  <a:schemeClr val="bg1"/>
                </a:solidFill>
                <a:effectLst/>
                <a:uLnTx/>
                <a:uFillTx/>
                <a:ea typeface="+mn-ea"/>
                <a:cs typeface="+mn-cs"/>
              </a:rPr>
              <a:t>provides </a:t>
            </a:r>
            <a:r>
              <a:rPr kumimoji="0" lang="en-GB" sz="1050" b="0" i="0" u="none" strike="noStrike" kern="1200" cap="none" spc="0" normalizeH="0" baseline="0" noProof="0" dirty="0">
                <a:ln>
                  <a:noFill/>
                </a:ln>
                <a:solidFill>
                  <a:schemeClr val="bg1"/>
                </a:solidFill>
                <a:effectLst/>
                <a:uLnTx/>
                <a:uFillTx/>
                <a:ea typeface="+mn-ea"/>
                <a:cs typeface="+mn-cs"/>
              </a:rPr>
              <a:t>Voice, Web Chat, Email, Social Media, AI, SMS and Third-party integrations from certified software partners in one application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Flexibility</a:t>
            </a:r>
            <a:r>
              <a:rPr kumimoji="0" lang="en-GB" sz="1050" b="0" i="0" u="none" strike="noStrike" kern="1200" cap="none" spc="0" normalizeH="0" baseline="0" noProof="0" dirty="0">
                <a:ln>
                  <a:noFill/>
                </a:ln>
                <a:solidFill>
                  <a:schemeClr val="bg1"/>
                </a:solidFill>
                <a:effectLst/>
                <a:uLnTx/>
                <a:uFillTx/>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Tailor your solution with our modular licensing structure, only paying for what you need, with options to blend our CCaaS packages with an existing Contact Centre solution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Integration</a:t>
            </a: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With our Microsoft Teams Direct Routing and UCaaS solutions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A robust multichannel</a:t>
            </a: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Multi-tenant platform, integrated with our own private UCC Platform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Fully resilient platform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chemeClr val="bg1"/>
                </a:solidFill>
              </a:rPr>
              <a:t>CCaaS is designed with carrier-grade resilient infrastructure, backed by robust SLA’s, underpinned w</a:t>
            </a:r>
            <a:r>
              <a:rPr kumimoji="0" lang="en-GB" sz="1050" b="0" i="0" u="none" strike="noStrike" kern="1200" cap="none" spc="0" normalizeH="0" baseline="0" noProof="0" dirty="0">
                <a:ln>
                  <a:noFill/>
                </a:ln>
                <a:solidFill>
                  <a:schemeClr val="bg1"/>
                </a:solidFill>
                <a:effectLst/>
                <a:uLnTx/>
                <a:uFillTx/>
                <a:ea typeface="+mn-ea"/>
                <a:cs typeface="+mn-cs"/>
              </a:rPr>
              <a:t>ith multiple UK and European private, Tier 1 carrier connections into </a:t>
            </a:r>
            <a:r>
              <a:rPr kumimoji="0" lang="en-GB" sz="1050" b="0" i="0" u="none" strike="noStrike" kern="1200" cap="none" spc="0" normalizeH="0" baseline="0" noProof="0" dirty="0" err="1">
                <a:ln>
                  <a:noFill/>
                </a:ln>
                <a:solidFill>
                  <a:schemeClr val="bg1"/>
                </a:solidFill>
                <a:effectLst/>
                <a:uLnTx/>
                <a:uFillTx/>
                <a:ea typeface="+mn-ea"/>
                <a:cs typeface="+mn-cs"/>
              </a:rPr>
              <a:t>EXPO.e’s</a:t>
            </a:r>
            <a:r>
              <a:rPr kumimoji="0" lang="en-GB" sz="1050" b="0" i="0" u="none" strike="noStrike" kern="1200" cap="none" spc="0" normalizeH="0" baseline="0" noProof="0" dirty="0">
                <a:ln>
                  <a:noFill/>
                </a:ln>
                <a:solidFill>
                  <a:schemeClr val="bg1"/>
                </a:solidFill>
                <a:effectLst/>
                <a:uLnTx/>
                <a:uFillTx/>
                <a:ea typeface="+mn-ea"/>
                <a:cs typeface="+mn-cs"/>
              </a:rPr>
              <a:t> core infrastructure </a:t>
            </a:r>
            <a:endParaRPr lang="en-GB" sz="1050" b="0" i="0" u="none" strike="noStrike" kern="1200" cap="none" spc="0" normalizeH="0" baseline="0" noProof="0" dirty="0">
              <a:ln>
                <a:noFill/>
              </a:ln>
              <a:solidFill>
                <a:schemeClr val="bg1"/>
              </a:solidFill>
              <a:effectLst/>
              <a:uLnTx/>
              <a:uFillTx/>
              <a:cs typeface="Helvetic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Complete Management Options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Enables businesses to outsource set-up and management of complex contact centre solutions to a trusted provider.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Training and Adoption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We offer training whether it's your sales and technical staff, to end-user training for your customers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p:txBody>
      </p:sp>
    </p:spTree>
    <p:extLst>
      <p:ext uri="{BB962C8B-B14F-4D97-AF65-F5344CB8AC3E}">
        <p14:creationId xmlns:p14="http://schemas.microsoft.com/office/powerpoint/2010/main" val="1473793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22030-1177-EE94-632A-E5E2787821A4}"/>
              </a:ext>
            </a:extLst>
          </p:cNvPr>
          <p:cNvSpPr>
            <a:spLocks noGrp="1"/>
          </p:cNvSpPr>
          <p:nvPr>
            <p:ph type="title"/>
          </p:nvPr>
        </p:nvSpPr>
        <p:spPr/>
        <p:txBody>
          <a:bodyPr/>
          <a:lstStyle/>
          <a:p>
            <a:r>
              <a:rPr lang="en-GB" dirty="0"/>
              <a:t>CCaaS Portfolio Product Positioning</a:t>
            </a:r>
          </a:p>
        </p:txBody>
      </p:sp>
      <p:graphicFrame>
        <p:nvGraphicFramePr>
          <p:cNvPr id="4" name="Google Shape;1798;p240">
            <a:extLst>
              <a:ext uri="{FF2B5EF4-FFF2-40B4-BE49-F238E27FC236}">
                <a16:creationId xmlns:a16="http://schemas.microsoft.com/office/drawing/2014/main" id="{9CAE3521-DF98-A7C4-4AE6-09BEC4C553BE}"/>
              </a:ext>
            </a:extLst>
          </p:cNvPr>
          <p:cNvGraphicFramePr/>
          <p:nvPr>
            <p:extLst>
              <p:ext uri="{D42A27DB-BD31-4B8C-83A1-F6EECF244321}">
                <p14:modId xmlns:p14="http://schemas.microsoft.com/office/powerpoint/2010/main" val="3617970325"/>
              </p:ext>
            </p:extLst>
          </p:nvPr>
        </p:nvGraphicFramePr>
        <p:xfrm>
          <a:off x="733332" y="863592"/>
          <a:ext cx="11063333" cy="5096673"/>
        </p:xfrm>
        <a:graphic>
          <a:graphicData uri="http://schemas.openxmlformats.org/drawingml/2006/table">
            <a:tbl>
              <a:tblPr>
                <a:tableStyleId>{BDBED569-4797-4DF1-A0F4-6AAB3CD982D8}</a:tableStyleId>
              </a:tblPr>
              <a:tblGrid>
                <a:gridCol w="3023856">
                  <a:extLst>
                    <a:ext uri="{9D8B030D-6E8A-4147-A177-3AD203B41FA5}">
                      <a16:colId xmlns:a16="http://schemas.microsoft.com/office/drawing/2014/main" val="20000"/>
                    </a:ext>
                  </a:extLst>
                </a:gridCol>
                <a:gridCol w="2842788">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gridCol w="2453489">
                  <a:extLst>
                    <a:ext uri="{9D8B030D-6E8A-4147-A177-3AD203B41FA5}">
                      <a16:colId xmlns:a16="http://schemas.microsoft.com/office/drawing/2014/main" val="20003"/>
                    </a:ext>
                  </a:extLst>
                </a:gridCol>
              </a:tblGrid>
              <a:tr h="955683">
                <a:tc>
                  <a:txBody>
                    <a:bodyPr/>
                    <a:lstStyle/>
                    <a:p>
                      <a:pPr marL="0" lvl="0" indent="0" algn="l" rtl="0">
                        <a:spcBef>
                          <a:spcPts val="0"/>
                        </a:spcBef>
                        <a:spcAft>
                          <a:spcPts val="0"/>
                        </a:spcAft>
                        <a:buNone/>
                      </a:pPr>
                      <a:r>
                        <a:rPr lang="en-GB" sz="800" b="1" dirty="0">
                          <a:solidFill>
                            <a:schemeClr val="lt1"/>
                          </a:solidFill>
                        </a:rPr>
                        <a:t>Opportunity qualification positioning</a:t>
                      </a:r>
                      <a:endParaRPr sz="800" b="1" dirty="0">
                        <a:solidFill>
                          <a:schemeClr val="lt1"/>
                        </a:solidFill>
                      </a:endParaRPr>
                    </a:p>
                  </a:txBody>
                  <a:tcPr marL="63500" marR="63500" marT="18275" marB="18275" anchor="ctr"/>
                </a:tc>
                <a:tc>
                  <a:txBody>
                    <a:bodyPr/>
                    <a:lstStyle/>
                    <a:p>
                      <a:pPr marL="0" lvl="0" indent="0" algn="ctr" rtl="0">
                        <a:spcBef>
                          <a:spcPts val="0"/>
                        </a:spcBef>
                        <a:spcAft>
                          <a:spcPts val="0"/>
                        </a:spcAft>
                        <a:buNone/>
                      </a:pPr>
                      <a:endParaRPr sz="800" b="1" dirty="0">
                        <a:solidFill>
                          <a:schemeClr val="lt1"/>
                        </a:solidFill>
                      </a:endParaRPr>
                    </a:p>
                  </a:txBody>
                  <a:tcPr marL="63500" marR="63500" marT="18275" marB="18275" anchor="ctr">
                    <a:solidFill>
                      <a:schemeClr val="bg1"/>
                    </a:solidFill>
                  </a:tcPr>
                </a:tc>
                <a:tc>
                  <a:txBody>
                    <a:bodyPr/>
                    <a:lstStyle/>
                    <a:p>
                      <a:pPr marL="0" lvl="0" indent="0" algn="ctr" rtl="0">
                        <a:spcBef>
                          <a:spcPts val="0"/>
                        </a:spcBef>
                        <a:spcAft>
                          <a:spcPts val="0"/>
                        </a:spcAft>
                        <a:buNone/>
                      </a:pPr>
                      <a:endParaRPr sz="800" b="1" dirty="0">
                        <a:solidFill>
                          <a:schemeClr val="lt1"/>
                        </a:solidFill>
                      </a:endParaRPr>
                    </a:p>
                  </a:txBody>
                  <a:tcPr marL="63500" marR="63500" marT="18275" marB="18275" anchor="ctr">
                    <a:solidFill>
                      <a:schemeClr val="bg1"/>
                    </a:solidFill>
                  </a:tcPr>
                </a:tc>
                <a:tc>
                  <a:txBody>
                    <a:bodyPr/>
                    <a:lstStyle/>
                    <a:p>
                      <a:pPr marL="0" lvl="0" indent="0" algn="ctr" rtl="0">
                        <a:spcBef>
                          <a:spcPts val="0"/>
                        </a:spcBef>
                        <a:spcAft>
                          <a:spcPts val="0"/>
                        </a:spcAft>
                        <a:buNone/>
                      </a:pPr>
                      <a:endParaRPr sz="800" dirty="0">
                        <a:solidFill>
                          <a:schemeClr val="lt1"/>
                        </a:solidFill>
                      </a:endParaRPr>
                    </a:p>
                  </a:txBody>
                  <a:tcPr marL="63500" marR="63500" marT="18275" marB="18275" anchor="ctr">
                    <a:solidFill>
                      <a:schemeClr val="bg1"/>
                    </a:solidFill>
                  </a:tcPr>
                </a:tc>
                <a:extLst>
                  <a:ext uri="{0D108BD9-81ED-4DB2-BD59-A6C34878D82A}">
                    <a16:rowId xmlns:a16="http://schemas.microsoft.com/office/drawing/2014/main" val="10000"/>
                  </a:ext>
                </a:extLst>
              </a:tr>
              <a:tr h="690165">
                <a:tc>
                  <a:txBody>
                    <a:bodyPr/>
                    <a:lstStyle/>
                    <a:p>
                      <a:pPr marL="0" lvl="0" indent="0" algn="l" rtl="0">
                        <a:spcBef>
                          <a:spcPts val="0"/>
                        </a:spcBef>
                        <a:spcAft>
                          <a:spcPts val="0"/>
                        </a:spcAft>
                        <a:buNone/>
                      </a:pPr>
                      <a:r>
                        <a:rPr lang="en-GB" sz="800" b="1" dirty="0">
                          <a:solidFill>
                            <a:schemeClr val="lt1"/>
                          </a:solidFill>
                        </a:rPr>
                        <a:t>Size</a:t>
                      </a:r>
                      <a:endParaRPr sz="800" b="1" dirty="0">
                        <a:solidFill>
                          <a:schemeClr val="lt1"/>
                        </a:solidFill>
                      </a:endParaRP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Small</a:t>
                      </a:r>
                      <a:br>
                        <a:rPr lang="en-GB" sz="800" b="1" dirty="0">
                          <a:solidFill>
                            <a:schemeClr val="lt1"/>
                          </a:solidFill>
                        </a:rPr>
                      </a:br>
                      <a:r>
                        <a:rPr lang="en-GB" sz="800" b="1" dirty="0">
                          <a:solidFill>
                            <a:schemeClr val="lt1"/>
                          </a:solidFill>
                        </a:rPr>
                        <a:t>under 50 agents</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Medium</a:t>
                      </a:r>
                    </a:p>
                    <a:p>
                      <a:pPr marL="0" lvl="0" indent="0" algn="ctr" rtl="0">
                        <a:spcBef>
                          <a:spcPts val="0"/>
                        </a:spcBef>
                        <a:spcAft>
                          <a:spcPts val="0"/>
                        </a:spcAft>
                        <a:buNone/>
                      </a:pPr>
                      <a:r>
                        <a:rPr lang="en-GB" sz="800" b="1" dirty="0">
                          <a:solidFill>
                            <a:schemeClr val="lt1"/>
                          </a:solidFill>
                        </a:rPr>
                        <a:t>50 to 500 agents</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Medium to Enterprise</a:t>
                      </a:r>
                    </a:p>
                    <a:p>
                      <a:pPr marL="0" lvl="0" indent="0" algn="ctr" rtl="0">
                        <a:spcBef>
                          <a:spcPts val="0"/>
                        </a:spcBef>
                        <a:spcAft>
                          <a:spcPts val="0"/>
                        </a:spcAft>
                        <a:buNone/>
                      </a:pPr>
                      <a:r>
                        <a:rPr lang="en-GB" sz="800" dirty="0">
                          <a:solidFill>
                            <a:schemeClr val="lt1"/>
                          </a:solidFill>
                        </a:rPr>
                        <a:t>200 to 1000+ agents</a:t>
                      </a:r>
                    </a:p>
                  </a:txBody>
                  <a:tcPr marL="63500" marR="63500" marT="18275" marB="18275" anchor="ctr"/>
                </a:tc>
                <a:extLst>
                  <a:ext uri="{0D108BD9-81ED-4DB2-BD59-A6C34878D82A}">
                    <a16:rowId xmlns:a16="http://schemas.microsoft.com/office/drawing/2014/main" val="2662685752"/>
                  </a:ext>
                </a:extLst>
              </a:tr>
              <a:tr h="690165">
                <a:tc>
                  <a:txBody>
                    <a:bodyPr/>
                    <a:lstStyle/>
                    <a:p>
                      <a:pPr marL="0" lvl="0" indent="0" algn="l" rtl="0">
                        <a:spcBef>
                          <a:spcPts val="0"/>
                        </a:spcBef>
                        <a:spcAft>
                          <a:spcPts val="0"/>
                        </a:spcAft>
                        <a:buNone/>
                      </a:pPr>
                      <a:r>
                        <a:rPr lang="en-GB" sz="800" b="1" dirty="0">
                          <a:solidFill>
                            <a:schemeClr val="lt1"/>
                          </a:solidFill>
                        </a:rPr>
                        <a:t>Level of contact centre “Formality” </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Low </a:t>
                      </a:r>
                      <a:br>
                        <a:rPr lang="en-GB" sz="800" b="1" dirty="0">
                          <a:solidFill>
                            <a:schemeClr val="lt1"/>
                          </a:solidFill>
                        </a:rPr>
                      </a:br>
                      <a:r>
                        <a:rPr lang="en-GB" sz="800" b="1" dirty="0">
                          <a:solidFill>
                            <a:schemeClr val="lt1"/>
                          </a:solidFill>
                        </a:rPr>
                        <a:t>Typically, don’t see themselves as a CC, volumetric reporting, few if any CC processes</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Medium </a:t>
                      </a:r>
                      <a:br>
                        <a:rPr lang="en-GB" sz="800" b="1" dirty="0">
                          <a:solidFill>
                            <a:schemeClr val="lt1"/>
                          </a:solidFill>
                        </a:rPr>
                      </a:br>
                      <a:r>
                        <a:rPr lang="en-GB" sz="800" b="1" dirty="0">
                          <a:solidFill>
                            <a:schemeClr val="lt1"/>
                          </a:solidFill>
                        </a:rPr>
                        <a:t>Focus on CC performance metrics, CC processes in place </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High</a:t>
                      </a:r>
                      <a:br>
                        <a:rPr lang="en-GB" sz="800" dirty="0">
                          <a:solidFill>
                            <a:schemeClr val="lt1"/>
                          </a:solidFill>
                        </a:rPr>
                      </a:br>
                      <a:r>
                        <a:rPr lang="en-GB" sz="800" dirty="0">
                          <a:solidFill>
                            <a:schemeClr val="lt1"/>
                          </a:solidFill>
                        </a:rPr>
                        <a:t>Several accreditations, awards, CC vital to business, mature CC processes</a:t>
                      </a:r>
                    </a:p>
                  </a:txBody>
                  <a:tcPr marL="63500" marR="63500" marT="18275" marB="18275" anchor="ctr"/>
                </a:tc>
                <a:extLst>
                  <a:ext uri="{0D108BD9-81ED-4DB2-BD59-A6C34878D82A}">
                    <a16:rowId xmlns:a16="http://schemas.microsoft.com/office/drawing/2014/main" val="998726606"/>
                  </a:ext>
                </a:extLst>
              </a:tr>
              <a:tr h="690165">
                <a:tc>
                  <a:txBody>
                    <a:bodyPr/>
                    <a:lstStyle/>
                    <a:p>
                      <a:pPr marL="0" lvl="0" indent="0" algn="l" rtl="0">
                        <a:spcBef>
                          <a:spcPts val="0"/>
                        </a:spcBef>
                        <a:spcAft>
                          <a:spcPts val="0"/>
                        </a:spcAft>
                        <a:buNone/>
                      </a:pPr>
                      <a:r>
                        <a:rPr lang="en-GB" sz="800" b="1" dirty="0">
                          <a:solidFill>
                            <a:schemeClr val="lt1"/>
                          </a:solidFill>
                        </a:rPr>
                        <a:t>Technical complexity</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Low</a:t>
                      </a:r>
                      <a:br>
                        <a:rPr lang="en-GB" sz="800" b="1" dirty="0">
                          <a:solidFill>
                            <a:schemeClr val="lt1"/>
                          </a:solidFill>
                        </a:rPr>
                      </a:br>
                      <a:r>
                        <a:rPr lang="en-GB" sz="800" b="1" dirty="0">
                          <a:solidFill>
                            <a:schemeClr val="lt1"/>
                          </a:solidFill>
                        </a:rPr>
                        <a:t>May be voice only with call recording, or simple chat</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Medium</a:t>
                      </a:r>
                    </a:p>
                    <a:p>
                      <a:pPr marL="0" lvl="0" indent="0" algn="ctr" rtl="0">
                        <a:spcBef>
                          <a:spcPts val="0"/>
                        </a:spcBef>
                        <a:spcAft>
                          <a:spcPts val="0"/>
                        </a:spcAft>
                        <a:buNone/>
                      </a:pPr>
                      <a:r>
                        <a:rPr lang="en-GB" sz="800" b="1" dirty="0">
                          <a:solidFill>
                            <a:schemeClr val="lt1"/>
                          </a:solidFill>
                        </a:rPr>
                        <a:t>Multiple channels with pre-built integrations, simple automation &amp; in-portfolio add-ons </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High</a:t>
                      </a:r>
                    </a:p>
                    <a:p>
                      <a:pPr marL="0" lvl="0" indent="0" algn="ctr" rtl="0">
                        <a:spcBef>
                          <a:spcPts val="0"/>
                        </a:spcBef>
                        <a:spcAft>
                          <a:spcPts val="0"/>
                        </a:spcAft>
                        <a:buNone/>
                      </a:pPr>
                      <a:r>
                        <a:rPr lang="en-GB" sz="800" dirty="0">
                          <a:solidFill>
                            <a:schemeClr val="lt1"/>
                          </a:solidFill>
                        </a:rPr>
                        <a:t>Multiple channel, complex integration with other vendors, sophisticated automation &amp; ecosystem</a:t>
                      </a:r>
                    </a:p>
                  </a:txBody>
                  <a:tcPr marL="63500" marR="63500" marT="18275" marB="18275" anchor="ctr"/>
                </a:tc>
                <a:extLst>
                  <a:ext uri="{0D108BD9-81ED-4DB2-BD59-A6C34878D82A}">
                    <a16:rowId xmlns:a16="http://schemas.microsoft.com/office/drawing/2014/main" val="1673030242"/>
                  </a:ext>
                </a:extLst>
              </a:tr>
              <a:tr h="690165">
                <a:tc>
                  <a:txBody>
                    <a:bodyPr/>
                    <a:lstStyle/>
                    <a:p>
                      <a:pPr marL="0" lvl="0" indent="0" algn="l" rtl="0">
                        <a:spcBef>
                          <a:spcPts val="0"/>
                        </a:spcBef>
                        <a:spcAft>
                          <a:spcPts val="0"/>
                        </a:spcAft>
                        <a:buNone/>
                      </a:pPr>
                      <a:r>
                        <a:rPr lang="en-GB" sz="800" b="1" dirty="0">
                          <a:solidFill>
                            <a:schemeClr val="lt1"/>
                          </a:solidFill>
                        </a:rPr>
                        <a:t>Number of Stakeholders</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Low</a:t>
                      </a:r>
                    </a:p>
                    <a:p>
                      <a:pPr marL="0" lvl="0" indent="0" algn="ctr" rtl="0">
                        <a:spcBef>
                          <a:spcPts val="0"/>
                        </a:spcBef>
                        <a:spcAft>
                          <a:spcPts val="0"/>
                        </a:spcAft>
                        <a:buNone/>
                      </a:pPr>
                      <a:r>
                        <a:rPr lang="en-GB" sz="800" b="1" dirty="0">
                          <a:solidFill>
                            <a:schemeClr val="lt1"/>
                          </a:solidFill>
                        </a:rPr>
                        <a:t>IT</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Medium</a:t>
                      </a:r>
                    </a:p>
                    <a:p>
                      <a:pPr marL="0" lvl="0" indent="0" algn="ctr" rtl="0">
                        <a:spcBef>
                          <a:spcPts val="0"/>
                        </a:spcBef>
                        <a:spcAft>
                          <a:spcPts val="0"/>
                        </a:spcAft>
                        <a:buNone/>
                      </a:pPr>
                      <a:r>
                        <a:rPr lang="en-GB" sz="800" b="1" dirty="0">
                          <a:solidFill>
                            <a:schemeClr val="lt1"/>
                          </a:solidFill>
                        </a:rPr>
                        <a:t>IT and Contact Centre users and Managers</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High</a:t>
                      </a:r>
                    </a:p>
                    <a:p>
                      <a:pPr marL="0" lvl="0" indent="0" algn="ctr" rtl="0">
                        <a:spcBef>
                          <a:spcPts val="0"/>
                        </a:spcBef>
                        <a:spcAft>
                          <a:spcPts val="0"/>
                        </a:spcAft>
                        <a:buNone/>
                      </a:pPr>
                      <a:r>
                        <a:rPr lang="en-GB" sz="800" dirty="0">
                          <a:solidFill>
                            <a:schemeClr val="lt1"/>
                          </a:solidFill>
                        </a:rPr>
                        <a:t>Senior IT, Contact Centre executives &amp; users </a:t>
                      </a:r>
                    </a:p>
                  </a:txBody>
                  <a:tcPr marL="63500" marR="63500" marT="18275" marB="18275" anchor="ctr"/>
                </a:tc>
                <a:extLst>
                  <a:ext uri="{0D108BD9-81ED-4DB2-BD59-A6C34878D82A}">
                    <a16:rowId xmlns:a16="http://schemas.microsoft.com/office/drawing/2014/main" val="3281196012"/>
                  </a:ext>
                </a:extLst>
              </a:tr>
              <a:tr h="690165">
                <a:tc>
                  <a:txBody>
                    <a:bodyPr/>
                    <a:lstStyle/>
                    <a:p>
                      <a:pPr marL="0" lvl="0" indent="0" algn="l" rtl="0">
                        <a:spcBef>
                          <a:spcPts val="0"/>
                        </a:spcBef>
                        <a:spcAft>
                          <a:spcPts val="0"/>
                        </a:spcAft>
                        <a:buNone/>
                      </a:pPr>
                      <a:r>
                        <a:rPr lang="en-GB" sz="800" b="1" dirty="0">
                          <a:solidFill>
                            <a:schemeClr val="lt1"/>
                          </a:solidFill>
                        </a:rPr>
                        <a:t>Importance of Brand Recognition &amp; Reputation</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Low to Medium</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Medium</a:t>
                      </a:r>
                    </a:p>
                    <a:p>
                      <a:pPr marL="0" lvl="0" indent="0" algn="ctr" rtl="0">
                        <a:spcBef>
                          <a:spcPts val="0"/>
                        </a:spcBef>
                        <a:spcAft>
                          <a:spcPts val="0"/>
                        </a:spcAft>
                        <a:buNone/>
                      </a:pPr>
                      <a:r>
                        <a:rPr lang="en-GB" sz="800" b="1" dirty="0">
                          <a:solidFill>
                            <a:schemeClr val="lt1"/>
                          </a:solidFill>
                        </a:rPr>
                        <a:t>European references are sufficient</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High</a:t>
                      </a:r>
                    </a:p>
                    <a:p>
                      <a:pPr marL="0" lvl="0" indent="0" algn="ctr" rtl="0">
                        <a:spcBef>
                          <a:spcPts val="0"/>
                        </a:spcBef>
                        <a:spcAft>
                          <a:spcPts val="0"/>
                        </a:spcAft>
                        <a:buNone/>
                      </a:pPr>
                      <a:r>
                        <a:rPr lang="en-GB" sz="800" dirty="0">
                          <a:solidFill>
                            <a:schemeClr val="lt1"/>
                          </a:solidFill>
                        </a:rPr>
                        <a:t>Vendor must be on Gartner MQ or equivalent</a:t>
                      </a:r>
                    </a:p>
                  </a:txBody>
                  <a:tcPr marL="63500" marR="63500" marT="18275" marB="18275" anchor="ctr"/>
                </a:tc>
                <a:extLst>
                  <a:ext uri="{0D108BD9-81ED-4DB2-BD59-A6C34878D82A}">
                    <a16:rowId xmlns:a16="http://schemas.microsoft.com/office/drawing/2014/main" val="1607894751"/>
                  </a:ext>
                </a:extLst>
              </a:tr>
              <a:tr h="690165">
                <a:tc>
                  <a:txBody>
                    <a:bodyPr/>
                    <a:lstStyle/>
                    <a:p>
                      <a:pPr marL="0" lvl="0" indent="0" algn="l" rtl="0">
                        <a:spcBef>
                          <a:spcPts val="0"/>
                        </a:spcBef>
                        <a:spcAft>
                          <a:spcPts val="0"/>
                        </a:spcAft>
                        <a:buNone/>
                      </a:pPr>
                      <a:r>
                        <a:rPr lang="en-GB" sz="800" b="1" dirty="0">
                          <a:solidFill>
                            <a:schemeClr val="lt1"/>
                          </a:solidFill>
                        </a:rPr>
                        <a:t>Importance of Compliance, Security, Resilience</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Low to Medium</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Medium</a:t>
                      </a:r>
                    </a:p>
                    <a:p>
                      <a:pPr marL="0" lvl="0" indent="0" algn="ctr" rtl="0">
                        <a:spcBef>
                          <a:spcPts val="0"/>
                        </a:spcBef>
                        <a:spcAft>
                          <a:spcPts val="0"/>
                        </a:spcAft>
                        <a:buNone/>
                      </a:pPr>
                      <a:r>
                        <a:rPr lang="en-GB" sz="800" b="1" dirty="0">
                          <a:solidFill>
                            <a:schemeClr val="lt1"/>
                          </a:solidFill>
                        </a:rPr>
                        <a:t>European data centres sufficient</a:t>
                      </a:r>
                    </a:p>
                  </a:txBody>
                  <a:tcPr marL="63500" marR="63500" marT="18275" marB="18275" anchor="ctr"/>
                </a:tc>
                <a:tc>
                  <a:txBody>
                    <a:bodyPr/>
                    <a:lstStyle/>
                    <a:p>
                      <a:pPr marL="0" lvl="0" indent="0" algn="ctr" rtl="0">
                        <a:spcBef>
                          <a:spcPts val="0"/>
                        </a:spcBef>
                        <a:spcAft>
                          <a:spcPts val="0"/>
                        </a:spcAft>
                        <a:buNone/>
                      </a:pPr>
                      <a:r>
                        <a:rPr lang="en-GB" sz="800" b="1" dirty="0">
                          <a:solidFill>
                            <a:schemeClr val="bg2"/>
                          </a:solidFill>
                        </a:rPr>
                        <a:t>High</a:t>
                      </a:r>
                    </a:p>
                    <a:p>
                      <a:pPr marL="0" lvl="0" indent="0" algn="ctr" rtl="0">
                        <a:spcBef>
                          <a:spcPts val="0"/>
                        </a:spcBef>
                        <a:spcAft>
                          <a:spcPts val="0"/>
                        </a:spcAft>
                        <a:buNone/>
                      </a:pPr>
                      <a:r>
                        <a:rPr lang="en-GB" sz="800" dirty="0">
                          <a:solidFill>
                            <a:schemeClr val="lt1"/>
                          </a:solidFill>
                        </a:rPr>
                        <a:t>UK data centres required, high resilience/reliability</a:t>
                      </a:r>
                    </a:p>
                    <a:p>
                      <a:pPr marL="0" lvl="0" indent="0" algn="ctr" rtl="0">
                        <a:spcBef>
                          <a:spcPts val="0"/>
                        </a:spcBef>
                        <a:spcAft>
                          <a:spcPts val="0"/>
                        </a:spcAft>
                        <a:buNone/>
                      </a:pPr>
                      <a:endParaRPr lang="en-GB" sz="800" dirty="0">
                        <a:solidFill>
                          <a:schemeClr val="lt1"/>
                        </a:solidFill>
                      </a:endParaRPr>
                    </a:p>
                  </a:txBody>
                  <a:tcPr marL="63500" marR="63500" marT="18275" marB="18275" anchor="ctr"/>
                </a:tc>
                <a:extLst>
                  <a:ext uri="{0D108BD9-81ED-4DB2-BD59-A6C34878D82A}">
                    <a16:rowId xmlns:a16="http://schemas.microsoft.com/office/drawing/2014/main" val="1406287356"/>
                  </a:ext>
                </a:extLst>
              </a:tr>
            </a:tbl>
          </a:graphicData>
        </a:graphic>
      </p:graphicFrame>
      <p:pic>
        <p:nvPicPr>
          <p:cNvPr id="5" name="Picture 4">
            <a:extLst>
              <a:ext uri="{FF2B5EF4-FFF2-40B4-BE49-F238E27FC236}">
                <a16:creationId xmlns:a16="http://schemas.microsoft.com/office/drawing/2014/main" id="{22A15C72-1AA0-4423-BC45-3CCC14D735E1}"/>
              </a:ext>
            </a:extLst>
          </p:cNvPr>
          <p:cNvPicPr>
            <a:picLocks noChangeAspect="1"/>
          </p:cNvPicPr>
          <p:nvPr/>
        </p:nvPicPr>
        <p:blipFill>
          <a:blip r:embed="rId2"/>
          <a:stretch>
            <a:fillRect/>
          </a:stretch>
        </p:blipFill>
        <p:spPr>
          <a:xfrm>
            <a:off x="4385102" y="1173886"/>
            <a:ext cx="1536325" cy="426757"/>
          </a:xfrm>
          <a:prstGeom prst="rect">
            <a:avLst/>
          </a:prstGeom>
        </p:spPr>
      </p:pic>
      <p:pic>
        <p:nvPicPr>
          <p:cNvPr id="6" name="Picture 5">
            <a:extLst>
              <a:ext uri="{FF2B5EF4-FFF2-40B4-BE49-F238E27FC236}">
                <a16:creationId xmlns:a16="http://schemas.microsoft.com/office/drawing/2014/main" id="{D9B33B7F-9741-70AD-4866-D020D0817EA5}"/>
              </a:ext>
            </a:extLst>
          </p:cNvPr>
          <p:cNvPicPr>
            <a:picLocks noChangeAspect="1"/>
          </p:cNvPicPr>
          <p:nvPr/>
        </p:nvPicPr>
        <p:blipFill>
          <a:blip r:embed="rId3"/>
          <a:stretch>
            <a:fillRect/>
          </a:stretch>
        </p:blipFill>
        <p:spPr>
          <a:xfrm>
            <a:off x="7186752" y="1136229"/>
            <a:ext cx="1658256" cy="487722"/>
          </a:xfrm>
          <a:prstGeom prst="rect">
            <a:avLst/>
          </a:prstGeom>
        </p:spPr>
      </p:pic>
      <p:pic>
        <p:nvPicPr>
          <p:cNvPr id="7" name="Graphic 6">
            <a:extLst>
              <a:ext uri="{FF2B5EF4-FFF2-40B4-BE49-F238E27FC236}">
                <a16:creationId xmlns:a16="http://schemas.microsoft.com/office/drawing/2014/main" id="{ADB70118-70E8-9871-81B9-BE7DAFB78B3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024608" y="1095818"/>
            <a:ext cx="952500" cy="504825"/>
          </a:xfrm>
          <a:prstGeom prst="rect">
            <a:avLst/>
          </a:prstGeom>
        </p:spPr>
      </p:pic>
    </p:spTree>
    <p:extLst>
      <p:ext uri="{BB962C8B-B14F-4D97-AF65-F5344CB8AC3E}">
        <p14:creationId xmlns:p14="http://schemas.microsoft.com/office/powerpoint/2010/main" val="9409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65E58A-31AF-9BB0-230B-E5BEE9D4CCBF}"/>
              </a:ext>
            </a:extLst>
          </p:cNvPr>
          <p:cNvSpPr/>
          <p:nvPr/>
        </p:nvSpPr>
        <p:spPr>
          <a:xfrm>
            <a:off x="0" y="6277970"/>
            <a:ext cx="12419463" cy="7493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graphicFrame>
        <p:nvGraphicFramePr>
          <p:cNvPr id="4" name="Google Shape;1798;p240">
            <a:extLst>
              <a:ext uri="{FF2B5EF4-FFF2-40B4-BE49-F238E27FC236}">
                <a16:creationId xmlns:a16="http://schemas.microsoft.com/office/drawing/2014/main" id="{7BFFF097-595F-499D-7266-3C7EEBE21D38}"/>
              </a:ext>
            </a:extLst>
          </p:cNvPr>
          <p:cNvGraphicFramePr/>
          <p:nvPr>
            <p:extLst>
              <p:ext uri="{D42A27DB-BD31-4B8C-83A1-F6EECF244321}">
                <p14:modId xmlns:p14="http://schemas.microsoft.com/office/powerpoint/2010/main" val="737789801"/>
              </p:ext>
            </p:extLst>
          </p:nvPr>
        </p:nvGraphicFramePr>
        <p:xfrm>
          <a:off x="313898" y="222014"/>
          <a:ext cx="11528035" cy="5827588"/>
        </p:xfrm>
        <a:graphic>
          <a:graphicData uri="http://schemas.openxmlformats.org/drawingml/2006/table">
            <a:tbl>
              <a:tblPr>
                <a:tableStyleId>{BDBED569-4797-4DF1-A0F4-6AAB3CD982D8}</a:tableStyleId>
              </a:tblPr>
              <a:tblGrid>
                <a:gridCol w="9156027">
                  <a:extLst>
                    <a:ext uri="{9D8B030D-6E8A-4147-A177-3AD203B41FA5}">
                      <a16:colId xmlns:a16="http://schemas.microsoft.com/office/drawing/2014/main" val="20000"/>
                    </a:ext>
                  </a:extLst>
                </a:gridCol>
                <a:gridCol w="742384">
                  <a:extLst>
                    <a:ext uri="{9D8B030D-6E8A-4147-A177-3AD203B41FA5}">
                      <a16:colId xmlns:a16="http://schemas.microsoft.com/office/drawing/2014/main" val="20001"/>
                    </a:ext>
                  </a:extLst>
                </a:gridCol>
                <a:gridCol w="787651">
                  <a:extLst>
                    <a:ext uri="{9D8B030D-6E8A-4147-A177-3AD203B41FA5}">
                      <a16:colId xmlns:a16="http://schemas.microsoft.com/office/drawing/2014/main" val="20002"/>
                    </a:ext>
                  </a:extLst>
                </a:gridCol>
                <a:gridCol w="841973">
                  <a:extLst>
                    <a:ext uri="{9D8B030D-6E8A-4147-A177-3AD203B41FA5}">
                      <a16:colId xmlns:a16="http://schemas.microsoft.com/office/drawing/2014/main" val="20003"/>
                    </a:ext>
                  </a:extLst>
                </a:gridCol>
              </a:tblGrid>
              <a:tr h="356428">
                <a:tc>
                  <a:txBody>
                    <a:bodyPr/>
                    <a:lstStyle/>
                    <a:p>
                      <a:pPr marL="0" lvl="0" indent="0" algn="l" rtl="0">
                        <a:spcBef>
                          <a:spcPts val="0"/>
                        </a:spcBef>
                        <a:spcAft>
                          <a:spcPts val="0"/>
                        </a:spcAft>
                        <a:buNone/>
                      </a:pPr>
                      <a:endParaRPr sz="800" b="1" dirty="0">
                        <a:solidFill>
                          <a:schemeClr val="lt1"/>
                        </a:solidFill>
                      </a:endParaRPr>
                    </a:p>
                  </a:txBody>
                  <a:tcPr marL="63500" marR="63500" marT="18275" marB="18275" anchor="ctr"/>
                </a:tc>
                <a:tc>
                  <a:txBody>
                    <a:bodyPr/>
                    <a:lstStyle/>
                    <a:p>
                      <a:pPr marL="0" lvl="0" indent="0" algn="ctr" rtl="0">
                        <a:spcBef>
                          <a:spcPts val="0"/>
                        </a:spcBef>
                        <a:spcAft>
                          <a:spcPts val="0"/>
                        </a:spcAft>
                        <a:buNone/>
                      </a:pPr>
                      <a:r>
                        <a:rPr lang="en-US" sz="800" b="1" dirty="0">
                          <a:solidFill>
                            <a:schemeClr val="lt1"/>
                          </a:solidFill>
                        </a:rPr>
                        <a:t>Webex</a:t>
                      </a:r>
                      <a:endParaRPr sz="800" b="1" dirty="0">
                        <a:solidFill>
                          <a:schemeClr val="lt1"/>
                        </a:solidFill>
                      </a:endParaRPr>
                    </a:p>
                  </a:txBody>
                  <a:tcPr marL="63500" marR="63500" marT="18275" marB="18275" anchor="ctr"/>
                </a:tc>
                <a:tc>
                  <a:txBody>
                    <a:bodyPr/>
                    <a:lstStyle/>
                    <a:p>
                      <a:pPr marL="0" lvl="0" indent="0" algn="ctr" rtl="0">
                        <a:spcBef>
                          <a:spcPts val="0"/>
                        </a:spcBef>
                        <a:spcAft>
                          <a:spcPts val="0"/>
                        </a:spcAft>
                        <a:buNone/>
                      </a:pPr>
                      <a:r>
                        <a:rPr lang="en-US" sz="800" b="1" dirty="0">
                          <a:solidFill>
                            <a:schemeClr val="lt1"/>
                          </a:solidFill>
                        </a:rPr>
                        <a:t>Puzzel</a:t>
                      </a:r>
                      <a:endParaRPr sz="800" b="1" dirty="0">
                        <a:solidFill>
                          <a:schemeClr val="lt1"/>
                        </a:solidFill>
                      </a:endParaRPr>
                    </a:p>
                  </a:txBody>
                  <a:tcPr marL="63500" marR="63500" marT="18275" marB="18275" anchor="ctr"/>
                </a:tc>
                <a:tc>
                  <a:txBody>
                    <a:bodyPr/>
                    <a:lstStyle/>
                    <a:p>
                      <a:pPr marL="0" lvl="0" indent="0" algn="ctr" rtl="0">
                        <a:spcBef>
                          <a:spcPts val="0"/>
                        </a:spcBef>
                        <a:spcAft>
                          <a:spcPts val="0"/>
                        </a:spcAft>
                        <a:buNone/>
                      </a:pPr>
                      <a:r>
                        <a:rPr lang="en-US" sz="800" b="1" dirty="0">
                          <a:solidFill>
                            <a:schemeClr val="lt1"/>
                          </a:solidFill>
                        </a:rPr>
                        <a:t>Five9</a:t>
                      </a:r>
                      <a:endParaRPr sz="800" dirty="0">
                        <a:solidFill>
                          <a:schemeClr val="lt1"/>
                        </a:solidFill>
                      </a:endParaRPr>
                    </a:p>
                  </a:txBody>
                  <a:tcPr marL="63500" marR="63500" marT="18275" marB="18275" anchor="ctr"/>
                </a:tc>
                <a:extLst>
                  <a:ext uri="{0D108BD9-81ED-4DB2-BD59-A6C34878D82A}">
                    <a16:rowId xmlns:a16="http://schemas.microsoft.com/office/drawing/2014/main" val="10000"/>
                  </a:ext>
                </a:extLst>
              </a:tr>
              <a:tr h="220531">
                <a:tc>
                  <a:txBody>
                    <a:bodyPr/>
                    <a:lstStyle/>
                    <a:p>
                      <a:pPr marL="0" lvl="0" indent="0" algn="l" rtl="0">
                        <a:lnSpc>
                          <a:spcPct val="100000"/>
                        </a:lnSpc>
                        <a:spcBef>
                          <a:spcPts val="0"/>
                        </a:spcBef>
                        <a:spcAft>
                          <a:spcPts val="0"/>
                        </a:spcAft>
                        <a:buNone/>
                      </a:pPr>
                      <a:r>
                        <a:rPr lang="en-US" sz="800" dirty="0">
                          <a:solidFill>
                            <a:schemeClr val="lt1"/>
                          </a:solidFill>
                        </a:rPr>
                        <a:t>Omnichannel routing, Voice, Email, Chat, Social</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01"/>
                  </a:ext>
                </a:extLst>
              </a:tr>
              <a:tr h="220531">
                <a:tc>
                  <a:txBody>
                    <a:bodyPr/>
                    <a:lstStyle/>
                    <a:p>
                      <a:pPr marL="0" lvl="0" indent="0" algn="l" rtl="0">
                        <a:lnSpc>
                          <a:spcPct val="100000"/>
                        </a:lnSpc>
                        <a:spcBef>
                          <a:spcPts val="0"/>
                        </a:spcBef>
                        <a:spcAft>
                          <a:spcPts val="0"/>
                        </a:spcAft>
                        <a:buNone/>
                      </a:pPr>
                      <a:r>
                        <a:rPr lang="en-US" sz="800" dirty="0">
                          <a:solidFill>
                            <a:schemeClr val="lt1"/>
                          </a:solidFill>
                        </a:rPr>
                        <a:t>Agent CX workspace – Single pane of glass view for Agents, Supervisors and Administrators.</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03"/>
                  </a:ext>
                </a:extLst>
              </a:tr>
              <a:tr h="220531">
                <a:tc>
                  <a:txBody>
                    <a:bodyPr/>
                    <a:lstStyle/>
                    <a:p>
                      <a:pPr marL="0" lvl="0" indent="0" algn="l" rtl="0">
                        <a:lnSpc>
                          <a:spcPct val="100000"/>
                        </a:lnSpc>
                        <a:spcBef>
                          <a:spcPts val="0"/>
                        </a:spcBef>
                        <a:spcAft>
                          <a:spcPts val="0"/>
                        </a:spcAft>
                        <a:buNone/>
                      </a:pPr>
                      <a:r>
                        <a:rPr lang="en-US" sz="800" dirty="0">
                          <a:solidFill>
                            <a:schemeClr val="lt1"/>
                          </a:solidFill>
                        </a:rPr>
                        <a:t>Interaction Analytics – AI based tools to interact with the Agent to assist in first time resolution.</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04"/>
                  </a:ext>
                </a:extLst>
              </a:tr>
              <a:tr h="220531">
                <a:tc>
                  <a:txBody>
                    <a:bodyPr/>
                    <a:lstStyle/>
                    <a:p>
                      <a:pPr marL="0" lvl="0" indent="0" algn="l" rtl="0">
                        <a:lnSpc>
                          <a:spcPct val="100000"/>
                        </a:lnSpc>
                        <a:spcBef>
                          <a:spcPts val="0"/>
                        </a:spcBef>
                        <a:spcAft>
                          <a:spcPts val="0"/>
                        </a:spcAft>
                        <a:buNone/>
                      </a:pPr>
                      <a:r>
                        <a:rPr lang="en-US" sz="800" dirty="0">
                          <a:solidFill>
                            <a:schemeClr val="lt1"/>
                          </a:solidFill>
                        </a:rPr>
                        <a:t>Customer Insights – Based on previous interactions and stored information within CRM services</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05"/>
                  </a:ext>
                </a:extLst>
              </a:tr>
              <a:tr h="220531">
                <a:tc>
                  <a:txBody>
                    <a:bodyPr/>
                    <a:lstStyle/>
                    <a:p>
                      <a:pPr marL="0" lvl="0" indent="0" algn="l" rtl="0">
                        <a:lnSpc>
                          <a:spcPct val="100000"/>
                        </a:lnSpc>
                        <a:spcBef>
                          <a:spcPts val="0"/>
                        </a:spcBef>
                        <a:spcAft>
                          <a:spcPts val="0"/>
                        </a:spcAft>
                        <a:buNone/>
                      </a:pPr>
                      <a:r>
                        <a:rPr lang="en-GB" sz="800" dirty="0">
                          <a:solidFill>
                            <a:schemeClr val="lt1"/>
                          </a:solidFill>
                        </a:rPr>
                        <a:t>Agent AI Assist - Augment Agent skills to achieve best outcome for every interaction, allowing agents to be more efficient, and ramped up to competency quickly</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06"/>
                  </a:ext>
                </a:extLst>
              </a:tr>
              <a:tr h="220531">
                <a:tc>
                  <a:txBody>
                    <a:bodyPr/>
                    <a:lstStyle/>
                    <a:p>
                      <a:pPr marL="0" lvl="0" indent="0" algn="l" rtl="0">
                        <a:lnSpc>
                          <a:spcPct val="100000"/>
                        </a:lnSpc>
                        <a:spcBef>
                          <a:spcPts val="0"/>
                        </a:spcBef>
                        <a:spcAft>
                          <a:spcPts val="0"/>
                        </a:spcAft>
                        <a:buNone/>
                      </a:pPr>
                      <a:r>
                        <a:rPr lang="en-GB" sz="800" dirty="0">
                          <a:solidFill>
                            <a:schemeClr val="lt1"/>
                          </a:solidFill>
                        </a:rPr>
                        <a:t>Intelligent Virtual Agents  - Automation routine tasks and provide engaging self-service across voice and digital. Allowing the offloading of high volume, low complex tasks where it makes sense</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07"/>
                  </a:ext>
                </a:extLst>
              </a:tr>
              <a:tr h="220531">
                <a:tc>
                  <a:txBody>
                    <a:bodyPr/>
                    <a:lstStyle/>
                    <a:p>
                      <a:pPr marL="0" lvl="0" indent="0" algn="l" rtl="0">
                        <a:lnSpc>
                          <a:spcPct val="100000"/>
                        </a:lnSpc>
                        <a:spcBef>
                          <a:spcPts val="0"/>
                        </a:spcBef>
                        <a:spcAft>
                          <a:spcPts val="0"/>
                        </a:spcAft>
                        <a:buNone/>
                      </a:pPr>
                      <a:r>
                        <a:rPr lang="en-GB" sz="800" dirty="0">
                          <a:solidFill>
                            <a:schemeClr val="lt1"/>
                          </a:solidFill>
                        </a:rPr>
                        <a:t>AI data analysis of multiple data sources (Email, Chat, and Social Media), AI-driven performance measurement &amp; customer insights </a:t>
                      </a:r>
                      <a:br>
                        <a:rPr lang="en-GB" sz="800" dirty="0">
                          <a:solidFill>
                            <a:schemeClr val="lt1"/>
                          </a:solidFill>
                        </a:rPr>
                      </a:br>
                      <a:r>
                        <a:rPr lang="en-GB" sz="800" dirty="0">
                          <a:solidFill>
                            <a:schemeClr val="lt1"/>
                          </a:solidFill>
                        </a:rPr>
                        <a:t>in real-time, giving ability to see the trends of operational centres.</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08"/>
                  </a:ext>
                </a:extLst>
              </a:tr>
              <a:tr h="220531">
                <a:tc>
                  <a:txBody>
                    <a:bodyPr/>
                    <a:lstStyle/>
                    <a:p>
                      <a:pPr marL="0" lvl="0" indent="0" algn="l" rtl="0">
                        <a:lnSpc>
                          <a:spcPct val="100000"/>
                        </a:lnSpc>
                        <a:spcBef>
                          <a:spcPts val="0"/>
                        </a:spcBef>
                        <a:spcAft>
                          <a:spcPts val="0"/>
                        </a:spcAft>
                        <a:buNone/>
                      </a:pPr>
                      <a:r>
                        <a:rPr lang="en-GB" sz="800" dirty="0">
                          <a:solidFill>
                            <a:schemeClr val="lt1"/>
                          </a:solidFill>
                        </a:rPr>
                        <a:t>CX Control Centre – Supervisors and Administrator</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09"/>
                  </a:ext>
                </a:extLst>
              </a:tr>
              <a:tr h="220531">
                <a:tc>
                  <a:txBody>
                    <a:bodyPr/>
                    <a:lstStyle/>
                    <a:p>
                      <a:pPr marL="0" lvl="0" indent="0" algn="l" rtl="0">
                        <a:lnSpc>
                          <a:spcPct val="100000"/>
                        </a:lnSpc>
                        <a:spcBef>
                          <a:spcPts val="0"/>
                        </a:spcBef>
                        <a:spcAft>
                          <a:spcPts val="0"/>
                        </a:spcAft>
                        <a:buNone/>
                      </a:pPr>
                      <a:r>
                        <a:rPr lang="en-GB" sz="800" dirty="0">
                          <a:solidFill>
                            <a:schemeClr val="lt1"/>
                          </a:solidFill>
                        </a:rPr>
                        <a:t>Case Management (CRM Integration)</a:t>
                      </a:r>
                    </a:p>
                  </a:txBody>
                  <a:tcPr marL="63500" marR="63500" marT="63500" marB="63500" anchor="ctr"/>
                </a:tc>
                <a:tc>
                  <a:txBody>
                    <a:bodyPr/>
                    <a:lstStyle/>
                    <a:p>
                      <a:pPr marL="0" lvl="0" indent="0" algn="ctr" rtl="0">
                        <a:spcBef>
                          <a:spcPts val="0"/>
                        </a:spcBef>
                        <a:spcAft>
                          <a:spcPts val="0"/>
                        </a:spcAft>
                        <a:buNone/>
                      </a:pPr>
                      <a:endParaRPr sz="800">
                        <a:solidFill>
                          <a:srgbClr val="01FFD7"/>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10"/>
                  </a:ext>
                </a:extLst>
              </a:tr>
              <a:tr h="220531">
                <a:tc>
                  <a:txBody>
                    <a:bodyPr/>
                    <a:lstStyle/>
                    <a:p>
                      <a:pPr marL="0" lvl="0" indent="0" algn="l" rtl="0">
                        <a:lnSpc>
                          <a:spcPct val="100000"/>
                        </a:lnSpc>
                        <a:spcBef>
                          <a:spcPts val="0"/>
                        </a:spcBef>
                        <a:spcAft>
                          <a:spcPts val="0"/>
                        </a:spcAft>
                        <a:buNone/>
                      </a:pPr>
                      <a:r>
                        <a:rPr lang="en-GB" sz="800" dirty="0">
                          <a:solidFill>
                            <a:schemeClr val="lt1"/>
                          </a:solidFill>
                        </a:rPr>
                        <a:t>Automated workflows</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11"/>
                  </a:ext>
                </a:extLst>
              </a:tr>
              <a:tr h="220531">
                <a:tc>
                  <a:txBody>
                    <a:bodyPr/>
                    <a:lstStyle/>
                    <a:p>
                      <a:pPr marL="0" lvl="0" indent="0" algn="l" rtl="0">
                        <a:lnSpc>
                          <a:spcPct val="100000"/>
                        </a:lnSpc>
                        <a:spcBef>
                          <a:spcPts val="0"/>
                        </a:spcBef>
                        <a:spcAft>
                          <a:spcPts val="0"/>
                        </a:spcAft>
                        <a:buNone/>
                      </a:pPr>
                      <a:r>
                        <a:rPr lang="en-GB" sz="800" dirty="0">
                          <a:solidFill>
                            <a:schemeClr val="lt1"/>
                          </a:solidFill>
                        </a:rPr>
                        <a:t>Knowledge management – Integrated or Third-party</a:t>
                      </a:r>
                    </a:p>
                  </a:txBody>
                  <a:tcPr marL="63500" marR="63500" marT="63500" marB="63500" anchor="ctr"/>
                </a:tc>
                <a:tc>
                  <a:txBody>
                    <a:bodyPr/>
                    <a:lstStyle/>
                    <a:p>
                      <a:pPr marL="0" lvl="0" indent="0" algn="ctr" rtl="0">
                        <a:spcBef>
                          <a:spcPts val="0"/>
                        </a:spcBef>
                        <a:spcAft>
                          <a:spcPts val="0"/>
                        </a:spcAft>
                        <a:buNone/>
                      </a:pPr>
                      <a:endParaRPr sz="800">
                        <a:solidFill>
                          <a:srgbClr val="01FFD7"/>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12"/>
                  </a:ext>
                </a:extLst>
              </a:tr>
              <a:tr h="220531">
                <a:tc>
                  <a:txBody>
                    <a:bodyPr/>
                    <a:lstStyle/>
                    <a:p>
                      <a:pPr marL="0" lvl="0" indent="0" algn="l" rtl="0">
                        <a:lnSpc>
                          <a:spcPct val="100000"/>
                        </a:lnSpc>
                        <a:spcBef>
                          <a:spcPts val="0"/>
                        </a:spcBef>
                        <a:spcAft>
                          <a:spcPts val="0"/>
                        </a:spcAft>
                        <a:buNone/>
                      </a:pPr>
                      <a:r>
                        <a:rPr lang="en-GB" sz="800" dirty="0">
                          <a:solidFill>
                            <a:schemeClr val="lt1"/>
                          </a:solidFill>
                        </a:rPr>
                        <a:t>Seamless Integrations with MS Teams and other Voice providers</a:t>
                      </a:r>
                    </a:p>
                  </a:txBody>
                  <a:tcPr marL="63500" marR="63500" marT="63500" marB="63500" anchor="ctr"/>
                </a:tc>
                <a:tc>
                  <a:txBody>
                    <a:bodyPr/>
                    <a:lstStyle/>
                    <a:p>
                      <a:pPr marL="0" lvl="0" indent="0" algn="ctr" rtl="0">
                        <a:spcBef>
                          <a:spcPts val="0"/>
                        </a:spcBef>
                        <a:spcAft>
                          <a:spcPts val="0"/>
                        </a:spcAft>
                        <a:buNone/>
                      </a:pPr>
                      <a:endParaRPr sz="800">
                        <a:solidFill>
                          <a:srgbClr val="01FFD7"/>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13"/>
                  </a:ext>
                </a:extLst>
              </a:tr>
              <a:tr h="220531">
                <a:tc>
                  <a:txBody>
                    <a:bodyPr/>
                    <a:lstStyle/>
                    <a:p>
                      <a:pPr marL="0" lvl="0" indent="0" algn="l" rtl="0">
                        <a:lnSpc>
                          <a:spcPct val="100000"/>
                        </a:lnSpc>
                        <a:spcBef>
                          <a:spcPts val="0"/>
                        </a:spcBef>
                        <a:spcAft>
                          <a:spcPts val="0"/>
                        </a:spcAft>
                        <a:buNone/>
                      </a:pPr>
                      <a:r>
                        <a:rPr lang="en-GB" sz="800" dirty="0">
                          <a:solidFill>
                            <a:schemeClr val="lt1"/>
                          </a:solidFill>
                        </a:rPr>
                        <a:t>Call Recording (Basic Non-compliance recording is available, for compliance call recording – </a:t>
                      </a:r>
                      <a:r>
                        <a:rPr lang="en-GB" sz="800" dirty="0" err="1">
                          <a:solidFill>
                            <a:schemeClr val="lt1"/>
                          </a:solidFill>
                        </a:rPr>
                        <a:t>CallCabinet</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4042298958"/>
                  </a:ext>
                </a:extLst>
              </a:tr>
              <a:tr h="220531">
                <a:tc>
                  <a:txBody>
                    <a:bodyPr/>
                    <a:lstStyle/>
                    <a:p>
                      <a:pPr marL="0" lvl="0" indent="0" algn="l" rtl="0">
                        <a:lnSpc>
                          <a:spcPct val="100000"/>
                        </a:lnSpc>
                        <a:spcBef>
                          <a:spcPts val="0"/>
                        </a:spcBef>
                        <a:spcAft>
                          <a:spcPts val="0"/>
                        </a:spcAft>
                        <a:buNone/>
                      </a:pPr>
                      <a:r>
                        <a:rPr lang="en-US" sz="800" dirty="0">
                          <a:solidFill>
                            <a:schemeClr val="lt1"/>
                          </a:solidFill>
                        </a:rPr>
                        <a:t>Workforce Management support (integrated or third-party)</a:t>
                      </a:r>
                    </a:p>
                  </a:txBody>
                  <a:tcPr marL="63500" marR="63500" marT="63500" marB="63500" anchor="ctr"/>
                </a:tc>
                <a:tc>
                  <a:txBody>
                    <a:bodyPr/>
                    <a:lstStyle/>
                    <a:p>
                      <a:pPr marL="0" lvl="0" indent="0" algn="ctr" rtl="0">
                        <a:spcBef>
                          <a:spcPts val="0"/>
                        </a:spcBef>
                        <a:spcAft>
                          <a:spcPts val="0"/>
                        </a:spcAft>
                        <a:buNone/>
                      </a:pPr>
                      <a:endParaRPr sz="800" dirty="0">
                        <a:solidFill>
                          <a:srgbClr val="01FFD7"/>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14"/>
                  </a:ext>
                </a:extLst>
              </a:tr>
              <a:tr h="220531">
                <a:tc>
                  <a:txBody>
                    <a:bodyPr/>
                    <a:lstStyle/>
                    <a:p>
                      <a:pPr marL="0" lvl="0" indent="0" algn="l" rtl="0">
                        <a:lnSpc>
                          <a:spcPct val="100000"/>
                        </a:lnSpc>
                        <a:spcBef>
                          <a:spcPts val="0"/>
                        </a:spcBef>
                        <a:spcAft>
                          <a:spcPts val="0"/>
                        </a:spcAft>
                        <a:buNone/>
                      </a:pPr>
                      <a:r>
                        <a:rPr lang="en-GB" sz="800" dirty="0">
                          <a:solidFill>
                            <a:schemeClr val="lt1"/>
                          </a:solidFill>
                        </a:rPr>
                        <a:t>API services for most CRM solutions</a:t>
                      </a:r>
                      <a:endParaRPr sz="800" dirty="0">
                        <a:solidFill>
                          <a:schemeClr val="lt1"/>
                        </a:solidFill>
                      </a:endParaRP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15"/>
                  </a:ext>
                </a:extLst>
              </a:tr>
              <a:tr h="220531">
                <a:tc>
                  <a:txBody>
                    <a:bodyPr/>
                    <a:lstStyle/>
                    <a:p>
                      <a:pPr marL="0" lvl="0" indent="0" algn="l" rtl="0">
                        <a:lnSpc>
                          <a:spcPct val="100000"/>
                        </a:lnSpc>
                        <a:spcBef>
                          <a:spcPts val="0"/>
                        </a:spcBef>
                        <a:spcAft>
                          <a:spcPts val="0"/>
                        </a:spcAft>
                        <a:buNone/>
                      </a:pPr>
                      <a:r>
                        <a:rPr lang="en-US" sz="800" dirty="0">
                          <a:solidFill>
                            <a:schemeClr val="lt1"/>
                          </a:solidFill>
                        </a:rPr>
                        <a:t>Transcription </a:t>
                      </a:r>
                      <a:endParaRPr sz="800" strike="sngStrike" dirty="0">
                        <a:solidFill>
                          <a:schemeClr val="lt1"/>
                        </a:solidFill>
                      </a:endParaRPr>
                    </a:p>
                  </a:txBody>
                  <a:tcPr marL="63500" marR="63500" marT="63500" marB="63500" anchor="ctr"/>
                </a:tc>
                <a:tc>
                  <a:txBody>
                    <a:bodyPr/>
                    <a:lstStyle/>
                    <a:p>
                      <a:pPr marL="0" lvl="0" indent="0" algn="ctr" rtl="0">
                        <a:spcBef>
                          <a:spcPts val="0"/>
                        </a:spcBef>
                        <a:spcAft>
                          <a:spcPts val="0"/>
                        </a:spcAft>
                        <a:buNone/>
                      </a:pPr>
                      <a:endParaRPr sz="800">
                        <a:solidFill>
                          <a:srgbClr val="01FFD7"/>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16"/>
                  </a:ext>
                </a:extLst>
              </a:tr>
              <a:tr h="220531">
                <a:tc>
                  <a:txBody>
                    <a:bodyPr/>
                    <a:lstStyle/>
                    <a:p>
                      <a:pPr marL="0" lvl="0" indent="0" algn="l" rtl="0">
                        <a:lnSpc>
                          <a:spcPct val="100000"/>
                        </a:lnSpc>
                        <a:spcBef>
                          <a:spcPts val="0"/>
                        </a:spcBef>
                        <a:spcAft>
                          <a:spcPts val="0"/>
                        </a:spcAft>
                        <a:buNone/>
                      </a:pPr>
                      <a:r>
                        <a:rPr lang="en-US" sz="800" dirty="0">
                          <a:solidFill>
                            <a:schemeClr val="lt1"/>
                          </a:solidFill>
                        </a:rPr>
                        <a:t>Sentiment Analysis</a:t>
                      </a:r>
                      <a:endParaRPr sz="800" dirty="0">
                        <a:solidFill>
                          <a:schemeClr val="lt1"/>
                        </a:solidFill>
                      </a:endParaRPr>
                    </a:p>
                  </a:txBody>
                  <a:tcPr marL="63500" marR="63500" marT="63500" marB="63500" anchor="ctr"/>
                </a:tc>
                <a:tc>
                  <a:txBody>
                    <a:bodyPr/>
                    <a:lstStyle/>
                    <a:p>
                      <a:pPr marL="0" lvl="0" indent="0" algn="ctr" rtl="0">
                        <a:spcBef>
                          <a:spcPts val="0"/>
                        </a:spcBef>
                        <a:spcAft>
                          <a:spcPts val="0"/>
                        </a:spcAft>
                        <a:buNone/>
                      </a:pPr>
                      <a:endParaRPr sz="800">
                        <a:solidFill>
                          <a:srgbClr val="01FFD7"/>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17"/>
                  </a:ext>
                </a:extLst>
              </a:tr>
              <a:tr h="250519">
                <a:tc>
                  <a:txBody>
                    <a:bodyPr/>
                    <a:lstStyle/>
                    <a:p>
                      <a:pPr marL="0" lvl="0" indent="0" algn="l" rtl="0">
                        <a:lnSpc>
                          <a:spcPct val="100000"/>
                        </a:lnSpc>
                        <a:spcBef>
                          <a:spcPts val="0"/>
                        </a:spcBef>
                        <a:spcAft>
                          <a:spcPts val="0"/>
                        </a:spcAft>
                        <a:buNone/>
                      </a:pPr>
                      <a:r>
                        <a:rPr lang="en-US" sz="800" b="1" dirty="0">
                          <a:solidFill>
                            <a:schemeClr val="lt1"/>
                          </a:solidFill>
                        </a:rPr>
                        <a:t>Business Intelligence Dashboards included:  </a:t>
                      </a:r>
                      <a:r>
                        <a:rPr lang="en-US" sz="800" dirty="0">
                          <a:solidFill>
                            <a:schemeClr val="lt1"/>
                          </a:solidFill>
                        </a:rPr>
                        <a:t>Home </a:t>
                      </a:r>
                      <a:r>
                        <a:rPr lang="en-US" sz="800" b="1" dirty="0">
                          <a:solidFill>
                            <a:schemeClr val="lt1"/>
                          </a:solidFill>
                        </a:rPr>
                        <a:t>(</a:t>
                      </a:r>
                      <a:r>
                        <a:rPr lang="en-US" sz="800" dirty="0">
                          <a:solidFill>
                            <a:schemeClr val="lt1"/>
                          </a:solidFill>
                        </a:rPr>
                        <a:t>Overview), Team Members, Interactions, Customer Experience, </a:t>
                      </a:r>
                      <a:r>
                        <a:rPr lang="en-GB" sz="800" dirty="0">
                          <a:solidFill>
                            <a:schemeClr val="lt1"/>
                          </a:solidFill>
                        </a:rPr>
                        <a:t>Automated QA, Sales Intelligence, Collections Intelligence, Churn Intelligence, Risk Intelligence, Customer Service Intelligence, Call Classification, and Historical Trend Analysis</a:t>
                      </a:r>
                      <a:r>
                        <a:rPr lang="en-US" sz="800" dirty="0">
                          <a:solidFill>
                            <a:schemeClr val="lt1"/>
                          </a:solidFill>
                        </a:rPr>
                        <a:t>and Risk &amp; Compliance</a:t>
                      </a:r>
                      <a:endParaRPr sz="800" b="1" dirty="0">
                        <a:solidFill>
                          <a:schemeClr val="lt1"/>
                        </a:solidFill>
                      </a:endParaRPr>
                    </a:p>
                  </a:txBody>
                  <a:tcPr marL="63500" marR="63500" marT="63500" marB="63500" anchor="ctr"/>
                </a:tc>
                <a:tc>
                  <a:txBody>
                    <a:bodyPr/>
                    <a:lstStyle/>
                    <a:p>
                      <a:pPr marL="0" lvl="0" indent="0" algn="ctr" rtl="0">
                        <a:spcBef>
                          <a:spcPts val="0"/>
                        </a:spcBef>
                        <a:spcAft>
                          <a:spcPts val="0"/>
                        </a:spcAft>
                        <a:buNone/>
                      </a:pPr>
                      <a:endParaRPr sz="800">
                        <a:solidFill>
                          <a:srgbClr val="01FFD7"/>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19"/>
                  </a:ext>
                </a:extLst>
              </a:tr>
              <a:tr h="220531">
                <a:tc>
                  <a:txBody>
                    <a:bodyPr/>
                    <a:lstStyle/>
                    <a:p>
                      <a:pPr marL="0" lvl="0" indent="0" algn="l" rtl="0">
                        <a:lnSpc>
                          <a:spcPct val="100000"/>
                        </a:lnSpc>
                        <a:spcBef>
                          <a:spcPts val="0"/>
                        </a:spcBef>
                        <a:spcAft>
                          <a:spcPts val="0"/>
                        </a:spcAft>
                        <a:buNone/>
                      </a:pPr>
                      <a:r>
                        <a:rPr lang="en-US" sz="800" dirty="0">
                          <a:solidFill>
                            <a:schemeClr val="lt1"/>
                          </a:solidFill>
                        </a:rPr>
                        <a:t>Automated summarization of agent interactions – Intergrated or Third-party options</a:t>
                      </a:r>
                      <a:endParaRPr sz="800" b="1" dirty="0">
                        <a:solidFill>
                          <a:schemeClr val="lt1"/>
                        </a:solidFill>
                      </a:endParaRPr>
                    </a:p>
                  </a:txBody>
                  <a:tcPr marL="63500" marR="63500" marT="63500" marB="63500" anchor="ctr"/>
                </a:tc>
                <a:tc>
                  <a:txBody>
                    <a:bodyPr/>
                    <a:lstStyle/>
                    <a:p>
                      <a:pPr marL="0" lvl="0" indent="0" algn="ctr" rtl="0">
                        <a:spcBef>
                          <a:spcPts val="0"/>
                        </a:spcBef>
                        <a:spcAft>
                          <a:spcPts val="0"/>
                        </a:spcAft>
                        <a:buNone/>
                      </a:pPr>
                      <a:endParaRPr sz="800">
                        <a:solidFill>
                          <a:schemeClr val="lt1"/>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 </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24"/>
                  </a:ext>
                </a:extLst>
              </a:tr>
              <a:tr h="220531">
                <a:tc>
                  <a:txBody>
                    <a:bodyPr/>
                    <a:lstStyle/>
                    <a:p>
                      <a:pPr marL="0" lvl="0" indent="0" algn="l" rtl="0">
                        <a:spcBef>
                          <a:spcPts val="0"/>
                        </a:spcBef>
                        <a:spcAft>
                          <a:spcPts val="0"/>
                        </a:spcAft>
                        <a:buClr>
                          <a:schemeClr val="dk1"/>
                        </a:buClr>
                        <a:buSzPts val="1100"/>
                        <a:buFont typeface="Arial"/>
                        <a:buNone/>
                      </a:pPr>
                      <a:r>
                        <a:rPr lang="en-GB" sz="800" dirty="0">
                          <a:solidFill>
                            <a:schemeClr val="lt1"/>
                          </a:solidFill>
                        </a:rPr>
                        <a:t>Digital Virtual Agents - Automate tasks, enable chat and facilitate rich self-service experiences, DVA’s take care of routine tasks, auto translate, and aide with peak periods</a:t>
                      </a:r>
                    </a:p>
                  </a:txBody>
                  <a:tcPr marL="63500" marR="63500" marT="63500" marB="63500" anchor="ctr"/>
                </a:tc>
                <a:tc>
                  <a:txBody>
                    <a:bodyPr/>
                    <a:lstStyle/>
                    <a:p>
                      <a:pPr marL="0" lvl="0" indent="0" algn="ctr" rtl="0">
                        <a:spcBef>
                          <a:spcPts val="0"/>
                        </a:spcBef>
                        <a:spcAft>
                          <a:spcPts val="0"/>
                        </a:spcAft>
                        <a:buNone/>
                      </a:pPr>
                      <a:endParaRPr sz="800">
                        <a:solidFill>
                          <a:schemeClr val="lt1"/>
                        </a:solidFill>
                      </a:endParaRPr>
                    </a:p>
                  </a:txBody>
                  <a:tcPr marL="63500" marR="9125" marT="45700" marB="45700" anchor="ctr"/>
                </a:tc>
                <a:tc>
                  <a:txBody>
                    <a:bodyPr/>
                    <a:lstStyle/>
                    <a:p>
                      <a:pPr marL="0" lvl="0" indent="0" algn="ctr" rtl="0">
                        <a:spcBef>
                          <a:spcPts val="0"/>
                        </a:spcBef>
                        <a:spcAft>
                          <a:spcPts val="0"/>
                        </a:spcAft>
                        <a:buNone/>
                      </a:pPr>
                      <a:endParaRPr sz="800">
                        <a:solidFill>
                          <a:schemeClr val="lt1"/>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10025"/>
                  </a:ext>
                </a:extLst>
              </a:tr>
              <a:tr h="220531">
                <a:tc>
                  <a:txBody>
                    <a:bodyPr/>
                    <a:lstStyle/>
                    <a:p>
                      <a:pPr marL="0" lvl="0" indent="0" algn="l" rtl="0">
                        <a:spcBef>
                          <a:spcPts val="0"/>
                        </a:spcBef>
                        <a:spcAft>
                          <a:spcPts val="0"/>
                        </a:spcAft>
                        <a:buClr>
                          <a:schemeClr val="dk1"/>
                        </a:buClr>
                        <a:buSzPts val="1100"/>
                        <a:buFont typeface="Arial"/>
                        <a:buNone/>
                      </a:pPr>
                      <a:r>
                        <a:rPr lang="en-GB" sz="800" dirty="0">
                          <a:solidFill>
                            <a:schemeClr val="lt1"/>
                          </a:solidFill>
                        </a:rPr>
                        <a:t>AI Summaries - Auto summarize call transcripts and publish to CRM or other data store. Potential to save agents minutes in wrap up time</a:t>
                      </a:r>
                    </a:p>
                  </a:txBody>
                  <a:tcPr marL="63500" marR="63500" marT="63500" marB="63500" anchor="ctr"/>
                </a:tc>
                <a:tc>
                  <a:txBody>
                    <a:bodyPr/>
                    <a:lstStyle/>
                    <a:p>
                      <a:pPr marL="0" lvl="0" indent="0" algn="ctr" rtl="0">
                        <a:spcBef>
                          <a:spcPts val="0"/>
                        </a:spcBef>
                        <a:spcAft>
                          <a:spcPts val="0"/>
                        </a:spcAft>
                        <a:buNone/>
                      </a:pPr>
                      <a:endParaRPr sz="800">
                        <a:solidFill>
                          <a:schemeClr val="lt1"/>
                        </a:solidFill>
                      </a:endParaRPr>
                    </a:p>
                  </a:txBody>
                  <a:tcPr marL="63500" marR="9125" marT="45700" marB="45700" anchor="ctr"/>
                </a:tc>
                <a:tc>
                  <a:txBody>
                    <a:bodyPr/>
                    <a:lstStyle/>
                    <a:p>
                      <a:pPr marL="0" lvl="0" indent="0" algn="ctr" rtl="0">
                        <a:spcBef>
                          <a:spcPts val="0"/>
                        </a:spcBef>
                        <a:spcAft>
                          <a:spcPts val="0"/>
                        </a:spcAft>
                        <a:buNone/>
                      </a:pPr>
                      <a:endParaRPr sz="800">
                        <a:solidFill>
                          <a:schemeClr val="lt1"/>
                        </a:solidFill>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Wingdings"/>
                          <a:ea typeface="+mn-ea"/>
                          <a:cs typeface="+mn-cs"/>
                          <a:sym typeface="Wingdings"/>
                        </a:rPr>
                        <a:t>ü</a:t>
                      </a:r>
                      <a:endParaRPr kumimoji="0" lang="en-US" sz="800" b="1" i="0" u="none" strike="noStrike" kern="1200" cap="none" spc="0" normalizeH="0" baseline="0" noProof="0" dirty="0">
                        <a:ln>
                          <a:noFill/>
                        </a:ln>
                        <a:solidFill>
                          <a:srgbClr val="00FF2D"/>
                        </a:solidFill>
                        <a:effectLst/>
                        <a:uLnTx/>
                        <a:uFillTx/>
                        <a:latin typeface="Wingdings"/>
                        <a:ea typeface="+mn-ea"/>
                        <a:cs typeface="+mn-cs"/>
                      </a:endParaRPr>
                    </a:p>
                  </a:txBody>
                  <a:tcPr marL="63500" marR="9125" marT="45700" marB="45700" anchor="ctr"/>
                </a:tc>
                <a:extLst>
                  <a:ext uri="{0D108BD9-81ED-4DB2-BD59-A6C34878D82A}">
                    <a16:rowId xmlns:a16="http://schemas.microsoft.com/office/drawing/2014/main" val="787429444"/>
                  </a:ext>
                </a:extLst>
              </a:tr>
            </a:tbl>
          </a:graphicData>
        </a:graphic>
      </p:graphicFrame>
      <p:sp>
        <p:nvSpPr>
          <p:cNvPr id="5" name="Google Shape;1799;p240">
            <a:extLst>
              <a:ext uri="{FF2B5EF4-FFF2-40B4-BE49-F238E27FC236}">
                <a16:creationId xmlns:a16="http://schemas.microsoft.com/office/drawing/2014/main" id="{90F0880F-A939-A55E-D9A9-7B8C9E94797A}"/>
              </a:ext>
            </a:extLst>
          </p:cNvPr>
          <p:cNvSpPr txBox="1">
            <a:spLocks noGrp="1"/>
          </p:cNvSpPr>
          <p:nvPr>
            <p:ph type="title"/>
          </p:nvPr>
        </p:nvSpPr>
        <p:spPr>
          <a:xfrm>
            <a:off x="3143913" y="222014"/>
            <a:ext cx="4991769" cy="323125"/>
          </a:xfrm>
          <a:prstGeom prst="rect">
            <a:avLst/>
          </a:prstGeom>
          <a:noFill/>
          <a:ln>
            <a:noFill/>
          </a:ln>
        </p:spPr>
        <p:txBody>
          <a:bodyPr spcFirstLastPara="1" wrap="square" lIns="91425" tIns="45700" rIns="91425" bIns="45700" anchor="t" anchorCtr="0">
            <a:spAutoFit/>
          </a:bodyPr>
          <a:lstStyle/>
          <a:p>
            <a:pPr marL="0" lvl="0" indent="0" algn="l" rtl="0">
              <a:lnSpc>
                <a:spcPct val="100000"/>
              </a:lnSpc>
              <a:spcBef>
                <a:spcPts val="0"/>
              </a:spcBef>
              <a:spcAft>
                <a:spcPts val="0"/>
              </a:spcAft>
              <a:buClr>
                <a:schemeClr val="dk1"/>
              </a:buClr>
              <a:buSzPts val="1100"/>
              <a:buFont typeface="Arial"/>
              <a:buNone/>
            </a:pPr>
            <a:r>
              <a:rPr lang="en-US" sz="1500" dirty="0">
                <a:latin typeface="Proxima Nova Semibold"/>
                <a:ea typeface="Proxima Nova Semibold"/>
                <a:cs typeface="Proxima Nova Semibold"/>
                <a:sym typeface="Proxima Nova Semibold"/>
              </a:rPr>
              <a:t>CCaaS High Level Feature Matrix</a:t>
            </a:r>
            <a:endParaRPr sz="1800" dirty="0">
              <a:latin typeface="Proxima Nova"/>
              <a:ea typeface="Proxima Nova"/>
              <a:cs typeface="Proxima Nova"/>
              <a:sym typeface="Proxima Nova"/>
            </a:endParaRPr>
          </a:p>
        </p:txBody>
      </p:sp>
    </p:spTree>
    <p:extLst>
      <p:ext uri="{BB962C8B-B14F-4D97-AF65-F5344CB8AC3E}">
        <p14:creationId xmlns:p14="http://schemas.microsoft.com/office/powerpoint/2010/main" val="2605973117"/>
      </p:ext>
    </p:extLst>
  </p:cSld>
  <p:clrMapOvr>
    <a:masterClrMapping/>
  </p:clrMapOvr>
</p:sld>
</file>

<file path=ppt/theme/theme1.xml><?xml version="1.0" encoding="utf-8"?>
<a:theme xmlns:a="http://schemas.openxmlformats.org/drawingml/2006/main" name="8_Main Slide - Light">
  <a:themeElements>
    <a:clrScheme name="Expo.e Channel">
      <a:dk1>
        <a:srgbClr val="1A1C2B"/>
      </a:dk1>
      <a:lt1>
        <a:sysClr val="window" lastClr="FFFFFF"/>
      </a:lt1>
      <a:dk2>
        <a:srgbClr val="1A1C2B"/>
      </a:dk2>
      <a:lt2>
        <a:srgbClr val="00FF2D"/>
      </a:lt2>
      <a:accent1>
        <a:srgbClr val="7FFF95"/>
      </a:accent1>
      <a:accent2>
        <a:srgbClr val="BFFFCA"/>
      </a:accent2>
      <a:accent3>
        <a:srgbClr val="00FFD8"/>
      </a:accent3>
      <a:accent4>
        <a:srgbClr val="1A1C2B"/>
      </a:accent4>
      <a:accent5>
        <a:srgbClr val="00FF2D"/>
      </a:accent5>
      <a:accent6>
        <a:srgbClr val="000000"/>
      </a:accent6>
      <a:hlink>
        <a:srgbClr val="FFFFFF"/>
      </a:hlink>
      <a:folHlink>
        <a:srgbClr val="00FF2D"/>
      </a:folHlink>
    </a:clrScheme>
    <a:fontScheme name="Exponential-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ata-Platform-Solution_JWB.pptx" id="{F977F052-F96B-4DA6-89D1-A950CDF6C897}" vid="{5E787117-2195-4169-9D98-55FE7789A031}"/>
    </a:ext>
  </a:extLst>
</a:theme>
</file>

<file path=ppt/theme/theme2.xml><?xml version="1.0" encoding="utf-8"?>
<a:theme xmlns:a="http://schemas.openxmlformats.org/drawingml/2006/main" name="Main Slide - Light">
  <a:themeElements>
    <a:clrScheme name="Expo.e Channel">
      <a:dk1>
        <a:srgbClr val="1A1C2B"/>
      </a:dk1>
      <a:lt1>
        <a:sysClr val="window" lastClr="FFFFFF"/>
      </a:lt1>
      <a:dk2>
        <a:srgbClr val="1A1C2B"/>
      </a:dk2>
      <a:lt2>
        <a:srgbClr val="00FF2D"/>
      </a:lt2>
      <a:accent1>
        <a:srgbClr val="7FFF95"/>
      </a:accent1>
      <a:accent2>
        <a:srgbClr val="BFFFCA"/>
      </a:accent2>
      <a:accent3>
        <a:srgbClr val="00FFD8"/>
      </a:accent3>
      <a:accent4>
        <a:srgbClr val="1A1C2B"/>
      </a:accent4>
      <a:accent5>
        <a:srgbClr val="00FF2D"/>
      </a:accent5>
      <a:accent6>
        <a:srgbClr val="000000"/>
      </a:accent6>
      <a:hlink>
        <a:srgbClr val="FFFFFF"/>
      </a:hlink>
      <a:folHlink>
        <a:srgbClr val="00FF2D"/>
      </a:folHlink>
    </a:clrScheme>
    <a:fontScheme name="Exponential-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ata-Platform-Solution_JWB.pptx" id="{F977F052-F96B-4DA6-89D1-A950CDF6C897}" vid="{5E787117-2195-4169-9D98-55FE7789A031}"/>
    </a:ext>
  </a:extLst>
</a:theme>
</file>

<file path=ppt/theme/theme3.xml><?xml version="1.0" encoding="utf-8"?>
<a:theme xmlns:a="http://schemas.openxmlformats.org/drawingml/2006/main" name="Section Title  Slide">
  <a:themeElements>
    <a:clrScheme name="Expo.e Channel">
      <a:dk1>
        <a:srgbClr val="1A1C2B"/>
      </a:dk1>
      <a:lt1>
        <a:sysClr val="window" lastClr="FFFFFF"/>
      </a:lt1>
      <a:dk2>
        <a:srgbClr val="1A1C2B"/>
      </a:dk2>
      <a:lt2>
        <a:srgbClr val="00FF2D"/>
      </a:lt2>
      <a:accent1>
        <a:srgbClr val="7FFF95"/>
      </a:accent1>
      <a:accent2>
        <a:srgbClr val="BFFFCA"/>
      </a:accent2>
      <a:accent3>
        <a:srgbClr val="00FFD8"/>
      </a:accent3>
      <a:accent4>
        <a:srgbClr val="1A1C2B"/>
      </a:accent4>
      <a:accent5>
        <a:srgbClr val="00FF2D"/>
      </a:accent5>
      <a:accent6>
        <a:srgbClr val="000000"/>
      </a:accent6>
      <a:hlink>
        <a:srgbClr val="FFFFFF"/>
      </a:hlink>
      <a:folHlink>
        <a:srgbClr val="00FF2D"/>
      </a:folHlink>
    </a:clrScheme>
    <a:fontScheme name="Exponential-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AEE7694ABAEE4AAD0B21E57948C665" ma:contentTypeVersion="18" ma:contentTypeDescription="Create a new document." ma:contentTypeScope="" ma:versionID="4b734a0869d9f82c48f63dbc7d7bc79e">
  <xsd:schema xmlns:xsd="http://www.w3.org/2001/XMLSchema" xmlns:xs="http://www.w3.org/2001/XMLSchema" xmlns:p="http://schemas.microsoft.com/office/2006/metadata/properties" xmlns:ns2="a627b29c-87c9-4664-bf95-9f4015f36b10" xmlns:ns3="8dacb8ad-d8bf-4afc-8355-7985183833fd" targetNamespace="http://schemas.microsoft.com/office/2006/metadata/properties" ma:root="true" ma:fieldsID="fcb1ecb677fb997a6422b6105e94fdc6" ns2:_="" ns3:_="">
    <xsd:import namespace="a627b29c-87c9-4664-bf95-9f4015f36b10"/>
    <xsd:import namespace="8dacb8ad-d8bf-4afc-8355-7985183833f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ainProduct" minOccurs="0"/>
                <xsd:element ref="ns2:Vertical" minOccurs="0"/>
                <xsd:element ref="ns2:MediaLengthInSeconds" minOccurs="0"/>
                <xsd:element ref="ns3:SharedWithUsers" minOccurs="0"/>
                <xsd:element ref="ns3:SharedWithDetails" minOccurs="0"/>
                <xsd:element ref="ns2:MediaServiceObjectDetectorVersions" minOccurs="0"/>
                <xsd:element ref="ns2:AdditonalProducts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27b29c-87c9-4664-bf95-9f4015f36b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38e39cdb-01ac-4c4a-9d60-db0dd1c5af7e"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ainProduct" ma:index="17" nillable="true" ma:displayName="Main Product" ma:format="Dropdown" ma:internalName="MainProduct">
      <xsd:simpleType>
        <xsd:union memberTypes="dms:Text">
          <xsd:simpleType>
            <xsd:restriction base="dms:Choice">
              <xsd:enumeration value="TCaaS"/>
              <xsd:enumeration value="CCaaS"/>
              <xsd:enumeration value="MTR"/>
            </xsd:restriction>
          </xsd:simpleType>
        </xsd:union>
      </xsd:simpleType>
    </xsd:element>
    <xsd:element name="Vertical" ma:index="18" nillable="true" ma:displayName="Vertical" ma:format="Dropdown" ma:internalName="Vertical">
      <xsd:simpleType>
        <xsd:union memberTypes="dms:Text">
          <xsd:simpleType>
            <xsd:restriction base="dms:Choice">
              <xsd:enumeration value="Housing"/>
              <xsd:enumeration value="Public Sector"/>
              <xsd:enumeration value="Legal"/>
            </xsd:restriction>
          </xsd:simpleType>
        </xsd:un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AdditonalProductss" ma:index="23" nillable="true" ma:displayName="Additonal Productss" ma:format="Dropdown" ma:internalName="AdditonalProductss">
      <xsd:simpleType>
        <xsd:restriction base="dms:Text">
          <xsd:maxLength value="255"/>
        </xsd:restrictio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dacb8ad-d8bf-4afc-8355-7985183833f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60c7ddf-c91d-4115-85e4-368a57c2f931}" ma:internalName="TaxCatchAll" ma:showField="CatchAllData" ma:web="8dacb8ad-d8bf-4afc-8355-7985183833fd">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ertical xmlns="a627b29c-87c9-4664-bf95-9f4015f36b10" xsi:nil="true"/>
    <AdditonalProductss xmlns="a627b29c-87c9-4664-bf95-9f4015f36b10" xsi:nil="true"/>
    <TaxCatchAll xmlns="8dacb8ad-d8bf-4afc-8355-7985183833fd" xsi:nil="true"/>
    <lcf76f155ced4ddcb4097134ff3c332f xmlns="a627b29c-87c9-4664-bf95-9f4015f36b10">
      <Terms xmlns="http://schemas.microsoft.com/office/infopath/2007/PartnerControls"/>
    </lcf76f155ced4ddcb4097134ff3c332f>
    <MainProduct xmlns="a627b29c-87c9-4664-bf95-9f4015f36b10" xsi:nil="true"/>
  </documentManagement>
</p:properties>
</file>

<file path=customXml/itemProps1.xml><?xml version="1.0" encoding="utf-8"?>
<ds:datastoreItem xmlns:ds="http://schemas.openxmlformats.org/officeDocument/2006/customXml" ds:itemID="{FEDCA97A-DFA3-4122-9F1B-83B58F0277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27b29c-87c9-4664-bf95-9f4015f36b10"/>
    <ds:schemaRef ds:uri="8dacb8ad-d8bf-4afc-8355-7985183833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6E170A-1A0B-4371-8811-C7404AB235BF}">
  <ds:schemaRefs>
    <ds:schemaRef ds:uri="http://schemas.microsoft.com/sharepoint/v3/contenttype/forms"/>
  </ds:schemaRefs>
</ds:datastoreItem>
</file>

<file path=customXml/itemProps3.xml><?xml version="1.0" encoding="utf-8"?>
<ds:datastoreItem xmlns:ds="http://schemas.openxmlformats.org/officeDocument/2006/customXml" ds:itemID="{1E48DD9E-4D22-4F78-BCF4-698480B9EE67}">
  <ds:schemaRefs>
    <ds:schemaRef ds:uri="http://www.w3.org/XML/1998/namespace"/>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a627b29c-87c9-4664-bf95-9f4015f36b10"/>
    <ds:schemaRef ds:uri="8dacb8ad-d8bf-4afc-8355-7985183833fd"/>
    <ds:schemaRef ds:uri="http://schemas.microsoft.com/office/infopath/2007/PartnerControls"/>
    <ds:schemaRef ds:uri="http://purl.org/dc/dcmitype/"/>
  </ds:schemaRefs>
</ds:datastoreItem>
</file>

<file path=docMetadata/LabelInfo.xml><?xml version="1.0" encoding="utf-8"?>
<clbl:labelList xmlns:clbl="http://schemas.microsoft.com/office/2020/mipLabelMetadata">
  <clbl:label id="{13f88b1a-c749-4c3c-a732-bf54bc360645}" enabled="0" method="" siteId="{13f88b1a-c749-4c3c-a732-bf54bc360645}" removed="1"/>
</clbl:labelList>
</file>

<file path=docProps/app.xml><?xml version="1.0" encoding="utf-8"?>
<Properties xmlns="http://schemas.openxmlformats.org/officeDocument/2006/extended-properties" xmlns:vt="http://schemas.openxmlformats.org/officeDocument/2006/docPropsVTypes">
  <TotalTime>332</TotalTime>
  <Words>1035</Words>
  <Application>Microsoft Office PowerPoint</Application>
  <PresentationFormat>Widescreen</PresentationFormat>
  <Paragraphs>164</Paragraphs>
  <Slides>3</Slides>
  <Notes>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3</vt:i4>
      </vt:variant>
    </vt:vector>
  </HeadingPairs>
  <TitlesOfParts>
    <vt:vector size="17" baseType="lpstr">
      <vt:lpstr>Aptos</vt:lpstr>
      <vt:lpstr>Arial</vt:lpstr>
      <vt:lpstr>Calibri</vt:lpstr>
      <vt:lpstr>Courier New</vt:lpstr>
      <vt:lpstr>Helvetica</vt:lpstr>
      <vt:lpstr>HelveticaNowDisplay Bold</vt:lpstr>
      <vt:lpstr>HelveticaNowText Medium</vt:lpstr>
      <vt:lpstr>HelveticaNowText Regular</vt:lpstr>
      <vt:lpstr>Proxima Nova</vt:lpstr>
      <vt:lpstr>Proxima Nova Semibold</vt:lpstr>
      <vt:lpstr>Wingdings</vt:lpstr>
      <vt:lpstr>8_Main Slide - Light</vt:lpstr>
      <vt:lpstr>Main Slide - Light</vt:lpstr>
      <vt:lpstr>Section Title  Slide</vt:lpstr>
      <vt:lpstr>CCaaS Features, Overview</vt:lpstr>
      <vt:lpstr>CCaaS Portfolio Product Positioning</vt:lpstr>
      <vt:lpstr>CCaaS High Level Feature Matrix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Leatherland</dc:creator>
  <cp:lastModifiedBy>Jason Williams-Bew</cp:lastModifiedBy>
  <cp:revision>44</cp:revision>
  <dcterms:created xsi:type="dcterms:W3CDTF">2024-11-11T16:24:05Z</dcterms:created>
  <dcterms:modified xsi:type="dcterms:W3CDTF">2025-03-28T09:51:30Z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0x0101006BAEE7694ABAEE4AAD0B21E57948C665</vt:lpwstr>
  </property>
  <property fmtid="{D5CDD505-2E9C-101B-9397-08002B2CF9AE}" pid="3" name="MediaServiceImageTags">
    <vt:lpwstr/>
  </property>
</Properties>
</file>