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143187704" r:id="rId5"/>
    <p:sldId id="342" r:id="rId6"/>
    <p:sldId id="21431877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A631EC-518D-E3B9-852E-D7A0D1C8FDC8}" name="Andrew Leatherland" initials="AL" userId="S::andrew.leatherland@exponential-e.com::41b834d7-b167-4561-8198-e25f2caa44b4" providerId="AD"/>
  <p188:author id="{05EC59F8-3687-FA52-E1F6-4C9F22A104FF}" name="Viktoria Pfeff" initials="VP" userId="S::viktoria.pfeff@exponential-e.com::64b38e73-835a-44e8-927a-4958e3c107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B63CF-EA54-D544-CD86-2311846AC90D}" v="2" dt="2024-12-11T09:40:38.380"/>
    <p1510:client id="{E20A05AD-2144-41B0-888E-B49008C88630}" v="126" dt="2024-12-11T10:57:46.121"/>
    <p1510:client id="{E9A1DE1C-2A8B-176A-E3EA-13AA0FA04454}" v="19" dt="2024-12-10T17:17:19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71823" autoAdjust="0"/>
  </p:normalViewPr>
  <p:slideViewPr>
    <p:cSldViewPr snapToGrid="0">
      <p:cViewPr varScale="1">
        <p:scale>
          <a:sx n="76" d="100"/>
          <a:sy n="76" d="100"/>
        </p:scale>
        <p:origin x="17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2403C-15E0-4A41-845B-2ACC4D606CAA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0E-165D-4C9E-A0E9-0AA567C8B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3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1" name="Google Shape;1801;g2561b5f377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2" name="Google Shape;1802;g2561b5f377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To help you make a decision that suits your needs, here’s a quick overview of each of the packages and how they compare.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1" name="Google Shape;1801;g2561b5f377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2" name="Google Shape;1802;g2561b5f377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To help you make a decision that suits your needs, here’s a quick overview of each of the packages and how they compare.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93365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 - Light">
    <p:bg>
      <p:bgPr>
        <a:solidFill>
          <a:srgbClr val="E7E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3">
            <a:extLst>
              <a:ext uri="{FF2B5EF4-FFF2-40B4-BE49-F238E27FC236}">
                <a16:creationId xmlns:a16="http://schemas.microsoft.com/office/drawing/2014/main" id="{197AF948-AFDA-994B-A7C7-A4D527451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8600" y="6875"/>
            <a:ext cx="8966200" cy="749300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algn="r" defTabSz="609585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rgbClr val="1A1C2B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n-US"/>
              <a:t>Presentation Title Slide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62A5AA4-57D5-8B4C-923A-2C55130420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5666" y="1226917"/>
            <a:ext cx="11399134" cy="478613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1600">
                <a:solidFill>
                  <a:srgbClr val="1A1C2B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3" name="Footer">
            <a:extLst>
              <a:ext uri="{FF2B5EF4-FFF2-40B4-BE49-F238E27FC236}">
                <a16:creationId xmlns:a16="http://schemas.microsoft.com/office/drawing/2014/main" id="{304BFE6F-EB99-3D36-3B9C-887570B3130D}"/>
              </a:ext>
            </a:extLst>
          </p:cNvPr>
          <p:cNvGrpSpPr/>
          <p:nvPr userDrawn="1"/>
        </p:nvGrpSpPr>
        <p:grpSpPr>
          <a:xfrm>
            <a:off x="0" y="6334126"/>
            <a:ext cx="12249150" cy="549274"/>
            <a:chOff x="0" y="6334126"/>
            <a:chExt cx="12249150" cy="549274"/>
          </a:xfrm>
        </p:grpSpPr>
        <p:sp>
          <p:nvSpPr>
            <p:cNvPr id="6" name="The Exponential-e Group Channel Partner Programme">
              <a:extLst>
                <a:ext uri="{FF2B5EF4-FFF2-40B4-BE49-F238E27FC236}">
                  <a16:creationId xmlns:a16="http://schemas.microsoft.com/office/drawing/2014/main" id="{5E2AE9F5-A93E-CCE7-8B34-C0E6B8741677}"/>
                </a:ext>
              </a:extLst>
            </p:cNvPr>
            <p:cNvSpPr/>
            <p:nvPr userDrawn="1"/>
          </p:nvSpPr>
          <p:spPr>
            <a:xfrm>
              <a:off x="0" y="6334126"/>
              <a:ext cx="12249150" cy="546100"/>
            </a:xfrm>
            <a:prstGeom prst="rect">
              <a:avLst/>
            </a:prstGeom>
            <a:solidFill>
              <a:srgbClr val="122744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Be Unstoppable.</a:t>
              </a:r>
              <a:r>
                <a:rPr lang="en-GB" sz="1200" b="1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 </a:t>
              </a:r>
              <a:r>
                <a:rPr lang="en-GB" sz="1200" b="1">
                  <a:solidFill>
                    <a:srgbClr val="1A1C2B"/>
                  </a:solidFill>
                  <a:latin typeface="Helvetica" pitchFamily="2" charset="0"/>
                  <a:cs typeface="HelveticaNowDisplay Bold" panose="020B0804030202020204" pitchFamily="34" charset="0"/>
                </a:rPr>
                <a:t>The Exponential-e Group </a:t>
              </a:r>
              <a:r>
                <a:rPr lang="en-GB" sz="1200">
                  <a:solidFill>
                    <a:srgbClr val="1A1C2B"/>
                  </a:solidFill>
                  <a:latin typeface="Helvetica" pitchFamily="2" charset="0"/>
                  <a:cs typeface="HelveticaNowText Regular" panose="020B0504030202020204" pitchFamily="34" charset="0"/>
                </a:rPr>
                <a:t>Channel Partner Programme</a:t>
              </a:r>
            </a:p>
          </p:txBody>
        </p:sp>
        <p:sp>
          <p:nvSpPr>
            <p:cNvPr id="7" name="Website | Contact Number">
              <a:extLst>
                <a:ext uri="{FF2B5EF4-FFF2-40B4-BE49-F238E27FC236}">
                  <a16:creationId xmlns:a16="http://schemas.microsoft.com/office/drawing/2014/main" id="{B0F08496-F5D7-3C7D-3A4A-CC835CAED53F}"/>
                </a:ext>
              </a:extLst>
            </p:cNvPr>
            <p:cNvSpPr/>
            <p:nvPr userDrawn="1"/>
          </p:nvSpPr>
          <p:spPr>
            <a:xfrm>
              <a:off x="6096000" y="6337300"/>
              <a:ext cx="6096000" cy="54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algn="r"/>
              <a:r>
                <a:rPr lang="en-GB" sz="1200" b="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Text Regular" panose="020B0504030202020204" pitchFamily="34" charset="0"/>
                </a:rPr>
                <a:t>www.expo-e.uk    |    </a:t>
              </a:r>
              <a:r>
                <a:rPr lang="en-GB" sz="1200" b="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0203 993 3374</a:t>
              </a:r>
            </a:p>
          </p:txBody>
        </p:sp>
      </p:grpSp>
      <p:grpSp>
        <p:nvGrpSpPr>
          <p:cNvPr id="15" name="Expo.e Logo">
            <a:extLst>
              <a:ext uri="{FF2B5EF4-FFF2-40B4-BE49-F238E27FC236}">
                <a16:creationId xmlns:a16="http://schemas.microsoft.com/office/drawing/2014/main" id="{7D5CE16E-DE9C-1CA0-6EFE-D371A4D2F7D6}"/>
              </a:ext>
            </a:extLst>
          </p:cNvPr>
          <p:cNvGrpSpPr/>
          <p:nvPr userDrawn="1"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tx1"/>
          </a:solidFill>
        </p:grpSpPr>
        <p:sp>
          <p:nvSpPr>
            <p:cNvPr id="16" name="Free-form: Shape 15">
              <a:extLst>
                <a:ext uri="{FF2B5EF4-FFF2-40B4-BE49-F238E27FC236}">
                  <a16:creationId xmlns:a16="http://schemas.microsoft.com/office/drawing/2014/main" id="{53E9FFC9-141D-88B9-44DF-D98161289EE8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7" name="Free-form: Shape 16">
              <a:extLst>
                <a:ext uri="{FF2B5EF4-FFF2-40B4-BE49-F238E27FC236}">
                  <a16:creationId xmlns:a16="http://schemas.microsoft.com/office/drawing/2014/main" id="{453A4FBD-A605-B350-A557-7DDBE8E9A9C2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8" name="Free-form: Shape 17">
              <a:extLst>
                <a:ext uri="{FF2B5EF4-FFF2-40B4-BE49-F238E27FC236}">
                  <a16:creationId xmlns:a16="http://schemas.microsoft.com/office/drawing/2014/main" id="{CB8CA3EC-8A46-A058-C79C-B377E75EFD0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F978FA61-89DD-B9EF-2585-5EC5061B3CF6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72485355-C579-6520-BE77-79D9099D76B3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000A3436-5AA1-68BE-FC6C-DC246CB3D445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781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 - Dark">
    <p:bg>
      <p:bgPr>
        <a:solidFill>
          <a:srgbClr val="1A1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3">
            <a:extLst>
              <a:ext uri="{FF2B5EF4-FFF2-40B4-BE49-F238E27FC236}">
                <a16:creationId xmlns:a16="http://schemas.microsoft.com/office/drawing/2014/main" id="{197AF948-AFDA-994B-A7C7-A4D527451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8600" y="6875"/>
            <a:ext cx="8966200" cy="749300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algn="r" defTabSz="609585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n-US"/>
              <a:t>Presentation Title Slide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62A5AA4-57D5-8B4C-923A-2C55130420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5666" y="1226917"/>
            <a:ext cx="11399134" cy="478613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3" name="Footer">
            <a:extLst>
              <a:ext uri="{FF2B5EF4-FFF2-40B4-BE49-F238E27FC236}">
                <a16:creationId xmlns:a16="http://schemas.microsoft.com/office/drawing/2014/main" id="{304BFE6F-EB99-3D36-3B9C-887570B3130D}"/>
              </a:ext>
            </a:extLst>
          </p:cNvPr>
          <p:cNvGrpSpPr/>
          <p:nvPr userDrawn="1"/>
        </p:nvGrpSpPr>
        <p:grpSpPr>
          <a:xfrm>
            <a:off x="0" y="6334126"/>
            <a:ext cx="12249150" cy="549274"/>
            <a:chOff x="0" y="6334126"/>
            <a:chExt cx="12249150" cy="549274"/>
          </a:xfrm>
          <a:solidFill>
            <a:srgbClr val="1A1C2B"/>
          </a:solidFill>
        </p:grpSpPr>
        <p:sp>
          <p:nvSpPr>
            <p:cNvPr id="6" name="The Exponential-e Group Channel Partner Programme">
              <a:extLst>
                <a:ext uri="{FF2B5EF4-FFF2-40B4-BE49-F238E27FC236}">
                  <a16:creationId xmlns:a16="http://schemas.microsoft.com/office/drawing/2014/main" id="{5E2AE9F5-A93E-CCE7-8B34-C0E6B8741677}"/>
                </a:ext>
              </a:extLst>
            </p:cNvPr>
            <p:cNvSpPr/>
            <p:nvPr userDrawn="1"/>
          </p:nvSpPr>
          <p:spPr>
            <a:xfrm>
              <a:off x="0" y="6334126"/>
              <a:ext cx="12249150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Be Unstoppable.</a:t>
              </a:r>
              <a:r>
                <a:rPr lang="en-GB" sz="1200" b="1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 </a:t>
              </a:r>
              <a:r>
                <a:rPr lang="en-GB" sz="1200" b="1">
                  <a:solidFill>
                    <a:srgbClr val="1A1C2B"/>
                  </a:solidFill>
                  <a:latin typeface="Helvetica" pitchFamily="2" charset="0"/>
                  <a:cs typeface="HelveticaNowDisplay Bold" panose="020B0804030202020204" pitchFamily="34" charset="0"/>
                </a:rPr>
                <a:t>The Exponential-e Group </a:t>
              </a:r>
              <a:r>
                <a:rPr lang="en-GB" sz="1200">
                  <a:solidFill>
                    <a:srgbClr val="1A1C2B"/>
                  </a:solidFill>
                  <a:latin typeface="Helvetica" pitchFamily="2" charset="0"/>
                  <a:cs typeface="HelveticaNowText Regular" panose="020B0504030202020204" pitchFamily="34" charset="0"/>
                </a:rPr>
                <a:t>Channel Partner Programme</a:t>
              </a:r>
            </a:p>
          </p:txBody>
        </p:sp>
        <p:sp>
          <p:nvSpPr>
            <p:cNvPr id="7" name="Website | Contact Number">
              <a:extLst>
                <a:ext uri="{FF2B5EF4-FFF2-40B4-BE49-F238E27FC236}">
                  <a16:creationId xmlns:a16="http://schemas.microsoft.com/office/drawing/2014/main" id="{B0F08496-F5D7-3C7D-3A4A-CC835CAED53F}"/>
                </a:ext>
              </a:extLst>
            </p:cNvPr>
            <p:cNvSpPr/>
            <p:nvPr userDrawn="1"/>
          </p:nvSpPr>
          <p:spPr>
            <a:xfrm>
              <a:off x="6096000" y="6337300"/>
              <a:ext cx="6096000" cy="54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algn="r"/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Text Regular" panose="020B0504030202020204" pitchFamily="34" charset="0"/>
                </a:rPr>
                <a:t>www.expo-e.uk    |    </a:t>
              </a:r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0203 993 3374</a:t>
              </a:r>
            </a:p>
          </p:txBody>
        </p:sp>
      </p:grpSp>
      <p:grpSp>
        <p:nvGrpSpPr>
          <p:cNvPr id="15" name="Expo.e Logo">
            <a:extLst>
              <a:ext uri="{FF2B5EF4-FFF2-40B4-BE49-F238E27FC236}">
                <a16:creationId xmlns:a16="http://schemas.microsoft.com/office/drawing/2014/main" id="{7D5CE16E-DE9C-1CA0-6EFE-D371A4D2F7D6}"/>
              </a:ext>
            </a:extLst>
          </p:cNvPr>
          <p:cNvGrpSpPr/>
          <p:nvPr userDrawn="1"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bg2"/>
          </a:solidFill>
        </p:grpSpPr>
        <p:sp>
          <p:nvSpPr>
            <p:cNvPr id="16" name="Free-form: Shape 15">
              <a:extLst>
                <a:ext uri="{FF2B5EF4-FFF2-40B4-BE49-F238E27FC236}">
                  <a16:creationId xmlns:a16="http://schemas.microsoft.com/office/drawing/2014/main" id="{53E9FFC9-141D-88B9-44DF-D98161289EE8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7" name="Free-form: Shape 16">
              <a:extLst>
                <a:ext uri="{FF2B5EF4-FFF2-40B4-BE49-F238E27FC236}">
                  <a16:creationId xmlns:a16="http://schemas.microsoft.com/office/drawing/2014/main" id="{453A4FBD-A605-B350-A557-7DDBE8E9A9C2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8" name="Free-form: Shape 17">
              <a:extLst>
                <a:ext uri="{FF2B5EF4-FFF2-40B4-BE49-F238E27FC236}">
                  <a16:creationId xmlns:a16="http://schemas.microsoft.com/office/drawing/2014/main" id="{CB8CA3EC-8A46-A058-C79C-B377E75EFD0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F978FA61-89DD-B9EF-2585-5EC5061B3CF6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72485355-C579-6520-BE77-79D9099D76B3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000A3436-5AA1-68BE-FC6C-DC246CB3D445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38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Slide - Dark">
    <p:bg>
      <p:bgPr>
        <a:solidFill>
          <a:srgbClr val="1A1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3">
            <a:extLst>
              <a:ext uri="{FF2B5EF4-FFF2-40B4-BE49-F238E27FC236}">
                <a16:creationId xmlns:a16="http://schemas.microsoft.com/office/drawing/2014/main" id="{197AF948-AFDA-994B-A7C7-A4D527451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8600" y="6875"/>
            <a:ext cx="8966200" cy="749300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algn="r" defTabSz="609585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n-US"/>
              <a:t>Presentation Title Slide Here</a:t>
            </a:r>
          </a:p>
        </p:txBody>
      </p:sp>
      <p:grpSp>
        <p:nvGrpSpPr>
          <p:cNvPr id="3" name="Footer">
            <a:extLst>
              <a:ext uri="{FF2B5EF4-FFF2-40B4-BE49-F238E27FC236}">
                <a16:creationId xmlns:a16="http://schemas.microsoft.com/office/drawing/2014/main" id="{304BFE6F-EB99-3D36-3B9C-887570B3130D}"/>
              </a:ext>
            </a:extLst>
          </p:cNvPr>
          <p:cNvGrpSpPr/>
          <p:nvPr userDrawn="1"/>
        </p:nvGrpSpPr>
        <p:grpSpPr>
          <a:xfrm>
            <a:off x="0" y="6334126"/>
            <a:ext cx="12249150" cy="549274"/>
            <a:chOff x="0" y="6334126"/>
            <a:chExt cx="12249150" cy="549274"/>
          </a:xfrm>
          <a:solidFill>
            <a:srgbClr val="1A1C2B"/>
          </a:solidFill>
        </p:grpSpPr>
        <p:sp>
          <p:nvSpPr>
            <p:cNvPr id="6" name="The Exponential-e Group Channel Partner Programme">
              <a:extLst>
                <a:ext uri="{FF2B5EF4-FFF2-40B4-BE49-F238E27FC236}">
                  <a16:creationId xmlns:a16="http://schemas.microsoft.com/office/drawing/2014/main" id="{5E2AE9F5-A93E-CCE7-8B34-C0E6B8741677}"/>
                </a:ext>
              </a:extLst>
            </p:cNvPr>
            <p:cNvSpPr/>
            <p:nvPr userDrawn="1"/>
          </p:nvSpPr>
          <p:spPr>
            <a:xfrm>
              <a:off x="0" y="6334126"/>
              <a:ext cx="12249150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Be Unstoppable.</a:t>
              </a:r>
              <a:r>
                <a:rPr lang="en-GB" sz="1200" b="1" kern="1200">
                  <a:solidFill>
                    <a:srgbClr val="1A1C2B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 </a:t>
              </a:r>
              <a:r>
                <a:rPr lang="en-GB" sz="1200" b="1">
                  <a:solidFill>
                    <a:srgbClr val="1A1C2B"/>
                  </a:solidFill>
                  <a:latin typeface="Helvetica" pitchFamily="2" charset="0"/>
                  <a:cs typeface="HelveticaNowDisplay Bold" panose="020B0804030202020204" pitchFamily="34" charset="0"/>
                </a:rPr>
                <a:t>The Exponential-e Group </a:t>
              </a:r>
              <a:r>
                <a:rPr lang="en-GB" sz="1200">
                  <a:solidFill>
                    <a:srgbClr val="1A1C2B"/>
                  </a:solidFill>
                  <a:latin typeface="Helvetica" pitchFamily="2" charset="0"/>
                  <a:cs typeface="HelveticaNowText Regular" panose="020B0504030202020204" pitchFamily="34" charset="0"/>
                </a:rPr>
                <a:t>Channel Partner Programme</a:t>
              </a:r>
            </a:p>
          </p:txBody>
        </p:sp>
        <p:sp>
          <p:nvSpPr>
            <p:cNvPr id="7" name="Website | Contact Number">
              <a:extLst>
                <a:ext uri="{FF2B5EF4-FFF2-40B4-BE49-F238E27FC236}">
                  <a16:creationId xmlns:a16="http://schemas.microsoft.com/office/drawing/2014/main" id="{B0F08496-F5D7-3C7D-3A4A-CC835CAED53F}"/>
                </a:ext>
              </a:extLst>
            </p:cNvPr>
            <p:cNvSpPr/>
            <p:nvPr userDrawn="1"/>
          </p:nvSpPr>
          <p:spPr>
            <a:xfrm>
              <a:off x="6096000" y="6337300"/>
              <a:ext cx="6096000" cy="54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360000" bIns="0" rtlCol="0" anchor="ctr"/>
            <a:lstStyle/>
            <a:p>
              <a:pPr algn="r"/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Text Regular" panose="020B0504030202020204" pitchFamily="34" charset="0"/>
                </a:rPr>
                <a:t>www.expo-e.uk    |    </a:t>
              </a:r>
              <a:r>
                <a:rPr lang="en-GB" sz="1200" b="0" kern="1200">
                  <a:solidFill>
                    <a:schemeClr val="tx2"/>
                  </a:solidFill>
                  <a:latin typeface="Helvetica" pitchFamily="2" charset="0"/>
                  <a:ea typeface="+mn-ea"/>
                  <a:cs typeface="HelveticaNowDisplay Bold" panose="020B0804030202020204" pitchFamily="34" charset="0"/>
                </a:rPr>
                <a:t>0203 993 3374</a:t>
              </a:r>
            </a:p>
          </p:txBody>
        </p:sp>
      </p:grpSp>
      <p:grpSp>
        <p:nvGrpSpPr>
          <p:cNvPr id="15" name="Expo.e Logo">
            <a:extLst>
              <a:ext uri="{FF2B5EF4-FFF2-40B4-BE49-F238E27FC236}">
                <a16:creationId xmlns:a16="http://schemas.microsoft.com/office/drawing/2014/main" id="{7D5CE16E-DE9C-1CA0-6EFE-D371A4D2F7D6}"/>
              </a:ext>
            </a:extLst>
          </p:cNvPr>
          <p:cNvGrpSpPr/>
          <p:nvPr userDrawn="1"/>
        </p:nvGrpSpPr>
        <p:grpSpPr>
          <a:xfrm>
            <a:off x="368300" y="241303"/>
            <a:ext cx="2057353" cy="324928"/>
            <a:chOff x="368300" y="241303"/>
            <a:chExt cx="2057353" cy="324928"/>
          </a:xfrm>
          <a:solidFill>
            <a:schemeClr val="bg2"/>
          </a:solidFill>
        </p:grpSpPr>
        <p:sp>
          <p:nvSpPr>
            <p:cNvPr id="16" name="Free-form: Shape 15">
              <a:extLst>
                <a:ext uri="{FF2B5EF4-FFF2-40B4-BE49-F238E27FC236}">
                  <a16:creationId xmlns:a16="http://schemas.microsoft.com/office/drawing/2014/main" id="{53E9FFC9-141D-88B9-44DF-D98161289EE8}"/>
                </a:ext>
              </a:extLst>
            </p:cNvPr>
            <p:cNvSpPr/>
            <p:nvPr/>
          </p:nvSpPr>
          <p:spPr>
            <a:xfrm>
              <a:off x="368300" y="248768"/>
              <a:ext cx="302184" cy="310036"/>
            </a:xfrm>
            <a:custGeom>
              <a:avLst/>
              <a:gdLst>
                <a:gd name="connsiteX0" fmla="*/ 0 w 302184"/>
                <a:gd name="connsiteY0" fmla="*/ 0 h 310036"/>
                <a:gd name="connsiteX1" fmla="*/ 0 w 302184"/>
                <a:gd name="connsiteY1" fmla="*/ 310036 h 310036"/>
                <a:gd name="connsiteX2" fmla="*/ 302166 w 302184"/>
                <a:gd name="connsiteY2" fmla="*/ 310036 h 310036"/>
                <a:gd name="connsiteX3" fmla="*/ 302166 w 302184"/>
                <a:gd name="connsiteY3" fmla="*/ 245508 h 310036"/>
                <a:gd name="connsiteX4" fmla="*/ 76282 w 302184"/>
                <a:gd name="connsiteY4" fmla="*/ 245508 h 310036"/>
                <a:gd name="connsiteX5" fmla="*/ 76282 w 302184"/>
                <a:gd name="connsiteY5" fmla="*/ 182927 h 310036"/>
                <a:gd name="connsiteX6" fmla="*/ 298163 w 302184"/>
                <a:gd name="connsiteY6" fmla="*/ 182927 h 310036"/>
                <a:gd name="connsiteX7" fmla="*/ 298163 w 302184"/>
                <a:gd name="connsiteY7" fmla="*/ 121927 h 310036"/>
                <a:gd name="connsiteX8" fmla="*/ 76163 w 302184"/>
                <a:gd name="connsiteY8" fmla="*/ 121927 h 310036"/>
                <a:gd name="connsiteX9" fmla="*/ 76163 w 302184"/>
                <a:gd name="connsiteY9" fmla="*/ 64373 h 310036"/>
                <a:gd name="connsiteX10" fmla="*/ 302185 w 302184"/>
                <a:gd name="connsiteY10" fmla="*/ 64373 h 310036"/>
                <a:gd name="connsiteX11" fmla="*/ 302185 w 302184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184" h="310036">
                  <a:moveTo>
                    <a:pt x="0" y="0"/>
                  </a:moveTo>
                  <a:lnTo>
                    <a:pt x="0" y="310036"/>
                  </a:lnTo>
                  <a:lnTo>
                    <a:pt x="302166" y="310036"/>
                  </a:lnTo>
                  <a:lnTo>
                    <a:pt x="302166" y="245508"/>
                  </a:lnTo>
                  <a:lnTo>
                    <a:pt x="76282" y="245508"/>
                  </a:lnTo>
                  <a:lnTo>
                    <a:pt x="76282" y="182927"/>
                  </a:lnTo>
                  <a:lnTo>
                    <a:pt x="298163" y="182927"/>
                  </a:lnTo>
                  <a:lnTo>
                    <a:pt x="298163" y="121927"/>
                  </a:lnTo>
                  <a:lnTo>
                    <a:pt x="76163" y="121927"/>
                  </a:lnTo>
                  <a:lnTo>
                    <a:pt x="76163" y="64373"/>
                  </a:lnTo>
                  <a:lnTo>
                    <a:pt x="302185" y="64373"/>
                  </a:lnTo>
                  <a:lnTo>
                    <a:pt x="302185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7" name="Free-form: Shape 16">
              <a:extLst>
                <a:ext uri="{FF2B5EF4-FFF2-40B4-BE49-F238E27FC236}">
                  <a16:creationId xmlns:a16="http://schemas.microsoft.com/office/drawing/2014/main" id="{453A4FBD-A605-B350-A557-7DDBE8E9A9C2}"/>
                </a:ext>
              </a:extLst>
            </p:cNvPr>
            <p:cNvSpPr/>
            <p:nvPr/>
          </p:nvSpPr>
          <p:spPr>
            <a:xfrm>
              <a:off x="1449582" y="241303"/>
              <a:ext cx="392962" cy="324928"/>
            </a:xfrm>
            <a:custGeom>
              <a:avLst/>
              <a:gdLst>
                <a:gd name="connsiteX0" fmla="*/ 389151 w 392962"/>
                <a:gd name="connsiteY0" fmla="*/ 126531 h 324928"/>
                <a:gd name="connsiteX1" fmla="*/ 354575 w 392962"/>
                <a:gd name="connsiteY1" fmla="*/ 58438 h 324928"/>
                <a:gd name="connsiteX2" fmla="*/ 274628 w 392962"/>
                <a:gd name="connsiteY2" fmla="*/ 10518 h 324928"/>
                <a:gd name="connsiteX3" fmla="*/ 177050 w 392962"/>
                <a:gd name="connsiteY3" fmla="*/ 628 h 324928"/>
                <a:gd name="connsiteX4" fmla="*/ 83493 w 392962"/>
                <a:gd name="connsiteY4" fmla="*/ 24438 h 324928"/>
                <a:gd name="connsiteX5" fmla="*/ 20245 w 392962"/>
                <a:gd name="connsiteY5" fmla="*/ 82888 h 324928"/>
                <a:gd name="connsiteX6" fmla="*/ 420 w 392962"/>
                <a:gd name="connsiteY6" fmla="*/ 150021 h 324928"/>
                <a:gd name="connsiteX7" fmla="*/ 0 w 392962"/>
                <a:gd name="connsiteY7" fmla="*/ 162460 h 324928"/>
                <a:gd name="connsiteX8" fmla="*/ 3811 w 392962"/>
                <a:gd name="connsiteY8" fmla="*/ 198398 h 324928"/>
                <a:gd name="connsiteX9" fmla="*/ 38388 w 392962"/>
                <a:gd name="connsiteY9" fmla="*/ 266482 h 324928"/>
                <a:gd name="connsiteX10" fmla="*/ 118335 w 392962"/>
                <a:gd name="connsiteY10" fmla="*/ 314403 h 324928"/>
                <a:gd name="connsiteX11" fmla="*/ 215913 w 392962"/>
                <a:gd name="connsiteY11" fmla="*/ 324301 h 324928"/>
                <a:gd name="connsiteX12" fmla="*/ 309469 w 392962"/>
                <a:gd name="connsiteY12" fmla="*/ 300482 h 324928"/>
                <a:gd name="connsiteX13" fmla="*/ 372717 w 392962"/>
                <a:gd name="connsiteY13" fmla="*/ 242032 h 324928"/>
                <a:gd name="connsiteX14" fmla="*/ 392542 w 392962"/>
                <a:gd name="connsiteY14" fmla="*/ 174900 h 324928"/>
                <a:gd name="connsiteX15" fmla="*/ 392962 w 392962"/>
                <a:gd name="connsiteY15" fmla="*/ 162460 h 324928"/>
                <a:gd name="connsiteX16" fmla="*/ 389151 w 392962"/>
                <a:gd name="connsiteY16" fmla="*/ 126531 h 324928"/>
                <a:gd name="connsiteX17" fmla="*/ 306645 w 392962"/>
                <a:gd name="connsiteY17" fmla="*/ 207529 h 324928"/>
                <a:gd name="connsiteX18" fmla="*/ 265771 w 392962"/>
                <a:gd name="connsiteY18" fmla="*/ 246273 h 324928"/>
                <a:gd name="connsiteX19" fmla="*/ 196289 w 392962"/>
                <a:gd name="connsiteY19" fmla="*/ 260184 h 324928"/>
                <a:gd name="connsiteX20" fmla="*/ 128005 w 392962"/>
                <a:gd name="connsiteY20" fmla="*/ 246584 h 324928"/>
                <a:gd name="connsiteX21" fmla="*/ 77543 w 392962"/>
                <a:gd name="connsiteY21" fmla="*/ 177377 h 324928"/>
                <a:gd name="connsiteX22" fmla="*/ 86107 w 392962"/>
                <a:gd name="connsiteY22" fmla="*/ 117775 h 324928"/>
                <a:gd name="connsiteX23" fmla="*/ 128178 w 392962"/>
                <a:gd name="connsiteY23" fmla="*/ 78025 h 324928"/>
                <a:gd name="connsiteX24" fmla="*/ 210657 w 392962"/>
                <a:gd name="connsiteY24" fmla="*/ 65312 h 324928"/>
                <a:gd name="connsiteX25" fmla="*/ 264510 w 392962"/>
                <a:gd name="connsiteY25" fmla="*/ 77952 h 324928"/>
                <a:gd name="connsiteX26" fmla="*/ 315593 w 392962"/>
                <a:gd name="connsiteY26" fmla="*/ 147626 h 324928"/>
                <a:gd name="connsiteX27" fmla="*/ 306645 w 392962"/>
                <a:gd name="connsiteY27" fmla="*/ 207529 h 3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92962" h="324928">
                  <a:moveTo>
                    <a:pt x="389151" y="126531"/>
                  </a:moveTo>
                  <a:cubicBezTo>
                    <a:pt x="383850" y="100766"/>
                    <a:pt x="372343" y="77888"/>
                    <a:pt x="354575" y="58438"/>
                  </a:cubicBezTo>
                  <a:cubicBezTo>
                    <a:pt x="332730" y="34547"/>
                    <a:pt x="305329" y="19648"/>
                    <a:pt x="274628" y="10518"/>
                  </a:cubicBezTo>
                  <a:cubicBezTo>
                    <a:pt x="242757" y="1030"/>
                    <a:pt x="210054" y="-1309"/>
                    <a:pt x="177050" y="628"/>
                  </a:cubicBezTo>
                  <a:cubicBezTo>
                    <a:pt x="144393" y="2548"/>
                    <a:pt x="112851" y="9320"/>
                    <a:pt x="83493" y="24438"/>
                  </a:cubicBezTo>
                  <a:cubicBezTo>
                    <a:pt x="57006" y="38084"/>
                    <a:pt x="35326" y="56912"/>
                    <a:pt x="20245" y="82888"/>
                  </a:cubicBezTo>
                  <a:cubicBezTo>
                    <a:pt x="8171" y="103663"/>
                    <a:pt x="1983" y="126175"/>
                    <a:pt x="420" y="150021"/>
                  </a:cubicBezTo>
                  <a:cubicBezTo>
                    <a:pt x="146" y="154188"/>
                    <a:pt x="18" y="158329"/>
                    <a:pt x="0" y="162460"/>
                  </a:cubicBezTo>
                  <a:cubicBezTo>
                    <a:pt x="46" y="174406"/>
                    <a:pt x="1334" y="186388"/>
                    <a:pt x="3811" y="198398"/>
                  </a:cubicBezTo>
                  <a:cubicBezTo>
                    <a:pt x="9112" y="224155"/>
                    <a:pt x="20610" y="247032"/>
                    <a:pt x="38388" y="266482"/>
                  </a:cubicBezTo>
                  <a:cubicBezTo>
                    <a:pt x="60232" y="290374"/>
                    <a:pt x="87634" y="305272"/>
                    <a:pt x="118335" y="314403"/>
                  </a:cubicBezTo>
                  <a:cubicBezTo>
                    <a:pt x="150206" y="323890"/>
                    <a:pt x="182908" y="326239"/>
                    <a:pt x="215913" y="324301"/>
                  </a:cubicBezTo>
                  <a:cubicBezTo>
                    <a:pt x="248570" y="322382"/>
                    <a:pt x="280103" y="315600"/>
                    <a:pt x="309469" y="300482"/>
                  </a:cubicBezTo>
                  <a:cubicBezTo>
                    <a:pt x="335948" y="286836"/>
                    <a:pt x="357628" y="268008"/>
                    <a:pt x="372717" y="242032"/>
                  </a:cubicBezTo>
                  <a:cubicBezTo>
                    <a:pt x="384791" y="221257"/>
                    <a:pt x="390979" y="198746"/>
                    <a:pt x="392542" y="174900"/>
                  </a:cubicBezTo>
                  <a:cubicBezTo>
                    <a:pt x="392807" y="170732"/>
                    <a:pt x="392944" y="166591"/>
                    <a:pt x="392962" y="162460"/>
                  </a:cubicBezTo>
                  <a:cubicBezTo>
                    <a:pt x="392908" y="150523"/>
                    <a:pt x="391619" y="138532"/>
                    <a:pt x="389151" y="126531"/>
                  </a:cubicBezTo>
                  <a:moveTo>
                    <a:pt x="306645" y="207529"/>
                  </a:moveTo>
                  <a:cubicBezTo>
                    <a:pt x="297633" y="225306"/>
                    <a:pt x="283475" y="237636"/>
                    <a:pt x="265771" y="246273"/>
                  </a:cubicBezTo>
                  <a:cubicBezTo>
                    <a:pt x="243826" y="256958"/>
                    <a:pt x="220300" y="259764"/>
                    <a:pt x="196289" y="260184"/>
                  </a:cubicBezTo>
                  <a:cubicBezTo>
                    <a:pt x="172708" y="259755"/>
                    <a:pt x="149575" y="257031"/>
                    <a:pt x="128005" y="246584"/>
                  </a:cubicBezTo>
                  <a:cubicBezTo>
                    <a:pt x="98876" y="232481"/>
                    <a:pt x="81428" y="209796"/>
                    <a:pt x="77543" y="177377"/>
                  </a:cubicBezTo>
                  <a:cubicBezTo>
                    <a:pt x="75030" y="156766"/>
                    <a:pt x="76821" y="136695"/>
                    <a:pt x="86107" y="117775"/>
                  </a:cubicBezTo>
                  <a:cubicBezTo>
                    <a:pt x="95183" y="99312"/>
                    <a:pt x="109853" y="86608"/>
                    <a:pt x="128178" y="78025"/>
                  </a:cubicBezTo>
                  <a:cubicBezTo>
                    <a:pt x="154355" y="65732"/>
                    <a:pt x="182287" y="63621"/>
                    <a:pt x="210657" y="65312"/>
                  </a:cubicBezTo>
                  <a:cubicBezTo>
                    <a:pt x="229284" y="66445"/>
                    <a:pt x="247500" y="69745"/>
                    <a:pt x="264510" y="77952"/>
                  </a:cubicBezTo>
                  <a:cubicBezTo>
                    <a:pt x="293904" y="92101"/>
                    <a:pt x="311708" y="114804"/>
                    <a:pt x="315593" y="147626"/>
                  </a:cubicBezTo>
                  <a:cubicBezTo>
                    <a:pt x="318052" y="168374"/>
                    <a:pt x="316242" y="188555"/>
                    <a:pt x="306645" y="207529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8" name="Free-form: Shape 17">
              <a:extLst>
                <a:ext uri="{FF2B5EF4-FFF2-40B4-BE49-F238E27FC236}">
                  <a16:creationId xmlns:a16="http://schemas.microsoft.com/office/drawing/2014/main" id="{CB8CA3EC-8A46-A058-C79C-B377E75EFD07}"/>
                </a:ext>
              </a:extLst>
            </p:cNvPr>
            <p:cNvSpPr/>
            <p:nvPr/>
          </p:nvSpPr>
          <p:spPr>
            <a:xfrm>
              <a:off x="1105755" y="248750"/>
              <a:ext cx="329042" cy="310100"/>
            </a:xfrm>
            <a:custGeom>
              <a:avLst/>
              <a:gdLst>
                <a:gd name="connsiteX0" fmla="*/ 75770 w 329042"/>
                <a:gd name="connsiteY0" fmla="*/ 127064 h 310100"/>
                <a:gd name="connsiteX1" fmla="*/ 80989 w 329042"/>
                <a:gd name="connsiteY1" fmla="*/ 127064 h 310100"/>
                <a:gd name="connsiteX2" fmla="*/ 213308 w 329042"/>
                <a:gd name="connsiteY2" fmla="*/ 127027 h 310100"/>
                <a:gd name="connsiteX3" fmla="*/ 225336 w 329042"/>
                <a:gd name="connsiteY3" fmla="*/ 126277 h 310100"/>
                <a:gd name="connsiteX4" fmla="*/ 251641 w 329042"/>
                <a:gd name="connsiteY4" fmla="*/ 104954 h 310100"/>
                <a:gd name="connsiteX5" fmla="*/ 252628 w 329042"/>
                <a:gd name="connsiteY5" fmla="*/ 90924 h 310100"/>
                <a:gd name="connsiteX6" fmla="*/ 234686 w 329042"/>
                <a:gd name="connsiteY6" fmla="*/ 64555 h 310100"/>
                <a:gd name="connsiteX7" fmla="*/ 219295 w 329042"/>
                <a:gd name="connsiteY7" fmla="*/ 61603 h 310100"/>
                <a:gd name="connsiteX8" fmla="*/ 78210 w 329042"/>
                <a:gd name="connsiteY8" fmla="*/ 61338 h 310100"/>
                <a:gd name="connsiteX9" fmla="*/ 75770 w 329042"/>
                <a:gd name="connsiteY9" fmla="*/ 61667 h 310100"/>
                <a:gd name="connsiteX10" fmla="*/ 75770 w 329042"/>
                <a:gd name="connsiteY10" fmla="*/ 127064 h 310100"/>
                <a:gd name="connsiteX11" fmla="*/ 76145 w 329042"/>
                <a:gd name="connsiteY11" fmla="*/ 189224 h 310100"/>
                <a:gd name="connsiteX12" fmla="*/ 76145 w 329042"/>
                <a:gd name="connsiteY12" fmla="*/ 310100 h 310100"/>
                <a:gd name="connsiteX13" fmla="*/ 0 w 329042"/>
                <a:gd name="connsiteY13" fmla="*/ 310100 h 310100"/>
                <a:gd name="connsiteX14" fmla="*/ 0 w 329042"/>
                <a:gd name="connsiteY14" fmla="*/ 0 h 310100"/>
                <a:gd name="connsiteX15" fmla="*/ 230500 w 329042"/>
                <a:gd name="connsiteY15" fmla="*/ 0 h 310100"/>
                <a:gd name="connsiteX16" fmla="*/ 308226 w 329042"/>
                <a:gd name="connsiteY16" fmla="*/ 35445 h 310100"/>
                <a:gd name="connsiteX17" fmla="*/ 328983 w 329042"/>
                <a:gd name="connsiteY17" fmla="*/ 98693 h 310100"/>
                <a:gd name="connsiteX18" fmla="*/ 320190 w 329042"/>
                <a:gd name="connsiteY18" fmla="*/ 138562 h 310100"/>
                <a:gd name="connsiteX19" fmla="*/ 273814 w 329042"/>
                <a:gd name="connsiteY19" fmla="*/ 180423 h 310100"/>
                <a:gd name="connsiteX20" fmla="*/ 221232 w 329042"/>
                <a:gd name="connsiteY20" fmla="*/ 189169 h 310100"/>
                <a:gd name="connsiteX21" fmla="*/ 82241 w 329042"/>
                <a:gd name="connsiteY21" fmla="*/ 189215 h 310100"/>
                <a:gd name="connsiteX22" fmla="*/ 76145 w 329042"/>
                <a:gd name="connsiteY22" fmla="*/ 189215 h 31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9042" h="310100">
                  <a:moveTo>
                    <a:pt x="75770" y="127064"/>
                  </a:moveTo>
                  <a:lnTo>
                    <a:pt x="80989" y="127064"/>
                  </a:lnTo>
                  <a:cubicBezTo>
                    <a:pt x="125098" y="127064"/>
                    <a:pt x="169226" y="127082"/>
                    <a:pt x="213308" y="127027"/>
                  </a:cubicBezTo>
                  <a:cubicBezTo>
                    <a:pt x="217348" y="127027"/>
                    <a:pt x="221369" y="126762"/>
                    <a:pt x="225336" y="126277"/>
                  </a:cubicBezTo>
                  <a:cubicBezTo>
                    <a:pt x="240517" y="124404"/>
                    <a:pt x="249127" y="117558"/>
                    <a:pt x="251641" y="104954"/>
                  </a:cubicBezTo>
                  <a:cubicBezTo>
                    <a:pt x="252573" y="100393"/>
                    <a:pt x="252902" y="95576"/>
                    <a:pt x="252628" y="90924"/>
                  </a:cubicBezTo>
                  <a:cubicBezTo>
                    <a:pt x="251924" y="78677"/>
                    <a:pt x="247080" y="68769"/>
                    <a:pt x="234686" y="64555"/>
                  </a:cubicBezTo>
                  <a:cubicBezTo>
                    <a:pt x="229778" y="62883"/>
                    <a:pt x="224450" y="61640"/>
                    <a:pt x="219295" y="61603"/>
                  </a:cubicBezTo>
                  <a:cubicBezTo>
                    <a:pt x="172260" y="61320"/>
                    <a:pt x="125263" y="61356"/>
                    <a:pt x="78210" y="61338"/>
                  </a:cubicBezTo>
                  <a:cubicBezTo>
                    <a:pt x="77461" y="61338"/>
                    <a:pt x="76666" y="61539"/>
                    <a:pt x="75770" y="61667"/>
                  </a:cubicBezTo>
                  <a:lnTo>
                    <a:pt x="75770" y="127064"/>
                  </a:lnTo>
                  <a:close/>
                  <a:moveTo>
                    <a:pt x="76145" y="189224"/>
                  </a:moveTo>
                  <a:lnTo>
                    <a:pt x="76145" y="310100"/>
                  </a:lnTo>
                  <a:lnTo>
                    <a:pt x="0" y="310100"/>
                  </a:lnTo>
                  <a:lnTo>
                    <a:pt x="0" y="0"/>
                  </a:lnTo>
                  <a:lnTo>
                    <a:pt x="230500" y="0"/>
                  </a:lnTo>
                  <a:cubicBezTo>
                    <a:pt x="261256" y="0"/>
                    <a:pt x="287972" y="11452"/>
                    <a:pt x="308226" y="35445"/>
                  </a:cubicBezTo>
                  <a:cubicBezTo>
                    <a:pt x="323563" y="53642"/>
                    <a:pt x="329723" y="75076"/>
                    <a:pt x="328983" y="98693"/>
                  </a:cubicBezTo>
                  <a:cubicBezTo>
                    <a:pt x="328553" y="112558"/>
                    <a:pt x="326177" y="125967"/>
                    <a:pt x="320190" y="138562"/>
                  </a:cubicBezTo>
                  <a:cubicBezTo>
                    <a:pt x="310539" y="158962"/>
                    <a:pt x="294242" y="172023"/>
                    <a:pt x="273814" y="180423"/>
                  </a:cubicBezTo>
                  <a:cubicBezTo>
                    <a:pt x="256969" y="187351"/>
                    <a:pt x="239183" y="189124"/>
                    <a:pt x="221232" y="189169"/>
                  </a:cubicBezTo>
                  <a:cubicBezTo>
                    <a:pt x="174902" y="189316"/>
                    <a:pt x="128562" y="189215"/>
                    <a:pt x="82241" y="189215"/>
                  </a:cubicBezTo>
                  <a:lnTo>
                    <a:pt x="76145" y="189215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19" name="Free-form: Shape 18">
              <a:extLst>
                <a:ext uri="{FF2B5EF4-FFF2-40B4-BE49-F238E27FC236}">
                  <a16:creationId xmlns:a16="http://schemas.microsoft.com/office/drawing/2014/main" id="{F978FA61-89DD-B9EF-2585-5EC5061B3CF6}"/>
                </a:ext>
              </a:extLst>
            </p:cNvPr>
            <p:cNvSpPr/>
            <p:nvPr/>
          </p:nvSpPr>
          <p:spPr>
            <a:xfrm>
              <a:off x="695125" y="248750"/>
              <a:ext cx="383968" cy="310036"/>
            </a:xfrm>
            <a:custGeom>
              <a:avLst/>
              <a:gdLst>
                <a:gd name="connsiteX0" fmla="*/ 281245 w 383968"/>
                <a:gd name="connsiteY0" fmla="*/ 0 h 310036"/>
                <a:gd name="connsiteX1" fmla="*/ 192670 w 383968"/>
                <a:gd name="connsiteY1" fmla="*/ 98337 h 310036"/>
                <a:gd name="connsiteX2" fmla="*/ 104497 w 383968"/>
                <a:gd name="connsiteY2" fmla="*/ 0 h 310036"/>
                <a:gd name="connsiteX3" fmla="*/ 1325 w 383968"/>
                <a:gd name="connsiteY3" fmla="*/ 0 h 310036"/>
                <a:gd name="connsiteX4" fmla="*/ 139503 w 383968"/>
                <a:gd name="connsiteY4" fmla="*/ 153688 h 310036"/>
                <a:gd name="connsiteX5" fmla="*/ 0 w 383968"/>
                <a:gd name="connsiteY5" fmla="*/ 310036 h 310036"/>
                <a:gd name="connsiteX6" fmla="*/ 101426 w 383968"/>
                <a:gd name="connsiteY6" fmla="*/ 310036 h 310036"/>
                <a:gd name="connsiteX7" fmla="*/ 190449 w 383968"/>
                <a:gd name="connsiteY7" fmla="*/ 211261 h 310036"/>
                <a:gd name="connsiteX8" fmla="*/ 279454 w 383968"/>
                <a:gd name="connsiteY8" fmla="*/ 310036 h 310036"/>
                <a:gd name="connsiteX9" fmla="*/ 380880 w 383968"/>
                <a:gd name="connsiteY9" fmla="*/ 310036 h 310036"/>
                <a:gd name="connsiteX10" fmla="*/ 244055 w 383968"/>
                <a:gd name="connsiteY10" fmla="*/ 156348 h 310036"/>
                <a:gd name="connsiteX11" fmla="*/ 383969 w 383968"/>
                <a:gd name="connsiteY11" fmla="*/ 0 h 3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68" h="310036">
                  <a:moveTo>
                    <a:pt x="281245" y="0"/>
                  </a:moveTo>
                  <a:lnTo>
                    <a:pt x="192670" y="98337"/>
                  </a:lnTo>
                  <a:lnTo>
                    <a:pt x="104497" y="0"/>
                  </a:lnTo>
                  <a:lnTo>
                    <a:pt x="1325" y="0"/>
                  </a:lnTo>
                  <a:lnTo>
                    <a:pt x="139503" y="153688"/>
                  </a:lnTo>
                  <a:lnTo>
                    <a:pt x="0" y="310036"/>
                  </a:lnTo>
                  <a:lnTo>
                    <a:pt x="101426" y="310036"/>
                  </a:lnTo>
                  <a:lnTo>
                    <a:pt x="190449" y="211261"/>
                  </a:lnTo>
                  <a:lnTo>
                    <a:pt x="279454" y="310036"/>
                  </a:lnTo>
                  <a:lnTo>
                    <a:pt x="380880" y="310036"/>
                  </a:lnTo>
                  <a:lnTo>
                    <a:pt x="244055" y="156348"/>
                  </a:lnTo>
                  <a:lnTo>
                    <a:pt x="383969" y="0"/>
                  </a:lnTo>
                  <a:close/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0" name="Free-form: Shape 19">
              <a:extLst>
                <a:ext uri="{FF2B5EF4-FFF2-40B4-BE49-F238E27FC236}">
                  <a16:creationId xmlns:a16="http://schemas.microsoft.com/office/drawing/2014/main" id="{72485355-C579-6520-BE77-79D9099D76B3}"/>
                </a:ext>
              </a:extLst>
            </p:cNvPr>
            <p:cNvSpPr/>
            <p:nvPr/>
          </p:nvSpPr>
          <p:spPr>
            <a:xfrm>
              <a:off x="1901378" y="352872"/>
              <a:ext cx="97066" cy="97066"/>
            </a:xfrm>
            <a:custGeom>
              <a:avLst/>
              <a:gdLst>
                <a:gd name="connsiteX0" fmla="*/ 97066 w 97066"/>
                <a:gd name="connsiteY0" fmla="*/ 48533 h 97066"/>
                <a:gd name="connsiteX1" fmla="*/ 48533 w 97066"/>
                <a:gd name="connsiteY1" fmla="*/ 97066 h 97066"/>
                <a:gd name="connsiteX2" fmla="*/ 0 w 97066"/>
                <a:gd name="connsiteY2" fmla="*/ 48533 h 97066"/>
                <a:gd name="connsiteX3" fmla="*/ 48533 w 97066"/>
                <a:gd name="connsiteY3" fmla="*/ 0 h 97066"/>
                <a:gd name="connsiteX4" fmla="*/ 97066 w 97066"/>
                <a:gd name="connsiteY4" fmla="*/ 48533 h 9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66" h="97066">
                  <a:moveTo>
                    <a:pt x="97066" y="48533"/>
                  </a:moveTo>
                  <a:cubicBezTo>
                    <a:pt x="97066" y="75341"/>
                    <a:pt x="75331" y="97066"/>
                    <a:pt x="48533" y="97066"/>
                  </a:cubicBezTo>
                  <a:cubicBezTo>
                    <a:pt x="21726" y="97066"/>
                    <a:pt x="0" y="75341"/>
                    <a:pt x="0" y="48533"/>
                  </a:cubicBezTo>
                  <a:cubicBezTo>
                    <a:pt x="0" y="21726"/>
                    <a:pt x="21726" y="0"/>
                    <a:pt x="48533" y="0"/>
                  </a:cubicBezTo>
                  <a:cubicBezTo>
                    <a:pt x="75341" y="0"/>
                    <a:pt x="97066" y="21726"/>
                    <a:pt x="97066" y="48533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  <p:sp>
          <p:nvSpPr>
            <p:cNvPr id="21" name="Free-form: Shape 20">
              <a:extLst>
                <a:ext uri="{FF2B5EF4-FFF2-40B4-BE49-F238E27FC236}">
                  <a16:creationId xmlns:a16="http://schemas.microsoft.com/office/drawing/2014/main" id="{000A3436-5AA1-68BE-FC6C-DC246CB3D445}"/>
                </a:ext>
              </a:extLst>
            </p:cNvPr>
            <p:cNvSpPr/>
            <p:nvPr/>
          </p:nvSpPr>
          <p:spPr>
            <a:xfrm>
              <a:off x="2065514" y="241303"/>
              <a:ext cx="360139" cy="318515"/>
            </a:xfrm>
            <a:custGeom>
              <a:avLst/>
              <a:gdLst>
                <a:gd name="connsiteX0" fmla="*/ 184881 w 360139"/>
                <a:gd name="connsiteY0" fmla="*/ 256282 h 318515"/>
                <a:gd name="connsiteX1" fmla="*/ 126925 w 360139"/>
                <a:gd name="connsiteY1" fmla="*/ 242224 h 318515"/>
                <a:gd name="connsiteX2" fmla="*/ 73603 w 360139"/>
                <a:gd name="connsiteY2" fmla="*/ 184295 h 318515"/>
                <a:gd name="connsiteX3" fmla="*/ 71318 w 360139"/>
                <a:gd name="connsiteY3" fmla="*/ 136457 h 318515"/>
                <a:gd name="connsiteX4" fmla="*/ 142783 w 360139"/>
                <a:gd name="connsiteY4" fmla="*/ 68328 h 318515"/>
                <a:gd name="connsiteX5" fmla="*/ 247362 w 360139"/>
                <a:gd name="connsiteY5" fmla="*/ 76161 h 318515"/>
                <a:gd name="connsiteX6" fmla="*/ 290320 w 360139"/>
                <a:gd name="connsiteY6" fmla="*/ 132106 h 318515"/>
                <a:gd name="connsiteX7" fmla="*/ 290320 w 360139"/>
                <a:gd name="connsiteY7" fmla="*/ 136685 h 318515"/>
                <a:gd name="connsiteX8" fmla="*/ 162159 w 360139"/>
                <a:gd name="connsiteY8" fmla="*/ 136685 h 318515"/>
                <a:gd name="connsiteX9" fmla="*/ 138423 w 360139"/>
                <a:gd name="connsiteY9" fmla="*/ 150276 h 318515"/>
                <a:gd name="connsiteX10" fmla="*/ 118462 w 360139"/>
                <a:gd name="connsiteY10" fmla="*/ 184295 h 318515"/>
                <a:gd name="connsiteX11" fmla="*/ 359920 w 360139"/>
                <a:gd name="connsiteY11" fmla="*/ 184295 h 318515"/>
                <a:gd name="connsiteX12" fmla="*/ 360140 w 360139"/>
                <a:gd name="connsiteY12" fmla="*/ 184076 h 318515"/>
                <a:gd name="connsiteX13" fmla="*/ 359966 w 360139"/>
                <a:gd name="connsiteY13" fmla="*/ 136685 h 318515"/>
                <a:gd name="connsiteX14" fmla="*/ 344410 w 360139"/>
                <a:gd name="connsiteY14" fmla="*/ 76956 h 318515"/>
                <a:gd name="connsiteX15" fmla="*/ 267333 w 360139"/>
                <a:gd name="connsiteY15" fmla="*/ 14365 h 318515"/>
                <a:gd name="connsiteX16" fmla="*/ 194506 w 360139"/>
                <a:gd name="connsiteY16" fmla="*/ 455 h 318515"/>
                <a:gd name="connsiteX17" fmla="*/ 69608 w 360139"/>
                <a:gd name="connsiteY17" fmla="*/ 28112 h 318515"/>
                <a:gd name="connsiteX18" fmla="*/ 21011 w 360139"/>
                <a:gd name="connsiteY18" fmla="*/ 77550 h 318515"/>
                <a:gd name="connsiteX19" fmla="*/ 8 w 360139"/>
                <a:gd name="connsiteY19" fmla="*/ 156647 h 318515"/>
                <a:gd name="connsiteX20" fmla="*/ 17685 w 360139"/>
                <a:gd name="connsiteY20" fmla="*/ 233806 h 318515"/>
                <a:gd name="connsiteX21" fmla="*/ 68046 w 360139"/>
                <a:gd name="connsiteY21" fmla="*/ 288344 h 318515"/>
                <a:gd name="connsiteX22" fmla="*/ 192550 w 360139"/>
                <a:gd name="connsiteY22" fmla="*/ 318515 h 318515"/>
                <a:gd name="connsiteX23" fmla="*/ 346786 w 360139"/>
                <a:gd name="connsiteY23" fmla="*/ 258905 h 318515"/>
                <a:gd name="connsiteX24" fmla="*/ 346823 w 360139"/>
                <a:gd name="connsiteY24" fmla="*/ 258786 h 318515"/>
                <a:gd name="connsiteX25" fmla="*/ 346823 w 360139"/>
                <a:gd name="connsiteY25" fmla="*/ 214274 h 318515"/>
                <a:gd name="connsiteX26" fmla="*/ 346494 w 360139"/>
                <a:gd name="connsiteY26" fmla="*/ 214082 h 318515"/>
                <a:gd name="connsiteX27" fmla="*/ 279004 w 360139"/>
                <a:gd name="connsiteY27" fmla="*/ 245359 h 318515"/>
                <a:gd name="connsiteX28" fmla="*/ 184881 w 360139"/>
                <a:gd name="connsiteY28" fmla="*/ 256282 h 318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0139" h="318515">
                  <a:moveTo>
                    <a:pt x="184881" y="256282"/>
                  </a:moveTo>
                  <a:cubicBezTo>
                    <a:pt x="165295" y="255203"/>
                    <a:pt x="145324" y="249948"/>
                    <a:pt x="126925" y="242224"/>
                  </a:cubicBezTo>
                  <a:cubicBezTo>
                    <a:pt x="102896" y="232116"/>
                    <a:pt x="82569" y="211276"/>
                    <a:pt x="73603" y="184295"/>
                  </a:cubicBezTo>
                  <a:cubicBezTo>
                    <a:pt x="70431" y="174753"/>
                    <a:pt x="67031" y="156336"/>
                    <a:pt x="71318" y="136457"/>
                  </a:cubicBezTo>
                  <a:cubicBezTo>
                    <a:pt x="76829" y="110902"/>
                    <a:pt x="95054" y="82942"/>
                    <a:pt x="142783" y="68328"/>
                  </a:cubicBezTo>
                  <a:cubicBezTo>
                    <a:pt x="171016" y="59690"/>
                    <a:pt x="220418" y="63739"/>
                    <a:pt x="247362" y="76161"/>
                  </a:cubicBezTo>
                  <a:cubicBezTo>
                    <a:pt x="271062" y="87110"/>
                    <a:pt x="290329" y="104632"/>
                    <a:pt x="290320" y="132106"/>
                  </a:cubicBezTo>
                  <a:lnTo>
                    <a:pt x="290320" y="136685"/>
                  </a:lnTo>
                  <a:lnTo>
                    <a:pt x="162159" y="136685"/>
                  </a:lnTo>
                  <a:cubicBezTo>
                    <a:pt x="152398" y="136685"/>
                    <a:pt x="143368" y="141859"/>
                    <a:pt x="138423" y="150276"/>
                  </a:cubicBezTo>
                  <a:lnTo>
                    <a:pt x="118462" y="184295"/>
                  </a:lnTo>
                  <a:lnTo>
                    <a:pt x="359920" y="184295"/>
                  </a:lnTo>
                  <a:cubicBezTo>
                    <a:pt x="360039" y="184295"/>
                    <a:pt x="360140" y="184195"/>
                    <a:pt x="360140" y="184076"/>
                  </a:cubicBezTo>
                  <a:lnTo>
                    <a:pt x="359966" y="136685"/>
                  </a:lnTo>
                  <a:cubicBezTo>
                    <a:pt x="359966" y="115161"/>
                    <a:pt x="355360" y="96067"/>
                    <a:pt x="344410" y="76956"/>
                  </a:cubicBezTo>
                  <a:cubicBezTo>
                    <a:pt x="326779" y="46200"/>
                    <a:pt x="299898" y="26668"/>
                    <a:pt x="267333" y="14365"/>
                  </a:cubicBezTo>
                  <a:cubicBezTo>
                    <a:pt x="243898" y="5527"/>
                    <a:pt x="219412" y="1825"/>
                    <a:pt x="194506" y="455"/>
                  </a:cubicBezTo>
                  <a:cubicBezTo>
                    <a:pt x="150259" y="-1986"/>
                    <a:pt x="108161" y="5143"/>
                    <a:pt x="69608" y="28112"/>
                  </a:cubicBezTo>
                  <a:cubicBezTo>
                    <a:pt x="49135" y="40296"/>
                    <a:pt x="33213" y="57214"/>
                    <a:pt x="21011" y="77550"/>
                  </a:cubicBezTo>
                  <a:cubicBezTo>
                    <a:pt x="6461" y="101835"/>
                    <a:pt x="264" y="128450"/>
                    <a:pt x="8" y="156647"/>
                  </a:cubicBezTo>
                  <a:cubicBezTo>
                    <a:pt x="-230" y="183802"/>
                    <a:pt x="4852" y="209613"/>
                    <a:pt x="17685" y="233806"/>
                  </a:cubicBezTo>
                  <a:cubicBezTo>
                    <a:pt x="29740" y="256464"/>
                    <a:pt x="46786" y="274351"/>
                    <a:pt x="68046" y="288344"/>
                  </a:cubicBezTo>
                  <a:cubicBezTo>
                    <a:pt x="86499" y="300510"/>
                    <a:pt x="124850" y="318515"/>
                    <a:pt x="192550" y="318515"/>
                  </a:cubicBezTo>
                  <a:cubicBezTo>
                    <a:pt x="302302" y="318515"/>
                    <a:pt x="345452" y="260724"/>
                    <a:pt x="346786" y="258905"/>
                  </a:cubicBezTo>
                  <a:cubicBezTo>
                    <a:pt x="346814" y="258868"/>
                    <a:pt x="346823" y="258832"/>
                    <a:pt x="346823" y="258786"/>
                  </a:cubicBezTo>
                  <a:lnTo>
                    <a:pt x="346823" y="214274"/>
                  </a:lnTo>
                  <a:cubicBezTo>
                    <a:pt x="346823" y="214101"/>
                    <a:pt x="346640" y="213991"/>
                    <a:pt x="346494" y="214082"/>
                  </a:cubicBezTo>
                  <a:cubicBezTo>
                    <a:pt x="342737" y="216276"/>
                    <a:pt x="307521" y="236667"/>
                    <a:pt x="279004" y="245359"/>
                  </a:cubicBezTo>
                  <a:cubicBezTo>
                    <a:pt x="241220" y="256867"/>
                    <a:pt x="204724" y="257415"/>
                    <a:pt x="184881" y="256282"/>
                  </a:cubicBezTo>
                </a:path>
              </a:pathLst>
            </a:custGeom>
            <a:grpFill/>
            <a:ln w="9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27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475b4ab305_0_15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430" name="Google Shape;430;g2475b4ab305_0_15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44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sp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083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White Background">
  <p:cSld name="Empty White Background"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38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588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</p:sldLayoutIdLst>
  <p:hf sldNum="0" hd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65E58A-31AF-9BB0-230B-E5BEE9D4CCBF}"/>
              </a:ext>
            </a:extLst>
          </p:cNvPr>
          <p:cNvSpPr/>
          <p:nvPr/>
        </p:nvSpPr>
        <p:spPr>
          <a:xfrm>
            <a:off x="0" y="6277970"/>
            <a:ext cx="12419463" cy="749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Google Shape;1798;p240">
            <a:extLst>
              <a:ext uri="{FF2B5EF4-FFF2-40B4-BE49-F238E27FC236}">
                <a16:creationId xmlns:a16="http://schemas.microsoft.com/office/drawing/2014/main" id="{7BFFF097-595F-499D-7266-3C7EEBE21D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2522929"/>
              </p:ext>
            </p:extLst>
          </p:nvPr>
        </p:nvGraphicFramePr>
        <p:xfrm>
          <a:off x="313898" y="222014"/>
          <a:ext cx="11368586" cy="649990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7574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642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 dirty="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18275" marB="1827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solidFill>
                            <a:schemeClr val="lt1"/>
                          </a:solidFill>
                        </a:rPr>
                        <a:t>Core Recording License </a:t>
                      </a:r>
                      <a:endParaRPr sz="8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18275" marB="1827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solidFill>
                            <a:schemeClr val="lt1"/>
                          </a:solidFill>
                        </a:rPr>
                        <a:t>Advanced Recording License</a:t>
                      </a:r>
                      <a:endParaRPr sz="8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18275" marB="1827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solidFill>
                            <a:schemeClr val="lt1"/>
                          </a:solidFill>
                        </a:rPr>
                        <a:t>Standard Analytics License*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18275" marB="1827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lt1"/>
                          </a:solidFill>
                        </a:rPr>
                        <a:t>Advanced Analytics</a:t>
                      </a:r>
                      <a:endParaRPr sz="800" b="1" strike="sngStrike" dirty="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lt1"/>
                          </a:solidFill>
                        </a:rPr>
                        <a:t>License**</a:t>
                      </a:r>
                      <a:endParaRPr sz="800" b="1" dirty="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18275" marB="182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solidFill>
                            <a:schemeClr val="lt1"/>
                          </a:solidFill>
                        </a:rPr>
                        <a:t>Compliant Call Recording</a:t>
                      </a:r>
                      <a:endParaRPr sz="800" dirty="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Advanced Playback &amp; Tagging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solidFill>
                            <a:schemeClr val="lt1"/>
                          </a:solidFill>
                        </a:rPr>
                        <a:t>Unlimited Admin Licenses</a:t>
                      </a:r>
                      <a:endParaRPr sz="800" dirty="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Unlimited Audio Storage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Customizable Retention Policies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Compliant Call Sharing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Legal Hold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solidFill>
                            <a:schemeClr val="lt1"/>
                          </a:solidFill>
                        </a:rPr>
                        <a:t>Unlimited Quality Assurance (QA) licenses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solidFill>
                            <a:schemeClr val="lt1"/>
                          </a:solidFill>
                        </a:rPr>
                        <a:t>Agent QA and evaluation tools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Manual PCI DSS Redaction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QA &amp; Team Member Evaluation Tools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QA Supervisor License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solidFill>
                            <a:schemeClr val="lt1"/>
                          </a:solidFill>
                        </a:rPr>
                        <a:t>Screen capture and/or screen recording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4042298958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solidFill>
                            <a:schemeClr val="lt1"/>
                          </a:solidFill>
                        </a:rPr>
                        <a:t>Detailed voice analytics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457200" lvl="0" indent="-29210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FFD7"/>
                        </a:buClr>
                        <a:buSzPts val="1000"/>
                        <a:buChar char="●"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Automated PCI DSS Redaction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Transcription </a:t>
                      </a:r>
                      <a:endParaRPr sz="800" strike="sngStrike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Sentiment Analysis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51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solidFill>
                            <a:schemeClr val="lt1"/>
                          </a:solidFill>
                        </a:rPr>
                        <a:t>Business Intelligence Dashboards included:  </a:t>
                      </a: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Home </a:t>
                      </a:r>
                      <a:r>
                        <a:rPr lang="en-US" sz="800" b="1">
                          <a:solidFill>
                            <a:schemeClr val="lt1"/>
                          </a:solidFill>
                        </a:rPr>
                        <a:t>(</a:t>
                      </a: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Overview), Team Members, Interactions, Customer Experience, and Risk &amp; Compliance</a:t>
                      </a:r>
                      <a:endParaRPr sz="8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solidFill>
                            <a:schemeClr val="lt1"/>
                          </a:solidFill>
                        </a:rPr>
                        <a:t>Advanced call filters and queries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01FFD7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28547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lt1"/>
                          </a:solidFill>
                        </a:rPr>
                        <a:t>Advanced Business Intelligence Dashboards included: </a:t>
                      </a:r>
                      <a:r>
                        <a:rPr lang="en-US" sz="800" dirty="0">
                          <a:solidFill>
                            <a:schemeClr val="lt1"/>
                          </a:solidFill>
                        </a:rPr>
                        <a:t>Automated QA, Sales Intelligence, Collections Intelligence, Churn Intelligence, Risk Intelligence, Customer Service Intelligence, Call Classification, and Historical Trend Analysis</a:t>
                      </a:r>
                      <a:endParaRPr sz="800" b="1" strike="sngStrike" dirty="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AI data analysis of multiple data sources (Email, Chat, and Social Media)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Multilingual Transcription </a:t>
                      </a:r>
                      <a:endParaRPr sz="8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Automated email summary reports and notifications</a:t>
                      </a:r>
                      <a:endParaRPr sz="800" b="1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053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800">
                          <a:solidFill>
                            <a:schemeClr val="lt1"/>
                          </a:solidFill>
                        </a:rPr>
                        <a:t>Monthly consultation with dedicated CallCabinet team</a:t>
                      </a: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chemeClr val="lt1"/>
                        </a:solidFill>
                      </a:endParaRPr>
                    </a:p>
                  </a:txBody>
                  <a:tcPr marL="63500" marR="9125" marT="45700" marB="45700" anchor="ctr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FF2D"/>
                          </a:solidFill>
                          <a:effectLst/>
                          <a:uLnTx/>
                          <a:uFillTx/>
                          <a:latin typeface="Wingdings"/>
                          <a:ea typeface="+mn-ea"/>
                          <a:cs typeface="+mn-cs"/>
                          <a:sym typeface="Wingdings"/>
                        </a:rPr>
                        <a:t>ü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2D"/>
                        </a:solidFill>
                        <a:effectLst/>
                        <a:uLnTx/>
                        <a:uFillTx/>
                        <a:latin typeface="Wingdings"/>
                        <a:ea typeface="+mn-ea"/>
                        <a:cs typeface="+mn-cs"/>
                      </a:endParaRPr>
                    </a:p>
                  </a:txBody>
                  <a:tcPr marL="63500" marR="9125" marT="45700" marB="4570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5" name="Google Shape;1799;p240">
            <a:extLst>
              <a:ext uri="{FF2B5EF4-FFF2-40B4-BE49-F238E27FC236}">
                <a16:creationId xmlns:a16="http://schemas.microsoft.com/office/drawing/2014/main" id="{90F0880F-A939-A55E-D9A9-7B8C9E9479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43913" y="222014"/>
            <a:ext cx="4991769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latin typeface="Proxima Nova Semibold"/>
                <a:ea typeface="Proxima Nova Semibold"/>
                <a:cs typeface="Proxima Nova Semibold"/>
                <a:sym typeface="Proxima Nova Semibold"/>
              </a:rPr>
              <a:t>CallCabinet Solution Feature Matrix</a:t>
            </a:r>
            <a:endParaRPr sz="18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60597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Google Shape;1804;p241"/>
          <p:cNvSpPr txBox="1">
            <a:spLocks noGrp="1"/>
          </p:cNvSpPr>
          <p:nvPr>
            <p:ph type="title"/>
          </p:nvPr>
        </p:nvSpPr>
        <p:spPr>
          <a:xfrm>
            <a:off x="2768600" y="6875"/>
            <a:ext cx="8966200" cy="58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CallCabinet Supported Features by Solutions</a:t>
            </a:r>
            <a:endParaRPr sz="4000" dirty="0">
              <a:solidFill>
                <a:srgbClr val="01FFD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05" name="Google Shape;1805;p241"/>
          <p:cNvSpPr txBox="1"/>
          <p:nvPr/>
        </p:nvSpPr>
        <p:spPr>
          <a:xfrm>
            <a:off x="145975" y="998400"/>
            <a:ext cx="2137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Core Recording</a:t>
            </a:r>
            <a:endParaRPr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06" name="Google Shape;1806;p241"/>
          <p:cNvSpPr txBox="1"/>
          <p:nvPr/>
        </p:nvSpPr>
        <p:spPr>
          <a:xfrm>
            <a:off x="145975" y="1429500"/>
            <a:ext cx="3397800" cy="45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Admin Licenses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256-bit AES Rotating Encryption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Redundancy (Local and Geographic)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Unified Location Data Sovereignty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Multi-Factor Authentication Support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Unlimited audio recording storage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Compliant call sharing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Granular User-Based Permissions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Legal hold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Advanced call playback and tagging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Searchable Call Tagging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Call Notes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Agent and/or Team Grouping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Customizable Retention Policies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Basic API Support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807" name="Google Shape;1807;p241"/>
          <p:cNvSpPr txBox="1"/>
          <p:nvPr/>
        </p:nvSpPr>
        <p:spPr>
          <a:xfrm>
            <a:off x="3653097" y="998400"/>
            <a:ext cx="2137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Advanced Recording</a:t>
            </a:r>
            <a:endParaRPr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08" name="Google Shape;1808;p241"/>
          <p:cNvSpPr txBox="1"/>
          <p:nvPr/>
        </p:nvSpPr>
        <p:spPr>
          <a:xfrm>
            <a:off x="3653097" y="2032375"/>
            <a:ext cx="2648700" cy="3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QA Supervisor License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Agent QA and evaluation tools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Manual PCI DSS redaction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Screen capture and/or screen recording (6 months storage included)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Enhanced Call Details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Advanced Reporting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Call Section Notes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Time-Based Call Notes</a:t>
            </a:r>
            <a:endParaRPr sz="1300">
              <a:solidFill>
                <a:schemeClr val="lt1"/>
              </a:solidFill>
            </a:endParaRPr>
          </a:p>
        </p:txBody>
      </p:sp>
      <p:sp>
        <p:nvSpPr>
          <p:cNvPr id="1809" name="Google Shape;1809;p241"/>
          <p:cNvSpPr txBox="1"/>
          <p:nvPr/>
        </p:nvSpPr>
        <p:spPr>
          <a:xfrm>
            <a:off x="3653097" y="1429500"/>
            <a:ext cx="2185200" cy="6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Core Recording Features, Plus:</a:t>
            </a:r>
            <a:endParaRPr sz="1300"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10" name="Google Shape;1810;p241"/>
          <p:cNvSpPr txBox="1"/>
          <p:nvPr/>
        </p:nvSpPr>
        <p:spPr>
          <a:xfrm>
            <a:off x="6452375" y="998400"/>
            <a:ext cx="2137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Standard Analytics</a:t>
            </a:r>
            <a:endParaRPr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11" name="Google Shape;1811;p241"/>
          <p:cNvSpPr txBox="1"/>
          <p:nvPr/>
        </p:nvSpPr>
        <p:spPr>
          <a:xfrm>
            <a:off x="6452375" y="2032375"/>
            <a:ext cx="27765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Detailed voice analysis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Automated PCI DSS redaction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Speech-to-Text Transcription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Sentiment and emotion analysis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Advanced call filters and queries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Comprehensive, out-of-the-box dashboard reports</a:t>
            </a:r>
            <a:endParaRPr sz="1300">
              <a:solidFill>
                <a:schemeClr val="lt1"/>
              </a:solidFill>
            </a:endParaRPr>
          </a:p>
        </p:txBody>
      </p:sp>
      <p:sp>
        <p:nvSpPr>
          <p:cNvPr id="1812" name="Google Shape;1812;p241"/>
          <p:cNvSpPr txBox="1"/>
          <p:nvPr/>
        </p:nvSpPr>
        <p:spPr>
          <a:xfrm>
            <a:off x="6452375" y="1429500"/>
            <a:ext cx="2137800" cy="6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Advanced Recording Features, Plus:</a:t>
            </a:r>
            <a:endParaRPr sz="1300"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13" name="Google Shape;1813;p241"/>
          <p:cNvSpPr txBox="1"/>
          <p:nvPr/>
        </p:nvSpPr>
        <p:spPr>
          <a:xfrm>
            <a:off x="9287771" y="998400"/>
            <a:ext cx="21378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Advanced Analytics</a:t>
            </a:r>
            <a:endParaRPr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14" name="Google Shape;1814;p241"/>
          <p:cNvSpPr txBox="1"/>
          <p:nvPr/>
        </p:nvSpPr>
        <p:spPr>
          <a:xfrm>
            <a:off x="9287771" y="2032375"/>
            <a:ext cx="2776500" cy="36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AI data analysis of multiple data sources (eMail, Chat, and Social Media)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Expanded out-of-the-box business intelligence dashboard reporting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Multi-Language Transcription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Automated email summary reports and notifications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Monthly consultation with dedicated</a:t>
            </a:r>
            <a:endParaRPr sz="1300">
              <a:solidFill>
                <a:schemeClr val="lt1"/>
              </a:solidFill>
            </a:endParaRP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300">
                <a:solidFill>
                  <a:schemeClr val="lt1"/>
                </a:solidFill>
              </a:rPr>
              <a:t>CallCabinet data scientist</a:t>
            </a:r>
            <a:endParaRPr sz="1300">
              <a:solidFill>
                <a:schemeClr val="lt1"/>
              </a:solidFill>
            </a:endParaRPr>
          </a:p>
        </p:txBody>
      </p:sp>
      <p:sp>
        <p:nvSpPr>
          <p:cNvPr id="1815" name="Google Shape;1815;p241"/>
          <p:cNvSpPr txBox="1"/>
          <p:nvPr/>
        </p:nvSpPr>
        <p:spPr>
          <a:xfrm>
            <a:off x="9287771" y="1429500"/>
            <a:ext cx="2137800" cy="6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Standard Analytics Features, Plus:</a:t>
            </a:r>
            <a:endParaRPr sz="1300"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17" name="Google Shape;1817;p241"/>
          <p:cNvSpPr txBox="1"/>
          <p:nvPr/>
        </p:nvSpPr>
        <p:spPr>
          <a:xfrm>
            <a:off x="0" y="6498638"/>
            <a:ext cx="42096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© CallCabinet</a:t>
            </a:r>
            <a:r>
              <a:rPr lang="en-US" sz="700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. </a:t>
            </a:r>
            <a:r>
              <a:rPr lang="en-US" sz="700" b="0" i="0" u="none" strike="noStrike" cap="none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Contains Confidential and Proprietary Information.</a:t>
            </a:r>
            <a:endParaRPr sz="1900" b="0" i="0" u="none" strike="noStrike" cap="none"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Google Shape;1804;p241"/>
          <p:cNvSpPr txBox="1">
            <a:spLocks noGrp="1"/>
          </p:cNvSpPr>
          <p:nvPr>
            <p:ph type="title"/>
          </p:nvPr>
        </p:nvSpPr>
        <p:spPr>
          <a:xfrm>
            <a:off x="2768600" y="6875"/>
            <a:ext cx="8966200" cy="58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CallCabinet Supported Features by Platforms</a:t>
            </a:r>
            <a:endParaRPr sz="4000" dirty="0">
              <a:solidFill>
                <a:srgbClr val="01FFD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05" name="Google Shape;1805;p241"/>
          <p:cNvSpPr txBox="1"/>
          <p:nvPr/>
        </p:nvSpPr>
        <p:spPr>
          <a:xfrm>
            <a:off x="145975" y="998400"/>
            <a:ext cx="2137800" cy="467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Cisco</a:t>
            </a:r>
            <a:endParaRPr dirty="0"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07" name="Google Shape;1807;p241"/>
          <p:cNvSpPr txBox="1"/>
          <p:nvPr/>
        </p:nvSpPr>
        <p:spPr>
          <a:xfrm>
            <a:off x="3653097" y="998400"/>
            <a:ext cx="2137800" cy="467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Microsoft Teams</a:t>
            </a:r>
            <a:endParaRPr dirty="0"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08" name="Google Shape;1808;p241"/>
          <p:cNvSpPr txBox="1"/>
          <p:nvPr/>
        </p:nvSpPr>
        <p:spPr>
          <a:xfrm>
            <a:off x="3182875" y="1723823"/>
            <a:ext cx="2648700" cy="27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Certified Microsoft Teams voice and video compliance recording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Fully-integrated for any Teams-enabled device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Powerful granular security and permission options - multi-tenant policy settings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Native to Microsoft Teams app add-in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Record up to 9 independent video streams + screen sharing</a:t>
            </a:r>
          </a:p>
        </p:txBody>
      </p:sp>
      <p:sp>
        <p:nvSpPr>
          <p:cNvPr id="1810" name="Google Shape;1810;p241"/>
          <p:cNvSpPr txBox="1"/>
          <p:nvPr/>
        </p:nvSpPr>
        <p:spPr>
          <a:xfrm>
            <a:off x="7160219" y="1041457"/>
            <a:ext cx="2137800" cy="503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Zoom</a:t>
            </a:r>
            <a:endParaRPr dirty="0"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811" name="Google Shape;1811;p241"/>
          <p:cNvSpPr txBox="1"/>
          <p:nvPr/>
        </p:nvSpPr>
        <p:spPr>
          <a:xfrm>
            <a:off x="6066037" y="1686126"/>
            <a:ext cx="3036899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Zoom Contact Centre: Capture audio and video recording with useful metadata such as Zoom Call ID, Queue name, Engagement ID, Flow Name, Consumer Display Name, Wrap Code, and Agent Skill.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Zoom Meetings: Choose who gets recorded, capture audio, video in multiple formats as well as stop/start recording as needed. 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Zoom Phone: Zoom Phone only conversations or as part of a Zoom Meetings conference, all Zoom Phone audio data is captured and stored securely for retrieval, reporting and in-depth analysis using the meta data obtained</a:t>
            </a:r>
            <a:endParaRPr sz="1000" dirty="0">
              <a:solidFill>
                <a:schemeClr val="lt1"/>
              </a:solidFill>
            </a:endParaRPr>
          </a:p>
        </p:txBody>
      </p:sp>
      <p:sp>
        <p:nvSpPr>
          <p:cNvPr id="1817" name="Google Shape;1817;p241"/>
          <p:cNvSpPr txBox="1"/>
          <p:nvPr/>
        </p:nvSpPr>
        <p:spPr>
          <a:xfrm>
            <a:off x="0" y="6498638"/>
            <a:ext cx="42096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© CallCabinet</a:t>
            </a:r>
            <a:r>
              <a:rPr lang="en-US" sz="700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. </a:t>
            </a:r>
            <a:r>
              <a:rPr lang="en-US" sz="700" b="0" i="0" u="none" strike="noStrike" cap="none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Contains Confidential and Proprietary Information.</a:t>
            </a:r>
            <a:endParaRPr sz="1900" b="0" i="0" u="none" strike="noStrike" cap="none"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" name="Google Shape;1808;p241">
            <a:extLst>
              <a:ext uri="{FF2B5EF4-FFF2-40B4-BE49-F238E27FC236}">
                <a16:creationId xmlns:a16="http://schemas.microsoft.com/office/drawing/2014/main" id="{D760E35B-4342-BC09-7450-2A0378642E93}"/>
              </a:ext>
            </a:extLst>
          </p:cNvPr>
          <p:cNvSpPr txBox="1"/>
          <p:nvPr/>
        </p:nvSpPr>
        <p:spPr>
          <a:xfrm>
            <a:off x="145975" y="1686126"/>
            <a:ext cx="30369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Cisco UCM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Cisco UCCX/UCCE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Cisco Hosted Collaboration Solution (HCS) 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UCM Cloud (Webex Calling Dedicated</a:t>
            </a:r>
            <a:br>
              <a:rPr lang="en-US" sz="1000" dirty="0">
                <a:solidFill>
                  <a:schemeClr val="lt1"/>
                </a:solidFill>
              </a:rPr>
            </a:br>
            <a:r>
              <a:rPr lang="en-US" sz="1000" dirty="0">
                <a:solidFill>
                  <a:schemeClr val="lt1"/>
                </a:solidFill>
              </a:rPr>
              <a:t>Instance)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Calling</a:t>
            </a:r>
          </a:p>
          <a:p>
            <a:pPr marL="822960" lvl="1" indent="-311150">
              <a:lnSpc>
                <a:spcPct val="150000"/>
              </a:lnSpc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Go</a:t>
            </a:r>
          </a:p>
          <a:p>
            <a:pPr marL="822960" lvl="1" indent="-311150">
              <a:lnSpc>
                <a:spcPct val="150000"/>
              </a:lnSpc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CX Basic</a:t>
            </a:r>
          </a:p>
          <a:p>
            <a:pPr marL="822960" lvl="1" indent="-311150">
              <a:lnSpc>
                <a:spcPct val="150000"/>
              </a:lnSpc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CX Essentials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Meetings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Contact Center </a:t>
            </a:r>
          </a:p>
          <a:p>
            <a:pPr marL="822960" lvl="1" indent="-311150">
              <a:lnSpc>
                <a:spcPct val="150000"/>
              </a:lnSpc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CX Standard</a:t>
            </a:r>
          </a:p>
          <a:p>
            <a:pPr marL="822960" lvl="1" indent="-311150">
              <a:lnSpc>
                <a:spcPct val="150000"/>
              </a:lnSpc>
              <a:buClr>
                <a:schemeClr val="lt1"/>
              </a:buClr>
              <a:buSzPts val="1300"/>
              <a:buChar char="●"/>
            </a:pPr>
            <a:r>
              <a:rPr lang="en-US" sz="1000" dirty="0">
                <a:solidFill>
                  <a:schemeClr val="lt1"/>
                </a:solidFill>
              </a:rPr>
              <a:t>Webex CX Premium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endParaRPr sz="1000" dirty="0">
              <a:solidFill>
                <a:schemeClr val="lt1"/>
              </a:solidFill>
            </a:endParaRPr>
          </a:p>
        </p:txBody>
      </p:sp>
      <p:sp>
        <p:nvSpPr>
          <p:cNvPr id="5" name="Google Shape;1810;p241">
            <a:extLst>
              <a:ext uri="{FF2B5EF4-FFF2-40B4-BE49-F238E27FC236}">
                <a16:creationId xmlns:a16="http://schemas.microsoft.com/office/drawing/2014/main" id="{85DE647A-0502-B9D9-B9BC-281E487B8F3D}"/>
              </a:ext>
            </a:extLst>
          </p:cNvPr>
          <p:cNvSpPr txBox="1"/>
          <p:nvPr/>
        </p:nvSpPr>
        <p:spPr>
          <a:xfrm>
            <a:off x="9959497" y="1041457"/>
            <a:ext cx="2137800" cy="503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1FFD7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Contact Centre</a:t>
            </a:r>
            <a:endParaRPr dirty="0">
              <a:solidFill>
                <a:srgbClr val="01FFD7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8" name="Google Shape;1811;p241">
            <a:extLst>
              <a:ext uri="{FF2B5EF4-FFF2-40B4-BE49-F238E27FC236}">
                <a16:creationId xmlns:a16="http://schemas.microsoft.com/office/drawing/2014/main" id="{7C4919F0-A1E9-4F29-71F8-0F26A9EDB93F}"/>
              </a:ext>
            </a:extLst>
          </p:cNvPr>
          <p:cNvSpPr txBox="1"/>
          <p:nvPr/>
        </p:nvSpPr>
        <p:spPr>
          <a:xfrm>
            <a:off x="9597000" y="1723823"/>
            <a:ext cx="2776500" cy="2262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Manual/Automated QA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Audio/Video/Screen Recording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PCI DSS Redaction 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Automated Alerts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Keyword Tagging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Agent Call Detail Reports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Customer Experience (CX)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Employee Experience (EX)</a:t>
            </a:r>
          </a:p>
          <a:p>
            <a:pPr marL="36576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</a:pPr>
            <a:r>
              <a:rPr lang="en-GB" sz="1000" dirty="0">
                <a:solidFill>
                  <a:schemeClr val="lt1"/>
                </a:solidFill>
              </a:rPr>
              <a:t>Customer Churn Analysis</a:t>
            </a:r>
          </a:p>
        </p:txBody>
      </p:sp>
    </p:spTree>
    <p:extLst>
      <p:ext uri="{BB962C8B-B14F-4D97-AF65-F5344CB8AC3E}">
        <p14:creationId xmlns:p14="http://schemas.microsoft.com/office/powerpoint/2010/main" val="3302808243"/>
      </p:ext>
    </p:extLst>
  </p:cSld>
  <p:clrMapOvr>
    <a:masterClrMapping/>
  </p:clrMapOvr>
</p:sld>
</file>

<file path=ppt/theme/theme1.xml><?xml version="1.0" encoding="utf-8"?>
<a:theme xmlns:a="http://schemas.openxmlformats.org/drawingml/2006/main" name="8_Main Slide - Light">
  <a:themeElements>
    <a:clrScheme name="Expo.e Channel">
      <a:dk1>
        <a:srgbClr val="1A1C2B"/>
      </a:dk1>
      <a:lt1>
        <a:sysClr val="window" lastClr="FFFFFF"/>
      </a:lt1>
      <a:dk2>
        <a:srgbClr val="1A1C2B"/>
      </a:dk2>
      <a:lt2>
        <a:srgbClr val="00FF2D"/>
      </a:lt2>
      <a:accent1>
        <a:srgbClr val="7FFF95"/>
      </a:accent1>
      <a:accent2>
        <a:srgbClr val="BFFFCA"/>
      </a:accent2>
      <a:accent3>
        <a:srgbClr val="00FFD8"/>
      </a:accent3>
      <a:accent4>
        <a:srgbClr val="1A1C2B"/>
      </a:accent4>
      <a:accent5>
        <a:srgbClr val="00FF2D"/>
      </a:accent5>
      <a:accent6>
        <a:srgbClr val="000000"/>
      </a:accent6>
      <a:hlink>
        <a:srgbClr val="FFFFFF"/>
      </a:hlink>
      <a:folHlink>
        <a:srgbClr val="00FF2D"/>
      </a:folHlink>
    </a:clrScheme>
    <a:fontScheme name="Exponential-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ata-Platform-Solution_JWB.pptx" id="{F977F052-F96B-4DA6-89D1-A950CDF6C897}" vid="{5E787117-2195-4169-9D98-55FE7789A0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tical xmlns="a627b29c-87c9-4664-bf95-9f4015f36b10" xsi:nil="true"/>
    <AdditonalProductss xmlns="a627b29c-87c9-4664-bf95-9f4015f36b10" xsi:nil="true"/>
    <TaxCatchAll xmlns="8dacb8ad-d8bf-4afc-8355-7985183833fd" xsi:nil="true"/>
    <lcf76f155ced4ddcb4097134ff3c332f xmlns="a627b29c-87c9-4664-bf95-9f4015f36b10">
      <Terms xmlns="http://schemas.microsoft.com/office/infopath/2007/PartnerControls"/>
    </lcf76f155ced4ddcb4097134ff3c332f>
    <MainProduct xmlns="a627b29c-87c9-4664-bf95-9f4015f36b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E7694ABAEE4AAD0B21E57948C665" ma:contentTypeVersion="18" ma:contentTypeDescription="Create a new document." ma:contentTypeScope="" ma:versionID="4b734a0869d9f82c48f63dbc7d7bc79e">
  <xsd:schema xmlns:xsd="http://www.w3.org/2001/XMLSchema" xmlns:xs="http://www.w3.org/2001/XMLSchema" xmlns:p="http://schemas.microsoft.com/office/2006/metadata/properties" xmlns:ns2="a627b29c-87c9-4664-bf95-9f4015f36b10" xmlns:ns3="8dacb8ad-d8bf-4afc-8355-7985183833fd" targetNamespace="http://schemas.microsoft.com/office/2006/metadata/properties" ma:root="true" ma:fieldsID="fcb1ecb677fb997a6422b6105e94fdc6" ns2:_="" ns3:_="">
    <xsd:import namespace="a627b29c-87c9-4664-bf95-9f4015f36b10"/>
    <xsd:import namespace="8dacb8ad-d8bf-4afc-8355-798518383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ainProduct" minOccurs="0"/>
                <xsd:element ref="ns2:Vertica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AdditonalProducts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27b29c-87c9-4664-bf95-9f4015f36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8e39cdb-01ac-4c4a-9d60-db0dd1c5af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ainProduct" ma:index="17" nillable="true" ma:displayName="Main Product" ma:format="Dropdown" ma:internalName="MainProduct">
      <xsd:simpleType>
        <xsd:union memberTypes="dms:Text">
          <xsd:simpleType>
            <xsd:restriction base="dms:Choice">
              <xsd:enumeration value="TCaaS"/>
              <xsd:enumeration value="CCaaS"/>
              <xsd:enumeration value="MTR"/>
            </xsd:restriction>
          </xsd:simpleType>
        </xsd:union>
      </xsd:simpleType>
    </xsd:element>
    <xsd:element name="Vertical" ma:index="18" nillable="true" ma:displayName="Vertical" ma:format="Dropdown" ma:internalName="Vertical">
      <xsd:simpleType>
        <xsd:union memberTypes="dms:Text">
          <xsd:simpleType>
            <xsd:restriction base="dms:Choice">
              <xsd:enumeration value="Housing"/>
              <xsd:enumeration value="Public Sector"/>
              <xsd:enumeration value="Legal"/>
            </xsd:restriction>
          </xsd:simpleType>
        </xsd:un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AdditonalProductss" ma:index="23" nillable="true" ma:displayName="Additonal Productss" ma:format="Dropdown" ma:internalName="AdditonalProductss">
      <xsd:simpleType>
        <xsd:restriction base="dms:Text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cb8ad-d8bf-4afc-8355-7985183833f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60c7ddf-c91d-4115-85e4-368a57c2f931}" ma:internalName="TaxCatchAll" ma:showField="CatchAllData" ma:web="8dacb8ad-d8bf-4afc-8355-798518383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6E170A-1A0B-4371-8811-C7404AB235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48DD9E-4D22-4F78-BCF4-698480B9EE67}">
  <ds:schemaRefs>
    <ds:schemaRef ds:uri="http://schemas.microsoft.com/office/2006/metadata/properties"/>
    <ds:schemaRef ds:uri="http://purl.org/dc/dcmitype/"/>
    <ds:schemaRef ds:uri="http://purl.org/dc/elements/1.1/"/>
    <ds:schemaRef ds:uri="a627b29c-87c9-4664-bf95-9f4015f36b10"/>
    <ds:schemaRef ds:uri="http://schemas.microsoft.com/office/2006/documentManagement/types"/>
    <ds:schemaRef ds:uri="8dacb8ad-d8bf-4afc-8355-7985183833fd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EDCA97A-DFA3-4122-9F1B-83B58F027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27b29c-87c9-4664-bf95-9f4015f36b10"/>
    <ds:schemaRef ds:uri="8dacb8ad-d8bf-4afc-8355-7985183833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3f88b1a-c749-4c3c-a732-bf54bc360645}" enabled="0" method="" siteId="{13f88b1a-c749-4c3c-a732-bf54bc36064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708</Words>
  <Application>Microsoft Office PowerPoint</Application>
  <PresentationFormat>Widescreen</PresentationFormat>
  <Paragraphs>174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Helvetica</vt:lpstr>
      <vt:lpstr>Proxima Nova</vt:lpstr>
      <vt:lpstr>Proxima Nova Semibold</vt:lpstr>
      <vt:lpstr>Wingdings</vt:lpstr>
      <vt:lpstr>8_Main Slide - Light</vt:lpstr>
      <vt:lpstr>CallCabinet Solution Feature Matrix</vt:lpstr>
      <vt:lpstr>CallCabinet Supported Features by Solutions</vt:lpstr>
      <vt:lpstr>CallCabinet Supported Features by Platforms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Leatherland</dc:creator>
  <cp:lastModifiedBy>Jason Williams-Bew</cp:lastModifiedBy>
  <cp:revision>15</cp:revision>
  <dcterms:created xsi:type="dcterms:W3CDTF">2024-11-11T16:24:05Z</dcterms:created>
  <dcterms:modified xsi:type="dcterms:W3CDTF">2025-03-28T09:54:46Z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0x0101006BAEE7694ABAEE4AAD0B21E57948C665</vt:lpwstr>
  </property>
  <property fmtid="{D5CDD505-2E9C-101B-9397-08002B2CF9AE}" pid="3" name="MediaServiceImageTags">
    <vt:lpwstr/>
  </property>
</Properties>
</file>