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4" r:id="rId5"/>
    <p:sldMasterId id="2147483668" r:id="rId6"/>
  </p:sldMasterIdLst>
  <p:notesMasterIdLst>
    <p:notesMasterId r:id="rId12"/>
  </p:notesMasterIdLst>
  <p:sldIdLst>
    <p:sldId id="2143187705" r:id="rId7"/>
    <p:sldId id="2143187704" r:id="rId8"/>
    <p:sldId id="2143187708" r:id="rId9"/>
    <p:sldId id="2143187710" r:id="rId10"/>
    <p:sldId id="214318771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716D07-7C86-196D-96CE-C5758C1BD6C1}" name="Trinity Seenath" initials="TS" userId="S::trinity.seenath@exponential-e.com::e2c9180b-0947-4fc1-b739-8e5acc7c91e5" providerId="AD"/>
  <p188:author id="{D168064A-45DA-8805-DC08-199C7ECE5D97}" name="Andrew Leatherland" initials="" userId="S::Andrew.Leatherland@Exponential-e.com::41b834d7-b167-4561-8198-e25f2caa44b4" providerId="AD"/>
  <p188:author id="{63A631EC-518D-E3B9-852E-D7A0D1C8FDC8}" name="Andrew Leatherland" initials="AL" userId="S::andrew.leatherland@exponential-e.com::41b834d7-b167-4561-8198-e25f2caa44b4" providerId="AD"/>
  <p188:author id="{05EC59F8-3687-FA52-E1F6-4C9F22A104FF}" name="Viktoria Pfeff" initials="VP" userId="S::viktoria.pfeff@exponential-e.com::64b38e73-835a-44e8-927a-4958e3c107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1" autoAdjust="0"/>
    <p:restoredTop sz="94660"/>
  </p:normalViewPr>
  <p:slideViewPr>
    <p:cSldViewPr snapToGrid="0">
      <p:cViewPr varScale="1">
        <p:scale>
          <a:sx n="38" d="100"/>
          <a:sy n="38" d="100"/>
        </p:scale>
        <p:origin x="338"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7AA7C-D65E-4C3C-921A-FA2D03577D9F}" type="datetimeFigureOut">
              <a:rPr lang="en-GB" smtClean="0"/>
              <a:t>28/03/2025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70B63-72F3-4B47-A2BE-D4814DC78B9A}" type="slidenum">
              <a:rPr lang="en-GB" smtClean="0"/>
              <a:t>‹#›</a:t>
            </a:fld>
            <a:endParaRPr lang="en-GB" dirty="0"/>
          </a:p>
        </p:txBody>
      </p:sp>
    </p:spTree>
    <p:extLst>
      <p:ext uri="{BB962C8B-B14F-4D97-AF65-F5344CB8AC3E}">
        <p14:creationId xmlns:p14="http://schemas.microsoft.com/office/powerpoint/2010/main" val="77642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 pitchFamily="2" charset="0"/>
                <a:ea typeface="+mj-ea"/>
                <a:cs typeface="Helvetica" pitchFamily="2"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 pitchFamily="2" charset="0"/>
                <a:ea typeface="Helvetica" pitchFamily="2" charset="0"/>
                <a:cs typeface="Helvetica" pitchFamily="2" charset="0"/>
              </a:defRPr>
            </a:lvl1pPr>
            <a:lvl2pPr>
              <a:spcBef>
                <a:spcPts val="600"/>
              </a:spcBef>
              <a:spcAft>
                <a:spcPts val="600"/>
              </a:spcAft>
              <a:defRPr sz="1600">
                <a:solidFill>
                  <a:srgbClr val="1A1C2B"/>
                </a:solidFill>
                <a:latin typeface="Helvetica" pitchFamily="2" charset="0"/>
                <a:ea typeface="Helvetica" pitchFamily="2" charset="0"/>
                <a:cs typeface="Helvetica" pitchFamily="2" charset="0"/>
              </a:defRPr>
            </a:lvl2pPr>
            <a:lvl3pPr>
              <a:spcBef>
                <a:spcPts val="600"/>
              </a:spcBef>
              <a:spcAft>
                <a:spcPts val="600"/>
              </a:spcAft>
              <a:defRPr sz="1600">
                <a:solidFill>
                  <a:srgbClr val="1A1C2B"/>
                </a:solidFill>
                <a:latin typeface="Helvetica" pitchFamily="2" charset="0"/>
                <a:ea typeface="Helvetica" pitchFamily="2" charset="0"/>
                <a:cs typeface="Helvetica" pitchFamily="2" charset="0"/>
              </a:defRPr>
            </a:lvl3pPr>
            <a:lvl4pPr>
              <a:spcBef>
                <a:spcPts val="600"/>
              </a:spcBef>
              <a:spcAft>
                <a:spcPts val="600"/>
              </a:spcAft>
              <a:defRPr sz="1600">
                <a:solidFill>
                  <a:srgbClr val="1A1C2B"/>
                </a:solidFill>
                <a:latin typeface="Helvetica" pitchFamily="2" charset="0"/>
                <a:ea typeface="Helvetica" pitchFamily="2" charset="0"/>
                <a:cs typeface="Helvetica" pitchFamily="2" charset="0"/>
              </a:defRPr>
            </a:lvl4pPr>
            <a:lvl5pPr>
              <a:spcBef>
                <a:spcPts val="600"/>
              </a:spcBef>
              <a:spcAft>
                <a:spcPts val="600"/>
              </a:spcAft>
              <a:defRPr sz="1600">
                <a:solidFill>
                  <a:srgbClr val="1A1C2B"/>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 pitchFamily="2" charset="0"/>
                  <a:ea typeface="+mn-ea"/>
                  <a:cs typeface="HelveticaNowDisplay Bold" panose="020B0804030202020204" pitchFamily="34" charset="0"/>
                </a:rPr>
                <a:t>Be Unstoppable.</a:t>
              </a:r>
              <a:r>
                <a:rPr lang="en-GB" sz="1200" b="1" kern="1200" dirty="0">
                  <a:solidFill>
                    <a:srgbClr val="1A1C2B"/>
                  </a:solidFill>
                  <a:latin typeface="Helvetica" pitchFamily="2" charset="0"/>
                  <a:ea typeface="+mn-ea"/>
                  <a:cs typeface="HelveticaNowDisplay Bold" panose="020B0804030202020204" pitchFamily="34" charset="0"/>
                </a:rPr>
                <a:t> </a:t>
              </a:r>
              <a:r>
                <a:rPr lang="en-GB" sz="1200" b="1" dirty="0">
                  <a:solidFill>
                    <a:srgbClr val="1A1C2B"/>
                  </a:solidFill>
                  <a:latin typeface="Helvetica" pitchFamily="2" charset="0"/>
                  <a:cs typeface="HelveticaNowDisplay Bold" panose="020B0804030202020204" pitchFamily="34" charset="0"/>
                </a:rPr>
                <a:t>The Exponential-e Group </a:t>
              </a:r>
              <a:r>
                <a:rPr lang="en-GB" sz="1200" dirty="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rgbClr val="1A1C2B"/>
                  </a:solidFill>
                  <a:latin typeface="Helvetica" pitchFamily="2" charset="0"/>
                  <a:ea typeface="+mn-ea"/>
                  <a:cs typeface="HelveticaNowText Regular" panose="020B0504030202020204" pitchFamily="34" charset="0"/>
                </a:rPr>
                <a:t>www.expo-e.uk    |    </a:t>
              </a:r>
              <a:r>
                <a:rPr lang="en-GB" sz="1200" b="0" kern="1200" dirty="0">
                  <a:solidFill>
                    <a:srgbClr val="1A1C2B"/>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dirty="0">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dirty="0">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dirty="0">
                <a:latin typeface="Helvetica" pitchFamily="2" charset="0"/>
              </a:endParaRPr>
            </a:p>
          </p:txBody>
        </p:sp>
      </p:grpSp>
    </p:spTree>
    <p:extLst>
      <p:ext uri="{BB962C8B-B14F-4D97-AF65-F5344CB8AC3E}">
        <p14:creationId xmlns:p14="http://schemas.microsoft.com/office/powerpoint/2010/main" val="71781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8_Title Only">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B2C4711-40ED-5942-B3F4-69F7BB435B80}"/>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1253693" y="6207760"/>
            <a:ext cx="1078155" cy="833119"/>
          </a:xfrm>
          <a:prstGeom prst="rect">
            <a:avLst/>
          </a:prstGeom>
        </p:spPr>
      </p:pic>
      <p:sp>
        <p:nvSpPr>
          <p:cNvPr id="3" name="Title 2">
            <a:extLst>
              <a:ext uri="{FF2B5EF4-FFF2-40B4-BE49-F238E27FC236}">
                <a16:creationId xmlns:a16="http://schemas.microsoft.com/office/drawing/2014/main" id="{0EDCDA1E-6697-864C-83FF-7B4AFEBC6EF4}"/>
              </a:ext>
            </a:extLst>
          </p:cNvPr>
          <p:cNvSpPr>
            <a:spLocks noGrp="1"/>
          </p:cNvSpPr>
          <p:nvPr>
            <p:ph type="title" hasCustomPrompt="1"/>
          </p:nvPr>
        </p:nvSpPr>
        <p:spPr/>
        <p:txBody>
          <a:bodyPr anchor="t"/>
          <a:lstStyle/>
          <a:p>
            <a:r>
              <a:rPr lang="en-US"/>
              <a:t>Click to edit Calibri bold, 40pt</a:t>
            </a:r>
          </a:p>
        </p:txBody>
      </p:sp>
      <p:sp>
        <p:nvSpPr>
          <p:cNvPr id="2" name="Slide Number Placeholder 1">
            <a:extLst>
              <a:ext uri="{FF2B5EF4-FFF2-40B4-BE49-F238E27FC236}">
                <a16:creationId xmlns:a16="http://schemas.microsoft.com/office/drawing/2014/main" id="{B4E92F4F-C217-1447-B780-F991A23DA614}"/>
              </a:ext>
            </a:extLst>
          </p:cNvPr>
          <p:cNvSpPr>
            <a:spLocks noGrp="1"/>
          </p:cNvSpPr>
          <p:nvPr>
            <p:ph type="sldNum" sz="quarter" idx="10"/>
          </p:nvPr>
        </p:nvSpPr>
        <p:spPr>
          <a:xfrm>
            <a:off x="256032" y="6382512"/>
            <a:ext cx="191583" cy="365125"/>
          </a:xfrm>
          <a:prstGeom prst="rect">
            <a:avLst/>
          </a:prstGeom>
        </p:spPr>
        <p:txBody>
          <a:bodyPr/>
          <a:lstStyle/>
          <a:p>
            <a:fld id="{8F7CD1BA-DA5F-1C49-BF18-6CB271957334}" type="slidenum">
              <a:rPr lang="en-US" smtClean="0"/>
              <a:pPr/>
              <a:t>‹#›</a:t>
            </a:fld>
            <a:endParaRPr lang="en-US" dirty="0"/>
          </a:p>
        </p:txBody>
      </p:sp>
    </p:spTree>
    <p:extLst>
      <p:ext uri="{BB962C8B-B14F-4D97-AF65-F5344CB8AC3E}">
        <p14:creationId xmlns:p14="http://schemas.microsoft.com/office/powerpoint/2010/main" val="179761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C174C-27F0-50A1-B066-8E0AF1AE9185}"/>
              </a:ext>
            </a:extLst>
          </p:cNvPr>
          <p:cNvSpPr>
            <a:spLocks noGrp="1"/>
          </p:cNvSpPr>
          <p:nvPr>
            <p:ph type="dt" sz="half" idx="10"/>
          </p:nvPr>
        </p:nvSpPr>
        <p:spPr/>
        <p:txBody>
          <a:bodyPr/>
          <a:lstStyle/>
          <a:p>
            <a:fld id="{A2BA6F8C-B981-441C-B08A-A81A877624B4}" type="datetimeFigureOut">
              <a:rPr lang="en-GB" smtClean="0"/>
              <a:t>28/03/2025</a:t>
            </a:fld>
            <a:endParaRPr lang="en-GB" dirty="0"/>
          </a:p>
        </p:txBody>
      </p:sp>
      <p:sp>
        <p:nvSpPr>
          <p:cNvPr id="3" name="Footer Placeholder 2">
            <a:extLst>
              <a:ext uri="{FF2B5EF4-FFF2-40B4-BE49-F238E27FC236}">
                <a16:creationId xmlns:a16="http://schemas.microsoft.com/office/drawing/2014/main" id="{342B5F48-87FE-5CB9-F3C3-083F2D919EF0}"/>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5F3521AB-593D-987C-F842-BFF6C63663D3}"/>
              </a:ext>
            </a:extLst>
          </p:cNvPr>
          <p:cNvSpPr>
            <a:spLocks noGrp="1"/>
          </p:cNvSpPr>
          <p:nvPr>
            <p:ph type="sldNum" sz="quarter" idx="12"/>
          </p:nvPr>
        </p:nvSpPr>
        <p:spPr/>
        <p:txBody>
          <a:bodyPr/>
          <a:lstStyle/>
          <a:p>
            <a:fld id="{7AF422D6-FF54-4D70-A2B1-D7CB17620A5E}" type="slidenum">
              <a:rPr lang="en-GB" smtClean="0"/>
              <a:t>‹#›</a:t>
            </a:fld>
            <a:endParaRPr lang="en-GB" dirty="0"/>
          </a:p>
        </p:txBody>
      </p:sp>
    </p:spTree>
    <p:extLst>
      <p:ext uri="{BB962C8B-B14F-4D97-AF65-F5344CB8AC3E}">
        <p14:creationId xmlns:p14="http://schemas.microsoft.com/office/powerpoint/2010/main" val="478033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slide wide 1col">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F5887288-F74C-AB19-CB2C-05E540D47255}"/>
              </a:ext>
            </a:extLst>
          </p:cNvPr>
          <p:cNvSpPr>
            <a:spLocks noGrp="1"/>
          </p:cNvSpPr>
          <p:nvPr>
            <p:ph sz="quarter" idx="12"/>
          </p:nvPr>
        </p:nvSpPr>
        <p:spPr>
          <a:xfrm>
            <a:off x="488708" y="726215"/>
            <a:ext cx="10267541" cy="322639"/>
          </a:xfrm>
          <a:prstGeom prst="rect">
            <a:avLst/>
          </a:prstGeom>
          <a:ln>
            <a:noFill/>
          </a:ln>
        </p:spPr>
        <p:txBody>
          <a:bodyPr/>
          <a:lstStyle>
            <a:lvl1pPr marL="0" indent="0">
              <a:lnSpc>
                <a:spcPct val="100000"/>
              </a:lnSpc>
              <a:buNone/>
              <a:defRPr sz="2000">
                <a:solidFill>
                  <a:schemeClr val="accent1"/>
                </a:solidFill>
              </a:defRPr>
            </a:lvl1pPr>
          </a:lstStyle>
          <a:p>
            <a:pPr lvl="0"/>
            <a:r>
              <a:rPr lang="en-GB"/>
              <a:t>Click to edit Master text styles</a:t>
            </a:r>
          </a:p>
        </p:txBody>
      </p:sp>
      <p:sp>
        <p:nvSpPr>
          <p:cNvPr id="16" name="Content Placeholder 15">
            <a:extLst>
              <a:ext uri="{FF2B5EF4-FFF2-40B4-BE49-F238E27FC236}">
                <a16:creationId xmlns:a16="http://schemas.microsoft.com/office/drawing/2014/main" id="{0B79B8C5-4DB6-C160-C923-A1FCDA10FF83}"/>
              </a:ext>
            </a:extLst>
          </p:cNvPr>
          <p:cNvSpPr>
            <a:spLocks noGrp="1"/>
          </p:cNvSpPr>
          <p:nvPr>
            <p:ph sz="quarter" idx="13" hasCustomPrompt="1"/>
          </p:nvPr>
        </p:nvSpPr>
        <p:spPr>
          <a:xfrm>
            <a:off x="488950" y="278034"/>
            <a:ext cx="10267540" cy="441480"/>
          </a:xfrm>
          <a:prstGeom prst="rect">
            <a:avLst/>
          </a:prstGeom>
        </p:spPr>
        <p:txBody>
          <a:bodyPr anchor="b"/>
          <a:lstStyle>
            <a:lvl1pPr marL="0" indent="0">
              <a:lnSpc>
                <a:spcPct val="100000"/>
              </a:lnSpc>
              <a:buNone/>
              <a:defRPr b="1"/>
            </a:lvl1pPr>
          </a:lstStyle>
          <a:p>
            <a:r>
              <a:rPr lang="en-GB" sz="2800"/>
              <a:t>Enter slide title</a:t>
            </a:r>
            <a:endParaRPr lang="en-US" sz="2800"/>
          </a:p>
        </p:txBody>
      </p:sp>
      <p:sp>
        <p:nvSpPr>
          <p:cNvPr id="19" name="Content Placeholder 18">
            <a:extLst>
              <a:ext uri="{FF2B5EF4-FFF2-40B4-BE49-F238E27FC236}">
                <a16:creationId xmlns:a16="http://schemas.microsoft.com/office/drawing/2014/main" id="{D1C85119-6EB0-ABEF-D786-8A1C3264D831}"/>
              </a:ext>
            </a:extLst>
          </p:cNvPr>
          <p:cNvSpPr>
            <a:spLocks noGrp="1"/>
          </p:cNvSpPr>
          <p:nvPr>
            <p:ph sz="quarter" idx="14"/>
          </p:nvPr>
        </p:nvSpPr>
        <p:spPr>
          <a:xfrm>
            <a:off x="488950" y="1249680"/>
            <a:ext cx="11214100" cy="4911277"/>
          </a:xfrm>
          <a:prstGeom prst="rect">
            <a:avLst/>
          </a:prstGeom>
        </p:spPr>
        <p:txBody>
          <a:bodyPr/>
          <a:lstStyle>
            <a:lvl1pPr>
              <a:lnSpc>
                <a:spcPct val="100000"/>
              </a:lnSpc>
              <a:buClr>
                <a:schemeClr val="accent2"/>
              </a:buClr>
              <a:defRPr sz="1800"/>
            </a:lvl1pPr>
            <a:lvl2pPr marL="685800" indent="-228600">
              <a:lnSpc>
                <a:spcPct val="100000"/>
              </a:lnSpc>
              <a:buClr>
                <a:schemeClr val="accent3"/>
              </a:buClr>
              <a:buFont typeface="Courier New" panose="02070309020205020404" pitchFamily="49" charset="0"/>
              <a:buChar char="o"/>
              <a:defRPr sz="1600"/>
            </a:lvl2pPr>
            <a:lvl3pPr marL="1143000" indent="-228600">
              <a:lnSpc>
                <a:spcPct val="100000"/>
              </a:lnSpc>
              <a:buClr>
                <a:schemeClr val="accent1"/>
              </a:buClr>
              <a:buFont typeface="Courier New" panose="02070309020205020404" pitchFamily="49" charset="0"/>
              <a:buChar char="o"/>
              <a:defRPr sz="1400"/>
            </a:lvl3pPr>
            <a:lvl4pPr>
              <a:defRPr sz="1050"/>
            </a:lvl4pPr>
            <a:lvl5pPr>
              <a:defRPr sz="1050"/>
            </a:lvl5pPr>
          </a:lstStyle>
          <a:p>
            <a:pPr lvl="0"/>
            <a:r>
              <a:rPr lang="en-GB"/>
              <a:t>Click to edit Master text styles</a:t>
            </a:r>
          </a:p>
          <a:p>
            <a:pPr lvl="1"/>
            <a:r>
              <a:rPr lang="en-GB"/>
              <a:t>Second level</a:t>
            </a:r>
          </a:p>
          <a:p>
            <a:pPr lvl="2"/>
            <a:r>
              <a:rPr lang="en-GB"/>
              <a:t>Third level</a:t>
            </a:r>
          </a:p>
        </p:txBody>
      </p:sp>
      <p:sp>
        <p:nvSpPr>
          <p:cNvPr id="6" name="Text Placeholder 18">
            <a:extLst>
              <a:ext uri="{FF2B5EF4-FFF2-40B4-BE49-F238E27FC236}">
                <a16:creationId xmlns:a16="http://schemas.microsoft.com/office/drawing/2014/main" id="{7752BAD0-0C09-0DDC-2CE2-30BDF256E873}"/>
              </a:ext>
            </a:extLst>
          </p:cNvPr>
          <p:cNvSpPr>
            <a:spLocks noGrp="1"/>
          </p:cNvSpPr>
          <p:nvPr>
            <p:ph type="body" sz="quarter" idx="18" hasCustomPrompt="1"/>
          </p:nvPr>
        </p:nvSpPr>
        <p:spPr>
          <a:xfrm>
            <a:off x="488950" y="6413401"/>
            <a:ext cx="5623856" cy="252870"/>
          </a:xfrm>
          <a:prstGeom prst="rect">
            <a:avLst/>
          </a:prstGeom>
        </p:spPr>
        <p:txBody>
          <a:bodyPr anchor="ctr"/>
          <a:lstStyle>
            <a:lvl1pPr marL="0" indent="0" algn="l">
              <a:buNone/>
              <a:defRPr sz="800" spc="0">
                <a:solidFill>
                  <a:schemeClr val="tx1"/>
                </a:solidFill>
              </a:defRPr>
            </a:lvl1pPr>
          </a:lstStyle>
          <a:p>
            <a:pPr lvl="0"/>
            <a:r>
              <a:rPr lang="en-GB"/>
              <a:t>Is this presentation for CONFIDENTIAL/INTERNAL USE/EXTERNAL USE? Choose the one that applies</a:t>
            </a:r>
            <a:endParaRPr lang="en-US"/>
          </a:p>
        </p:txBody>
      </p:sp>
      <p:sp>
        <p:nvSpPr>
          <p:cNvPr id="7" name="Oval 6">
            <a:extLst>
              <a:ext uri="{FF2B5EF4-FFF2-40B4-BE49-F238E27FC236}">
                <a16:creationId xmlns:a16="http://schemas.microsoft.com/office/drawing/2014/main" id="{99301E34-72AD-2C38-CF74-D4B65F5C5B71}"/>
              </a:ext>
            </a:extLst>
          </p:cNvPr>
          <p:cNvSpPr/>
          <p:nvPr/>
        </p:nvSpPr>
        <p:spPr>
          <a:xfrm>
            <a:off x="11265152" y="434154"/>
            <a:ext cx="373626" cy="373626"/>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dirty="0"/>
          </a:p>
        </p:txBody>
      </p:sp>
      <p:sp>
        <p:nvSpPr>
          <p:cNvPr id="8" name="Slide Number Placeholder 3">
            <a:extLst>
              <a:ext uri="{FF2B5EF4-FFF2-40B4-BE49-F238E27FC236}">
                <a16:creationId xmlns:a16="http://schemas.microsoft.com/office/drawing/2014/main" id="{CC15BD98-6358-3426-2670-7592E00E0DC4}"/>
              </a:ext>
            </a:extLst>
          </p:cNvPr>
          <p:cNvSpPr txBox="1">
            <a:spLocks/>
          </p:cNvSpPr>
          <p:nvPr/>
        </p:nvSpPr>
        <p:spPr>
          <a:xfrm>
            <a:off x="11265152" y="442655"/>
            <a:ext cx="363794" cy="365125"/>
          </a:xfrm>
          <a:prstGeom prst="rect">
            <a:avLst/>
          </a:prstGeom>
        </p:spPr>
        <p:txBody>
          <a:bodyPr vert="horz" lIns="91440" tIns="45720" rIns="91440" bIns="45720" rtlCol="0" anchor="ctr"/>
          <a:lstStyle>
            <a:defPPr>
              <a:defRPr lang="en-US"/>
            </a:defPPr>
            <a:lvl1pPr marL="0" algn="r" defTabSz="914400" rtl="0" eaLnBrk="1" latinLnBrk="0" hangingPunct="1">
              <a:defRPr sz="800" b="0" i="0" kern="1200">
                <a:solidFill>
                  <a:schemeClr val="tx1">
                    <a:tint val="82000"/>
                  </a:schemeClr>
                </a:solidFill>
                <a:latin typeface="Poppins" pitchFamily="2" charset="77"/>
                <a:ea typeface="+mn-ea"/>
                <a:cs typeface="Poppins" pitchFamily="2"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fld id="{C348BFD0-04BB-C446-95DC-63B616F87DC9}" type="slidenum">
              <a:rPr lang="en-US" smtClean="0"/>
              <a:pPr algn="ctr">
                <a:lnSpc>
                  <a:spcPct val="100000"/>
                </a:lnSpc>
              </a:pPr>
              <a:t>‹#›</a:t>
            </a:fld>
            <a:endParaRPr lang="en-US" dirty="0"/>
          </a:p>
        </p:txBody>
      </p:sp>
      <p:pic>
        <p:nvPicPr>
          <p:cNvPr id="2" name="Picture 1" descr="A blue text on a black background&#10;&#10;Description automatically generated">
            <a:extLst>
              <a:ext uri="{FF2B5EF4-FFF2-40B4-BE49-F238E27FC236}">
                <a16:creationId xmlns:a16="http://schemas.microsoft.com/office/drawing/2014/main" id="{74F236B1-5248-11AE-54A2-31C2FB1381AD}"/>
              </a:ext>
            </a:extLst>
          </p:cNvPr>
          <p:cNvPicPr>
            <a:picLocks noChangeAspect="1"/>
          </p:cNvPicPr>
          <p:nvPr userDrawn="1"/>
        </p:nvPicPr>
        <p:blipFill>
          <a:blip r:embed="rId2"/>
          <a:stretch>
            <a:fillRect/>
          </a:stretch>
        </p:blipFill>
        <p:spPr>
          <a:xfrm>
            <a:off x="10590972" y="6389938"/>
            <a:ext cx="1037974" cy="276333"/>
          </a:xfrm>
          <a:prstGeom prst="rect">
            <a:avLst/>
          </a:prstGeom>
        </p:spPr>
      </p:pic>
    </p:spTree>
    <p:extLst>
      <p:ext uri="{BB962C8B-B14F-4D97-AF65-F5344CB8AC3E}">
        <p14:creationId xmlns:p14="http://schemas.microsoft.com/office/powerpoint/2010/main" val="228792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 pitchFamily="2" charset="0"/>
                <a:ea typeface="+mj-ea"/>
                <a:cs typeface="Helvetica" pitchFamily="2"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 pitchFamily="2" charset="0"/>
                <a:ea typeface="Helvetica" pitchFamily="2" charset="0"/>
                <a:cs typeface="Helvetica" pitchFamily="2" charset="0"/>
              </a:defRPr>
            </a:lvl1pPr>
            <a:lvl2pPr>
              <a:spcBef>
                <a:spcPts val="600"/>
              </a:spcBef>
              <a:spcAft>
                <a:spcPts val="600"/>
              </a:spcAft>
              <a:defRPr sz="1600">
                <a:solidFill>
                  <a:schemeClr val="bg1"/>
                </a:solidFill>
                <a:latin typeface="Helvetica" pitchFamily="2" charset="0"/>
                <a:ea typeface="Helvetica" pitchFamily="2" charset="0"/>
                <a:cs typeface="Helvetica" pitchFamily="2" charset="0"/>
              </a:defRPr>
            </a:lvl2pPr>
            <a:lvl3pPr>
              <a:spcBef>
                <a:spcPts val="600"/>
              </a:spcBef>
              <a:spcAft>
                <a:spcPts val="600"/>
              </a:spcAft>
              <a:defRPr sz="1600">
                <a:solidFill>
                  <a:schemeClr val="bg1"/>
                </a:solidFill>
                <a:latin typeface="Helvetica" pitchFamily="2" charset="0"/>
                <a:ea typeface="Helvetica" pitchFamily="2" charset="0"/>
                <a:cs typeface="Helvetica" pitchFamily="2" charset="0"/>
              </a:defRPr>
            </a:lvl3pPr>
            <a:lvl4pPr>
              <a:spcBef>
                <a:spcPts val="600"/>
              </a:spcBef>
              <a:spcAft>
                <a:spcPts val="600"/>
              </a:spcAft>
              <a:defRPr sz="1600">
                <a:solidFill>
                  <a:schemeClr val="bg1"/>
                </a:solidFill>
                <a:latin typeface="Helvetica" pitchFamily="2" charset="0"/>
                <a:ea typeface="Helvetica" pitchFamily="2" charset="0"/>
                <a:cs typeface="Helvetica" pitchFamily="2" charset="0"/>
              </a:defRPr>
            </a:lvl4pPr>
            <a:lvl5pPr>
              <a:spcBef>
                <a:spcPts val="600"/>
              </a:spcBef>
              <a:spcAft>
                <a:spcPts val="600"/>
              </a:spcAft>
              <a:defRPr sz="1600">
                <a:solidFill>
                  <a:schemeClr val="bg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 pitchFamily="2" charset="0"/>
                  <a:ea typeface="+mn-ea"/>
                  <a:cs typeface="HelveticaNowDisplay Bold" panose="020B0804030202020204" pitchFamily="34" charset="0"/>
                </a:rPr>
                <a:t>Be Unstoppable.</a:t>
              </a:r>
              <a:r>
                <a:rPr lang="en-GB" sz="1200" b="1" kern="1200" dirty="0">
                  <a:solidFill>
                    <a:srgbClr val="1A1C2B"/>
                  </a:solidFill>
                  <a:latin typeface="Helvetica" pitchFamily="2" charset="0"/>
                  <a:ea typeface="+mn-ea"/>
                  <a:cs typeface="HelveticaNowDisplay Bold" panose="020B0804030202020204" pitchFamily="34" charset="0"/>
                </a:rPr>
                <a:t> </a:t>
              </a:r>
              <a:r>
                <a:rPr lang="en-GB" sz="1200" b="1" dirty="0">
                  <a:solidFill>
                    <a:srgbClr val="1A1C2B"/>
                  </a:solidFill>
                  <a:latin typeface="Helvetica" pitchFamily="2" charset="0"/>
                  <a:cs typeface="HelveticaNowDisplay Bold" panose="020B0804030202020204" pitchFamily="34" charset="0"/>
                </a:rPr>
                <a:t>The Exponential-e Group </a:t>
              </a:r>
              <a:r>
                <a:rPr lang="en-GB" sz="1200" dirty="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chemeClr val="tx2"/>
                  </a:solidFill>
                  <a:latin typeface="Helvetica" pitchFamily="2" charset="0"/>
                  <a:ea typeface="+mn-ea"/>
                  <a:cs typeface="HelveticaNowText Regular" panose="020B0504030202020204" pitchFamily="34" charset="0"/>
                </a:rPr>
                <a:t>www.expo-e.uk    |    </a:t>
              </a:r>
              <a:r>
                <a:rPr lang="en-GB" sz="1200" b="0" kern="1200" dirty="0">
                  <a:solidFill>
                    <a:schemeClr val="tx2"/>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dirty="0">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dirty="0">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dirty="0">
                <a:latin typeface="Helvetica" pitchFamily="2" charset="0"/>
              </a:endParaRPr>
            </a:p>
          </p:txBody>
        </p:sp>
      </p:grpSp>
    </p:spTree>
    <p:extLst>
      <p:ext uri="{BB962C8B-B14F-4D97-AF65-F5344CB8AC3E}">
        <p14:creationId xmlns:p14="http://schemas.microsoft.com/office/powerpoint/2010/main" val="323138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Main Slide - Dark">
    <p:bg>
      <p:bgPr>
        <a:solidFill>
          <a:srgbClr val="1A1C2B"/>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chemeClr val="bg1"/>
                </a:solidFill>
                <a:latin typeface="Helvetica" pitchFamily="2" charset="0"/>
                <a:ea typeface="+mj-ea"/>
                <a:cs typeface="Helvetica" pitchFamily="2" charset="0"/>
              </a:defRPr>
            </a:lvl1pPr>
          </a:lstStyle>
          <a:p>
            <a:r>
              <a:rPr lang="en-US"/>
              <a:t>Presentation Title Slide Here</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a:solidFill>
            <a:srgbClr val="1A1C2B"/>
          </a:solidFill>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 pitchFamily="2" charset="0"/>
                  <a:ea typeface="+mn-ea"/>
                  <a:cs typeface="HelveticaNowDisplay Bold" panose="020B0804030202020204" pitchFamily="34" charset="0"/>
                </a:rPr>
                <a:t>Be Unstoppable.</a:t>
              </a:r>
              <a:r>
                <a:rPr lang="en-GB" sz="1200" b="1" kern="1200" dirty="0">
                  <a:solidFill>
                    <a:srgbClr val="1A1C2B"/>
                  </a:solidFill>
                  <a:latin typeface="Helvetica" pitchFamily="2" charset="0"/>
                  <a:ea typeface="+mn-ea"/>
                  <a:cs typeface="HelveticaNowDisplay Bold" panose="020B0804030202020204" pitchFamily="34" charset="0"/>
                </a:rPr>
                <a:t> </a:t>
              </a:r>
              <a:r>
                <a:rPr lang="en-GB" sz="1200" b="1" dirty="0">
                  <a:solidFill>
                    <a:srgbClr val="1A1C2B"/>
                  </a:solidFill>
                  <a:latin typeface="Helvetica" pitchFamily="2" charset="0"/>
                  <a:cs typeface="HelveticaNowDisplay Bold" panose="020B0804030202020204" pitchFamily="34" charset="0"/>
                </a:rPr>
                <a:t>The Exponential-e Group </a:t>
              </a:r>
              <a:r>
                <a:rPr lang="en-GB" sz="1200" dirty="0">
                  <a:solidFill>
                    <a:srgbClr val="1A1C2B"/>
                  </a:solidFill>
                  <a:latin typeface="Helvetica" pitchFamily="2"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chemeClr val="tx2"/>
                  </a:solidFill>
                  <a:latin typeface="Helvetica" pitchFamily="2" charset="0"/>
                  <a:ea typeface="+mn-ea"/>
                  <a:cs typeface="HelveticaNowText Regular" panose="020B0504030202020204" pitchFamily="34" charset="0"/>
                </a:rPr>
                <a:t>www.expo-e.uk    |    </a:t>
              </a:r>
              <a:r>
                <a:rPr lang="en-GB" sz="1200" b="0" kern="1200" dirty="0">
                  <a:solidFill>
                    <a:schemeClr val="tx2"/>
                  </a:solidFill>
                  <a:latin typeface="Helvetica" pitchFamily="2"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bg2"/>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dirty="0">
                <a:latin typeface="Helvetica" pitchFamily="2" charset="0"/>
              </a:endParaRPr>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dirty="0">
                <a:latin typeface="Helvetica" pitchFamily="2" charset="0"/>
              </a:endParaRPr>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dirty="0">
                <a:latin typeface="Helvetica" pitchFamily="2" charset="0"/>
              </a:endParaRPr>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dirty="0">
                <a:latin typeface="Helvetica" pitchFamily="2" charset="0"/>
              </a:endParaRPr>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dirty="0">
                <a:latin typeface="Helvetica" pitchFamily="2" charset="0"/>
              </a:endParaRPr>
            </a:p>
          </p:txBody>
        </p:sp>
      </p:grpSp>
    </p:spTree>
    <p:extLst>
      <p:ext uri="{BB962C8B-B14F-4D97-AF65-F5344CB8AC3E}">
        <p14:creationId xmlns:p14="http://schemas.microsoft.com/office/powerpoint/2010/main" val="188827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42" presetClass="entr" presetSubtype="0" fill="hold" nodeType="withEffect">
                                  <p:stCondLst>
                                    <p:cond delay="25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Slide - Light">
    <p:bg>
      <p:bgPr>
        <a:solidFill>
          <a:srgbClr val="E7E8F1"/>
        </a:solidFill>
        <a:effectLst/>
      </p:bgPr>
    </p:bg>
    <p:spTree>
      <p:nvGrpSpPr>
        <p:cNvPr id="1" name=""/>
        <p:cNvGrpSpPr/>
        <p:nvPr/>
      </p:nvGrpSpPr>
      <p:grpSpPr>
        <a:xfrm>
          <a:off x="0" y="0"/>
          <a:ext cx="0" cy="0"/>
          <a:chOff x="0" y="0"/>
          <a:chExt cx="0" cy="0"/>
        </a:xfrm>
      </p:grpSpPr>
      <p:sp>
        <p:nvSpPr>
          <p:cNvPr id="5"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2768600" y="6875"/>
            <a:ext cx="8966200" cy="749300"/>
          </a:xfrm>
          <a:prstGeom prst="rect">
            <a:avLst/>
          </a:prstGeom>
          <a:ln>
            <a:noFill/>
          </a:ln>
        </p:spPr>
        <p:txBody>
          <a:bodyPr vert="horz" anchor="ctr"/>
          <a:lstStyle>
            <a:lvl1pPr marL="0" algn="r" defTabSz="609585" rtl="0" eaLnBrk="1" latinLnBrk="0" hangingPunct="1">
              <a:spcBef>
                <a:spcPct val="0"/>
              </a:spcBef>
              <a:buNone/>
              <a:defRPr lang="en-US" sz="2800" kern="1200" dirty="0">
                <a:solidFill>
                  <a:srgbClr val="1A1C2B"/>
                </a:solidFill>
                <a:latin typeface="HelveticaNowText Medium" panose="020B0604030202020204" pitchFamily="34" charset="0"/>
                <a:ea typeface="+mj-ea"/>
                <a:cs typeface="HelveticaNowText Medium" panose="020B0604030202020204" pitchFamily="34" charset="0"/>
              </a:defRPr>
            </a:lvl1pPr>
          </a:lstStyle>
          <a:p>
            <a:r>
              <a:rPr lang="en-US"/>
              <a:t>Presentation Title Slide Here</a:t>
            </a:r>
          </a:p>
        </p:txBody>
      </p:sp>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1pPr>
            <a:lvl2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2pPr>
            <a:lvl3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3pPr>
            <a:lvl4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4pPr>
            <a:lvl5pPr>
              <a:spcBef>
                <a:spcPts val="600"/>
              </a:spcBef>
              <a:spcAft>
                <a:spcPts val="600"/>
              </a:spcAft>
              <a:defRPr sz="1600">
                <a:solidFill>
                  <a:srgbClr val="1A1C2B"/>
                </a:solidFill>
                <a:latin typeface="HelveticaNowText Regular" panose="020B0504030202020204" pitchFamily="34" charset="0"/>
                <a:ea typeface="HelveticaNowText Regular" panose="020B0504030202020204" pitchFamily="34" charset="0"/>
                <a:cs typeface="HelveticaNowText Regular" panose="020B050403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 name="Footer">
            <a:extLst>
              <a:ext uri="{FF2B5EF4-FFF2-40B4-BE49-F238E27FC236}">
                <a16:creationId xmlns:a16="http://schemas.microsoft.com/office/drawing/2014/main" id="{304BFE6F-EB99-3D36-3B9C-887570B3130D}"/>
              </a:ext>
            </a:extLst>
          </p:cNvPr>
          <p:cNvGrpSpPr/>
          <p:nvPr userDrawn="1"/>
        </p:nvGrpSpPr>
        <p:grpSpPr>
          <a:xfrm>
            <a:off x="0" y="6334126"/>
            <a:ext cx="12249150" cy="549274"/>
            <a:chOff x="0" y="6334126"/>
            <a:chExt cx="12249150" cy="549274"/>
          </a:xfrm>
        </p:grpSpPr>
        <p:sp>
          <p:nvSpPr>
            <p:cNvPr id="6" name="The Exponential-e Group Channel Partner Programme">
              <a:extLst>
                <a:ext uri="{FF2B5EF4-FFF2-40B4-BE49-F238E27FC236}">
                  <a16:creationId xmlns:a16="http://schemas.microsoft.com/office/drawing/2014/main" id="{5E2AE9F5-A93E-CCE7-8B34-C0E6B8741677}"/>
                </a:ext>
              </a:extLst>
            </p:cNvPr>
            <p:cNvSpPr/>
            <p:nvPr userDrawn="1"/>
          </p:nvSpPr>
          <p:spPr>
            <a:xfrm>
              <a:off x="0" y="6334126"/>
              <a:ext cx="12249150" cy="546100"/>
            </a:xfrm>
            <a:prstGeom prst="rect">
              <a:avLst/>
            </a:prstGeom>
            <a:solidFill>
              <a:srgbClr val="12274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1A1C2B"/>
                  </a:solidFill>
                  <a:latin typeface="HelveticaNowDisplay Bold" panose="020B0804030202020204" pitchFamily="34" charset="0"/>
                  <a:ea typeface="+mn-ea"/>
                  <a:cs typeface="HelveticaNowDisplay Bold" panose="020B0804030202020204" pitchFamily="34" charset="0"/>
                </a:rPr>
                <a:t>Be Unstoppable.</a:t>
              </a:r>
              <a:r>
                <a:rPr lang="en-GB" sz="1200" b="1" kern="1200" dirty="0">
                  <a:solidFill>
                    <a:srgbClr val="1A1C2B"/>
                  </a:solidFill>
                  <a:latin typeface="HelveticaNowDisplay Bold" panose="020B0804030202020204" pitchFamily="34" charset="0"/>
                  <a:ea typeface="+mn-ea"/>
                  <a:cs typeface="HelveticaNowDisplay Bold" panose="020B0804030202020204" pitchFamily="34" charset="0"/>
                </a:rPr>
                <a:t> </a:t>
              </a:r>
              <a:r>
                <a:rPr lang="en-GB" sz="1200" b="1" dirty="0">
                  <a:solidFill>
                    <a:srgbClr val="1A1C2B"/>
                  </a:solidFill>
                  <a:latin typeface="HelveticaNowDisplay Bold" panose="020B0804030202020204" pitchFamily="34" charset="0"/>
                  <a:cs typeface="HelveticaNowDisplay Bold" panose="020B0804030202020204" pitchFamily="34" charset="0"/>
                </a:rPr>
                <a:t>The Exponential-e Group </a:t>
              </a:r>
              <a:r>
                <a:rPr lang="en-GB" sz="1200" dirty="0">
                  <a:solidFill>
                    <a:srgbClr val="1A1C2B"/>
                  </a:solidFill>
                  <a:latin typeface="HelveticaNowText Regular" panose="020B0504030202020204" pitchFamily="34" charset="0"/>
                  <a:cs typeface="HelveticaNowText Regular" panose="020B0504030202020204" pitchFamily="34" charset="0"/>
                </a:rPr>
                <a:t>Channel Partner Programme</a:t>
              </a:r>
            </a:p>
          </p:txBody>
        </p:sp>
        <p:sp>
          <p:nvSpPr>
            <p:cNvPr id="7" name="Website | Contact Number">
              <a:extLst>
                <a:ext uri="{FF2B5EF4-FFF2-40B4-BE49-F238E27FC236}">
                  <a16:creationId xmlns:a16="http://schemas.microsoft.com/office/drawing/2014/main" id="{B0F08496-F5D7-3C7D-3A4A-CC835CAED53F}"/>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rgbClr val="1A1C2B"/>
                  </a:solidFill>
                  <a:latin typeface="HelveticaNowText Regular" panose="020B0504030202020204" pitchFamily="34" charset="0"/>
                  <a:ea typeface="+mn-ea"/>
                  <a:cs typeface="HelveticaNowText Regular" panose="020B0504030202020204" pitchFamily="34" charset="0"/>
                </a:rPr>
                <a:t>www.expo-e.uk    |    </a:t>
              </a:r>
              <a:r>
                <a:rPr lang="en-GB" sz="1200" b="0" kern="1200" dirty="0">
                  <a:solidFill>
                    <a:srgbClr val="1A1C2B"/>
                  </a:solidFill>
                  <a:latin typeface="HelveticaNowDisplay Bold" panose="020B0804030202020204" pitchFamily="34" charset="0"/>
                  <a:ea typeface="+mn-ea"/>
                  <a:cs typeface="HelveticaNowDisplay Bold" panose="020B0804030202020204" pitchFamily="34" charset="0"/>
                </a:rPr>
                <a:t>0203 993 3374</a:t>
              </a:r>
            </a:p>
          </p:txBody>
        </p:sp>
      </p:grpSp>
      <p:grpSp>
        <p:nvGrpSpPr>
          <p:cNvPr id="15" name="Expo.e Logo">
            <a:extLst>
              <a:ext uri="{FF2B5EF4-FFF2-40B4-BE49-F238E27FC236}">
                <a16:creationId xmlns:a16="http://schemas.microsoft.com/office/drawing/2014/main" id="{7D5CE16E-DE9C-1CA0-6EFE-D371A4D2F7D6}"/>
              </a:ext>
            </a:extLst>
          </p:cNvPr>
          <p:cNvGrpSpPr/>
          <p:nvPr userDrawn="1"/>
        </p:nvGrpSpPr>
        <p:grpSpPr>
          <a:xfrm>
            <a:off x="368300" y="241303"/>
            <a:ext cx="2057353" cy="324928"/>
            <a:chOff x="368300" y="241303"/>
            <a:chExt cx="2057353" cy="324928"/>
          </a:xfrm>
          <a:solidFill>
            <a:schemeClr val="tx1"/>
          </a:solidFill>
        </p:grpSpPr>
        <p:sp>
          <p:nvSpPr>
            <p:cNvPr id="16" name="Free-form: Shape 15">
              <a:extLst>
                <a:ext uri="{FF2B5EF4-FFF2-40B4-BE49-F238E27FC236}">
                  <a16:creationId xmlns:a16="http://schemas.microsoft.com/office/drawing/2014/main" id="{53E9FFC9-141D-88B9-44DF-D98161289EE8}"/>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dirty="0"/>
            </a:p>
          </p:txBody>
        </p:sp>
        <p:sp>
          <p:nvSpPr>
            <p:cNvPr id="17" name="Free-form: Shape 16">
              <a:extLst>
                <a:ext uri="{FF2B5EF4-FFF2-40B4-BE49-F238E27FC236}">
                  <a16:creationId xmlns:a16="http://schemas.microsoft.com/office/drawing/2014/main" id="{453A4FBD-A605-B350-A557-7DDBE8E9A9C2}"/>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dirty="0"/>
            </a:p>
          </p:txBody>
        </p:sp>
        <p:sp>
          <p:nvSpPr>
            <p:cNvPr id="18" name="Free-form: Shape 17">
              <a:extLst>
                <a:ext uri="{FF2B5EF4-FFF2-40B4-BE49-F238E27FC236}">
                  <a16:creationId xmlns:a16="http://schemas.microsoft.com/office/drawing/2014/main" id="{CB8CA3EC-8A46-A058-C79C-B377E75EFD07}"/>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dirty="0"/>
            </a:p>
          </p:txBody>
        </p:sp>
        <p:sp>
          <p:nvSpPr>
            <p:cNvPr id="19" name="Free-form: Shape 18">
              <a:extLst>
                <a:ext uri="{FF2B5EF4-FFF2-40B4-BE49-F238E27FC236}">
                  <a16:creationId xmlns:a16="http://schemas.microsoft.com/office/drawing/2014/main" id="{F978FA61-89DD-B9EF-2585-5EC5061B3CF6}"/>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72485355-C579-6520-BE77-79D9099D76B3}"/>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dirty="0"/>
            </a:p>
          </p:txBody>
        </p:sp>
        <p:sp>
          <p:nvSpPr>
            <p:cNvPr id="21" name="Free-form: Shape 20">
              <a:extLst>
                <a:ext uri="{FF2B5EF4-FFF2-40B4-BE49-F238E27FC236}">
                  <a16:creationId xmlns:a16="http://schemas.microsoft.com/office/drawing/2014/main" id="{000A3436-5AA1-68BE-FC6C-DC246CB3D445}"/>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dirty="0"/>
            </a:p>
          </p:txBody>
        </p:sp>
      </p:grpSp>
    </p:spTree>
    <p:extLst>
      <p:ext uri="{BB962C8B-B14F-4D97-AF65-F5344CB8AC3E}">
        <p14:creationId xmlns:p14="http://schemas.microsoft.com/office/powerpoint/2010/main" val="419768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75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42" presetClass="entr" presetSubtype="0"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tmplLst>
          <p:tmpl>
            <p:tnLst>
              <p:par>
                <p:cTn presetID="10" presetClass="entr" presetSubtype="0" fill="hold" nodeType="withEffect">
                  <p:stCondLst>
                    <p:cond delay="7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ntent slide wide 1col">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F5887288-F74C-AB19-CB2C-05E540D47255}"/>
              </a:ext>
            </a:extLst>
          </p:cNvPr>
          <p:cNvSpPr>
            <a:spLocks noGrp="1"/>
          </p:cNvSpPr>
          <p:nvPr>
            <p:ph sz="quarter" idx="12"/>
          </p:nvPr>
        </p:nvSpPr>
        <p:spPr>
          <a:xfrm>
            <a:off x="488708" y="726215"/>
            <a:ext cx="10267541" cy="322639"/>
          </a:xfrm>
          <a:prstGeom prst="rect">
            <a:avLst/>
          </a:prstGeom>
          <a:ln>
            <a:noFill/>
          </a:ln>
        </p:spPr>
        <p:txBody>
          <a:bodyPr/>
          <a:lstStyle>
            <a:lvl1pPr marL="0" indent="0">
              <a:lnSpc>
                <a:spcPct val="100000"/>
              </a:lnSpc>
              <a:buNone/>
              <a:defRPr sz="2000">
                <a:solidFill>
                  <a:schemeClr val="accent1"/>
                </a:solidFill>
              </a:defRPr>
            </a:lvl1pPr>
          </a:lstStyle>
          <a:p>
            <a:pPr lvl="0"/>
            <a:r>
              <a:rPr lang="en-GB"/>
              <a:t>Click to edit Master text styles</a:t>
            </a:r>
          </a:p>
        </p:txBody>
      </p:sp>
      <p:sp>
        <p:nvSpPr>
          <p:cNvPr id="16" name="Content Placeholder 15">
            <a:extLst>
              <a:ext uri="{FF2B5EF4-FFF2-40B4-BE49-F238E27FC236}">
                <a16:creationId xmlns:a16="http://schemas.microsoft.com/office/drawing/2014/main" id="{0B79B8C5-4DB6-C160-C923-A1FCDA10FF83}"/>
              </a:ext>
            </a:extLst>
          </p:cNvPr>
          <p:cNvSpPr>
            <a:spLocks noGrp="1"/>
          </p:cNvSpPr>
          <p:nvPr>
            <p:ph sz="quarter" idx="13" hasCustomPrompt="1"/>
          </p:nvPr>
        </p:nvSpPr>
        <p:spPr>
          <a:xfrm>
            <a:off x="488950" y="278034"/>
            <a:ext cx="10267540" cy="441480"/>
          </a:xfrm>
          <a:prstGeom prst="rect">
            <a:avLst/>
          </a:prstGeom>
        </p:spPr>
        <p:txBody>
          <a:bodyPr anchor="b"/>
          <a:lstStyle>
            <a:lvl1pPr marL="0" indent="0">
              <a:lnSpc>
                <a:spcPct val="100000"/>
              </a:lnSpc>
              <a:buNone/>
              <a:defRPr b="1"/>
            </a:lvl1pPr>
          </a:lstStyle>
          <a:p>
            <a:r>
              <a:rPr lang="en-GB" sz="2800"/>
              <a:t>Enter slide title</a:t>
            </a:r>
            <a:endParaRPr lang="en-US" sz="2800"/>
          </a:p>
        </p:txBody>
      </p:sp>
      <p:sp>
        <p:nvSpPr>
          <p:cNvPr id="19" name="Content Placeholder 18">
            <a:extLst>
              <a:ext uri="{FF2B5EF4-FFF2-40B4-BE49-F238E27FC236}">
                <a16:creationId xmlns:a16="http://schemas.microsoft.com/office/drawing/2014/main" id="{D1C85119-6EB0-ABEF-D786-8A1C3264D831}"/>
              </a:ext>
            </a:extLst>
          </p:cNvPr>
          <p:cNvSpPr>
            <a:spLocks noGrp="1"/>
          </p:cNvSpPr>
          <p:nvPr>
            <p:ph sz="quarter" idx="14"/>
          </p:nvPr>
        </p:nvSpPr>
        <p:spPr>
          <a:xfrm>
            <a:off x="488950" y="1249680"/>
            <a:ext cx="11214100" cy="4911277"/>
          </a:xfrm>
          <a:prstGeom prst="rect">
            <a:avLst/>
          </a:prstGeom>
        </p:spPr>
        <p:txBody>
          <a:bodyPr/>
          <a:lstStyle>
            <a:lvl1pPr>
              <a:lnSpc>
                <a:spcPct val="100000"/>
              </a:lnSpc>
              <a:buClr>
                <a:schemeClr val="accent2"/>
              </a:buClr>
              <a:defRPr sz="1800"/>
            </a:lvl1pPr>
            <a:lvl2pPr marL="685800" indent="-228600">
              <a:lnSpc>
                <a:spcPct val="100000"/>
              </a:lnSpc>
              <a:buClr>
                <a:schemeClr val="accent3"/>
              </a:buClr>
              <a:buFont typeface="Courier New" panose="02070309020205020404" pitchFamily="49" charset="0"/>
              <a:buChar char="o"/>
              <a:defRPr sz="1600"/>
            </a:lvl2pPr>
            <a:lvl3pPr marL="1143000" indent="-228600">
              <a:lnSpc>
                <a:spcPct val="100000"/>
              </a:lnSpc>
              <a:buClr>
                <a:schemeClr val="accent1"/>
              </a:buClr>
              <a:buFont typeface="Courier New" panose="02070309020205020404" pitchFamily="49" charset="0"/>
              <a:buChar char="o"/>
              <a:defRPr sz="1400"/>
            </a:lvl3pPr>
            <a:lvl4pPr>
              <a:defRPr sz="1050"/>
            </a:lvl4pPr>
            <a:lvl5pPr>
              <a:defRPr sz="1050"/>
            </a:lvl5pPr>
          </a:lstStyle>
          <a:p>
            <a:pPr lvl="0"/>
            <a:r>
              <a:rPr lang="en-GB"/>
              <a:t>Click to edit Master text styles</a:t>
            </a:r>
          </a:p>
          <a:p>
            <a:pPr lvl="1"/>
            <a:r>
              <a:rPr lang="en-GB"/>
              <a:t>Second level</a:t>
            </a:r>
          </a:p>
          <a:p>
            <a:pPr lvl="2"/>
            <a:r>
              <a:rPr lang="en-GB"/>
              <a:t>Third level</a:t>
            </a:r>
          </a:p>
        </p:txBody>
      </p:sp>
      <p:sp>
        <p:nvSpPr>
          <p:cNvPr id="6" name="Text Placeholder 18">
            <a:extLst>
              <a:ext uri="{FF2B5EF4-FFF2-40B4-BE49-F238E27FC236}">
                <a16:creationId xmlns:a16="http://schemas.microsoft.com/office/drawing/2014/main" id="{7752BAD0-0C09-0DDC-2CE2-30BDF256E873}"/>
              </a:ext>
            </a:extLst>
          </p:cNvPr>
          <p:cNvSpPr>
            <a:spLocks noGrp="1"/>
          </p:cNvSpPr>
          <p:nvPr>
            <p:ph type="body" sz="quarter" idx="18" hasCustomPrompt="1"/>
          </p:nvPr>
        </p:nvSpPr>
        <p:spPr>
          <a:xfrm>
            <a:off x="488950" y="6413401"/>
            <a:ext cx="5623856" cy="252870"/>
          </a:xfrm>
          <a:prstGeom prst="rect">
            <a:avLst/>
          </a:prstGeom>
        </p:spPr>
        <p:txBody>
          <a:bodyPr anchor="ctr"/>
          <a:lstStyle>
            <a:lvl1pPr marL="0" indent="0" algn="l">
              <a:buNone/>
              <a:defRPr sz="800" spc="0">
                <a:solidFill>
                  <a:schemeClr val="tx1"/>
                </a:solidFill>
              </a:defRPr>
            </a:lvl1pPr>
          </a:lstStyle>
          <a:p>
            <a:pPr lvl="0"/>
            <a:r>
              <a:rPr lang="en-GB"/>
              <a:t>Is this presentation for CONFIDENTIAL/INTERNAL USE/EXTERNAL USE? Choose the one that applies</a:t>
            </a:r>
            <a:endParaRPr lang="en-US"/>
          </a:p>
        </p:txBody>
      </p:sp>
      <p:sp>
        <p:nvSpPr>
          <p:cNvPr id="7" name="Oval 6">
            <a:extLst>
              <a:ext uri="{FF2B5EF4-FFF2-40B4-BE49-F238E27FC236}">
                <a16:creationId xmlns:a16="http://schemas.microsoft.com/office/drawing/2014/main" id="{99301E34-72AD-2C38-CF74-D4B65F5C5B71}"/>
              </a:ext>
            </a:extLst>
          </p:cNvPr>
          <p:cNvSpPr/>
          <p:nvPr/>
        </p:nvSpPr>
        <p:spPr>
          <a:xfrm>
            <a:off x="11265152" y="434154"/>
            <a:ext cx="373626" cy="373626"/>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dirty="0"/>
          </a:p>
        </p:txBody>
      </p:sp>
      <p:sp>
        <p:nvSpPr>
          <p:cNvPr id="8" name="Slide Number Placeholder 3">
            <a:extLst>
              <a:ext uri="{FF2B5EF4-FFF2-40B4-BE49-F238E27FC236}">
                <a16:creationId xmlns:a16="http://schemas.microsoft.com/office/drawing/2014/main" id="{CC15BD98-6358-3426-2670-7592E00E0DC4}"/>
              </a:ext>
            </a:extLst>
          </p:cNvPr>
          <p:cNvSpPr txBox="1">
            <a:spLocks/>
          </p:cNvSpPr>
          <p:nvPr/>
        </p:nvSpPr>
        <p:spPr>
          <a:xfrm>
            <a:off x="11265152" y="442655"/>
            <a:ext cx="363794" cy="365125"/>
          </a:xfrm>
          <a:prstGeom prst="rect">
            <a:avLst/>
          </a:prstGeom>
        </p:spPr>
        <p:txBody>
          <a:bodyPr vert="horz" lIns="91440" tIns="45720" rIns="91440" bIns="45720" rtlCol="0" anchor="ctr"/>
          <a:lstStyle>
            <a:defPPr>
              <a:defRPr lang="en-US"/>
            </a:defPPr>
            <a:lvl1pPr marL="0" algn="r" defTabSz="914400" rtl="0" eaLnBrk="1" latinLnBrk="0" hangingPunct="1">
              <a:defRPr sz="800" b="0" i="0" kern="1200">
                <a:solidFill>
                  <a:schemeClr val="tx1">
                    <a:tint val="82000"/>
                  </a:schemeClr>
                </a:solidFill>
                <a:latin typeface="Poppins" pitchFamily="2" charset="77"/>
                <a:ea typeface="+mn-ea"/>
                <a:cs typeface="Poppins" pitchFamily="2"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fld id="{C348BFD0-04BB-C446-95DC-63B616F87DC9}" type="slidenum">
              <a:rPr lang="en-US" smtClean="0"/>
              <a:pPr algn="ctr">
                <a:lnSpc>
                  <a:spcPct val="100000"/>
                </a:lnSpc>
              </a:pPr>
              <a:t>‹#›</a:t>
            </a:fld>
            <a:endParaRPr lang="en-US" dirty="0"/>
          </a:p>
        </p:txBody>
      </p:sp>
      <p:pic>
        <p:nvPicPr>
          <p:cNvPr id="2" name="Picture 1" descr="A blue text on a black background&#10;&#10;Description automatically generated">
            <a:extLst>
              <a:ext uri="{FF2B5EF4-FFF2-40B4-BE49-F238E27FC236}">
                <a16:creationId xmlns:a16="http://schemas.microsoft.com/office/drawing/2014/main" id="{74F236B1-5248-11AE-54A2-31C2FB1381AD}"/>
              </a:ext>
            </a:extLst>
          </p:cNvPr>
          <p:cNvPicPr>
            <a:picLocks noChangeAspect="1"/>
          </p:cNvPicPr>
          <p:nvPr userDrawn="1"/>
        </p:nvPicPr>
        <p:blipFill>
          <a:blip r:embed="rId2"/>
          <a:stretch>
            <a:fillRect/>
          </a:stretch>
        </p:blipFill>
        <p:spPr>
          <a:xfrm>
            <a:off x="10590972" y="6389938"/>
            <a:ext cx="1037974" cy="276333"/>
          </a:xfrm>
          <a:prstGeom prst="rect">
            <a:avLst/>
          </a:prstGeom>
        </p:spPr>
      </p:pic>
    </p:spTree>
    <p:extLst>
      <p:ext uri="{BB962C8B-B14F-4D97-AF65-F5344CB8AC3E}">
        <p14:creationId xmlns:p14="http://schemas.microsoft.com/office/powerpoint/2010/main" val="106152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ection Title  Slide">
    <p:spTree>
      <p:nvGrpSpPr>
        <p:cNvPr id="1" name=""/>
        <p:cNvGrpSpPr/>
        <p:nvPr/>
      </p:nvGrpSpPr>
      <p:grpSpPr>
        <a:xfrm>
          <a:off x="0" y="0"/>
          <a:ext cx="0" cy="0"/>
          <a:chOff x="0" y="0"/>
          <a:chExt cx="0" cy="0"/>
        </a:xfrm>
      </p:grpSpPr>
      <p:sp>
        <p:nvSpPr>
          <p:cNvPr id="3" name="Sub Title">
            <a:extLst>
              <a:ext uri="{FF2B5EF4-FFF2-40B4-BE49-F238E27FC236}">
                <a16:creationId xmlns:a16="http://schemas.microsoft.com/office/drawing/2014/main" id="{336EC5C6-9B65-DE6B-2632-23C025169F0D}"/>
              </a:ext>
            </a:extLst>
          </p:cNvPr>
          <p:cNvSpPr>
            <a:spLocks noGrp="1"/>
          </p:cNvSpPr>
          <p:nvPr>
            <p:ph type="subTitle" idx="1"/>
          </p:nvPr>
        </p:nvSpPr>
        <p:spPr>
          <a:xfrm>
            <a:off x="0" y="4267201"/>
            <a:ext cx="6096000" cy="584200"/>
          </a:xfrm>
          <a:prstGeom prst="rect">
            <a:avLst/>
          </a:prstGeom>
          <a:noFill/>
        </p:spPr>
        <p:txBody>
          <a:bodyPr lIns="360000" tIns="0" rIns="0" bIns="0" anchor="ctr">
            <a:noAutofit/>
          </a:bodyPr>
          <a:lstStyle>
            <a:lvl1pPr marL="0" indent="0" algn="l">
              <a:buNone/>
              <a:defRPr sz="1800">
                <a:latin typeface="HelveticaNowText Regular" panose="020B0504030202020204" pitchFamily="34" charset="0"/>
                <a:cs typeface="HelveticaNowText Regular" panose="020B050403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grpSp>
        <p:nvGrpSpPr>
          <p:cNvPr id="17" name="Footer">
            <a:extLst>
              <a:ext uri="{FF2B5EF4-FFF2-40B4-BE49-F238E27FC236}">
                <a16:creationId xmlns:a16="http://schemas.microsoft.com/office/drawing/2014/main" id="{B74940B3-1E81-9B4F-67A3-8408D6BA6252}"/>
              </a:ext>
            </a:extLst>
          </p:cNvPr>
          <p:cNvGrpSpPr/>
          <p:nvPr userDrawn="1"/>
        </p:nvGrpSpPr>
        <p:grpSpPr>
          <a:xfrm>
            <a:off x="0" y="6334126"/>
            <a:ext cx="12249150" cy="549274"/>
            <a:chOff x="0" y="6334126"/>
            <a:chExt cx="12249150" cy="549274"/>
          </a:xfrm>
        </p:grpSpPr>
        <p:sp>
          <p:nvSpPr>
            <p:cNvPr id="7" name="The Exponential-e Group Channel Partner Programme">
              <a:extLst>
                <a:ext uri="{FF2B5EF4-FFF2-40B4-BE49-F238E27FC236}">
                  <a16:creationId xmlns:a16="http://schemas.microsoft.com/office/drawing/2014/main" id="{3FB99057-2DBE-3BBF-1188-991F69DE06BA}"/>
                </a:ext>
              </a:extLst>
            </p:cNvPr>
            <p:cNvSpPr/>
            <p:nvPr userDrawn="1"/>
          </p:nvSpPr>
          <p:spPr>
            <a:xfrm>
              <a:off x="0" y="6334126"/>
              <a:ext cx="12249150" cy="546100"/>
            </a:xfrm>
            <a:prstGeom prst="rect">
              <a:avLst/>
            </a:prstGeom>
            <a:solidFill>
              <a:srgbClr val="DADCE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l"/>
              <a:r>
                <a:rPr lang="en-GB" sz="1200" b="1" dirty="0">
                  <a:solidFill>
                    <a:schemeClr val="tx1"/>
                  </a:solidFill>
                  <a:latin typeface="HelveticaNowDisplay Bold" panose="020B0804030202020204" pitchFamily="34" charset="0"/>
                  <a:cs typeface="HelveticaNowDisplay Bold" panose="020B0804030202020204" pitchFamily="34" charset="0"/>
                </a:rPr>
                <a:t>The Exponential-e Group </a:t>
              </a:r>
              <a:r>
                <a:rPr lang="en-GB" sz="1200" dirty="0">
                  <a:solidFill>
                    <a:schemeClr val="tx1"/>
                  </a:solidFill>
                  <a:latin typeface="HelveticaNowText Regular" panose="020B0504030202020204" pitchFamily="34" charset="0"/>
                  <a:cs typeface="HelveticaNowText Regular" panose="020B0504030202020204" pitchFamily="34" charset="0"/>
                </a:rPr>
                <a:t>Channel Partner Programme</a:t>
              </a:r>
            </a:p>
          </p:txBody>
        </p:sp>
        <p:sp>
          <p:nvSpPr>
            <p:cNvPr id="8" name="Website | Contact Number">
              <a:extLst>
                <a:ext uri="{FF2B5EF4-FFF2-40B4-BE49-F238E27FC236}">
                  <a16:creationId xmlns:a16="http://schemas.microsoft.com/office/drawing/2014/main" id="{0E9E7A52-FA0C-6FFD-CEA5-E82AF0BFEBE4}"/>
                </a:ext>
              </a:extLst>
            </p:cNvPr>
            <p:cNvSpPr/>
            <p:nvPr userDrawn="1"/>
          </p:nvSpPr>
          <p:spPr>
            <a:xfrm>
              <a:off x="6096000" y="63373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200" b="0" kern="1200" dirty="0">
                  <a:solidFill>
                    <a:schemeClr val="tx1"/>
                  </a:solidFill>
                  <a:latin typeface="HelveticaNowText Regular" panose="020B0504030202020204" pitchFamily="34" charset="0"/>
                  <a:ea typeface="+mn-ea"/>
                  <a:cs typeface="HelveticaNowText Regular" panose="020B0504030202020204" pitchFamily="34" charset="0"/>
                </a:rPr>
                <a:t>www.expo-e.uk    |    </a:t>
              </a:r>
              <a:r>
                <a:rPr lang="en-GB" sz="1200" b="0" kern="1200" dirty="0">
                  <a:solidFill>
                    <a:schemeClr val="tx1"/>
                  </a:solidFill>
                  <a:latin typeface="HelveticaNowDisplay Bold" panose="020B0804030202020204" pitchFamily="34" charset="0"/>
                  <a:ea typeface="+mn-ea"/>
                  <a:cs typeface="HelveticaNowDisplay Bold" panose="020B0804030202020204" pitchFamily="34" charset="0"/>
                </a:rPr>
                <a:t>0203 993 3374</a:t>
              </a:r>
            </a:p>
          </p:txBody>
        </p:sp>
      </p:grpSp>
      <p:sp>
        <p:nvSpPr>
          <p:cNvPr id="9" name="Be Unstoppable.">
            <a:extLst>
              <a:ext uri="{FF2B5EF4-FFF2-40B4-BE49-F238E27FC236}">
                <a16:creationId xmlns:a16="http://schemas.microsoft.com/office/drawing/2014/main" id="{E0B79F1B-E698-3463-03AF-A3403227A996}"/>
              </a:ext>
            </a:extLst>
          </p:cNvPr>
          <p:cNvSpPr/>
          <p:nvPr userDrawn="1"/>
        </p:nvSpPr>
        <p:spPr>
          <a:xfrm>
            <a:off x="6096000" y="127000"/>
            <a:ext cx="6096000" cy="54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0" rIns="360000" bIns="0" rtlCol="0" anchor="ctr"/>
          <a:lstStyle/>
          <a:p>
            <a:pPr algn="r"/>
            <a:r>
              <a:rPr lang="en-GB" sz="1500" kern="1200" dirty="0">
                <a:solidFill>
                  <a:schemeClr val="tx1"/>
                </a:solidFill>
                <a:latin typeface="HelveticaNowDisplay Bold" panose="020B0804030202020204" pitchFamily="34" charset="0"/>
                <a:ea typeface="+mn-ea"/>
                <a:cs typeface="HelveticaNowDisplay Bold" panose="020B0804030202020204" pitchFamily="34" charset="0"/>
              </a:rPr>
              <a:t>Be Unstoppable.</a:t>
            </a:r>
            <a:endParaRPr lang="en-GB" sz="1500" b="1" kern="1200" dirty="0">
              <a:solidFill>
                <a:schemeClr val="tx1"/>
              </a:solidFill>
              <a:latin typeface="HelveticaNowDisplay Bold" panose="020B0804030202020204" pitchFamily="34" charset="0"/>
              <a:ea typeface="+mn-ea"/>
              <a:cs typeface="HelveticaNowDisplay Bold" panose="020B0804030202020204" pitchFamily="34" charset="0"/>
            </a:endParaRPr>
          </a:p>
        </p:txBody>
      </p:sp>
      <p:grpSp>
        <p:nvGrpSpPr>
          <p:cNvPr id="10" name="Expo.e Logo">
            <a:extLst>
              <a:ext uri="{FF2B5EF4-FFF2-40B4-BE49-F238E27FC236}">
                <a16:creationId xmlns:a16="http://schemas.microsoft.com/office/drawing/2014/main" id="{51ADFC2B-9A58-1EEB-F59A-C17F9CC4D507}"/>
              </a:ext>
            </a:extLst>
          </p:cNvPr>
          <p:cNvGrpSpPr/>
          <p:nvPr userDrawn="1"/>
        </p:nvGrpSpPr>
        <p:grpSpPr>
          <a:xfrm>
            <a:off x="368300" y="241303"/>
            <a:ext cx="2057353" cy="324928"/>
            <a:chOff x="368300" y="241303"/>
            <a:chExt cx="2057353" cy="324928"/>
          </a:xfrm>
          <a:solidFill>
            <a:schemeClr val="tx1"/>
          </a:solidFill>
        </p:grpSpPr>
        <p:sp>
          <p:nvSpPr>
            <p:cNvPr id="11" name="Free-form: Shape 10">
              <a:extLst>
                <a:ext uri="{FF2B5EF4-FFF2-40B4-BE49-F238E27FC236}">
                  <a16:creationId xmlns:a16="http://schemas.microsoft.com/office/drawing/2014/main" id="{F8B6F7D0-3945-E43B-E535-5C922A19B04E}"/>
                </a:ext>
              </a:extLst>
            </p:cNvPr>
            <p:cNvSpPr/>
            <p:nvPr/>
          </p:nvSpPr>
          <p:spPr>
            <a:xfrm>
              <a:off x="368300" y="248768"/>
              <a:ext cx="302184" cy="310036"/>
            </a:xfrm>
            <a:custGeom>
              <a:avLst/>
              <a:gdLst>
                <a:gd name="connsiteX0" fmla="*/ 0 w 302184"/>
                <a:gd name="connsiteY0" fmla="*/ 0 h 310036"/>
                <a:gd name="connsiteX1" fmla="*/ 0 w 302184"/>
                <a:gd name="connsiteY1" fmla="*/ 310036 h 310036"/>
                <a:gd name="connsiteX2" fmla="*/ 302166 w 302184"/>
                <a:gd name="connsiteY2" fmla="*/ 310036 h 310036"/>
                <a:gd name="connsiteX3" fmla="*/ 302166 w 302184"/>
                <a:gd name="connsiteY3" fmla="*/ 245508 h 310036"/>
                <a:gd name="connsiteX4" fmla="*/ 76282 w 302184"/>
                <a:gd name="connsiteY4" fmla="*/ 245508 h 310036"/>
                <a:gd name="connsiteX5" fmla="*/ 76282 w 302184"/>
                <a:gd name="connsiteY5" fmla="*/ 182927 h 310036"/>
                <a:gd name="connsiteX6" fmla="*/ 298163 w 302184"/>
                <a:gd name="connsiteY6" fmla="*/ 182927 h 310036"/>
                <a:gd name="connsiteX7" fmla="*/ 298163 w 302184"/>
                <a:gd name="connsiteY7" fmla="*/ 121927 h 310036"/>
                <a:gd name="connsiteX8" fmla="*/ 76163 w 302184"/>
                <a:gd name="connsiteY8" fmla="*/ 121927 h 310036"/>
                <a:gd name="connsiteX9" fmla="*/ 76163 w 302184"/>
                <a:gd name="connsiteY9" fmla="*/ 64373 h 310036"/>
                <a:gd name="connsiteX10" fmla="*/ 302185 w 302184"/>
                <a:gd name="connsiteY10" fmla="*/ 64373 h 310036"/>
                <a:gd name="connsiteX11" fmla="*/ 302185 w 302184"/>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2184" h="310036">
                  <a:moveTo>
                    <a:pt x="0" y="0"/>
                  </a:moveTo>
                  <a:lnTo>
                    <a:pt x="0" y="310036"/>
                  </a:lnTo>
                  <a:lnTo>
                    <a:pt x="302166" y="310036"/>
                  </a:lnTo>
                  <a:lnTo>
                    <a:pt x="302166" y="245508"/>
                  </a:lnTo>
                  <a:lnTo>
                    <a:pt x="76282" y="245508"/>
                  </a:lnTo>
                  <a:lnTo>
                    <a:pt x="76282" y="182927"/>
                  </a:lnTo>
                  <a:lnTo>
                    <a:pt x="298163" y="182927"/>
                  </a:lnTo>
                  <a:lnTo>
                    <a:pt x="298163" y="121927"/>
                  </a:lnTo>
                  <a:lnTo>
                    <a:pt x="76163" y="121927"/>
                  </a:lnTo>
                  <a:lnTo>
                    <a:pt x="76163" y="64373"/>
                  </a:lnTo>
                  <a:lnTo>
                    <a:pt x="302185" y="64373"/>
                  </a:lnTo>
                  <a:lnTo>
                    <a:pt x="302185" y="0"/>
                  </a:lnTo>
                  <a:close/>
                </a:path>
              </a:pathLst>
            </a:custGeom>
            <a:grpFill/>
            <a:ln w="914" cap="flat">
              <a:noFill/>
              <a:prstDash val="solid"/>
              <a:miter/>
            </a:ln>
          </p:spPr>
          <p:txBody>
            <a:bodyPr rtlCol="0" anchor="ctr"/>
            <a:lstStyle/>
            <a:p>
              <a:endParaRPr lang="en-GB" dirty="0"/>
            </a:p>
          </p:txBody>
        </p:sp>
        <p:sp>
          <p:nvSpPr>
            <p:cNvPr id="12" name="Free-form: Shape 11">
              <a:extLst>
                <a:ext uri="{FF2B5EF4-FFF2-40B4-BE49-F238E27FC236}">
                  <a16:creationId xmlns:a16="http://schemas.microsoft.com/office/drawing/2014/main" id="{269507E5-7AC6-B512-FBED-E93C521FB913}"/>
                </a:ext>
              </a:extLst>
            </p:cNvPr>
            <p:cNvSpPr/>
            <p:nvPr/>
          </p:nvSpPr>
          <p:spPr>
            <a:xfrm>
              <a:off x="1449582" y="241303"/>
              <a:ext cx="392962" cy="324928"/>
            </a:xfrm>
            <a:custGeom>
              <a:avLst/>
              <a:gdLst>
                <a:gd name="connsiteX0" fmla="*/ 389151 w 392962"/>
                <a:gd name="connsiteY0" fmla="*/ 126531 h 324928"/>
                <a:gd name="connsiteX1" fmla="*/ 354575 w 392962"/>
                <a:gd name="connsiteY1" fmla="*/ 58438 h 324928"/>
                <a:gd name="connsiteX2" fmla="*/ 274628 w 392962"/>
                <a:gd name="connsiteY2" fmla="*/ 10518 h 324928"/>
                <a:gd name="connsiteX3" fmla="*/ 177050 w 392962"/>
                <a:gd name="connsiteY3" fmla="*/ 628 h 324928"/>
                <a:gd name="connsiteX4" fmla="*/ 83493 w 392962"/>
                <a:gd name="connsiteY4" fmla="*/ 24438 h 324928"/>
                <a:gd name="connsiteX5" fmla="*/ 20245 w 392962"/>
                <a:gd name="connsiteY5" fmla="*/ 82888 h 324928"/>
                <a:gd name="connsiteX6" fmla="*/ 420 w 392962"/>
                <a:gd name="connsiteY6" fmla="*/ 150021 h 324928"/>
                <a:gd name="connsiteX7" fmla="*/ 0 w 392962"/>
                <a:gd name="connsiteY7" fmla="*/ 162460 h 324928"/>
                <a:gd name="connsiteX8" fmla="*/ 3811 w 392962"/>
                <a:gd name="connsiteY8" fmla="*/ 198398 h 324928"/>
                <a:gd name="connsiteX9" fmla="*/ 38388 w 392962"/>
                <a:gd name="connsiteY9" fmla="*/ 266482 h 324928"/>
                <a:gd name="connsiteX10" fmla="*/ 118335 w 392962"/>
                <a:gd name="connsiteY10" fmla="*/ 314403 h 324928"/>
                <a:gd name="connsiteX11" fmla="*/ 215913 w 392962"/>
                <a:gd name="connsiteY11" fmla="*/ 324301 h 324928"/>
                <a:gd name="connsiteX12" fmla="*/ 309469 w 392962"/>
                <a:gd name="connsiteY12" fmla="*/ 300482 h 324928"/>
                <a:gd name="connsiteX13" fmla="*/ 372717 w 392962"/>
                <a:gd name="connsiteY13" fmla="*/ 242032 h 324928"/>
                <a:gd name="connsiteX14" fmla="*/ 392542 w 392962"/>
                <a:gd name="connsiteY14" fmla="*/ 174900 h 324928"/>
                <a:gd name="connsiteX15" fmla="*/ 392962 w 392962"/>
                <a:gd name="connsiteY15" fmla="*/ 162460 h 324928"/>
                <a:gd name="connsiteX16" fmla="*/ 389151 w 392962"/>
                <a:gd name="connsiteY16" fmla="*/ 126531 h 324928"/>
                <a:gd name="connsiteX17" fmla="*/ 306645 w 392962"/>
                <a:gd name="connsiteY17" fmla="*/ 207529 h 324928"/>
                <a:gd name="connsiteX18" fmla="*/ 265771 w 392962"/>
                <a:gd name="connsiteY18" fmla="*/ 246273 h 324928"/>
                <a:gd name="connsiteX19" fmla="*/ 196289 w 392962"/>
                <a:gd name="connsiteY19" fmla="*/ 260184 h 324928"/>
                <a:gd name="connsiteX20" fmla="*/ 128005 w 392962"/>
                <a:gd name="connsiteY20" fmla="*/ 246584 h 324928"/>
                <a:gd name="connsiteX21" fmla="*/ 77543 w 392962"/>
                <a:gd name="connsiteY21" fmla="*/ 177377 h 324928"/>
                <a:gd name="connsiteX22" fmla="*/ 86107 w 392962"/>
                <a:gd name="connsiteY22" fmla="*/ 117775 h 324928"/>
                <a:gd name="connsiteX23" fmla="*/ 128178 w 392962"/>
                <a:gd name="connsiteY23" fmla="*/ 78025 h 324928"/>
                <a:gd name="connsiteX24" fmla="*/ 210657 w 392962"/>
                <a:gd name="connsiteY24" fmla="*/ 65312 h 324928"/>
                <a:gd name="connsiteX25" fmla="*/ 264510 w 392962"/>
                <a:gd name="connsiteY25" fmla="*/ 77952 h 324928"/>
                <a:gd name="connsiteX26" fmla="*/ 315593 w 392962"/>
                <a:gd name="connsiteY26" fmla="*/ 147626 h 324928"/>
                <a:gd name="connsiteX27" fmla="*/ 306645 w 392962"/>
                <a:gd name="connsiteY27" fmla="*/ 207529 h 3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92962" h="324928">
                  <a:moveTo>
                    <a:pt x="389151" y="126531"/>
                  </a:moveTo>
                  <a:cubicBezTo>
                    <a:pt x="383850" y="100766"/>
                    <a:pt x="372343" y="77888"/>
                    <a:pt x="354575" y="58438"/>
                  </a:cubicBezTo>
                  <a:cubicBezTo>
                    <a:pt x="332730" y="34547"/>
                    <a:pt x="305329" y="19648"/>
                    <a:pt x="274628" y="10518"/>
                  </a:cubicBezTo>
                  <a:cubicBezTo>
                    <a:pt x="242757" y="1030"/>
                    <a:pt x="210054" y="-1309"/>
                    <a:pt x="177050" y="628"/>
                  </a:cubicBezTo>
                  <a:cubicBezTo>
                    <a:pt x="144393" y="2548"/>
                    <a:pt x="112851" y="9320"/>
                    <a:pt x="83493" y="24438"/>
                  </a:cubicBezTo>
                  <a:cubicBezTo>
                    <a:pt x="57006" y="38084"/>
                    <a:pt x="35326" y="56912"/>
                    <a:pt x="20245" y="82888"/>
                  </a:cubicBezTo>
                  <a:cubicBezTo>
                    <a:pt x="8171" y="103663"/>
                    <a:pt x="1983" y="126175"/>
                    <a:pt x="420" y="150021"/>
                  </a:cubicBezTo>
                  <a:cubicBezTo>
                    <a:pt x="146" y="154188"/>
                    <a:pt x="18" y="158329"/>
                    <a:pt x="0" y="162460"/>
                  </a:cubicBezTo>
                  <a:cubicBezTo>
                    <a:pt x="46" y="174406"/>
                    <a:pt x="1334" y="186388"/>
                    <a:pt x="3811" y="198398"/>
                  </a:cubicBezTo>
                  <a:cubicBezTo>
                    <a:pt x="9112" y="224155"/>
                    <a:pt x="20610" y="247032"/>
                    <a:pt x="38388" y="266482"/>
                  </a:cubicBezTo>
                  <a:cubicBezTo>
                    <a:pt x="60232" y="290374"/>
                    <a:pt x="87634" y="305272"/>
                    <a:pt x="118335" y="314403"/>
                  </a:cubicBezTo>
                  <a:cubicBezTo>
                    <a:pt x="150206" y="323890"/>
                    <a:pt x="182908" y="326239"/>
                    <a:pt x="215913" y="324301"/>
                  </a:cubicBezTo>
                  <a:cubicBezTo>
                    <a:pt x="248570" y="322382"/>
                    <a:pt x="280103" y="315600"/>
                    <a:pt x="309469" y="300482"/>
                  </a:cubicBezTo>
                  <a:cubicBezTo>
                    <a:pt x="335948" y="286836"/>
                    <a:pt x="357628" y="268008"/>
                    <a:pt x="372717" y="242032"/>
                  </a:cubicBezTo>
                  <a:cubicBezTo>
                    <a:pt x="384791" y="221257"/>
                    <a:pt x="390979" y="198746"/>
                    <a:pt x="392542" y="174900"/>
                  </a:cubicBezTo>
                  <a:cubicBezTo>
                    <a:pt x="392807" y="170732"/>
                    <a:pt x="392944" y="166591"/>
                    <a:pt x="392962" y="162460"/>
                  </a:cubicBezTo>
                  <a:cubicBezTo>
                    <a:pt x="392908" y="150523"/>
                    <a:pt x="391619" y="138532"/>
                    <a:pt x="389151" y="126531"/>
                  </a:cubicBezTo>
                  <a:moveTo>
                    <a:pt x="306645" y="207529"/>
                  </a:moveTo>
                  <a:cubicBezTo>
                    <a:pt x="297633" y="225306"/>
                    <a:pt x="283475" y="237636"/>
                    <a:pt x="265771" y="246273"/>
                  </a:cubicBezTo>
                  <a:cubicBezTo>
                    <a:pt x="243826" y="256958"/>
                    <a:pt x="220300" y="259764"/>
                    <a:pt x="196289" y="260184"/>
                  </a:cubicBezTo>
                  <a:cubicBezTo>
                    <a:pt x="172708" y="259755"/>
                    <a:pt x="149575" y="257031"/>
                    <a:pt x="128005" y="246584"/>
                  </a:cubicBezTo>
                  <a:cubicBezTo>
                    <a:pt x="98876" y="232481"/>
                    <a:pt x="81428" y="209796"/>
                    <a:pt x="77543" y="177377"/>
                  </a:cubicBezTo>
                  <a:cubicBezTo>
                    <a:pt x="75030" y="156766"/>
                    <a:pt x="76821" y="136695"/>
                    <a:pt x="86107" y="117775"/>
                  </a:cubicBezTo>
                  <a:cubicBezTo>
                    <a:pt x="95183" y="99312"/>
                    <a:pt x="109853" y="86608"/>
                    <a:pt x="128178" y="78025"/>
                  </a:cubicBezTo>
                  <a:cubicBezTo>
                    <a:pt x="154355" y="65732"/>
                    <a:pt x="182287" y="63621"/>
                    <a:pt x="210657" y="65312"/>
                  </a:cubicBezTo>
                  <a:cubicBezTo>
                    <a:pt x="229284" y="66445"/>
                    <a:pt x="247500" y="69745"/>
                    <a:pt x="264510" y="77952"/>
                  </a:cubicBezTo>
                  <a:cubicBezTo>
                    <a:pt x="293904" y="92101"/>
                    <a:pt x="311708" y="114804"/>
                    <a:pt x="315593" y="147626"/>
                  </a:cubicBezTo>
                  <a:cubicBezTo>
                    <a:pt x="318052" y="168374"/>
                    <a:pt x="316242" y="188555"/>
                    <a:pt x="306645" y="207529"/>
                  </a:cubicBezTo>
                </a:path>
              </a:pathLst>
            </a:custGeom>
            <a:grpFill/>
            <a:ln w="914" cap="flat">
              <a:noFill/>
              <a:prstDash val="solid"/>
              <a:miter/>
            </a:ln>
          </p:spPr>
          <p:txBody>
            <a:bodyPr rtlCol="0" anchor="ctr"/>
            <a:lstStyle/>
            <a:p>
              <a:endParaRPr lang="en-GB" dirty="0"/>
            </a:p>
          </p:txBody>
        </p:sp>
        <p:sp>
          <p:nvSpPr>
            <p:cNvPr id="13" name="Free-form: Shape 12">
              <a:extLst>
                <a:ext uri="{FF2B5EF4-FFF2-40B4-BE49-F238E27FC236}">
                  <a16:creationId xmlns:a16="http://schemas.microsoft.com/office/drawing/2014/main" id="{9D715EAC-B53E-775A-8A1E-00F4E0BFEA90}"/>
                </a:ext>
              </a:extLst>
            </p:cNvPr>
            <p:cNvSpPr/>
            <p:nvPr/>
          </p:nvSpPr>
          <p:spPr>
            <a:xfrm>
              <a:off x="1105755" y="248750"/>
              <a:ext cx="329042" cy="310100"/>
            </a:xfrm>
            <a:custGeom>
              <a:avLst/>
              <a:gdLst>
                <a:gd name="connsiteX0" fmla="*/ 75770 w 329042"/>
                <a:gd name="connsiteY0" fmla="*/ 127064 h 310100"/>
                <a:gd name="connsiteX1" fmla="*/ 80989 w 329042"/>
                <a:gd name="connsiteY1" fmla="*/ 127064 h 310100"/>
                <a:gd name="connsiteX2" fmla="*/ 213308 w 329042"/>
                <a:gd name="connsiteY2" fmla="*/ 127027 h 310100"/>
                <a:gd name="connsiteX3" fmla="*/ 225336 w 329042"/>
                <a:gd name="connsiteY3" fmla="*/ 126277 h 310100"/>
                <a:gd name="connsiteX4" fmla="*/ 251641 w 329042"/>
                <a:gd name="connsiteY4" fmla="*/ 104954 h 310100"/>
                <a:gd name="connsiteX5" fmla="*/ 252628 w 329042"/>
                <a:gd name="connsiteY5" fmla="*/ 90924 h 310100"/>
                <a:gd name="connsiteX6" fmla="*/ 234686 w 329042"/>
                <a:gd name="connsiteY6" fmla="*/ 64555 h 310100"/>
                <a:gd name="connsiteX7" fmla="*/ 219295 w 329042"/>
                <a:gd name="connsiteY7" fmla="*/ 61603 h 310100"/>
                <a:gd name="connsiteX8" fmla="*/ 78210 w 329042"/>
                <a:gd name="connsiteY8" fmla="*/ 61338 h 310100"/>
                <a:gd name="connsiteX9" fmla="*/ 75770 w 329042"/>
                <a:gd name="connsiteY9" fmla="*/ 61667 h 310100"/>
                <a:gd name="connsiteX10" fmla="*/ 75770 w 329042"/>
                <a:gd name="connsiteY10" fmla="*/ 127064 h 310100"/>
                <a:gd name="connsiteX11" fmla="*/ 76145 w 329042"/>
                <a:gd name="connsiteY11" fmla="*/ 189224 h 310100"/>
                <a:gd name="connsiteX12" fmla="*/ 76145 w 329042"/>
                <a:gd name="connsiteY12" fmla="*/ 310100 h 310100"/>
                <a:gd name="connsiteX13" fmla="*/ 0 w 329042"/>
                <a:gd name="connsiteY13" fmla="*/ 310100 h 310100"/>
                <a:gd name="connsiteX14" fmla="*/ 0 w 329042"/>
                <a:gd name="connsiteY14" fmla="*/ 0 h 310100"/>
                <a:gd name="connsiteX15" fmla="*/ 230500 w 329042"/>
                <a:gd name="connsiteY15" fmla="*/ 0 h 310100"/>
                <a:gd name="connsiteX16" fmla="*/ 308226 w 329042"/>
                <a:gd name="connsiteY16" fmla="*/ 35445 h 310100"/>
                <a:gd name="connsiteX17" fmla="*/ 328983 w 329042"/>
                <a:gd name="connsiteY17" fmla="*/ 98693 h 310100"/>
                <a:gd name="connsiteX18" fmla="*/ 320190 w 329042"/>
                <a:gd name="connsiteY18" fmla="*/ 138562 h 310100"/>
                <a:gd name="connsiteX19" fmla="*/ 273814 w 329042"/>
                <a:gd name="connsiteY19" fmla="*/ 180423 h 310100"/>
                <a:gd name="connsiteX20" fmla="*/ 221232 w 329042"/>
                <a:gd name="connsiteY20" fmla="*/ 189169 h 310100"/>
                <a:gd name="connsiteX21" fmla="*/ 82241 w 329042"/>
                <a:gd name="connsiteY21" fmla="*/ 189215 h 310100"/>
                <a:gd name="connsiteX22" fmla="*/ 76145 w 329042"/>
                <a:gd name="connsiteY22" fmla="*/ 189215 h 31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9042" h="310100">
                  <a:moveTo>
                    <a:pt x="75770" y="127064"/>
                  </a:moveTo>
                  <a:lnTo>
                    <a:pt x="80989" y="127064"/>
                  </a:lnTo>
                  <a:cubicBezTo>
                    <a:pt x="125098" y="127064"/>
                    <a:pt x="169226" y="127082"/>
                    <a:pt x="213308" y="127027"/>
                  </a:cubicBezTo>
                  <a:cubicBezTo>
                    <a:pt x="217348" y="127027"/>
                    <a:pt x="221369" y="126762"/>
                    <a:pt x="225336" y="126277"/>
                  </a:cubicBezTo>
                  <a:cubicBezTo>
                    <a:pt x="240517" y="124404"/>
                    <a:pt x="249127" y="117558"/>
                    <a:pt x="251641" y="104954"/>
                  </a:cubicBezTo>
                  <a:cubicBezTo>
                    <a:pt x="252573" y="100393"/>
                    <a:pt x="252902" y="95576"/>
                    <a:pt x="252628" y="90924"/>
                  </a:cubicBezTo>
                  <a:cubicBezTo>
                    <a:pt x="251924" y="78677"/>
                    <a:pt x="247080" y="68769"/>
                    <a:pt x="234686" y="64555"/>
                  </a:cubicBezTo>
                  <a:cubicBezTo>
                    <a:pt x="229778" y="62883"/>
                    <a:pt x="224450" y="61640"/>
                    <a:pt x="219295" y="61603"/>
                  </a:cubicBezTo>
                  <a:cubicBezTo>
                    <a:pt x="172260" y="61320"/>
                    <a:pt x="125263" y="61356"/>
                    <a:pt x="78210" y="61338"/>
                  </a:cubicBezTo>
                  <a:cubicBezTo>
                    <a:pt x="77461" y="61338"/>
                    <a:pt x="76666" y="61539"/>
                    <a:pt x="75770" y="61667"/>
                  </a:cubicBezTo>
                  <a:lnTo>
                    <a:pt x="75770" y="127064"/>
                  </a:lnTo>
                  <a:close/>
                  <a:moveTo>
                    <a:pt x="76145" y="189224"/>
                  </a:moveTo>
                  <a:lnTo>
                    <a:pt x="76145" y="310100"/>
                  </a:lnTo>
                  <a:lnTo>
                    <a:pt x="0" y="310100"/>
                  </a:lnTo>
                  <a:lnTo>
                    <a:pt x="0" y="0"/>
                  </a:lnTo>
                  <a:lnTo>
                    <a:pt x="230500" y="0"/>
                  </a:lnTo>
                  <a:cubicBezTo>
                    <a:pt x="261256" y="0"/>
                    <a:pt x="287972" y="11452"/>
                    <a:pt x="308226" y="35445"/>
                  </a:cubicBezTo>
                  <a:cubicBezTo>
                    <a:pt x="323563" y="53642"/>
                    <a:pt x="329723" y="75076"/>
                    <a:pt x="328983" y="98693"/>
                  </a:cubicBezTo>
                  <a:cubicBezTo>
                    <a:pt x="328553" y="112558"/>
                    <a:pt x="326177" y="125967"/>
                    <a:pt x="320190" y="138562"/>
                  </a:cubicBezTo>
                  <a:cubicBezTo>
                    <a:pt x="310539" y="158962"/>
                    <a:pt x="294242" y="172023"/>
                    <a:pt x="273814" y="180423"/>
                  </a:cubicBezTo>
                  <a:cubicBezTo>
                    <a:pt x="256969" y="187351"/>
                    <a:pt x="239183" y="189124"/>
                    <a:pt x="221232" y="189169"/>
                  </a:cubicBezTo>
                  <a:cubicBezTo>
                    <a:pt x="174902" y="189316"/>
                    <a:pt x="128562" y="189215"/>
                    <a:pt x="82241" y="189215"/>
                  </a:cubicBezTo>
                  <a:lnTo>
                    <a:pt x="76145" y="189215"/>
                  </a:lnTo>
                  <a:close/>
                </a:path>
              </a:pathLst>
            </a:custGeom>
            <a:grpFill/>
            <a:ln w="914" cap="flat">
              <a:noFill/>
              <a:prstDash val="solid"/>
              <a:miter/>
            </a:ln>
          </p:spPr>
          <p:txBody>
            <a:bodyPr rtlCol="0" anchor="ctr"/>
            <a:lstStyle/>
            <a:p>
              <a:endParaRPr lang="en-GB" dirty="0"/>
            </a:p>
          </p:txBody>
        </p:sp>
        <p:sp>
          <p:nvSpPr>
            <p:cNvPr id="14" name="Free-form: Shape 13">
              <a:extLst>
                <a:ext uri="{FF2B5EF4-FFF2-40B4-BE49-F238E27FC236}">
                  <a16:creationId xmlns:a16="http://schemas.microsoft.com/office/drawing/2014/main" id="{ABA045DE-398A-8BD5-9E50-BCBD3DAD6C8E}"/>
                </a:ext>
              </a:extLst>
            </p:cNvPr>
            <p:cNvSpPr/>
            <p:nvPr/>
          </p:nvSpPr>
          <p:spPr>
            <a:xfrm>
              <a:off x="695125" y="248750"/>
              <a:ext cx="383968" cy="310036"/>
            </a:xfrm>
            <a:custGeom>
              <a:avLst/>
              <a:gdLst>
                <a:gd name="connsiteX0" fmla="*/ 281245 w 383968"/>
                <a:gd name="connsiteY0" fmla="*/ 0 h 310036"/>
                <a:gd name="connsiteX1" fmla="*/ 192670 w 383968"/>
                <a:gd name="connsiteY1" fmla="*/ 98337 h 310036"/>
                <a:gd name="connsiteX2" fmla="*/ 104497 w 383968"/>
                <a:gd name="connsiteY2" fmla="*/ 0 h 310036"/>
                <a:gd name="connsiteX3" fmla="*/ 1325 w 383968"/>
                <a:gd name="connsiteY3" fmla="*/ 0 h 310036"/>
                <a:gd name="connsiteX4" fmla="*/ 139503 w 383968"/>
                <a:gd name="connsiteY4" fmla="*/ 153688 h 310036"/>
                <a:gd name="connsiteX5" fmla="*/ 0 w 383968"/>
                <a:gd name="connsiteY5" fmla="*/ 310036 h 310036"/>
                <a:gd name="connsiteX6" fmla="*/ 101426 w 383968"/>
                <a:gd name="connsiteY6" fmla="*/ 310036 h 310036"/>
                <a:gd name="connsiteX7" fmla="*/ 190449 w 383968"/>
                <a:gd name="connsiteY7" fmla="*/ 211261 h 310036"/>
                <a:gd name="connsiteX8" fmla="*/ 279454 w 383968"/>
                <a:gd name="connsiteY8" fmla="*/ 310036 h 310036"/>
                <a:gd name="connsiteX9" fmla="*/ 380880 w 383968"/>
                <a:gd name="connsiteY9" fmla="*/ 310036 h 310036"/>
                <a:gd name="connsiteX10" fmla="*/ 244055 w 383968"/>
                <a:gd name="connsiteY10" fmla="*/ 156348 h 310036"/>
                <a:gd name="connsiteX11" fmla="*/ 383969 w 383968"/>
                <a:gd name="connsiteY11" fmla="*/ 0 h 3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968" h="310036">
                  <a:moveTo>
                    <a:pt x="281245" y="0"/>
                  </a:moveTo>
                  <a:lnTo>
                    <a:pt x="192670" y="98337"/>
                  </a:lnTo>
                  <a:lnTo>
                    <a:pt x="104497" y="0"/>
                  </a:lnTo>
                  <a:lnTo>
                    <a:pt x="1325" y="0"/>
                  </a:lnTo>
                  <a:lnTo>
                    <a:pt x="139503" y="153688"/>
                  </a:lnTo>
                  <a:lnTo>
                    <a:pt x="0" y="310036"/>
                  </a:lnTo>
                  <a:lnTo>
                    <a:pt x="101426" y="310036"/>
                  </a:lnTo>
                  <a:lnTo>
                    <a:pt x="190449" y="211261"/>
                  </a:lnTo>
                  <a:lnTo>
                    <a:pt x="279454" y="310036"/>
                  </a:lnTo>
                  <a:lnTo>
                    <a:pt x="380880" y="310036"/>
                  </a:lnTo>
                  <a:lnTo>
                    <a:pt x="244055" y="156348"/>
                  </a:lnTo>
                  <a:lnTo>
                    <a:pt x="383969" y="0"/>
                  </a:lnTo>
                  <a:close/>
                </a:path>
              </a:pathLst>
            </a:custGeom>
            <a:grpFill/>
            <a:ln w="914" cap="flat">
              <a:noFill/>
              <a:prstDash val="solid"/>
              <a:miter/>
            </a:ln>
          </p:spPr>
          <p:txBody>
            <a:bodyPr rtlCol="0" anchor="ctr"/>
            <a:lstStyle/>
            <a:p>
              <a:endParaRPr lang="en-GB" dirty="0"/>
            </a:p>
          </p:txBody>
        </p:sp>
        <p:sp>
          <p:nvSpPr>
            <p:cNvPr id="15" name="Free-form: Shape 14">
              <a:extLst>
                <a:ext uri="{FF2B5EF4-FFF2-40B4-BE49-F238E27FC236}">
                  <a16:creationId xmlns:a16="http://schemas.microsoft.com/office/drawing/2014/main" id="{BD977F90-A06B-C8D5-9516-10CE846630B2}"/>
                </a:ext>
              </a:extLst>
            </p:cNvPr>
            <p:cNvSpPr/>
            <p:nvPr/>
          </p:nvSpPr>
          <p:spPr>
            <a:xfrm>
              <a:off x="1901378" y="352872"/>
              <a:ext cx="97066" cy="97066"/>
            </a:xfrm>
            <a:custGeom>
              <a:avLst/>
              <a:gdLst>
                <a:gd name="connsiteX0" fmla="*/ 97066 w 97066"/>
                <a:gd name="connsiteY0" fmla="*/ 48533 h 97066"/>
                <a:gd name="connsiteX1" fmla="*/ 48533 w 97066"/>
                <a:gd name="connsiteY1" fmla="*/ 97066 h 97066"/>
                <a:gd name="connsiteX2" fmla="*/ 0 w 97066"/>
                <a:gd name="connsiteY2" fmla="*/ 48533 h 97066"/>
                <a:gd name="connsiteX3" fmla="*/ 48533 w 97066"/>
                <a:gd name="connsiteY3" fmla="*/ 0 h 97066"/>
                <a:gd name="connsiteX4" fmla="*/ 97066 w 97066"/>
                <a:gd name="connsiteY4" fmla="*/ 48533 h 97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66" h="97066">
                  <a:moveTo>
                    <a:pt x="97066" y="48533"/>
                  </a:moveTo>
                  <a:cubicBezTo>
                    <a:pt x="97066" y="75341"/>
                    <a:pt x="75331" y="97066"/>
                    <a:pt x="48533" y="97066"/>
                  </a:cubicBezTo>
                  <a:cubicBezTo>
                    <a:pt x="21726" y="97066"/>
                    <a:pt x="0" y="75341"/>
                    <a:pt x="0" y="48533"/>
                  </a:cubicBezTo>
                  <a:cubicBezTo>
                    <a:pt x="0" y="21726"/>
                    <a:pt x="21726" y="0"/>
                    <a:pt x="48533" y="0"/>
                  </a:cubicBezTo>
                  <a:cubicBezTo>
                    <a:pt x="75341" y="0"/>
                    <a:pt x="97066" y="21726"/>
                    <a:pt x="97066" y="48533"/>
                  </a:cubicBezTo>
                </a:path>
              </a:pathLst>
            </a:custGeom>
            <a:grpFill/>
            <a:ln w="914" cap="flat">
              <a:noFill/>
              <a:prstDash val="solid"/>
              <a:miter/>
            </a:ln>
          </p:spPr>
          <p:txBody>
            <a:bodyPr rtlCol="0" anchor="ctr"/>
            <a:lstStyle/>
            <a:p>
              <a:endParaRPr lang="en-GB" dirty="0"/>
            </a:p>
          </p:txBody>
        </p:sp>
        <p:sp>
          <p:nvSpPr>
            <p:cNvPr id="16" name="Free-form: Shape 15">
              <a:extLst>
                <a:ext uri="{FF2B5EF4-FFF2-40B4-BE49-F238E27FC236}">
                  <a16:creationId xmlns:a16="http://schemas.microsoft.com/office/drawing/2014/main" id="{D9859917-BF34-87CB-6A2C-052DF73011A7}"/>
                </a:ext>
              </a:extLst>
            </p:cNvPr>
            <p:cNvSpPr/>
            <p:nvPr/>
          </p:nvSpPr>
          <p:spPr>
            <a:xfrm>
              <a:off x="2065514" y="241303"/>
              <a:ext cx="360139" cy="318515"/>
            </a:xfrm>
            <a:custGeom>
              <a:avLst/>
              <a:gdLst>
                <a:gd name="connsiteX0" fmla="*/ 184881 w 360139"/>
                <a:gd name="connsiteY0" fmla="*/ 256282 h 318515"/>
                <a:gd name="connsiteX1" fmla="*/ 126925 w 360139"/>
                <a:gd name="connsiteY1" fmla="*/ 242224 h 318515"/>
                <a:gd name="connsiteX2" fmla="*/ 73603 w 360139"/>
                <a:gd name="connsiteY2" fmla="*/ 184295 h 318515"/>
                <a:gd name="connsiteX3" fmla="*/ 71318 w 360139"/>
                <a:gd name="connsiteY3" fmla="*/ 136457 h 318515"/>
                <a:gd name="connsiteX4" fmla="*/ 142783 w 360139"/>
                <a:gd name="connsiteY4" fmla="*/ 68328 h 318515"/>
                <a:gd name="connsiteX5" fmla="*/ 247362 w 360139"/>
                <a:gd name="connsiteY5" fmla="*/ 76161 h 318515"/>
                <a:gd name="connsiteX6" fmla="*/ 290320 w 360139"/>
                <a:gd name="connsiteY6" fmla="*/ 132106 h 318515"/>
                <a:gd name="connsiteX7" fmla="*/ 290320 w 360139"/>
                <a:gd name="connsiteY7" fmla="*/ 136685 h 318515"/>
                <a:gd name="connsiteX8" fmla="*/ 162159 w 360139"/>
                <a:gd name="connsiteY8" fmla="*/ 136685 h 318515"/>
                <a:gd name="connsiteX9" fmla="*/ 138423 w 360139"/>
                <a:gd name="connsiteY9" fmla="*/ 150276 h 318515"/>
                <a:gd name="connsiteX10" fmla="*/ 118462 w 360139"/>
                <a:gd name="connsiteY10" fmla="*/ 184295 h 318515"/>
                <a:gd name="connsiteX11" fmla="*/ 359920 w 360139"/>
                <a:gd name="connsiteY11" fmla="*/ 184295 h 318515"/>
                <a:gd name="connsiteX12" fmla="*/ 360140 w 360139"/>
                <a:gd name="connsiteY12" fmla="*/ 184076 h 318515"/>
                <a:gd name="connsiteX13" fmla="*/ 359966 w 360139"/>
                <a:gd name="connsiteY13" fmla="*/ 136685 h 318515"/>
                <a:gd name="connsiteX14" fmla="*/ 344410 w 360139"/>
                <a:gd name="connsiteY14" fmla="*/ 76956 h 318515"/>
                <a:gd name="connsiteX15" fmla="*/ 267333 w 360139"/>
                <a:gd name="connsiteY15" fmla="*/ 14365 h 318515"/>
                <a:gd name="connsiteX16" fmla="*/ 194506 w 360139"/>
                <a:gd name="connsiteY16" fmla="*/ 455 h 318515"/>
                <a:gd name="connsiteX17" fmla="*/ 69608 w 360139"/>
                <a:gd name="connsiteY17" fmla="*/ 28112 h 318515"/>
                <a:gd name="connsiteX18" fmla="*/ 21011 w 360139"/>
                <a:gd name="connsiteY18" fmla="*/ 77550 h 318515"/>
                <a:gd name="connsiteX19" fmla="*/ 8 w 360139"/>
                <a:gd name="connsiteY19" fmla="*/ 156647 h 318515"/>
                <a:gd name="connsiteX20" fmla="*/ 17685 w 360139"/>
                <a:gd name="connsiteY20" fmla="*/ 233806 h 318515"/>
                <a:gd name="connsiteX21" fmla="*/ 68046 w 360139"/>
                <a:gd name="connsiteY21" fmla="*/ 288344 h 318515"/>
                <a:gd name="connsiteX22" fmla="*/ 192550 w 360139"/>
                <a:gd name="connsiteY22" fmla="*/ 318515 h 318515"/>
                <a:gd name="connsiteX23" fmla="*/ 346786 w 360139"/>
                <a:gd name="connsiteY23" fmla="*/ 258905 h 318515"/>
                <a:gd name="connsiteX24" fmla="*/ 346823 w 360139"/>
                <a:gd name="connsiteY24" fmla="*/ 258786 h 318515"/>
                <a:gd name="connsiteX25" fmla="*/ 346823 w 360139"/>
                <a:gd name="connsiteY25" fmla="*/ 214274 h 318515"/>
                <a:gd name="connsiteX26" fmla="*/ 346494 w 360139"/>
                <a:gd name="connsiteY26" fmla="*/ 214082 h 318515"/>
                <a:gd name="connsiteX27" fmla="*/ 279004 w 360139"/>
                <a:gd name="connsiteY27" fmla="*/ 245359 h 318515"/>
                <a:gd name="connsiteX28" fmla="*/ 184881 w 360139"/>
                <a:gd name="connsiteY28" fmla="*/ 256282 h 318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0139" h="318515">
                  <a:moveTo>
                    <a:pt x="184881" y="256282"/>
                  </a:moveTo>
                  <a:cubicBezTo>
                    <a:pt x="165295" y="255203"/>
                    <a:pt x="145324" y="249948"/>
                    <a:pt x="126925" y="242224"/>
                  </a:cubicBezTo>
                  <a:cubicBezTo>
                    <a:pt x="102896" y="232116"/>
                    <a:pt x="82569" y="211276"/>
                    <a:pt x="73603" y="184295"/>
                  </a:cubicBezTo>
                  <a:cubicBezTo>
                    <a:pt x="70431" y="174753"/>
                    <a:pt x="67031" y="156336"/>
                    <a:pt x="71318" y="136457"/>
                  </a:cubicBezTo>
                  <a:cubicBezTo>
                    <a:pt x="76829" y="110902"/>
                    <a:pt x="95054" y="82942"/>
                    <a:pt x="142783" y="68328"/>
                  </a:cubicBezTo>
                  <a:cubicBezTo>
                    <a:pt x="171016" y="59690"/>
                    <a:pt x="220418" y="63739"/>
                    <a:pt x="247362" y="76161"/>
                  </a:cubicBezTo>
                  <a:cubicBezTo>
                    <a:pt x="271062" y="87110"/>
                    <a:pt x="290329" y="104632"/>
                    <a:pt x="290320" y="132106"/>
                  </a:cubicBezTo>
                  <a:lnTo>
                    <a:pt x="290320" y="136685"/>
                  </a:lnTo>
                  <a:lnTo>
                    <a:pt x="162159" y="136685"/>
                  </a:lnTo>
                  <a:cubicBezTo>
                    <a:pt x="152398" y="136685"/>
                    <a:pt x="143368" y="141859"/>
                    <a:pt x="138423" y="150276"/>
                  </a:cubicBezTo>
                  <a:lnTo>
                    <a:pt x="118462" y="184295"/>
                  </a:lnTo>
                  <a:lnTo>
                    <a:pt x="359920" y="184295"/>
                  </a:lnTo>
                  <a:cubicBezTo>
                    <a:pt x="360039" y="184295"/>
                    <a:pt x="360140" y="184195"/>
                    <a:pt x="360140" y="184076"/>
                  </a:cubicBezTo>
                  <a:lnTo>
                    <a:pt x="359966" y="136685"/>
                  </a:lnTo>
                  <a:cubicBezTo>
                    <a:pt x="359966" y="115161"/>
                    <a:pt x="355360" y="96067"/>
                    <a:pt x="344410" y="76956"/>
                  </a:cubicBezTo>
                  <a:cubicBezTo>
                    <a:pt x="326779" y="46200"/>
                    <a:pt x="299898" y="26668"/>
                    <a:pt x="267333" y="14365"/>
                  </a:cubicBezTo>
                  <a:cubicBezTo>
                    <a:pt x="243898" y="5527"/>
                    <a:pt x="219412" y="1825"/>
                    <a:pt x="194506" y="455"/>
                  </a:cubicBezTo>
                  <a:cubicBezTo>
                    <a:pt x="150259" y="-1986"/>
                    <a:pt x="108161" y="5143"/>
                    <a:pt x="69608" y="28112"/>
                  </a:cubicBezTo>
                  <a:cubicBezTo>
                    <a:pt x="49135" y="40296"/>
                    <a:pt x="33213" y="57214"/>
                    <a:pt x="21011" y="77550"/>
                  </a:cubicBezTo>
                  <a:cubicBezTo>
                    <a:pt x="6461" y="101835"/>
                    <a:pt x="264" y="128450"/>
                    <a:pt x="8" y="156647"/>
                  </a:cubicBezTo>
                  <a:cubicBezTo>
                    <a:pt x="-230" y="183802"/>
                    <a:pt x="4852" y="209613"/>
                    <a:pt x="17685" y="233806"/>
                  </a:cubicBezTo>
                  <a:cubicBezTo>
                    <a:pt x="29740" y="256464"/>
                    <a:pt x="46786" y="274351"/>
                    <a:pt x="68046" y="288344"/>
                  </a:cubicBezTo>
                  <a:cubicBezTo>
                    <a:pt x="86499" y="300510"/>
                    <a:pt x="124850" y="318515"/>
                    <a:pt x="192550" y="318515"/>
                  </a:cubicBezTo>
                  <a:cubicBezTo>
                    <a:pt x="302302" y="318515"/>
                    <a:pt x="345452" y="260724"/>
                    <a:pt x="346786" y="258905"/>
                  </a:cubicBezTo>
                  <a:cubicBezTo>
                    <a:pt x="346814" y="258868"/>
                    <a:pt x="346823" y="258832"/>
                    <a:pt x="346823" y="258786"/>
                  </a:cubicBezTo>
                  <a:lnTo>
                    <a:pt x="346823" y="214274"/>
                  </a:lnTo>
                  <a:cubicBezTo>
                    <a:pt x="346823" y="214101"/>
                    <a:pt x="346640" y="213991"/>
                    <a:pt x="346494" y="214082"/>
                  </a:cubicBezTo>
                  <a:cubicBezTo>
                    <a:pt x="342737" y="216276"/>
                    <a:pt x="307521" y="236667"/>
                    <a:pt x="279004" y="245359"/>
                  </a:cubicBezTo>
                  <a:cubicBezTo>
                    <a:pt x="241220" y="256867"/>
                    <a:pt x="204724" y="257415"/>
                    <a:pt x="184881" y="256282"/>
                  </a:cubicBezTo>
                </a:path>
              </a:pathLst>
            </a:custGeom>
            <a:grpFill/>
            <a:ln w="914" cap="flat">
              <a:noFill/>
              <a:prstDash val="solid"/>
              <a:miter/>
            </a:ln>
          </p:spPr>
          <p:txBody>
            <a:bodyPr rtlCol="0" anchor="ctr"/>
            <a:lstStyle/>
            <a:p>
              <a:endParaRPr lang="en-GB" dirty="0"/>
            </a:p>
          </p:txBody>
        </p:sp>
      </p:grpSp>
      <p:sp>
        <p:nvSpPr>
          <p:cNvPr id="2" name="Main Title">
            <a:extLst>
              <a:ext uri="{FF2B5EF4-FFF2-40B4-BE49-F238E27FC236}">
                <a16:creationId xmlns:a16="http://schemas.microsoft.com/office/drawing/2014/main" id="{9015C813-5B84-E57E-CDE7-D767064A0786}"/>
              </a:ext>
            </a:extLst>
          </p:cNvPr>
          <p:cNvSpPr>
            <a:spLocks noGrp="1"/>
          </p:cNvSpPr>
          <p:nvPr>
            <p:ph type="ctrTitle"/>
          </p:nvPr>
        </p:nvSpPr>
        <p:spPr>
          <a:xfrm>
            <a:off x="0" y="3352801"/>
            <a:ext cx="8128000" cy="914400"/>
          </a:xfrm>
          <a:prstGeom prst="rect">
            <a:avLst/>
          </a:prstGeom>
          <a:solidFill>
            <a:schemeClr val="bg2"/>
          </a:solidFill>
        </p:spPr>
        <p:txBody>
          <a:bodyPr lIns="360000" tIns="0" rIns="0" bIns="0" anchor="ctr">
            <a:normAutofit/>
          </a:bodyPr>
          <a:lstStyle>
            <a:lvl1pPr algn="l">
              <a:defRPr sz="4000">
                <a:solidFill>
                  <a:schemeClr val="bg1"/>
                </a:solidFill>
                <a:latin typeface="HelveticaNowText Medium" panose="020B0604030202020204" pitchFamily="34" charset="0"/>
                <a:cs typeface="HelveticaNowText Medium" panose="020B0604030202020204" pitchFamily="34" charset="0"/>
              </a:defRPr>
            </a:lvl1pPr>
          </a:lstStyle>
          <a:p>
            <a:r>
              <a:rPr lang="en-GB"/>
              <a:t>Click to edit Master title style</a:t>
            </a:r>
          </a:p>
        </p:txBody>
      </p:sp>
    </p:spTree>
    <p:extLst>
      <p:ext uri="{BB962C8B-B14F-4D97-AF65-F5344CB8AC3E}">
        <p14:creationId xmlns:p14="http://schemas.microsoft.com/office/powerpoint/2010/main" val="244584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2" presetClass="entr" presetSubtype="8"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par>
                                <p:cTn id="15" presetID="47" presetClass="entr" presetSubtype="0" fill="hold" grpId="0" nodeType="withEffect">
                                  <p:stCondLst>
                                    <p:cond delay="25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25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tmplLst>
          <p:tmpl>
            <p:tnLst>
              <p:par>
                <p:cTn presetID="47"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P spid="9" grpId="0"/>
      <p:bldP spid="2"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4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CFD40BF8-9F7C-45B4-8356-8B470D48CEE6}"/>
              </a:ext>
            </a:extLst>
          </p:cNvPr>
          <p:cNvSpPr>
            <a:spLocks noGrp="1"/>
          </p:cNvSpPr>
          <p:nvPr>
            <p:ph type="pic" sz="quarter" idx="10"/>
          </p:nvPr>
        </p:nvSpPr>
        <p:spPr>
          <a:xfrm>
            <a:off x="903926"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dirty="0"/>
              <a:t>Click icon to add picture</a:t>
            </a:r>
          </a:p>
        </p:txBody>
      </p:sp>
      <p:sp>
        <p:nvSpPr>
          <p:cNvPr id="11" name="Picture Placeholder 10">
            <a:extLst>
              <a:ext uri="{FF2B5EF4-FFF2-40B4-BE49-F238E27FC236}">
                <a16:creationId xmlns:a16="http://schemas.microsoft.com/office/drawing/2014/main" id="{6DA9C0AE-4A27-4972-B150-BD33D69EFA6D}"/>
              </a:ext>
            </a:extLst>
          </p:cNvPr>
          <p:cNvSpPr>
            <a:spLocks noGrp="1"/>
          </p:cNvSpPr>
          <p:nvPr>
            <p:ph type="pic" sz="quarter" idx="11"/>
          </p:nvPr>
        </p:nvSpPr>
        <p:spPr>
          <a:xfrm>
            <a:off x="4433218"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dirty="0"/>
              <a:t>Click icon to add picture</a:t>
            </a:r>
          </a:p>
        </p:txBody>
      </p:sp>
      <p:sp>
        <p:nvSpPr>
          <p:cNvPr id="12" name="Picture Placeholder 11">
            <a:extLst>
              <a:ext uri="{FF2B5EF4-FFF2-40B4-BE49-F238E27FC236}">
                <a16:creationId xmlns:a16="http://schemas.microsoft.com/office/drawing/2014/main" id="{363378FD-28BC-4306-9116-1992593495BE}"/>
              </a:ext>
            </a:extLst>
          </p:cNvPr>
          <p:cNvSpPr>
            <a:spLocks noGrp="1"/>
          </p:cNvSpPr>
          <p:nvPr>
            <p:ph type="pic" sz="quarter" idx="12"/>
          </p:nvPr>
        </p:nvSpPr>
        <p:spPr>
          <a:xfrm>
            <a:off x="7962510" y="2329854"/>
            <a:ext cx="3325564" cy="2367116"/>
          </a:xfrm>
          <a:custGeom>
            <a:avLst/>
            <a:gdLst>
              <a:gd name="connsiteX0" fmla="*/ 51603 w 3325564"/>
              <a:gd name="connsiteY0" fmla="*/ 0 h 2367116"/>
              <a:gd name="connsiteX1" fmla="*/ 3273961 w 3325564"/>
              <a:gd name="connsiteY1" fmla="*/ 0 h 2367116"/>
              <a:gd name="connsiteX2" fmla="*/ 3325564 w 3325564"/>
              <a:gd name="connsiteY2" fmla="*/ 51603 h 2367116"/>
              <a:gd name="connsiteX3" fmla="*/ 3325564 w 3325564"/>
              <a:gd name="connsiteY3" fmla="*/ 2315513 h 2367116"/>
              <a:gd name="connsiteX4" fmla="*/ 3273961 w 3325564"/>
              <a:gd name="connsiteY4" fmla="*/ 2367116 h 2367116"/>
              <a:gd name="connsiteX5" fmla="*/ 51603 w 3325564"/>
              <a:gd name="connsiteY5" fmla="*/ 2367116 h 2367116"/>
              <a:gd name="connsiteX6" fmla="*/ 0 w 3325564"/>
              <a:gd name="connsiteY6" fmla="*/ 2315513 h 2367116"/>
              <a:gd name="connsiteX7" fmla="*/ 0 w 3325564"/>
              <a:gd name="connsiteY7" fmla="*/ 51603 h 2367116"/>
              <a:gd name="connsiteX8" fmla="*/ 51603 w 3325564"/>
              <a:gd name="connsiteY8" fmla="*/ 0 h 236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25564" h="2367116">
                <a:moveTo>
                  <a:pt x="51603" y="0"/>
                </a:moveTo>
                <a:lnTo>
                  <a:pt x="3273961" y="0"/>
                </a:lnTo>
                <a:cubicBezTo>
                  <a:pt x="3302461" y="0"/>
                  <a:pt x="3325564" y="23103"/>
                  <a:pt x="3325564" y="51603"/>
                </a:cubicBezTo>
                <a:lnTo>
                  <a:pt x="3325564" y="2315513"/>
                </a:lnTo>
                <a:cubicBezTo>
                  <a:pt x="3325564" y="2344013"/>
                  <a:pt x="3302461" y="2367116"/>
                  <a:pt x="3273961" y="2367116"/>
                </a:cubicBezTo>
                <a:lnTo>
                  <a:pt x="51603" y="2367116"/>
                </a:lnTo>
                <a:cubicBezTo>
                  <a:pt x="23103" y="2367116"/>
                  <a:pt x="0" y="2344013"/>
                  <a:pt x="0" y="2315513"/>
                </a:cubicBezTo>
                <a:lnTo>
                  <a:pt x="0" y="51603"/>
                </a:lnTo>
                <a:cubicBezTo>
                  <a:pt x="0" y="23103"/>
                  <a:pt x="23103" y="0"/>
                  <a:pt x="51603" y="0"/>
                </a:cubicBezTo>
                <a:close/>
              </a:path>
            </a:pathLst>
          </a:custGeom>
        </p:spPr>
        <p:txBody>
          <a:bodyPr wrap="square">
            <a:noAutofit/>
          </a:bodyPr>
          <a:lstStyle/>
          <a:p>
            <a:r>
              <a:rPr lang="en-GB" dirty="0"/>
              <a:t>Click icon to add picture</a:t>
            </a:r>
          </a:p>
        </p:txBody>
      </p:sp>
      <p:sp>
        <p:nvSpPr>
          <p:cNvPr id="2" name="TextBox 1">
            <a:extLst>
              <a:ext uri="{FF2B5EF4-FFF2-40B4-BE49-F238E27FC236}">
                <a16:creationId xmlns:a16="http://schemas.microsoft.com/office/drawing/2014/main" id="{4F3D27F2-A324-2019-2E86-B0A78BFE9A4E}"/>
              </a:ext>
            </a:extLst>
          </p:cNvPr>
          <p:cNvSpPr txBox="1"/>
          <p:nvPr userDrawn="1"/>
        </p:nvSpPr>
        <p:spPr>
          <a:xfrm>
            <a:off x="1875692" y="6670431"/>
            <a:ext cx="0" cy="0"/>
          </a:xfrm>
          <a:prstGeom prst="rect">
            <a:avLst/>
          </a:prstGeom>
        </p:spPr>
        <p:txBody>
          <a:bodyPr wrap="none" lIns="0" tIns="91428" rIns="0" bIns="0" rtlCol="0" anchor="ctr">
            <a:noAutofit/>
          </a:bodyPr>
          <a:lstStyle/>
          <a:p>
            <a:pPr marL="0" marR="0" indent="0" algn="l" defTabSz="914217" rtl="0" eaLnBrk="1" fontAlgn="auto" latinLnBrk="0" hangingPunct="1">
              <a:lnSpc>
                <a:spcPct val="80000"/>
              </a:lnSpc>
              <a:spcBef>
                <a:spcPts val="1000"/>
              </a:spcBef>
              <a:spcAft>
                <a:spcPts val="0"/>
              </a:spcAft>
              <a:buClrTx/>
              <a:buSzTx/>
              <a:buFont typeface="Arial"/>
              <a:buNone/>
              <a:tabLst/>
            </a:pPr>
            <a:endParaRPr kumimoji="0" lang="en-US" sz="2699" b="0" i="0" u="none" strike="noStrike" kern="1200" cap="none" spc="0" normalizeH="0" baseline="0" noProof="0" dirty="0">
              <a:ln>
                <a:noFill/>
              </a:ln>
              <a:solidFill>
                <a:srgbClr val="15141D"/>
              </a:solidFill>
              <a:effectLst/>
              <a:uLnTx/>
              <a:uFillTx/>
              <a:latin typeface="Calibri" panose="020F0502020204030204"/>
              <a:ea typeface="+mn-ea"/>
              <a:cs typeface="Calibri Light" panose="020F0302020204030204" pitchFamily="34" charset="0"/>
            </a:endParaRPr>
          </a:p>
        </p:txBody>
      </p:sp>
      <p:sp>
        <p:nvSpPr>
          <p:cNvPr id="3" name="TextBox 2">
            <a:extLst>
              <a:ext uri="{FF2B5EF4-FFF2-40B4-BE49-F238E27FC236}">
                <a16:creationId xmlns:a16="http://schemas.microsoft.com/office/drawing/2014/main" id="{EF6C9384-2D16-5896-501D-752F00FA32C9}"/>
              </a:ext>
            </a:extLst>
          </p:cNvPr>
          <p:cNvSpPr txBox="1"/>
          <p:nvPr userDrawn="1"/>
        </p:nvSpPr>
        <p:spPr>
          <a:xfrm>
            <a:off x="797169" y="6658708"/>
            <a:ext cx="0" cy="0"/>
          </a:xfrm>
          <a:prstGeom prst="rect">
            <a:avLst/>
          </a:prstGeom>
        </p:spPr>
        <p:txBody>
          <a:bodyPr wrap="none" lIns="0" tIns="91428" rIns="0" bIns="0" rtlCol="0" anchor="ctr">
            <a:noAutofit/>
          </a:bodyPr>
          <a:lstStyle/>
          <a:p>
            <a:pPr marL="0" marR="0" indent="0" algn="l" defTabSz="914217" rtl="0" eaLnBrk="1" fontAlgn="auto" latinLnBrk="0" hangingPunct="1">
              <a:lnSpc>
                <a:spcPct val="80000"/>
              </a:lnSpc>
              <a:spcBef>
                <a:spcPts val="1000"/>
              </a:spcBef>
              <a:spcAft>
                <a:spcPts val="0"/>
              </a:spcAft>
              <a:buClrTx/>
              <a:buSzTx/>
              <a:buFont typeface="Arial"/>
              <a:buNone/>
              <a:tabLst/>
            </a:pPr>
            <a:endParaRPr kumimoji="0" lang="en-US" sz="2699" b="0" i="0" u="none" strike="noStrike" kern="1200" cap="none" spc="0" normalizeH="0" baseline="0" noProof="0" dirty="0">
              <a:ln>
                <a:noFill/>
              </a:ln>
              <a:solidFill>
                <a:srgbClr val="15141D"/>
              </a:solidFill>
              <a:effectLst/>
              <a:uLnTx/>
              <a:uFillTx/>
              <a:latin typeface="Calibri" panose="020F0502020204030204"/>
              <a:ea typeface="+mn-ea"/>
              <a:cs typeface="Calibri Light" panose="020F0302020204030204" pitchFamily="34" charset="0"/>
            </a:endParaRPr>
          </a:p>
        </p:txBody>
      </p:sp>
    </p:spTree>
    <p:extLst>
      <p:ext uri="{BB962C8B-B14F-4D97-AF65-F5344CB8AC3E}">
        <p14:creationId xmlns:p14="http://schemas.microsoft.com/office/powerpoint/2010/main" val="1747311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Dark Backing - Option C">
    <p:bg>
      <p:bgPr>
        <a:solidFill>
          <a:schemeClr val="tx1"/>
        </a:solidFill>
        <a:effectLst/>
      </p:bgPr>
    </p:bg>
    <p:spTree>
      <p:nvGrpSpPr>
        <p:cNvPr id="1" name=""/>
        <p:cNvGrpSpPr/>
        <p:nvPr/>
      </p:nvGrpSpPr>
      <p:grpSpPr>
        <a:xfrm>
          <a:off x="0" y="0"/>
          <a:ext cx="0" cy="0"/>
          <a:chOff x="0" y="0"/>
          <a:chExt cx="0" cy="0"/>
        </a:xfrm>
      </p:grpSpPr>
      <p:sp>
        <p:nvSpPr>
          <p:cNvPr id="4" name="Title 23">
            <a:extLst>
              <a:ext uri="{FF2B5EF4-FFF2-40B4-BE49-F238E27FC236}">
                <a16:creationId xmlns:a16="http://schemas.microsoft.com/office/drawing/2014/main" id="{197AF948-AFDA-994B-A7C7-A4D527451FC4}"/>
              </a:ext>
            </a:extLst>
          </p:cNvPr>
          <p:cNvSpPr>
            <a:spLocks noGrp="1"/>
          </p:cNvSpPr>
          <p:nvPr>
            <p:ph type="title" hasCustomPrompt="1"/>
          </p:nvPr>
        </p:nvSpPr>
        <p:spPr>
          <a:xfrm>
            <a:off x="1008528" y="6875"/>
            <a:ext cx="10726272" cy="749300"/>
          </a:xfrm>
          <a:prstGeom prst="rect">
            <a:avLst/>
          </a:prstGeom>
          <a:ln>
            <a:noFill/>
          </a:ln>
        </p:spPr>
        <p:txBody>
          <a:bodyPr vert="horz" anchor="ctr"/>
          <a:lstStyle>
            <a:lvl1pPr marL="0" algn="r" defTabSz="609585" rtl="0" eaLnBrk="1" latinLnBrk="0" hangingPunct="1">
              <a:spcBef>
                <a:spcPct val="0"/>
              </a:spcBef>
              <a:buNone/>
              <a:defRPr lang="en-US" sz="2400" b="0" i="0" kern="0" spc="0" dirty="0">
                <a:solidFill>
                  <a:schemeClr val="bg1"/>
                </a:solidFill>
                <a:latin typeface="Helvetica" pitchFamily="2" charset="0"/>
                <a:ea typeface="+mj-ea"/>
                <a:cs typeface="+mj-cs"/>
              </a:defRPr>
            </a:lvl1pPr>
          </a:lstStyle>
          <a:p>
            <a:r>
              <a:rPr lang="en-US"/>
              <a:t>Presentation Title Slide Here</a:t>
            </a:r>
          </a:p>
        </p:txBody>
      </p:sp>
      <p:sp>
        <p:nvSpPr>
          <p:cNvPr id="6"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786132"/>
          </a:xfrm>
          <a:prstGeom prst="rect">
            <a:avLst/>
          </a:prstGeom>
        </p:spPr>
        <p:txBody>
          <a:bodyPr/>
          <a:lstStyle>
            <a:lvl1pPr>
              <a:spcBef>
                <a:spcPts val="600"/>
              </a:spcBef>
              <a:spcAft>
                <a:spcPts val="600"/>
              </a:spcAft>
              <a:defRPr sz="1600">
                <a:solidFill>
                  <a:schemeClr val="bg1"/>
                </a:solidFill>
                <a:latin typeface="Helvetica" pitchFamily="2" charset="0"/>
                <a:ea typeface="Helvetica" pitchFamily="2" charset="0"/>
                <a:cs typeface="Helvetica" pitchFamily="2" charset="0"/>
              </a:defRPr>
            </a:lvl1pPr>
            <a:lvl2pPr>
              <a:spcBef>
                <a:spcPts val="600"/>
              </a:spcBef>
              <a:spcAft>
                <a:spcPts val="600"/>
              </a:spcAft>
              <a:defRPr sz="1600">
                <a:solidFill>
                  <a:schemeClr val="bg1"/>
                </a:solidFill>
                <a:latin typeface="Helvetica" pitchFamily="2" charset="0"/>
                <a:ea typeface="Helvetica" pitchFamily="2" charset="0"/>
                <a:cs typeface="Helvetica" pitchFamily="2" charset="0"/>
              </a:defRPr>
            </a:lvl2pPr>
            <a:lvl3pPr>
              <a:spcBef>
                <a:spcPts val="600"/>
              </a:spcBef>
              <a:spcAft>
                <a:spcPts val="600"/>
              </a:spcAft>
              <a:defRPr sz="1600">
                <a:solidFill>
                  <a:schemeClr val="bg1"/>
                </a:solidFill>
                <a:latin typeface="Helvetica" pitchFamily="2" charset="0"/>
                <a:ea typeface="Helvetica" pitchFamily="2" charset="0"/>
                <a:cs typeface="Helvetica" pitchFamily="2" charset="0"/>
              </a:defRPr>
            </a:lvl3pPr>
            <a:lvl4pPr>
              <a:spcBef>
                <a:spcPts val="600"/>
              </a:spcBef>
              <a:spcAft>
                <a:spcPts val="600"/>
              </a:spcAft>
              <a:defRPr sz="1600">
                <a:solidFill>
                  <a:schemeClr val="bg1"/>
                </a:solidFill>
                <a:latin typeface="Helvetica" pitchFamily="2" charset="0"/>
                <a:ea typeface="Helvetica" pitchFamily="2" charset="0"/>
                <a:cs typeface="Helvetica" pitchFamily="2" charset="0"/>
              </a:defRPr>
            </a:lvl4pPr>
            <a:lvl5pPr>
              <a:spcBef>
                <a:spcPts val="600"/>
              </a:spcBef>
              <a:spcAft>
                <a:spcPts val="600"/>
              </a:spcAft>
              <a:defRPr sz="1600">
                <a:solidFill>
                  <a:schemeClr val="bg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9" name="Group 8"/>
          <p:cNvGrpSpPr/>
          <p:nvPr userDrawn="1"/>
        </p:nvGrpSpPr>
        <p:grpSpPr>
          <a:xfrm>
            <a:off x="-116840" y="6224711"/>
            <a:ext cx="12308840" cy="518160"/>
            <a:chOff x="-116840" y="6224711"/>
            <a:chExt cx="12308840" cy="518160"/>
          </a:xfrm>
        </p:grpSpPr>
        <p:sp>
          <p:nvSpPr>
            <p:cNvPr id="10" name="Rectangle 9"/>
            <p:cNvSpPr/>
            <p:nvPr userDrawn="1"/>
          </p:nvSpPr>
          <p:spPr>
            <a:xfrm>
              <a:off x="-116840" y="6224711"/>
              <a:ext cx="12308840" cy="518160"/>
            </a:xfrm>
            <a:prstGeom prst="rect">
              <a:avLst/>
            </a:prstGeom>
            <a:gradFill>
              <a:gsLst>
                <a:gs pos="0">
                  <a:srgbClr val="105FAC"/>
                </a:gs>
                <a:gs pos="100000">
                  <a:srgbClr val="105FAC">
                    <a:alpha val="68000"/>
                  </a:srgbClr>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TextBox 10"/>
            <p:cNvSpPr txBox="1"/>
            <p:nvPr userDrawn="1"/>
          </p:nvSpPr>
          <p:spPr>
            <a:xfrm>
              <a:off x="193040" y="6224711"/>
              <a:ext cx="4708710" cy="518160"/>
            </a:xfrm>
            <a:prstGeom prst="rect">
              <a:avLst/>
            </a:prstGeom>
            <a:noFill/>
          </p:spPr>
          <p:txBody>
            <a:bodyPr wrap="square" lIns="180000" tIns="180000" rIns="180000" bIns="180000" rtlCol="0" anchor="ctr" anchorCtr="0">
              <a:noAutofit/>
            </a:bodyPr>
            <a:lstStyle/>
            <a:p>
              <a:r>
                <a:rPr lang="en-GB" sz="1100" b="0" dirty="0">
                  <a:solidFill>
                    <a:schemeClr val="bg1"/>
                  </a:solidFill>
                  <a:latin typeface="Helvetica" pitchFamily="2" charset="0"/>
                </a:rPr>
                <a:t>Digital Transformation </a:t>
              </a:r>
              <a:r>
                <a:rPr lang="en-GB" sz="1100" b="1" baseline="0" dirty="0">
                  <a:solidFill>
                    <a:schemeClr val="bg1"/>
                  </a:solidFill>
                  <a:latin typeface="Helvetica" pitchFamily="2" charset="0"/>
                </a:rPr>
                <a:t>by Exponential-e</a:t>
              </a:r>
              <a:endParaRPr lang="en-GB" sz="1100" b="1" dirty="0">
                <a:solidFill>
                  <a:schemeClr val="bg1"/>
                </a:solidFill>
                <a:latin typeface="Helvetica" pitchFamily="2" charset="0"/>
              </a:endParaRPr>
            </a:p>
          </p:txBody>
        </p:sp>
      </p:grpSp>
    </p:spTree>
    <p:extLst>
      <p:ext uri="{BB962C8B-B14F-4D97-AF65-F5344CB8AC3E}">
        <p14:creationId xmlns:p14="http://schemas.microsoft.com/office/powerpoint/2010/main" val="269917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75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tmplLst>
          <p:tmpl>
            <p:tnLst>
              <p:par>
                <p:cTn presetID="10" presetClass="entr" presetSubtype="0" fill="hold" nodeType="withEffect">
                  <p:stCondLst>
                    <p:cond delay="7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Light Backing - Main">
    <p:spTree>
      <p:nvGrpSpPr>
        <p:cNvPr id="1" name=""/>
        <p:cNvGrpSpPr/>
        <p:nvPr/>
      </p:nvGrpSpPr>
      <p:grpSpPr>
        <a:xfrm>
          <a:off x="0" y="0"/>
          <a:ext cx="0" cy="0"/>
          <a:chOff x="0" y="0"/>
          <a:chExt cx="0" cy="0"/>
        </a:xfrm>
      </p:grpSpPr>
      <p:sp>
        <p:nvSpPr>
          <p:cNvPr id="8" name="Text Placeholder 6">
            <a:extLst>
              <a:ext uri="{FF2B5EF4-FFF2-40B4-BE49-F238E27FC236}">
                <a16:creationId xmlns:a16="http://schemas.microsoft.com/office/drawing/2014/main" id="{F62A5AA4-57D5-8B4C-923A-2C551304202B}"/>
              </a:ext>
            </a:extLst>
          </p:cNvPr>
          <p:cNvSpPr>
            <a:spLocks noGrp="1"/>
          </p:cNvSpPr>
          <p:nvPr>
            <p:ph type="body" sz="quarter" idx="10"/>
          </p:nvPr>
        </p:nvSpPr>
        <p:spPr>
          <a:xfrm>
            <a:off x="335666" y="1226917"/>
            <a:ext cx="11399134" cy="4300123"/>
          </a:xfrm>
          <a:prstGeom prst="rect">
            <a:avLst/>
          </a:prstGeom>
        </p:spPr>
        <p:txBody>
          <a:bodyPr/>
          <a:lstStyle>
            <a:lvl1pPr>
              <a:spcBef>
                <a:spcPts val="600"/>
              </a:spcBef>
              <a:spcAft>
                <a:spcPts val="600"/>
              </a:spcAft>
              <a:defRPr sz="1600">
                <a:solidFill>
                  <a:schemeClr val="tx1"/>
                </a:solidFill>
                <a:latin typeface="Helvetica" pitchFamily="2" charset="0"/>
                <a:ea typeface="Helvetica" pitchFamily="2" charset="0"/>
                <a:cs typeface="Helvetica" pitchFamily="2" charset="0"/>
              </a:defRPr>
            </a:lvl1pPr>
            <a:lvl2pPr>
              <a:spcBef>
                <a:spcPts val="600"/>
              </a:spcBef>
              <a:spcAft>
                <a:spcPts val="600"/>
              </a:spcAft>
              <a:defRPr sz="1600">
                <a:solidFill>
                  <a:schemeClr val="tx1"/>
                </a:solidFill>
                <a:latin typeface="Helvetica" pitchFamily="2" charset="0"/>
                <a:ea typeface="Helvetica" pitchFamily="2" charset="0"/>
                <a:cs typeface="Helvetica" pitchFamily="2" charset="0"/>
              </a:defRPr>
            </a:lvl2pPr>
            <a:lvl3pPr>
              <a:spcBef>
                <a:spcPts val="600"/>
              </a:spcBef>
              <a:spcAft>
                <a:spcPts val="600"/>
              </a:spcAft>
              <a:defRPr sz="1600">
                <a:solidFill>
                  <a:schemeClr val="tx1"/>
                </a:solidFill>
                <a:latin typeface="Helvetica" pitchFamily="2" charset="0"/>
                <a:ea typeface="Helvetica" pitchFamily="2" charset="0"/>
                <a:cs typeface="Helvetica" pitchFamily="2" charset="0"/>
              </a:defRPr>
            </a:lvl3pPr>
            <a:lvl4pPr>
              <a:spcBef>
                <a:spcPts val="600"/>
              </a:spcBef>
              <a:spcAft>
                <a:spcPts val="600"/>
              </a:spcAft>
              <a:defRPr sz="1600">
                <a:solidFill>
                  <a:schemeClr val="tx1"/>
                </a:solidFill>
                <a:latin typeface="Helvetica" pitchFamily="2" charset="0"/>
                <a:ea typeface="Helvetica" pitchFamily="2" charset="0"/>
                <a:cs typeface="Helvetica" pitchFamily="2" charset="0"/>
              </a:defRPr>
            </a:lvl4pPr>
            <a:lvl5pPr>
              <a:spcBef>
                <a:spcPts val="600"/>
              </a:spcBef>
              <a:spcAft>
                <a:spcPts val="600"/>
              </a:spcAft>
              <a:defRPr sz="1600">
                <a:solidFill>
                  <a:schemeClr val="tx1"/>
                </a:solidFill>
                <a:latin typeface="Helvetica" pitchFamily="2" charset="0"/>
                <a:ea typeface="Helvetica" pitchFamily="2" charset="0"/>
                <a:cs typeface="Helvetica"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8138A02E-146E-4DDA-B16C-C6DA867ADBA2}"/>
              </a:ext>
            </a:extLst>
          </p:cNvPr>
          <p:cNvSpPr txBox="1"/>
          <p:nvPr userDrawn="1"/>
        </p:nvSpPr>
        <p:spPr>
          <a:xfrm>
            <a:off x="193040" y="6224711"/>
            <a:ext cx="4708710" cy="518160"/>
          </a:xfrm>
          <a:prstGeom prst="rect">
            <a:avLst/>
          </a:prstGeom>
          <a:noFill/>
        </p:spPr>
        <p:txBody>
          <a:bodyPr wrap="square" lIns="180000" tIns="180000" rIns="180000" bIns="180000" rtlCol="0" anchor="ctr" anchorCtr="0">
            <a:noAutofit/>
          </a:bodyPr>
          <a:lstStyle/>
          <a:p>
            <a:r>
              <a:rPr lang="en-GB" sz="1100" b="0" dirty="0">
                <a:solidFill>
                  <a:schemeClr val="tx1"/>
                </a:solidFill>
                <a:latin typeface="Helvetica" pitchFamily="2" charset="0"/>
              </a:rPr>
              <a:t>Digital Transformation </a:t>
            </a:r>
            <a:r>
              <a:rPr lang="en-GB" sz="1100" b="1" baseline="0" dirty="0">
                <a:solidFill>
                  <a:schemeClr val="tx1"/>
                </a:solidFill>
                <a:latin typeface="Helvetica" pitchFamily="2" charset="0"/>
              </a:rPr>
              <a:t>by Exponential-e</a:t>
            </a:r>
            <a:endParaRPr lang="en-GB" sz="1100" b="1" dirty="0">
              <a:solidFill>
                <a:schemeClr val="tx1"/>
              </a:solidFill>
              <a:latin typeface="Helvetica" pitchFamily="2" charset="0"/>
            </a:endParaRPr>
          </a:p>
        </p:txBody>
      </p:sp>
      <p:sp>
        <p:nvSpPr>
          <p:cNvPr id="2" name="Title 23">
            <a:extLst>
              <a:ext uri="{FF2B5EF4-FFF2-40B4-BE49-F238E27FC236}">
                <a16:creationId xmlns:a16="http://schemas.microsoft.com/office/drawing/2014/main" id="{F49CCA1E-1C45-CB93-7F16-3B15E674CB12}"/>
              </a:ext>
            </a:extLst>
          </p:cNvPr>
          <p:cNvSpPr>
            <a:spLocks noGrp="1"/>
          </p:cNvSpPr>
          <p:nvPr>
            <p:ph type="title" hasCustomPrompt="1"/>
          </p:nvPr>
        </p:nvSpPr>
        <p:spPr>
          <a:xfrm>
            <a:off x="2806700" y="6875"/>
            <a:ext cx="8928100" cy="749300"/>
          </a:xfrm>
          <a:prstGeom prst="rect">
            <a:avLst/>
          </a:prstGeom>
          <a:ln>
            <a:noFill/>
          </a:ln>
        </p:spPr>
        <p:txBody>
          <a:bodyPr vert="horz" anchor="ctr"/>
          <a:lstStyle>
            <a:lvl1pPr marL="0" algn="r" defTabSz="609585" rtl="0" eaLnBrk="1" latinLnBrk="0" hangingPunct="1">
              <a:spcBef>
                <a:spcPct val="0"/>
              </a:spcBef>
              <a:buNone/>
              <a:defRPr lang="en-US" sz="2400" b="0" i="0" kern="0" spc="0" dirty="0">
                <a:solidFill>
                  <a:schemeClr val="bg1"/>
                </a:solidFill>
                <a:latin typeface="Helvetica" pitchFamily="2" charset="0"/>
                <a:ea typeface="+mj-ea"/>
                <a:cs typeface="+mj-cs"/>
              </a:defRPr>
            </a:lvl1pPr>
          </a:lstStyle>
          <a:p>
            <a:r>
              <a:rPr lang="en-US"/>
              <a:t>Presentation Title Slide Here</a:t>
            </a:r>
          </a:p>
        </p:txBody>
      </p:sp>
    </p:spTree>
    <p:extLst>
      <p:ext uri="{BB962C8B-B14F-4D97-AF65-F5344CB8AC3E}">
        <p14:creationId xmlns:p14="http://schemas.microsoft.com/office/powerpoint/2010/main" val="425785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5887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8F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9391648"/>
      </p:ext>
    </p:extLst>
  </p:cSld>
  <p:clrMap bg1="lt1" tx1="dk1" bg2="lt2" tx2="dk2" accent1="accent1" accent2="accent2" accent3="accent3" accent4="accent4" accent5="accent5" accent6="accent6" hlink="hlink" folHlink="folHlink"/>
  <p:sldLayoutIdLst>
    <p:sldLayoutId id="2147483665" r:id="rId1"/>
    <p:sldLayoutId id="2147483667" r:id="rId2"/>
  </p:sldLayoutIdLst>
  <p:hf sldNum="0"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919232"/>
      </p:ext>
    </p:extLst>
  </p:cSld>
  <p:clrMap bg1="lt1" tx1="dk1" bg2="lt2" tx2="dk2" accent1="accent1" accent2="accent2" accent3="accent3" accent4="accent4" accent5="accent5" accent6="accent6" hlink="hlink" folHlink="folHlink"/>
  <p:sldLayoutIdLst>
    <p:sldLayoutId id="2147483669" r:id="rId1"/>
    <p:sldLayoutId id="2147483672" r:id="rId2"/>
    <p:sldLayoutId id="2147483673" r:id="rId3"/>
    <p:sldLayoutId id="2147483674" r:id="rId4"/>
    <p:sldLayoutId id="2147483675" r:id="rId5"/>
    <p:sldLayoutId id="2147483676" r:id="rId6"/>
    <p:sldLayoutId id="214748367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C6AB1E-3092-3A75-7CD6-060C7B3D8547}"/>
              </a:ext>
            </a:extLst>
          </p:cNvPr>
          <p:cNvSpPr>
            <a:spLocks noGrp="1"/>
          </p:cNvSpPr>
          <p:nvPr>
            <p:ph type="title"/>
          </p:nvPr>
        </p:nvSpPr>
        <p:spPr>
          <a:xfrm>
            <a:off x="2768600" y="6875"/>
            <a:ext cx="8966200" cy="527279"/>
          </a:xfrm>
        </p:spPr>
        <p:txBody>
          <a:bodyPr/>
          <a:lstStyle/>
          <a:p>
            <a:r>
              <a:rPr lang="en-GB" dirty="0"/>
              <a:t>TCaaS Overview</a:t>
            </a:r>
          </a:p>
        </p:txBody>
      </p:sp>
      <p:sp>
        <p:nvSpPr>
          <p:cNvPr id="7" name="TextBox 6">
            <a:extLst>
              <a:ext uri="{FF2B5EF4-FFF2-40B4-BE49-F238E27FC236}">
                <a16:creationId xmlns:a16="http://schemas.microsoft.com/office/drawing/2014/main" id="{3EA0382B-1FC1-96E5-F0B5-2F4B40B5720E}"/>
              </a:ext>
            </a:extLst>
          </p:cNvPr>
          <p:cNvSpPr txBox="1"/>
          <p:nvPr/>
        </p:nvSpPr>
        <p:spPr>
          <a:xfrm>
            <a:off x="279617" y="635468"/>
            <a:ext cx="6009526" cy="53168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accent2">
                    <a:lumMod val="50000"/>
                  </a:schemeClr>
                </a:solidFill>
                <a:effectLst/>
                <a:uLnTx/>
                <a:uFillTx/>
                <a:ea typeface="+mn-ea"/>
                <a:cs typeface="+mn-cs"/>
              </a:rPr>
              <a:t>OVERVIEW</a:t>
            </a:r>
            <a:r>
              <a:rPr kumimoji="0" lang="en-GB" sz="1400" b="1" i="0" u="none" strike="noStrike" kern="1200" cap="none" spc="0" normalizeH="0" baseline="0" noProof="0" dirty="0">
                <a:ln>
                  <a:noFill/>
                </a:ln>
                <a:solidFill>
                  <a:srgbClr val="EBA200"/>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a:solidFill>
                  <a:schemeClr val="bg2"/>
                </a:solidFill>
              </a:rPr>
              <a:t>Direct Routing lets you connect a supported, portal driven SaaS service built on Microsoft approved Session Border Controller’s (SBC) connecting to Microsoft Teams Phone service. Integrating with Third-party PSTN and complementary additional products and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b="1" dirty="0">
              <a:solidFill>
                <a:schemeClr val="bg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dirty="0">
                <a:solidFill>
                  <a:schemeClr val="bg2"/>
                </a:solidFill>
              </a:rPr>
              <a:t>Sell with approach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bg1"/>
                </a:solidFill>
              </a:rPr>
              <a:t>We’re here to support you, through the Sales/Referral cycle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b="1" dirty="0">
              <a:solidFill>
                <a:srgbClr val="EBA2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Comprehensive Capability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Expo-e’s TCaaS service, includes a range of additional complementary solution addressing customer complex needs, typically these include, Compliance recording, Voice AI based analytics, Endpoint management, Video solutions “MTR”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Simplicity &amp; Cost Efficiencies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A fully maintained, continuously up-to-date, cloud-powered platform which reduces costs, offers per-user pricing, has built-in resilience, security and DR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Manage Resources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A single pane of glass view of the multiple ‘working parts’ of a TCaaS platform ensures they are being used as efficiently as possible. These include SIP trunks, gateways, Number management, user “adoption”, endpoint devices and Session Border Controllers (SBCs).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EBA200"/>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Monitor Call Quality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Often there can be concerns around the quality of voice, video and conference calls. The Expo.e managed Voice service gives comprehensive quality data that can be used for trouble shooting ensuring the highest levels of service delivery.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Drive Profitability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More intuitive, personalised customer interactions create stickiness and enhance customer retention</a:t>
            </a:r>
            <a:r>
              <a:rPr kumimoji="0" lang="en-GB" sz="1050" b="0" i="0" u="none" strike="noStrike" kern="1200" cap="none" spc="0" normalizeH="0" baseline="0" noProof="0" dirty="0">
                <a:ln>
                  <a:noFill/>
                </a:ln>
                <a:solidFill>
                  <a:srgbClr val="FF0000"/>
                </a:solidFill>
                <a:effectLst/>
                <a:uLnTx/>
                <a:uFillTx/>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p:txBody>
      </p:sp>
      <p:sp>
        <p:nvSpPr>
          <p:cNvPr id="8" name="TextBox 7">
            <a:extLst>
              <a:ext uri="{FF2B5EF4-FFF2-40B4-BE49-F238E27FC236}">
                <a16:creationId xmlns:a16="http://schemas.microsoft.com/office/drawing/2014/main" id="{4F205876-6828-D405-F198-B775E6C752E0}"/>
              </a:ext>
            </a:extLst>
          </p:cNvPr>
          <p:cNvSpPr txBox="1"/>
          <p:nvPr/>
        </p:nvSpPr>
        <p:spPr>
          <a:xfrm>
            <a:off x="6289143" y="526826"/>
            <a:ext cx="5713247" cy="574772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accent2">
                    <a:lumMod val="50000"/>
                  </a:schemeClr>
                </a:solidFill>
                <a:effectLst/>
                <a:uLnTx/>
                <a:uFillTx/>
                <a:ea typeface="+mn-ea"/>
                <a:cs typeface="+mn-cs"/>
              </a:rPr>
              <a:t>Installation</a:t>
            </a:r>
            <a:r>
              <a:rPr kumimoji="0" lang="en-GB" sz="1050" b="1" i="0" u="none" strike="noStrike" kern="1200" cap="none" spc="0" normalizeH="0" baseline="0" noProof="0" dirty="0">
                <a:ln>
                  <a:noFill/>
                </a:ln>
                <a:solidFill>
                  <a:srgbClr val="EBA200"/>
                </a:solidFill>
                <a:effectLst/>
                <a:uLnTx/>
                <a:uFillTx/>
                <a:ea typeface="+mn-ea"/>
                <a:cs typeface="+mn-cs"/>
              </a:rPr>
              <a:t>   </a:t>
            </a:r>
            <a:r>
              <a:rPr kumimoji="0" lang="en-GB" sz="1050" b="0" i="0" u="none" strike="noStrike" kern="1200" cap="none" spc="0" normalizeH="0" baseline="0" noProof="0" dirty="0">
                <a:ln>
                  <a:noFill/>
                </a:ln>
                <a:solidFill>
                  <a:srgbClr val="EBA200"/>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Delivered from the cloud, the installation and configuration of Expo.e TCaaS, provide End to End 24/7 management </a:t>
            </a:r>
            <a:r>
              <a:rPr lang="en-GB" sz="1050" dirty="0">
                <a:solidFill>
                  <a:schemeClr val="bg1"/>
                </a:solidFill>
              </a:rPr>
              <a:t>via the Expo-e management portal.</a:t>
            </a: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Professional Services and Consultancy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Our team of TCaaS architects, design engineers and provisioning teams are here for you from day 1 to end of the contract.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Enhanced by Expo-e </a:t>
            </a:r>
            <a:r>
              <a:rPr kumimoji="0" lang="en-GB" sz="1050" b="1" i="0" u="none" strike="noStrike" kern="1200" cap="none" spc="0" normalizeH="0" baseline="0" noProof="0" dirty="0">
                <a:ln>
                  <a:noFill/>
                </a:ln>
                <a:solidFill>
                  <a:schemeClr val="bg2"/>
                </a:solidFill>
                <a:effectLst/>
                <a:uLnTx/>
                <a:uFillTx/>
                <a:ea typeface="+mn-ea"/>
                <a:cs typeface="+mn-cs"/>
              </a:rPr>
              <a:t>Consultancy Service  </a:t>
            </a:r>
            <a:r>
              <a:rPr kumimoji="0" lang="en-GB" sz="1050" b="0" i="0" u="none" strike="noStrike" kern="1200" cap="none" spc="0" normalizeH="0" baseline="0" noProof="0" dirty="0">
                <a:ln>
                  <a:noFill/>
                </a:ln>
                <a:solidFill>
                  <a:schemeClr val="bg1"/>
                </a:solidFill>
                <a:effectLst/>
                <a:uLnTx/>
                <a:uFillTx/>
                <a:ea typeface="+mn-ea"/>
                <a:cs typeface="+mn-cs"/>
              </a:rPr>
              <a:t>offering a side-by-side assistance, designed to help your clients identify a strategic migration path forward and target areas for improvement. providing you the peace of mind that the solution is fit for 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Flexibility</a:t>
            </a:r>
            <a:r>
              <a:rPr kumimoji="0" lang="en-GB" sz="1050" b="0" i="0" u="none" strike="noStrike" kern="1200" cap="none" spc="0" normalizeH="0" baseline="0" noProof="0" dirty="0">
                <a:ln>
                  <a:noFill/>
                </a:ln>
                <a:solidFill>
                  <a:schemeClr val="bg1"/>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Tailor your solution with our modular licensing structure, only paying for what you need, with options to blend our TCaaS packages with an existing CSP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Integration</a:t>
            </a: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Enhance the capabilities with third-party applications from certified Microsoft software partners </a:t>
            </a:r>
            <a:r>
              <a:rPr lang="en-GB" sz="1050" dirty="0">
                <a:solidFill>
                  <a:schemeClr val="bg1"/>
                </a:solidFill>
              </a:rPr>
              <a:t>within a single service platform.</a:t>
            </a: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A robust multi-tenanted solution</a:t>
            </a: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Multi-tenant platform, integrated within our own secure private network.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Fully resilient platform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bg1"/>
                </a:solidFill>
              </a:rPr>
              <a:t>Our TCaaS platform is designed with carrier-grade resilient infrastructure, backed by robust SLA’s, underpinned by</a:t>
            </a:r>
            <a:r>
              <a:rPr kumimoji="0" lang="en-GB" sz="1050" b="0" i="0" u="none" strike="noStrike" kern="1200" cap="none" spc="0" normalizeH="0" baseline="0" noProof="0" dirty="0">
                <a:ln>
                  <a:noFill/>
                </a:ln>
                <a:solidFill>
                  <a:schemeClr val="bg1"/>
                </a:solidFill>
                <a:effectLst/>
                <a:uLnTx/>
                <a:uFillTx/>
                <a:ea typeface="+mn-ea"/>
                <a:cs typeface="+mn-cs"/>
              </a:rPr>
              <a:t> multiple UK and European private, Tier 1 carrier connections into Expo</a:t>
            </a:r>
            <a:r>
              <a:rPr lang="en-GB" sz="1050" dirty="0">
                <a:solidFill>
                  <a:schemeClr val="bg1"/>
                </a:solidFill>
              </a:rPr>
              <a:t>-</a:t>
            </a:r>
            <a:r>
              <a:rPr kumimoji="0" lang="en-GB" sz="1050" b="0" i="0" u="none" strike="noStrike" kern="1200" cap="none" spc="0" normalizeH="0" baseline="0" noProof="0" dirty="0">
                <a:ln>
                  <a:noFill/>
                </a:ln>
                <a:solidFill>
                  <a:schemeClr val="bg1"/>
                </a:solidFill>
                <a:effectLst/>
                <a:uLnTx/>
                <a:uFillTx/>
                <a:ea typeface="+mn-ea"/>
                <a:cs typeface="+mn-cs"/>
              </a:rPr>
              <a:t>e’s core infrastructure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Complete Management Options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Enables channel businesses to self manage or outsource set-up and management of complex direct routing solutions to a trusted provider.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chemeClr val="bg2"/>
                </a:solidFill>
                <a:effectLst/>
                <a:uLnTx/>
                <a:uFillTx/>
                <a:ea typeface="+mn-ea"/>
                <a:cs typeface="+mn-cs"/>
              </a:rPr>
              <a:t>Training and Adoption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bg1"/>
                </a:solidFill>
                <a:effectLst/>
                <a:uLnTx/>
                <a:uFillTx/>
                <a:ea typeface="+mn-ea"/>
                <a:cs typeface="+mn-cs"/>
              </a:rPr>
              <a:t>We offer training whether it's your sales and technical staff, to end-user training for your customers.</a:t>
            </a:r>
            <a:endParaRPr kumimoji="0" lang="en-GB" sz="1050" b="1" i="0" u="none" strike="noStrike" kern="1200" cap="none" spc="0" normalizeH="0" baseline="0" noProof="0" dirty="0">
              <a:ln>
                <a:noFill/>
              </a:ln>
              <a:solidFill>
                <a:schemeClr val="bg2"/>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chemeClr val="bg1"/>
              </a:solidFill>
              <a:effectLst/>
              <a:uLnTx/>
              <a:uFillTx/>
              <a:ea typeface="+mn-ea"/>
              <a:cs typeface="+mn-cs"/>
            </a:endParaRPr>
          </a:p>
        </p:txBody>
      </p:sp>
    </p:spTree>
    <p:extLst>
      <p:ext uri="{BB962C8B-B14F-4D97-AF65-F5344CB8AC3E}">
        <p14:creationId xmlns:p14="http://schemas.microsoft.com/office/powerpoint/2010/main" val="147379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65E58A-31AF-9BB0-230B-E5BEE9D4CCBF}"/>
              </a:ext>
            </a:extLst>
          </p:cNvPr>
          <p:cNvSpPr/>
          <p:nvPr/>
        </p:nvSpPr>
        <p:spPr>
          <a:xfrm>
            <a:off x="0" y="6277970"/>
            <a:ext cx="12419463" cy="749300"/>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Helvetica"/>
              <a:ea typeface="+mn-ea"/>
              <a:cs typeface="+mn-cs"/>
            </a:endParaRPr>
          </a:p>
        </p:txBody>
      </p:sp>
      <p:graphicFrame>
        <p:nvGraphicFramePr>
          <p:cNvPr id="4" name="Google Shape;1798;p240">
            <a:extLst>
              <a:ext uri="{FF2B5EF4-FFF2-40B4-BE49-F238E27FC236}">
                <a16:creationId xmlns:a16="http://schemas.microsoft.com/office/drawing/2014/main" id="{7BFFF097-595F-499D-7266-3C7EEBE21D38}"/>
              </a:ext>
            </a:extLst>
          </p:cNvPr>
          <p:cNvGraphicFramePr/>
          <p:nvPr>
            <p:extLst>
              <p:ext uri="{D42A27DB-BD31-4B8C-83A1-F6EECF244321}">
                <p14:modId xmlns:p14="http://schemas.microsoft.com/office/powerpoint/2010/main" val="851937247"/>
              </p:ext>
            </p:extLst>
          </p:nvPr>
        </p:nvGraphicFramePr>
        <p:xfrm>
          <a:off x="331982" y="643349"/>
          <a:ext cx="11528035" cy="6330028"/>
        </p:xfrm>
        <a:graphic>
          <a:graphicData uri="http://schemas.openxmlformats.org/drawingml/2006/table">
            <a:tbl>
              <a:tblPr>
                <a:tableStyleId>{BDBED569-4797-4DF1-A0F4-6AAB3CD982D8}</a:tableStyleId>
              </a:tblPr>
              <a:tblGrid>
                <a:gridCol w="2365928">
                  <a:extLst>
                    <a:ext uri="{9D8B030D-6E8A-4147-A177-3AD203B41FA5}">
                      <a16:colId xmlns:a16="http://schemas.microsoft.com/office/drawing/2014/main" val="20000"/>
                    </a:ext>
                  </a:extLst>
                </a:gridCol>
                <a:gridCol w="2027976">
                  <a:extLst>
                    <a:ext uri="{9D8B030D-6E8A-4147-A177-3AD203B41FA5}">
                      <a16:colId xmlns:a16="http://schemas.microsoft.com/office/drawing/2014/main" val="20001"/>
                    </a:ext>
                  </a:extLst>
                </a:gridCol>
                <a:gridCol w="3376965">
                  <a:extLst>
                    <a:ext uri="{9D8B030D-6E8A-4147-A177-3AD203B41FA5}">
                      <a16:colId xmlns:a16="http://schemas.microsoft.com/office/drawing/2014/main" val="20002"/>
                    </a:ext>
                  </a:extLst>
                </a:gridCol>
                <a:gridCol w="3757166">
                  <a:extLst>
                    <a:ext uri="{9D8B030D-6E8A-4147-A177-3AD203B41FA5}">
                      <a16:colId xmlns:a16="http://schemas.microsoft.com/office/drawing/2014/main" val="20003"/>
                    </a:ext>
                  </a:extLst>
                </a:gridCol>
              </a:tblGrid>
              <a:tr h="356428">
                <a:tc>
                  <a:txBody>
                    <a:bodyPr/>
                    <a:lstStyle/>
                    <a:p>
                      <a:pPr marL="0" lvl="0" indent="0" algn="l" rtl="0">
                        <a:spcBef>
                          <a:spcPts val="0"/>
                        </a:spcBef>
                        <a:spcAft>
                          <a:spcPts val="0"/>
                        </a:spcAft>
                        <a:buNone/>
                      </a:pP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MS Teams Calling</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Operator Connect</a:t>
                      </a:r>
                      <a:endParaRPr sz="800" b="1" dirty="0">
                        <a:solidFill>
                          <a:schemeClr val="lt1"/>
                        </a:solidFill>
                      </a:endParaRPr>
                    </a:p>
                  </a:txBody>
                  <a:tcPr marL="63500" marR="63500" marT="18275" marB="18275" anchor="ctr"/>
                </a:tc>
                <a:tc>
                  <a:txBody>
                    <a:bodyPr/>
                    <a:lstStyle/>
                    <a:p>
                      <a:pPr marL="0" lvl="0" indent="0" algn="ctr" rtl="0">
                        <a:spcBef>
                          <a:spcPts val="0"/>
                        </a:spcBef>
                        <a:spcAft>
                          <a:spcPts val="0"/>
                        </a:spcAft>
                        <a:buNone/>
                      </a:pPr>
                      <a:r>
                        <a:rPr lang="en-US" sz="800" b="1" dirty="0">
                          <a:solidFill>
                            <a:schemeClr val="lt1"/>
                          </a:solidFill>
                        </a:rPr>
                        <a:t>Expo Direct Routing Services</a:t>
                      </a:r>
                      <a:endParaRPr sz="800" dirty="0">
                        <a:solidFill>
                          <a:schemeClr val="lt1"/>
                        </a:solidFill>
                      </a:endParaRPr>
                    </a:p>
                  </a:txBody>
                  <a:tcPr marL="63500" marR="63500" marT="18275" marB="18275" anchor="ctr"/>
                </a:tc>
                <a:extLst>
                  <a:ext uri="{0D108BD9-81ED-4DB2-BD59-A6C34878D82A}">
                    <a16:rowId xmlns:a16="http://schemas.microsoft.com/office/drawing/2014/main" val="10000"/>
                  </a:ext>
                </a:extLst>
              </a:tr>
              <a:tr h="220531">
                <a:tc>
                  <a:txBody>
                    <a:bodyPr/>
                    <a:lstStyle/>
                    <a:p>
                      <a:pPr marL="0" lvl="0" indent="0" algn="l" rtl="0">
                        <a:lnSpc>
                          <a:spcPct val="100000"/>
                        </a:lnSpc>
                        <a:spcBef>
                          <a:spcPts val="0"/>
                        </a:spcBef>
                        <a:spcAft>
                          <a:spcPts val="0"/>
                        </a:spcAft>
                        <a:buNone/>
                      </a:pPr>
                      <a:r>
                        <a:rPr lang="en-US" sz="800" dirty="0">
                          <a:solidFill>
                            <a:schemeClr val="lt1"/>
                          </a:solidFill>
                        </a:rPr>
                        <a:t>PSTN carrier availability</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00FF2D"/>
                          </a:solidFill>
                          <a:effectLst/>
                          <a:uLnTx/>
                          <a:uFillTx/>
                          <a:latin typeface="+mn-lt"/>
                          <a:ea typeface="+mn-ea"/>
                          <a:cs typeface="+mn-cs"/>
                          <a:sym typeface="Wingdings"/>
                        </a:rPr>
                        <a:t>Limited to Microsoft Calling plans.</a:t>
                      </a:r>
                      <a:endParaRPr kumimoji="0" lang="en-US" sz="800" b="1"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rPr>
                        <a:t>Using Operator Connect, the list of certified carriers is somewhat limited</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rPr>
                        <a:t>For locations where this is not possible, businesses may suffer from dropped calls or jitter when internet links become congested.</a:t>
                      </a: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rPr>
                        <a:t>With Direct Routing, you can integrate virtually any PSTN carrier into your MS team's ecosystem, allowing for local PSTN breakout where it is a regulatory requirement, or more generic options are not available.</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1"/>
                  </a:ext>
                </a:extLst>
              </a:tr>
              <a:tr h="220531">
                <a:tc>
                  <a:txBody>
                    <a:bodyPr/>
                    <a:lstStyle/>
                    <a:p>
                      <a:pPr marL="0" lvl="0" indent="0" algn="l" rtl="0">
                        <a:lnSpc>
                          <a:spcPct val="100000"/>
                        </a:lnSpc>
                        <a:spcBef>
                          <a:spcPts val="0"/>
                        </a:spcBef>
                        <a:spcAft>
                          <a:spcPts val="0"/>
                        </a:spcAft>
                        <a:buNone/>
                      </a:pPr>
                      <a:r>
                        <a:rPr lang="en-US" sz="800" dirty="0">
                          <a:solidFill>
                            <a:schemeClr val="lt1"/>
                          </a:solidFill>
                        </a:rPr>
                        <a:t>Internet-based vs. PSTN-based calling. </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Microsoft Cloud Services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FF2D"/>
                          </a:solidFill>
                          <a:effectLst/>
                          <a:uLnTx/>
                          <a:uFillTx/>
                          <a:latin typeface="+mn-lt"/>
                          <a:ea typeface="+mn-ea"/>
                          <a:cs typeface="+mn-cs"/>
                        </a:rPr>
                        <a:t>PSTN calling delivered via the Microsoft Teams network, which limits the availability depending on customer locations and local PSTN breakout options.</a:t>
                      </a: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rPr>
                        <a:t>Businesses that have a requirement for access to reliable, redundant and ample internet throughput are great candidates for Direct Routing Services.</a:t>
                      </a:r>
                    </a:p>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3"/>
                  </a:ext>
                </a:extLst>
              </a:tr>
              <a:tr h="220531">
                <a:tc>
                  <a:txBody>
                    <a:bodyPr/>
                    <a:lstStyle/>
                    <a:p>
                      <a:pPr marL="0" lvl="0" indent="0" algn="l" rtl="0">
                        <a:lnSpc>
                          <a:spcPct val="100000"/>
                        </a:lnSpc>
                        <a:spcBef>
                          <a:spcPts val="0"/>
                        </a:spcBef>
                        <a:spcAft>
                          <a:spcPts val="0"/>
                        </a:spcAft>
                        <a:buNone/>
                      </a:pPr>
                      <a:r>
                        <a:rPr lang="en-US" sz="800" dirty="0">
                          <a:solidFill>
                            <a:schemeClr val="lt1"/>
                          </a:solidFill>
                        </a:rPr>
                        <a:t>Legacy telephony connectivity options. </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Not available from Microsoft</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Not yet possible using Operator Connect</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Businesses that use complex call routing or need integrations with external PBX or legacy PBX systems will gravitate toward Direct Routing </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4"/>
                  </a:ext>
                </a:extLst>
              </a:tr>
              <a:tr h="220531">
                <a:tc>
                  <a:txBody>
                    <a:bodyPr/>
                    <a:lstStyle/>
                    <a:p>
                      <a:pPr marL="0" lvl="0" indent="0" algn="l" rtl="0">
                        <a:lnSpc>
                          <a:spcPct val="100000"/>
                        </a:lnSpc>
                        <a:spcBef>
                          <a:spcPts val="0"/>
                        </a:spcBef>
                        <a:spcAft>
                          <a:spcPts val="0"/>
                        </a:spcAft>
                        <a:buNone/>
                      </a:pPr>
                      <a:r>
                        <a:rPr lang="en-GB" sz="800" dirty="0">
                          <a:solidFill>
                            <a:schemeClr val="lt1"/>
                          </a:solidFill>
                        </a:rPr>
                        <a:t>Ease of management vs. granular control</a:t>
                      </a:r>
                      <a:endParaRPr lang="en-US" sz="800" dirty="0">
                        <a:solidFill>
                          <a:schemeClr val="lt1"/>
                        </a:solidFill>
                      </a:endParaRP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Microsoft Admin Centre only</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Operator Connect provides pre-configured solutions from certified telecom operators, simplifying the setup process. Although currently managing Teams users is still done through Microsoft Admin centre.</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FF2D"/>
                          </a:solidFill>
                          <a:effectLst/>
                          <a:uLnTx/>
                          <a:uFillTx/>
                          <a:latin typeface="+mn-lt"/>
                          <a:ea typeface="+mn-ea"/>
                          <a:cs typeface="+mn-cs"/>
                        </a:rPr>
                        <a:t>Our solution includes a comprehensive suite of administration tools via  portal service. Enabling partners and customers the ability to manage all elements of the TCaaS service.</a:t>
                      </a:r>
                    </a:p>
                  </a:txBody>
                  <a:tcPr marL="63500" marR="9125" marT="45700" marB="45700" anchor="ctr"/>
                </a:tc>
                <a:extLst>
                  <a:ext uri="{0D108BD9-81ED-4DB2-BD59-A6C34878D82A}">
                    <a16:rowId xmlns:a16="http://schemas.microsoft.com/office/drawing/2014/main" val="10005"/>
                  </a:ext>
                </a:extLst>
              </a:tr>
              <a:tr h="220531">
                <a:tc>
                  <a:txBody>
                    <a:bodyPr/>
                    <a:lstStyle/>
                    <a:p>
                      <a:pPr marL="0" lvl="0" indent="0" algn="l" rtl="0">
                        <a:lnSpc>
                          <a:spcPct val="100000"/>
                        </a:lnSpc>
                        <a:spcBef>
                          <a:spcPts val="0"/>
                        </a:spcBef>
                        <a:spcAft>
                          <a:spcPts val="0"/>
                        </a:spcAft>
                        <a:buNone/>
                      </a:pPr>
                      <a:r>
                        <a:rPr lang="en-GB" sz="800" dirty="0">
                          <a:solidFill>
                            <a:schemeClr val="lt1"/>
                          </a:solidFill>
                        </a:rPr>
                        <a:t>Global availability</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Limited to Microsoft Teams Calling availability</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Currently, Teams Operator Connect is available in 60 different countries. </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If business operates in countries that require complex PSTN services then, Direct Routing is the better option.</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Allowing you to connect to a local voice provider with full-stack replacement everywhere you’re doing business</a:t>
                      </a:r>
                    </a:p>
                  </a:txBody>
                  <a:tcPr marL="63500" marR="9125" marT="45700" marB="45700" anchor="ctr"/>
                </a:tc>
                <a:extLst>
                  <a:ext uri="{0D108BD9-81ED-4DB2-BD59-A6C34878D82A}">
                    <a16:rowId xmlns:a16="http://schemas.microsoft.com/office/drawing/2014/main" val="10006"/>
                  </a:ext>
                </a:extLst>
              </a:tr>
              <a:tr h="220531">
                <a:tc>
                  <a:txBody>
                    <a:bodyPr/>
                    <a:lstStyle/>
                    <a:p>
                      <a:pPr marL="0" lvl="0" indent="0" algn="l" rtl="0">
                        <a:lnSpc>
                          <a:spcPct val="100000"/>
                        </a:lnSpc>
                        <a:spcBef>
                          <a:spcPts val="0"/>
                        </a:spcBef>
                        <a:spcAft>
                          <a:spcPts val="0"/>
                        </a:spcAft>
                        <a:buNone/>
                      </a:pPr>
                      <a:r>
                        <a:rPr lang="en-GB" sz="800" dirty="0">
                          <a:solidFill>
                            <a:schemeClr val="lt1"/>
                          </a:solidFill>
                        </a:rPr>
                        <a:t>Call Recording</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Limited capabilities - not sufficient for Compliant recording (PCI) or inclusion of certified third-party applications.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Access required to third party applications which are supported by PSTN provider.</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Full suite of compliant call recording services integrated into solution. Delivered and managed through Expo-e portal services.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7"/>
                  </a:ext>
                </a:extLst>
              </a:tr>
              <a:tr h="220531">
                <a:tc>
                  <a:txBody>
                    <a:bodyPr/>
                    <a:lstStyle/>
                    <a:p>
                      <a:pPr marL="0" lvl="0" indent="0" algn="l" rtl="0">
                        <a:lnSpc>
                          <a:spcPct val="100000"/>
                        </a:lnSpc>
                        <a:spcBef>
                          <a:spcPts val="0"/>
                        </a:spcBef>
                        <a:spcAft>
                          <a:spcPts val="0"/>
                        </a:spcAft>
                        <a:buNone/>
                      </a:pPr>
                      <a:r>
                        <a:rPr lang="en-GB" sz="800" dirty="0">
                          <a:solidFill>
                            <a:schemeClr val="lt1"/>
                          </a:solidFill>
                        </a:rPr>
                        <a:t>Teams call reporting and analytics</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Limited to Admin centre level reporting and analytics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Access required to third party applications which are supported by PSTN provider.</a:t>
                      </a: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Full suite of reporting and analytic tools integrated into solution. Delivered and managed through Expo-e portal services.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8"/>
                  </a:ext>
                </a:extLst>
              </a:tr>
              <a:tr h="220531">
                <a:tc>
                  <a:txBody>
                    <a:bodyPr/>
                    <a:lstStyle/>
                    <a:p>
                      <a:pPr marL="0" lvl="0" indent="0" algn="l" rtl="0">
                        <a:lnSpc>
                          <a:spcPct val="100000"/>
                        </a:lnSpc>
                        <a:spcBef>
                          <a:spcPts val="0"/>
                        </a:spcBef>
                        <a:spcAft>
                          <a:spcPts val="0"/>
                        </a:spcAft>
                        <a:buNone/>
                      </a:pPr>
                      <a:r>
                        <a:rPr lang="en-GB" sz="800" dirty="0">
                          <a:solidFill>
                            <a:schemeClr val="lt1"/>
                          </a:solidFill>
                        </a:rPr>
                        <a:t>Flexibility</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Fixed to Microsoft Ecosystem</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Fixed to Microsoft Ecosystem and limited to Operator Connect certified carriers for that country</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A more flexible approach giving a greater level of control over your Direct Inward Dial (DID) numbers, dial plan, call flows, call queues and locations. This means you can migrate how you want, when you want, to your Microsoft Teams service.</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09"/>
                  </a:ext>
                </a:extLst>
              </a:tr>
              <a:tr h="220531">
                <a:tc>
                  <a:txBody>
                    <a:bodyPr/>
                    <a:lstStyle/>
                    <a:p>
                      <a:pPr marL="0" lvl="0" indent="0" algn="l" rtl="0">
                        <a:lnSpc>
                          <a:spcPct val="100000"/>
                        </a:lnSpc>
                        <a:spcBef>
                          <a:spcPts val="0"/>
                        </a:spcBef>
                        <a:spcAft>
                          <a:spcPts val="0"/>
                        </a:spcAft>
                        <a:buNone/>
                      </a:pPr>
                      <a:r>
                        <a:rPr lang="en-GB" sz="800" dirty="0">
                          <a:solidFill>
                            <a:schemeClr val="lt1"/>
                          </a:solidFill>
                        </a:rPr>
                        <a:t>Hybrid or pure cloud</a:t>
                      </a:r>
                    </a:p>
                  </a:txBody>
                  <a:tcPr marL="63500" marR="63500" marT="63500" marB="63500" anchor="ctr"/>
                </a:tc>
                <a:tc>
                  <a:txBody>
                    <a:bodyPr/>
                    <a:lstStyle/>
                    <a:p>
                      <a:pPr marL="0" lvl="0" indent="0" algn="ctr" rtl="0">
                        <a:spcBef>
                          <a:spcPts val="0"/>
                        </a:spcBef>
                        <a:spcAft>
                          <a:spcPts val="0"/>
                        </a:spcAft>
                        <a:buNone/>
                      </a:pPr>
                      <a:r>
                        <a:rPr lang="en-GB" sz="800" b="0" dirty="0">
                          <a:solidFill>
                            <a:schemeClr val="bg2"/>
                          </a:solidFill>
                          <a:latin typeface="+mn-lt"/>
                        </a:rPr>
                        <a:t>Cloud only Limited to Microsoft Services</a:t>
                      </a:r>
                    </a:p>
                    <a:p>
                      <a:pPr marL="0" lvl="0" indent="0" algn="ctr" rtl="0">
                        <a:spcBef>
                          <a:spcPts val="0"/>
                        </a:spcBef>
                        <a:spcAft>
                          <a:spcPts val="0"/>
                        </a:spcAft>
                        <a:buNone/>
                      </a:pPr>
                      <a:endParaRPr sz="800" b="0" dirty="0">
                        <a:solidFill>
                          <a:schemeClr val="bg2"/>
                        </a:solidFill>
                        <a:latin typeface="+mn-lt"/>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Limited Customisation: Operator Connect offers less flexibility compared to Direct Routing, which  limits customisation options.</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Provider Dependency: Organizations rely on the telecom provider’s capabilities, which can impact service choices based on availability and features.</a:t>
                      </a: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Sometimes, you need to keep your SBCs and on-prem equipment. If you’re migrating in phases, integrating with analogue devices like elevator phones, supporting multiple UCaaS/CCaaS vendors, need PBX co-dependence, or need local PSTN survivability, Direct Routing allows you to communicate in a hybrid environment. </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10"/>
                  </a:ext>
                </a:extLst>
              </a:tr>
              <a:tr h="220531">
                <a:tc>
                  <a:txBody>
                    <a:bodyPr/>
                    <a:lstStyle/>
                    <a:p>
                      <a:pPr marL="0" lvl="0" indent="0" algn="l" rtl="0">
                        <a:lnSpc>
                          <a:spcPct val="100000"/>
                        </a:lnSpc>
                        <a:spcBef>
                          <a:spcPts val="0"/>
                        </a:spcBef>
                        <a:spcAft>
                          <a:spcPts val="0"/>
                        </a:spcAft>
                        <a:buNone/>
                      </a:pPr>
                      <a:r>
                        <a:rPr lang="en-GB" sz="800" dirty="0">
                          <a:solidFill>
                            <a:schemeClr val="lt1"/>
                          </a:solidFill>
                        </a:rPr>
                        <a:t>Support</a:t>
                      </a:r>
                    </a:p>
                  </a:txBody>
                  <a:tcPr marL="63500" marR="63500" marT="63500" marB="635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Microsoft Support services and SLA’s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Operator Connect, support is managed through the service provider and under their SLA, for the telephony services elements. All MS Teams support in via Microsoft standard SLA’s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Expo-e offer Fully or self managed contracts, either way, you’ll get a close working relationship with your voice provider for faster support, migration control, and cost savings.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11"/>
                  </a:ext>
                </a:extLst>
              </a:tr>
              <a:tr h="220531">
                <a:tc>
                  <a:txBody>
                    <a:bodyPr/>
                    <a:lstStyle/>
                    <a:p>
                      <a:pPr marL="0" lvl="0" indent="0" algn="l" rtl="0">
                        <a:lnSpc>
                          <a:spcPct val="100000"/>
                        </a:lnSpc>
                        <a:spcBef>
                          <a:spcPts val="0"/>
                        </a:spcBef>
                        <a:spcAft>
                          <a:spcPts val="0"/>
                        </a:spcAft>
                        <a:buNone/>
                      </a:pPr>
                      <a:r>
                        <a:rPr lang="en-GB" sz="800" dirty="0">
                          <a:solidFill>
                            <a:schemeClr val="lt1"/>
                          </a:solidFill>
                        </a:rPr>
                        <a:t>Security</a:t>
                      </a:r>
                    </a:p>
                  </a:txBody>
                  <a:tcPr marL="63500" marR="63500" marT="63500" marB="63500" anchor="ctr"/>
                </a:tc>
                <a:tc>
                  <a:txBody>
                    <a:bodyPr/>
                    <a:lstStyle/>
                    <a:p>
                      <a:pPr marL="0" lvl="0" indent="0" algn="ctr" rtl="0">
                        <a:spcBef>
                          <a:spcPts val="0"/>
                        </a:spcBef>
                        <a:spcAft>
                          <a:spcPts val="0"/>
                        </a:spcAft>
                        <a:buNone/>
                      </a:pPr>
                      <a:r>
                        <a:rPr lang="en-GB" sz="800" b="0" dirty="0">
                          <a:solidFill>
                            <a:schemeClr val="bg2"/>
                          </a:solidFill>
                          <a:latin typeface="+mn-lt"/>
                        </a:rPr>
                        <a:t>Based on Microsoft security policies</a:t>
                      </a:r>
                      <a:endParaRPr sz="800" b="0" dirty="0">
                        <a:solidFill>
                          <a:schemeClr val="bg2"/>
                        </a:solidFill>
                        <a:latin typeface="+mn-lt"/>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Operator Connect relies on certified telecom providers that adhere to Microsoft’s stringent security and compliance standards. This ensures a high baseline level of reliability and trust.</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Our solutions are fully secure, resilient and managed within our purpose build data centres. The Expo-e solution allows you to maintain control over your telephony infrastructure, which can help meet stringent security and compliance standards</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12"/>
                  </a:ext>
                </a:extLst>
              </a:tr>
              <a:tr h="220531">
                <a:tc>
                  <a:txBody>
                    <a:bodyPr/>
                    <a:lstStyle/>
                    <a:p>
                      <a:pPr marL="0" lvl="0" indent="0" algn="l" rtl="0">
                        <a:lnSpc>
                          <a:spcPct val="100000"/>
                        </a:lnSpc>
                        <a:spcBef>
                          <a:spcPts val="0"/>
                        </a:spcBef>
                        <a:spcAft>
                          <a:spcPts val="0"/>
                        </a:spcAft>
                        <a:buNone/>
                      </a:pPr>
                      <a:r>
                        <a:rPr lang="en-GB" sz="800" dirty="0">
                          <a:solidFill>
                            <a:schemeClr val="lt1"/>
                          </a:solidFill>
                        </a:rPr>
                        <a:t>Managed SBC Services</a:t>
                      </a:r>
                    </a:p>
                  </a:txBody>
                  <a:tcPr marL="63500" marR="63500" marT="63500" marB="63500" anchor="ctr"/>
                </a:tc>
                <a:tc>
                  <a:txBody>
                    <a:bodyPr/>
                    <a:lstStyle/>
                    <a:p>
                      <a:pPr marL="0" lvl="0" indent="0" algn="ctr" rtl="0">
                        <a:spcBef>
                          <a:spcPts val="0"/>
                        </a:spcBef>
                        <a:spcAft>
                          <a:spcPts val="0"/>
                        </a:spcAft>
                        <a:buNone/>
                      </a:pPr>
                      <a:r>
                        <a:rPr lang="en-GB" sz="800" b="0" dirty="0">
                          <a:solidFill>
                            <a:schemeClr val="bg2"/>
                          </a:solidFill>
                          <a:latin typeface="+mn-lt"/>
                        </a:rPr>
                        <a:t>All cloud services no SBC options</a:t>
                      </a:r>
                      <a:endParaRPr sz="800" b="0" dirty="0">
                        <a:solidFill>
                          <a:schemeClr val="bg2"/>
                        </a:solidFill>
                        <a:latin typeface="+mn-lt"/>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Same has MS Teams Calling</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FF2D"/>
                          </a:solidFill>
                          <a:effectLst/>
                          <a:uLnTx/>
                          <a:uFillTx/>
                          <a:latin typeface="+mn-lt"/>
                          <a:ea typeface="+mn-ea"/>
                          <a:cs typeface="+mn-cs"/>
                          <a:sym typeface="Wingdings"/>
                        </a:rPr>
                        <a:t>Some organisations choose to outsource SBC configuration to managed service providers like Expo-e. This reduces setup complexity and alleviates the burden on internal IT teams. Expo’s managed SBC services simplify the integration process, ensuring seamless communication without the need for in-house expertise</a:t>
                      </a:r>
                      <a:endParaRPr kumimoji="0" lang="en-US" sz="800" b="0" i="0" u="none" strike="noStrike" kern="1200" cap="none" spc="0" normalizeH="0" baseline="0" noProof="0" dirty="0">
                        <a:ln>
                          <a:noFill/>
                        </a:ln>
                        <a:solidFill>
                          <a:srgbClr val="00FF2D"/>
                        </a:solidFill>
                        <a:effectLst/>
                        <a:uLnTx/>
                        <a:uFillTx/>
                        <a:latin typeface="+mn-lt"/>
                        <a:ea typeface="+mn-ea"/>
                        <a:cs typeface="+mn-cs"/>
                      </a:endParaRPr>
                    </a:p>
                  </a:txBody>
                  <a:tcPr marL="63500" marR="9125" marT="45700" marB="45700" anchor="ctr"/>
                </a:tc>
                <a:extLst>
                  <a:ext uri="{0D108BD9-81ED-4DB2-BD59-A6C34878D82A}">
                    <a16:rowId xmlns:a16="http://schemas.microsoft.com/office/drawing/2014/main" val="10013"/>
                  </a:ext>
                </a:extLst>
              </a:tr>
            </a:tbl>
          </a:graphicData>
        </a:graphic>
      </p:graphicFrame>
      <p:sp>
        <p:nvSpPr>
          <p:cNvPr id="5" name="Google Shape;1799;p240">
            <a:extLst>
              <a:ext uri="{FF2B5EF4-FFF2-40B4-BE49-F238E27FC236}">
                <a16:creationId xmlns:a16="http://schemas.microsoft.com/office/drawing/2014/main" id="{90F0880F-A939-A55E-D9A9-7B8C9E94797A}"/>
              </a:ext>
            </a:extLst>
          </p:cNvPr>
          <p:cNvSpPr txBox="1">
            <a:spLocks noGrp="1"/>
          </p:cNvSpPr>
          <p:nvPr>
            <p:ph type="title"/>
          </p:nvPr>
        </p:nvSpPr>
        <p:spPr>
          <a:xfrm>
            <a:off x="2944737" y="193069"/>
            <a:ext cx="8281560" cy="323125"/>
          </a:xfrm>
          <a:prstGeom prst="rect">
            <a:avLst/>
          </a:prstGeom>
          <a:noFill/>
          <a:ln>
            <a:noFill/>
          </a:ln>
        </p:spPr>
        <p:txBody>
          <a:bodyPr spcFirstLastPara="1" wrap="square" lIns="91425" tIns="45700" rIns="91425" bIns="45700" anchor="t" anchorCtr="0">
            <a:spAutoFit/>
          </a:bodyPr>
          <a:lstStyle/>
          <a:p>
            <a:pPr marL="0" lvl="0" indent="0" algn="l" rtl="0">
              <a:lnSpc>
                <a:spcPct val="100000"/>
              </a:lnSpc>
              <a:spcBef>
                <a:spcPts val="0"/>
              </a:spcBef>
              <a:spcAft>
                <a:spcPts val="0"/>
              </a:spcAft>
              <a:buClr>
                <a:schemeClr val="dk1"/>
              </a:buClr>
              <a:buSzPts val="1100"/>
              <a:buFont typeface="Arial"/>
              <a:buNone/>
            </a:pPr>
            <a:r>
              <a:rPr lang="en-US" sz="1500" dirty="0">
                <a:latin typeface="Proxima Nova Semibold"/>
                <a:ea typeface="Proxima Nova Semibold"/>
                <a:cs typeface="Proxima Nova Semibold"/>
                <a:sym typeface="Proxima Nova Semibold"/>
              </a:rPr>
              <a:t>MS Teams vs Operator Connect vs TCaaS High Level Summary Matrix</a:t>
            </a:r>
            <a:endParaRPr sz="1800" dirty="0">
              <a:latin typeface="Proxima Nova"/>
              <a:ea typeface="Proxima Nova"/>
              <a:cs typeface="Proxima Nova"/>
              <a:sym typeface="Proxima Nova"/>
            </a:endParaRPr>
          </a:p>
        </p:txBody>
      </p:sp>
    </p:spTree>
    <p:extLst>
      <p:ext uri="{BB962C8B-B14F-4D97-AF65-F5344CB8AC3E}">
        <p14:creationId xmlns:p14="http://schemas.microsoft.com/office/powerpoint/2010/main" val="260597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0EA44-454C-49DE-BA0F-6C01D1EF12C1}"/>
              </a:ext>
            </a:extLst>
          </p:cNvPr>
          <p:cNvSpPr>
            <a:spLocks noGrp="1"/>
          </p:cNvSpPr>
          <p:nvPr>
            <p:ph type="title"/>
          </p:nvPr>
        </p:nvSpPr>
        <p:spPr/>
        <p:txBody>
          <a:bodyPr/>
          <a:lstStyle/>
          <a:p>
            <a:r>
              <a:rPr lang="en-GB" dirty="0"/>
              <a:t>Expo-e TCaaS Features &amp; Benefits</a:t>
            </a:r>
          </a:p>
        </p:txBody>
      </p:sp>
      <p:sp>
        <p:nvSpPr>
          <p:cNvPr id="4" name="TextBox 3">
            <a:extLst>
              <a:ext uri="{FF2B5EF4-FFF2-40B4-BE49-F238E27FC236}">
                <a16:creationId xmlns:a16="http://schemas.microsoft.com/office/drawing/2014/main" id="{953465C8-0552-8FD8-222E-8E2BE39C1C7C}"/>
              </a:ext>
            </a:extLst>
          </p:cNvPr>
          <p:cNvSpPr txBox="1"/>
          <p:nvPr/>
        </p:nvSpPr>
        <p:spPr>
          <a:xfrm>
            <a:off x="165227" y="920600"/>
            <a:ext cx="6124668" cy="5016758"/>
          </a:xfrm>
          <a:prstGeom prst="rect">
            <a:avLst/>
          </a:prstGeom>
          <a:noFill/>
        </p:spPr>
        <p:txBody>
          <a:bodyPr wrap="square">
            <a:spAutoFit/>
          </a:bodyPr>
          <a:lstStyle/>
          <a:p>
            <a:r>
              <a:rPr lang="en-GB" sz="1000" dirty="0">
                <a:solidFill>
                  <a:schemeClr val="bg1"/>
                </a:solidFill>
              </a:rPr>
              <a:t>Features &amp; Benefits</a:t>
            </a:r>
          </a:p>
          <a:p>
            <a:r>
              <a:rPr lang="en-GB" sz="1000" dirty="0">
                <a:solidFill>
                  <a:schemeClr val="bg2"/>
                </a:solidFill>
              </a:rPr>
              <a:t>Save time and reduce costs</a:t>
            </a:r>
          </a:p>
          <a:p>
            <a:pPr marL="228600" indent="-228600">
              <a:buFont typeface="Arial" panose="020B0604020202020204" pitchFamily="34" charset="0"/>
              <a:buChar char="•"/>
            </a:pPr>
            <a:r>
              <a:rPr lang="en-GB" sz="1000" dirty="0">
                <a:solidFill>
                  <a:schemeClr val="bg1"/>
                </a:solidFill>
              </a:rPr>
              <a:t>Have a single service for all communication and collaboration needs including inbound/outbound calling, IM, chat, video, file share and more with full integration with the Microsoft ecosystem.</a:t>
            </a:r>
          </a:p>
          <a:p>
            <a:r>
              <a:rPr lang="en-GB" sz="1000" dirty="0">
                <a:solidFill>
                  <a:schemeClr val="bg2"/>
                </a:solidFill>
              </a:rPr>
              <a:t>Always-on calling functionality</a:t>
            </a:r>
          </a:p>
          <a:p>
            <a:pPr marL="228600" indent="-228600">
              <a:buFont typeface="Arial" panose="020B0604020202020204" pitchFamily="34" charset="0"/>
              <a:buChar char="•"/>
            </a:pPr>
            <a:r>
              <a:rPr lang="en-GB" sz="1000" dirty="0">
                <a:solidFill>
                  <a:schemeClr val="bg1"/>
                </a:solidFill>
              </a:rPr>
              <a:t>Drive productivity and responsiveness using highly available Session Border Controllers (SBCs) – within geographically diverse data centres.</a:t>
            </a:r>
          </a:p>
          <a:p>
            <a:r>
              <a:rPr lang="en-GB" sz="1000" dirty="0">
                <a:solidFill>
                  <a:schemeClr val="bg2"/>
                </a:solidFill>
              </a:rPr>
              <a:t>Leverage existing investment into Microsoft</a:t>
            </a:r>
          </a:p>
          <a:p>
            <a:pPr marL="228600" indent="-228600">
              <a:buFont typeface="Arial" panose="020B0604020202020204" pitchFamily="34" charset="0"/>
              <a:buChar char="•"/>
            </a:pPr>
            <a:r>
              <a:rPr lang="en-GB" sz="1000" dirty="0">
                <a:solidFill>
                  <a:schemeClr val="bg1"/>
                </a:solidFill>
              </a:rPr>
              <a:t>Use TCaaS with an O365 E3 with Microsoft Phone System licence or an O365 E5 license for each end user, enabling enterprise calling features and functionality within the Microsoft Teams interface for a rich user experience.</a:t>
            </a:r>
          </a:p>
          <a:p>
            <a:r>
              <a:rPr lang="en-GB" sz="1000" dirty="0">
                <a:solidFill>
                  <a:schemeClr val="bg2"/>
                </a:solidFill>
              </a:rPr>
              <a:t>Resiliency</a:t>
            </a:r>
            <a:endParaRPr lang="en-GB" sz="1000" dirty="0">
              <a:solidFill>
                <a:schemeClr val="bg1"/>
              </a:solidFill>
            </a:endParaRPr>
          </a:p>
          <a:p>
            <a:pPr marL="228600" indent="-228600">
              <a:buFont typeface="Arial" panose="020B0604020202020204" pitchFamily="34" charset="0"/>
              <a:buChar char="•"/>
            </a:pPr>
            <a:r>
              <a:rPr lang="en-GB" sz="1000" dirty="0">
                <a:solidFill>
                  <a:schemeClr val="bg1"/>
                </a:solidFill>
              </a:rPr>
              <a:t>Our solutions are fully secure, resilient and managed within our purpose build data centres.</a:t>
            </a:r>
          </a:p>
          <a:p>
            <a:r>
              <a:rPr lang="en-GB" sz="1000" dirty="0">
                <a:solidFill>
                  <a:schemeClr val="bg2"/>
                </a:solidFill>
              </a:rPr>
              <a:t>Fully managed or Channel managed solution</a:t>
            </a:r>
          </a:p>
          <a:p>
            <a:pPr marL="228600" indent="-228600">
              <a:buFont typeface="Arial" panose="020B0604020202020204" pitchFamily="34" charset="0"/>
              <a:buChar char="•"/>
            </a:pPr>
            <a:r>
              <a:rPr lang="en-GB" sz="1000" dirty="0">
                <a:solidFill>
                  <a:schemeClr val="bg1"/>
                </a:solidFill>
              </a:rPr>
              <a:t>Our on-going 24/7 management and support from UCC specialists completely removes the IT burden from the customer's internal team to make more effective use of resources,</a:t>
            </a:r>
          </a:p>
          <a:p>
            <a:pPr marL="228600" indent="-228600">
              <a:buFont typeface="Arial" panose="020B0604020202020204" pitchFamily="34" charset="0"/>
              <a:buChar char="•"/>
            </a:pPr>
            <a:r>
              <a:rPr lang="en-GB" sz="1000" dirty="0">
                <a:solidFill>
                  <a:schemeClr val="bg1"/>
                </a:solidFill>
              </a:rPr>
              <a:t>Option for full management or Channel management of the customer’s MS Teams and Office 365 environment, refocusing internal resources on driving developments instead of firefighting.</a:t>
            </a:r>
          </a:p>
          <a:p>
            <a:pPr marL="228600" indent="-228600">
              <a:buFont typeface="Arial" panose="020B0604020202020204" pitchFamily="34" charset="0"/>
              <a:buChar char="•"/>
            </a:pPr>
            <a:r>
              <a:rPr lang="en-GB" sz="1000" dirty="0">
                <a:solidFill>
                  <a:schemeClr val="bg1"/>
                </a:solidFill>
              </a:rPr>
              <a:t>Portal services enabling single pain of glass visualisation of all resources available within their ecosystem.</a:t>
            </a:r>
          </a:p>
          <a:p>
            <a:r>
              <a:rPr lang="en-GB" sz="1000" dirty="0">
                <a:solidFill>
                  <a:schemeClr val="bg2"/>
                </a:solidFill>
              </a:rPr>
              <a:t>Replace older systems</a:t>
            </a:r>
          </a:p>
          <a:p>
            <a:pPr marL="228600" indent="-228600">
              <a:buFont typeface="Arial" panose="020B0604020202020204" pitchFamily="34" charset="0"/>
              <a:buChar char="•"/>
            </a:pPr>
            <a:r>
              <a:rPr lang="en-GB" sz="1000" dirty="0">
                <a:solidFill>
                  <a:schemeClr val="bg1"/>
                </a:solidFill>
              </a:rPr>
              <a:t>Replace legacy on-premise or hosted telephony platforms, with our Cloud-based direct routing service with built-in flexibility, resilience and anywhere, anytime access across end-user devices.</a:t>
            </a:r>
          </a:p>
          <a:p>
            <a:r>
              <a:rPr lang="en-GB" sz="1000" dirty="0">
                <a:solidFill>
                  <a:schemeClr val="bg2"/>
                </a:solidFill>
              </a:rPr>
              <a:t>Performance monitoring</a:t>
            </a:r>
          </a:p>
          <a:p>
            <a:pPr marL="228600" indent="-228600">
              <a:buFont typeface="Arial" panose="020B0604020202020204" pitchFamily="34" charset="0"/>
              <a:buChar char="•"/>
            </a:pPr>
            <a:r>
              <a:rPr lang="en-GB" sz="1000" dirty="0">
                <a:solidFill>
                  <a:schemeClr val="bg1"/>
                </a:solidFill>
              </a:rPr>
              <a:t>Utilise voice quality metrics to ensure the best possible user experience (UX) and drive user adoption to deliver faster time-to-value on the customer investment.</a:t>
            </a:r>
          </a:p>
          <a:p>
            <a:r>
              <a:rPr lang="en-GB" sz="1000" dirty="0">
                <a:solidFill>
                  <a:schemeClr val="bg2"/>
                </a:solidFill>
              </a:rPr>
              <a:t>Bring Your Own-PSTN</a:t>
            </a:r>
          </a:p>
          <a:p>
            <a:pPr marL="228600" indent="-228600">
              <a:buFont typeface="Arial" panose="020B0604020202020204" pitchFamily="34" charset="0"/>
              <a:buChar char="•"/>
            </a:pPr>
            <a:r>
              <a:rPr lang="en-GB" sz="1000" dirty="0">
                <a:solidFill>
                  <a:schemeClr val="bg1"/>
                </a:solidFill>
              </a:rPr>
              <a:t> Supported through in-country SBC deployments for international projects offering the ability to extend the UCC estate across further sites.</a:t>
            </a:r>
          </a:p>
          <a:p>
            <a:r>
              <a:rPr lang="en-GB" sz="1000" dirty="0">
                <a:solidFill>
                  <a:schemeClr val="bg2"/>
                </a:solidFill>
              </a:rPr>
              <a:t>Certified endpoints Management</a:t>
            </a:r>
          </a:p>
          <a:p>
            <a:pPr marL="228600" indent="-228600">
              <a:buFont typeface="Arial" panose="020B0604020202020204" pitchFamily="34" charset="0"/>
              <a:buChar char="•"/>
            </a:pPr>
            <a:r>
              <a:rPr lang="en-GB" sz="1000" dirty="0">
                <a:solidFill>
                  <a:schemeClr val="bg1"/>
                </a:solidFill>
              </a:rPr>
              <a:t>Provide users with the flexibility of choosing how they want to work – with monitoring overlaid to continually manage call quality.</a:t>
            </a:r>
          </a:p>
        </p:txBody>
      </p:sp>
      <p:sp>
        <p:nvSpPr>
          <p:cNvPr id="10" name="TextBox 9">
            <a:extLst>
              <a:ext uri="{FF2B5EF4-FFF2-40B4-BE49-F238E27FC236}">
                <a16:creationId xmlns:a16="http://schemas.microsoft.com/office/drawing/2014/main" id="{E436E756-C273-665C-E1D4-FA6F8E6EBA27}"/>
              </a:ext>
            </a:extLst>
          </p:cNvPr>
          <p:cNvSpPr txBox="1"/>
          <p:nvPr/>
        </p:nvSpPr>
        <p:spPr>
          <a:xfrm>
            <a:off x="6387974" y="1019043"/>
            <a:ext cx="5638799" cy="4093428"/>
          </a:xfrm>
          <a:prstGeom prst="rect">
            <a:avLst/>
          </a:prstGeom>
          <a:noFill/>
        </p:spPr>
        <p:txBody>
          <a:bodyPr wrap="square">
            <a:spAutoFit/>
          </a:bodyPr>
          <a:lstStyle/>
          <a:p>
            <a:r>
              <a:rPr lang="en-GB" sz="1000" dirty="0">
                <a:solidFill>
                  <a:schemeClr val="bg1"/>
                </a:solidFill>
              </a:rPr>
              <a:t>Solution Options</a:t>
            </a:r>
          </a:p>
          <a:p>
            <a:pPr marL="228600" indent="-228600">
              <a:buFont typeface="+mj-lt"/>
              <a:buAutoNum type="arabicPeriod"/>
            </a:pPr>
            <a:r>
              <a:rPr lang="en-GB" sz="1000" dirty="0">
                <a:solidFill>
                  <a:schemeClr val="bg2"/>
                </a:solidFill>
              </a:rPr>
              <a:t>Dedicated TCaaS </a:t>
            </a:r>
            <a:r>
              <a:rPr lang="en-GB" sz="1000" dirty="0">
                <a:solidFill>
                  <a:schemeClr val="bg1"/>
                </a:solidFill>
              </a:rPr>
              <a:t>– Expo-e recognise that some customers need the added security and isolation of a dedicated service, to address this we offer a fully dedicated design and build within our secure data centres with full resilient fail over and DR options.</a:t>
            </a:r>
          </a:p>
          <a:p>
            <a:pPr marL="228600" indent="-228600">
              <a:buFont typeface="+mj-lt"/>
              <a:buAutoNum type="arabicPeriod"/>
            </a:pPr>
            <a:r>
              <a:rPr lang="en-GB" sz="1000" dirty="0">
                <a:solidFill>
                  <a:schemeClr val="bg2"/>
                </a:solidFill>
              </a:rPr>
              <a:t>Multi-Tenant</a:t>
            </a:r>
            <a:r>
              <a:rPr lang="en-GB" sz="1000" dirty="0">
                <a:solidFill>
                  <a:schemeClr val="bg1"/>
                </a:solidFill>
              </a:rPr>
              <a:t> – For customers looking for a more cost-effective option when considering TCaaS, we offer a shared service option based on our multi-tenanted TCaaS service.</a:t>
            </a:r>
          </a:p>
          <a:p>
            <a:pPr marL="228600" indent="-228600">
              <a:buFont typeface="+mj-lt"/>
              <a:buAutoNum type="arabicPeriod"/>
            </a:pPr>
            <a:r>
              <a:rPr lang="en-GB" sz="1000" dirty="0">
                <a:solidFill>
                  <a:schemeClr val="bg2"/>
                </a:solidFill>
              </a:rPr>
              <a:t>Managed User </a:t>
            </a:r>
            <a:r>
              <a:rPr lang="en-GB" sz="1000" dirty="0">
                <a:solidFill>
                  <a:schemeClr val="bg1"/>
                </a:solidFill>
              </a:rPr>
              <a:t>– Our on-going 24/7 management and support from UCC specialists completely removes the IT burden from the customer's internal team to make more effective use of resources. Expo-e take ownership of the general day to day running of the solution, ideal for customers who have limited IT skills, we handle MACD’s via our customer service desk.</a:t>
            </a:r>
            <a:endParaRPr lang="en-GB" sz="1000" dirty="0">
              <a:solidFill>
                <a:schemeClr val="bg2"/>
              </a:solidFill>
            </a:endParaRPr>
          </a:p>
          <a:p>
            <a:pPr marL="228600" indent="-228600">
              <a:buFont typeface="+mj-lt"/>
              <a:buAutoNum type="arabicPeriod"/>
            </a:pPr>
            <a:r>
              <a:rPr lang="en-GB" sz="1000" dirty="0">
                <a:solidFill>
                  <a:schemeClr val="bg2"/>
                </a:solidFill>
              </a:rPr>
              <a:t>Self-Managed</a:t>
            </a:r>
            <a:r>
              <a:rPr lang="en-GB" sz="1000" dirty="0">
                <a:solidFill>
                  <a:schemeClr val="bg1"/>
                </a:solidFill>
              </a:rPr>
              <a:t> – Where Expo-e builds and manages the TCaaS infrastructure, but the customer is responsible for the management of the day to day working of the system, this includes JLM, MACD’s</a:t>
            </a:r>
          </a:p>
          <a:p>
            <a:pPr marL="228600" indent="-228600">
              <a:buFont typeface="+mj-lt"/>
              <a:buAutoNum type="arabicPeriod"/>
            </a:pPr>
            <a:r>
              <a:rPr lang="en-GB" sz="1000" dirty="0">
                <a:solidFill>
                  <a:schemeClr val="bg2"/>
                </a:solidFill>
              </a:rPr>
              <a:t>Portal access </a:t>
            </a:r>
            <a:r>
              <a:rPr lang="en-GB" sz="1000" dirty="0">
                <a:solidFill>
                  <a:schemeClr val="bg1"/>
                </a:solidFill>
              </a:rPr>
              <a:t>–  Ideal for Channel partners who offer a managed services enabling partners or end customer to control users, number management and other day to day tasks</a:t>
            </a:r>
          </a:p>
          <a:p>
            <a:pPr marL="228600" indent="-228600">
              <a:buFont typeface="+mj-lt"/>
              <a:buAutoNum type="arabicPeriod"/>
            </a:pPr>
            <a:r>
              <a:rPr lang="en-GB" sz="1000" dirty="0">
                <a:solidFill>
                  <a:schemeClr val="bg2"/>
                </a:solidFill>
              </a:rPr>
              <a:t>Reporting</a:t>
            </a:r>
            <a:r>
              <a:rPr lang="en-GB" sz="1000" dirty="0">
                <a:solidFill>
                  <a:schemeClr val="bg1"/>
                </a:solidFill>
              </a:rPr>
              <a:t> – Suite of tools designed for the all-monitoring aspects of Voice quality, user adoption, Queue management and delivery services.</a:t>
            </a:r>
          </a:p>
          <a:p>
            <a:pPr marL="228600" indent="-228600">
              <a:buFont typeface="+mj-lt"/>
              <a:buAutoNum type="arabicPeriod"/>
            </a:pPr>
            <a:r>
              <a:rPr lang="en-GB" sz="1000" dirty="0">
                <a:solidFill>
                  <a:schemeClr val="bg2"/>
                </a:solidFill>
              </a:rPr>
              <a:t>Compliant Recording </a:t>
            </a:r>
            <a:r>
              <a:rPr lang="en-GB" sz="1000" dirty="0">
                <a:solidFill>
                  <a:schemeClr val="bg1"/>
                </a:solidFill>
              </a:rPr>
              <a:t>-  Organisations today are highly regulated and most need to add a level of compliance to their end user solutions, these include PCI, QA AI Analytics.</a:t>
            </a:r>
          </a:p>
          <a:p>
            <a:pPr marL="228600" indent="-228600">
              <a:buFont typeface="+mj-lt"/>
              <a:buAutoNum type="arabicPeriod"/>
            </a:pPr>
            <a:r>
              <a:rPr lang="en-GB" sz="1000" dirty="0">
                <a:solidFill>
                  <a:schemeClr val="bg2"/>
                </a:solidFill>
              </a:rPr>
              <a:t>Calling Bundles or PAYG </a:t>
            </a:r>
            <a:r>
              <a:rPr lang="en-GB" sz="1000" dirty="0">
                <a:solidFill>
                  <a:schemeClr val="bg1"/>
                </a:solidFill>
              </a:rPr>
              <a:t>– We offer inclusive UK calling bundles on a per user basis.</a:t>
            </a:r>
          </a:p>
          <a:p>
            <a:pPr marL="228600" indent="-228600">
              <a:buFont typeface="+mj-lt"/>
              <a:buAutoNum type="arabicPeriod"/>
            </a:pPr>
            <a:r>
              <a:rPr lang="en-GB" sz="1000" dirty="0">
                <a:solidFill>
                  <a:schemeClr val="bg2"/>
                </a:solidFill>
              </a:rPr>
              <a:t>Endpoint Management </a:t>
            </a:r>
            <a:r>
              <a:rPr lang="en-GB" sz="1000" dirty="0">
                <a:solidFill>
                  <a:schemeClr val="bg1"/>
                </a:solidFill>
              </a:rPr>
              <a:t>– Provides technical support for Endpoints used by Microsoft Teams users. Support covers the fault resolution of Endpoints used in conjunction with the Expo-e TCaaS services for configuration and service issues. – Please note that this component is only available when used together with “Managed User” and supported Endpoints must be purchased from Exponential-e.</a:t>
            </a:r>
          </a:p>
        </p:txBody>
      </p:sp>
    </p:spTree>
    <p:extLst>
      <p:ext uri="{BB962C8B-B14F-4D97-AF65-F5344CB8AC3E}">
        <p14:creationId xmlns:p14="http://schemas.microsoft.com/office/powerpoint/2010/main" val="1644616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4FA9D-3AB7-49E6-5785-8BEADFD316BE}"/>
              </a:ext>
            </a:extLst>
          </p:cNvPr>
          <p:cNvSpPr>
            <a:spLocks noGrp="1"/>
          </p:cNvSpPr>
          <p:nvPr>
            <p:ph type="title"/>
          </p:nvPr>
        </p:nvSpPr>
        <p:spPr>
          <a:xfrm>
            <a:off x="2768600" y="6875"/>
            <a:ext cx="9191028" cy="749300"/>
          </a:xfrm>
        </p:spPr>
        <p:txBody>
          <a:bodyPr/>
          <a:lstStyle/>
          <a:p>
            <a:r>
              <a:rPr lang="en-GB" dirty="0"/>
              <a:t>Comparing Teams Direct Routing and Operator Connect</a:t>
            </a:r>
          </a:p>
        </p:txBody>
      </p:sp>
      <p:graphicFrame>
        <p:nvGraphicFramePr>
          <p:cNvPr id="5" name="Table 4">
            <a:extLst>
              <a:ext uri="{FF2B5EF4-FFF2-40B4-BE49-F238E27FC236}">
                <a16:creationId xmlns:a16="http://schemas.microsoft.com/office/drawing/2014/main" id="{92EDE28D-8686-E54A-A72C-18FA3FFDDF1C}"/>
              </a:ext>
            </a:extLst>
          </p:cNvPr>
          <p:cNvGraphicFramePr>
            <a:graphicFrameLocks noGrp="1"/>
          </p:cNvGraphicFramePr>
          <p:nvPr>
            <p:extLst>
              <p:ext uri="{D42A27DB-BD31-4B8C-83A1-F6EECF244321}">
                <p14:modId xmlns:p14="http://schemas.microsoft.com/office/powerpoint/2010/main" val="3860203445"/>
              </p:ext>
            </p:extLst>
          </p:nvPr>
        </p:nvGraphicFramePr>
        <p:xfrm>
          <a:off x="135801" y="621806"/>
          <a:ext cx="11697077" cy="5875245"/>
        </p:xfrm>
        <a:graphic>
          <a:graphicData uri="http://schemas.openxmlformats.org/drawingml/2006/table">
            <a:tbl>
              <a:tblPr firstRow="1" firstCol="1" bandRow="1">
                <a:tableStyleId>{5C22544A-7EE6-4342-B048-85BDC9FD1C3A}</a:tableStyleId>
              </a:tblPr>
              <a:tblGrid>
                <a:gridCol w="2576831">
                  <a:extLst>
                    <a:ext uri="{9D8B030D-6E8A-4147-A177-3AD203B41FA5}">
                      <a16:colId xmlns:a16="http://schemas.microsoft.com/office/drawing/2014/main" val="889607428"/>
                    </a:ext>
                  </a:extLst>
                </a:gridCol>
                <a:gridCol w="4484873">
                  <a:extLst>
                    <a:ext uri="{9D8B030D-6E8A-4147-A177-3AD203B41FA5}">
                      <a16:colId xmlns:a16="http://schemas.microsoft.com/office/drawing/2014/main" val="1667997051"/>
                    </a:ext>
                  </a:extLst>
                </a:gridCol>
                <a:gridCol w="4635373">
                  <a:extLst>
                    <a:ext uri="{9D8B030D-6E8A-4147-A177-3AD203B41FA5}">
                      <a16:colId xmlns:a16="http://schemas.microsoft.com/office/drawing/2014/main" val="1543925812"/>
                    </a:ext>
                  </a:extLst>
                </a:gridCol>
              </a:tblGrid>
              <a:tr h="160969">
                <a:tc>
                  <a:txBody>
                    <a:bodyPr/>
                    <a:lstStyle/>
                    <a:p>
                      <a:pPr>
                        <a:lnSpc>
                          <a:spcPct val="107000"/>
                        </a:lnSpc>
                        <a:spcAft>
                          <a:spcPts val="800"/>
                        </a:spcAft>
                      </a:pPr>
                      <a:r>
                        <a:rPr lang="en-GB" sz="800" kern="0" noProof="0" dirty="0">
                          <a:solidFill>
                            <a:schemeClr val="tx1"/>
                          </a:solidFill>
                          <a:effectLst/>
                          <a:latin typeface="+mn-lt"/>
                        </a:rPr>
                        <a:t>Parameter</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Expo-e Teams Direct Routing</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Operator Connect</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2202827037"/>
                  </a:ext>
                </a:extLst>
              </a:tr>
              <a:tr h="578107">
                <a:tc>
                  <a:txBody>
                    <a:bodyPr/>
                    <a:lstStyle/>
                    <a:p>
                      <a:pPr>
                        <a:lnSpc>
                          <a:spcPct val="107000"/>
                        </a:lnSpc>
                        <a:spcAft>
                          <a:spcPts val="800"/>
                        </a:spcAft>
                      </a:pPr>
                      <a:r>
                        <a:rPr lang="en-GB" sz="800" kern="0" noProof="0" dirty="0">
                          <a:solidFill>
                            <a:schemeClr val="tx1"/>
                          </a:solidFill>
                          <a:effectLst/>
                          <a:latin typeface="+mn-lt"/>
                        </a:rPr>
                        <a:t>Implementation and Setup</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Portal services enable the simplification to the setup of SBCs and integrating with existing telephony systems, offers extensive customisation enabling partners and customers to address complex requirements, utilising Expo-e portal services and consultancy services streamlines this process.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Features a simpler but limited setup with pre-configured solutions, allowing for quicker deployment but with potentially less flexibility.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2890893425"/>
                  </a:ext>
                </a:extLst>
              </a:tr>
              <a:tr h="308892">
                <a:tc>
                  <a:txBody>
                    <a:bodyPr/>
                    <a:lstStyle/>
                    <a:p>
                      <a:pPr>
                        <a:lnSpc>
                          <a:spcPct val="107000"/>
                        </a:lnSpc>
                        <a:spcAft>
                          <a:spcPts val="800"/>
                        </a:spcAft>
                      </a:pPr>
                      <a:r>
                        <a:rPr lang="en-GB" sz="800" kern="0" noProof="0" dirty="0">
                          <a:solidFill>
                            <a:schemeClr val="tx1"/>
                          </a:solidFill>
                          <a:effectLst/>
                          <a:latin typeface="+mn-lt"/>
                        </a:rPr>
                        <a:t>Flexibility and Customization</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Provides extensive customisation options that are suitable for organisations with specific telephony needs.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Offers a straightforward integration process but may be limited and less flexible in terms of customisation.</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2843288313"/>
                  </a:ext>
                </a:extLst>
              </a:tr>
              <a:tr h="578107">
                <a:tc>
                  <a:txBody>
                    <a:bodyPr/>
                    <a:lstStyle/>
                    <a:p>
                      <a:pPr>
                        <a:lnSpc>
                          <a:spcPct val="107000"/>
                        </a:lnSpc>
                        <a:spcAft>
                          <a:spcPts val="800"/>
                        </a:spcAft>
                      </a:pPr>
                      <a:r>
                        <a:rPr lang="en-GB" sz="800" kern="0" noProof="0" dirty="0">
                          <a:solidFill>
                            <a:schemeClr val="tx1"/>
                          </a:solidFill>
                          <a:effectLst/>
                          <a:latin typeface="+mn-lt"/>
                        </a:rPr>
                        <a:t>Cost Considerations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More cost-effective for organisations leveraging existing complex infrastructure, compliance, location and integration requirements, which can help reduce overall costs. Offering managed or self-manged options via a partner/customer facing portal enables Expo-e to offer a competitive price point.</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Involves service fees to telecom providers, which may affect the total cost and require management of split billing and service management.</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618449341"/>
                  </a:ext>
                </a:extLst>
              </a:tr>
              <a:tr h="295508">
                <a:tc>
                  <a:txBody>
                    <a:bodyPr/>
                    <a:lstStyle/>
                    <a:p>
                      <a:pPr>
                        <a:lnSpc>
                          <a:spcPct val="107000"/>
                        </a:lnSpc>
                        <a:spcAft>
                          <a:spcPts val="800"/>
                        </a:spcAft>
                      </a:pPr>
                      <a:r>
                        <a:rPr lang="en-GB" sz="800" kern="0" noProof="0" dirty="0">
                          <a:solidFill>
                            <a:schemeClr val="tx1"/>
                          </a:solidFill>
                          <a:effectLst/>
                          <a:latin typeface="+mn-lt"/>
                        </a:rPr>
                        <a:t>Maintenance and Support</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Expo-e can provide a fully managed or self-managed services underpinned by its management portal services, which covers not only the TCaaS but also most of the additional applications needed for a rounded view of, Utilisation, Compliance, etc.</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Managed support from telecom providers but requires separate management of MS services adding to the maintenance burden on internal IT teams.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2290382542"/>
                  </a:ext>
                </a:extLst>
              </a:tr>
              <a:tr h="362735">
                <a:tc>
                  <a:txBody>
                    <a:bodyPr/>
                    <a:lstStyle/>
                    <a:p>
                      <a:pPr>
                        <a:lnSpc>
                          <a:spcPct val="107000"/>
                        </a:lnSpc>
                        <a:spcAft>
                          <a:spcPts val="800"/>
                        </a:spcAft>
                      </a:pPr>
                      <a:r>
                        <a:rPr lang="en-GB" sz="800" kern="0" noProof="0" dirty="0">
                          <a:solidFill>
                            <a:schemeClr val="tx1"/>
                          </a:solidFill>
                          <a:effectLst/>
                          <a:latin typeface="+mn-lt"/>
                        </a:rPr>
                        <a:t>Security and Compliance</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Provides greater control over security and compliance, which is essential for regulated industries.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Security and compliance are dependent on the telecom provider, but certified providers must adhere to Microsoft’s stringent security standards.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508167916"/>
                  </a:ext>
                </a:extLst>
              </a:tr>
              <a:tr h="362735">
                <a:tc>
                  <a:txBody>
                    <a:bodyPr/>
                    <a:lstStyle/>
                    <a:p>
                      <a:pPr>
                        <a:lnSpc>
                          <a:spcPct val="107000"/>
                        </a:lnSpc>
                        <a:spcAft>
                          <a:spcPts val="800"/>
                        </a:spcAft>
                      </a:pPr>
                      <a:r>
                        <a:rPr lang="en-GB" sz="800" kern="0" noProof="0" dirty="0">
                          <a:solidFill>
                            <a:schemeClr val="tx1"/>
                          </a:solidFill>
                          <a:effectLst/>
                          <a:latin typeface="+mn-lt"/>
                        </a:rPr>
                        <a:t>Geographic Availability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Available globally, enabling the capability to utilise local breakout for PSTN provided the necessary infrastructure is in place.</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Availability may vary by region based on telecom providers, which can influence decisions for geographically diverse organisations.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231507103"/>
                  </a:ext>
                </a:extLst>
              </a:tr>
              <a:tr h="470421">
                <a:tc>
                  <a:txBody>
                    <a:bodyPr/>
                    <a:lstStyle/>
                    <a:p>
                      <a:pPr>
                        <a:lnSpc>
                          <a:spcPct val="107000"/>
                        </a:lnSpc>
                        <a:spcAft>
                          <a:spcPts val="800"/>
                        </a:spcAft>
                      </a:pPr>
                      <a:r>
                        <a:rPr lang="en-GB" sz="800" kern="0" noProof="0" dirty="0">
                          <a:solidFill>
                            <a:schemeClr val="tx1"/>
                          </a:solidFill>
                          <a:effectLst/>
                          <a:latin typeface="+mn-lt"/>
                        </a:rPr>
                        <a:t>Scalability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Offers high scalability, allowing organisations to adjust their telephony solutions as they grow. This flexibility is useful for companies with fluctuating or expanding communication needs.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Scalability depends on the telecom provider’s offerings. While many providers offer scalable solutions, changes in scale may require adjustments through the provider, potentially impacting service levels.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4076832733"/>
                  </a:ext>
                </a:extLst>
              </a:tr>
              <a:tr h="524263">
                <a:tc>
                  <a:txBody>
                    <a:bodyPr/>
                    <a:lstStyle/>
                    <a:p>
                      <a:pPr>
                        <a:lnSpc>
                          <a:spcPct val="107000"/>
                        </a:lnSpc>
                        <a:spcAft>
                          <a:spcPts val="800"/>
                        </a:spcAft>
                      </a:pPr>
                      <a:r>
                        <a:rPr lang="en-GB" sz="800" kern="0" noProof="0" dirty="0">
                          <a:solidFill>
                            <a:schemeClr val="tx1"/>
                          </a:solidFill>
                          <a:effectLst/>
                          <a:latin typeface="+mn-lt"/>
                        </a:rPr>
                        <a:t>Integration with Existing Systems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Seamlessly integrates with existing telephony infrastructure and other enterprise systems. This integration can be crucial for organisations with complex communication ecosystems.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Integration with existing systems is managed by the telecom provider. This may limit the ability to integrate deeply with certain systems or require additional third-party services to be added and managed.</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2700503266"/>
                  </a:ext>
                </a:extLst>
              </a:tr>
              <a:tr h="416578">
                <a:tc>
                  <a:txBody>
                    <a:bodyPr/>
                    <a:lstStyle/>
                    <a:p>
                      <a:pPr>
                        <a:lnSpc>
                          <a:spcPct val="107000"/>
                        </a:lnSpc>
                        <a:spcAft>
                          <a:spcPts val="800"/>
                        </a:spcAft>
                      </a:pPr>
                      <a:r>
                        <a:rPr lang="en-GB" sz="800" kern="0" noProof="0" dirty="0">
                          <a:solidFill>
                            <a:schemeClr val="tx1"/>
                          </a:solidFill>
                          <a:effectLst/>
                          <a:latin typeface="+mn-lt"/>
                        </a:rPr>
                        <a:t>User Experience</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Provides a customisable user experience tailored to organisational needs. This can include bespoke features and configurations, enhancing user satisfaction and productivity.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Offers a more standardised user experience, which may not fully align with specific organisational requirements or preferences.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075213106"/>
                  </a:ext>
                </a:extLst>
              </a:tr>
              <a:tr h="416578">
                <a:tc>
                  <a:txBody>
                    <a:bodyPr/>
                    <a:lstStyle/>
                    <a:p>
                      <a:pPr>
                        <a:lnSpc>
                          <a:spcPct val="107000"/>
                        </a:lnSpc>
                        <a:spcAft>
                          <a:spcPts val="800"/>
                        </a:spcAft>
                      </a:pPr>
                      <a:r>
                        <a:rPr lang="en-GB" sz="800" kern="0" noProof="0" dirty="0">
                          <a:solidFill>
                            <a:schemeClr val="tx1"/>
                          </a:solidFill>
                          <a:effectLst/>
                          <a:latin typeface="+mn-lt"/>
                        </a:rPr>
                        <a:t>Disaster Recovery and Business Continuity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Expo-e provide organisations with a managed solution that includes, secure, disaster recovery enabled, and business continuity planned service, enabling us to provide tailored solutions focused on business needs.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Typically includes disaster recovery and business continuity solutions are split between PSTN and Microsoft has part providers of the service, relying on the internal teams to ensure continuity of service. Limitations related to Security must also be considered when reviewing these services options.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365631780"/>
                  </a:ext>
                </a:extLst>
              </a:tr>
              <a:tr h="470421">
                <a:tc>
                  <a:txBody>
                    <a:bodyPr/>
                    <a:lstStyle/>
                    <a:p>
                      <a:pPr>
                        <a:lnSpc>
                          <a:spcPct val="107000"/>
                        </a:lnSpc>
                        <a:spcAft>
                          <a:spcPts val="800"/>
                        </a:spcAft>
                      </a:pPr>
                      <a:r>
                        <a:rPr lang="en-GB" sz="800" kern="0" noProof="0" dirty="0">
                          <a:solidFill>
                            <a:schemeClr val="tx1"/>
                          </a:solidFill>
                          <a:effectLst/>
                          <a:latin typeface="+mn-lt"/>
                        </a:rPr>
                        <a:t>Regulatory Compliance</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Allows organisations to implement their own compliance measures tailored to specific regulatory requirements, has part of the Expo-e service offering, which is particularly important in heavily regulated industries.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Compliance is managed by the telecom provider, which requires organisations to trust the provider’s adherence to regulations and standards.</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129244910"/>
                  </a:ext>
                </a:extLst>
              </a:tr>
              <a:tr h="362735">
                <a:tc>
                  <a:txBody>
                    <a:bodyPr/>
                    <a:lstStyle/>
                    <a:p>
                      <a:pPr>
                        <a:lnSpc>
                          <a:spcPct val="107000"/>
                        </a:lnSpc>
                        <a:spcAft>
                          <a:spcPts val="800"/>
                        </a:spcAft>
                      </a:pPr>
                      <a:r>
                        <a:rPr lang="en-GB" sz="800" kern="0" noProof="0" dirty="0">
                          <a:solidFill>
                            <a:schemeClr val="tx1"/>
                          </a:solidFill>
                          <a:effectLst/>
                          <a:latin typeface="+mn-lt"/>
                        </a:rPr>
                        <a:t>Migration Complexity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u="none" kern="0" noProof="0" dirty="0">
                          <a:solidFill>
                            <a:schemeClr val="tx1"/>
                          </a:solidFill>
                          <a:effectLst/>
                          <a:latin typeface="+mn-lt"/>
                        </a:rPr>
                        <a:t>The inclusion of the Expo-e portal services has enabled complex requirements to be mitigated prior to implementation and managed within the build process by the Expo-e Pre-sales and consultancy services. Post implementation via a user-friendly portal UX solution</a:t>
                      </a:r>
                      <a:r>
                        <a:rPr lang="en-GB" sz="800" kern="0" noProof="0" dirty="0">
                          <a:solidFill>
                            <a:schemeClr val="tx1"/>
                          </a:solidFill>
                          <a:effectLst/>
                          <a:latin typeface="+mn-lt"/>
                        </a:rPr>
                        <a:t>, enabling the inclusion of user migration, number management and integration with existing systems and infrastructure achievable in a timely manner.</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tc>
                  <a:txBody>
                    <a:bodyPr/>
                    <a:lstStyle/>
                    <a:p>
                      <a:pPr>
                        <a:lnSpc>
                          <a:spcPct val="107000"/>
                        </a:lnSpc>
                        <a:spcAft>
                          <a:spcPts val="800"/>
                        </a:spcAft>
                      </a:pPr>
                      <a:r>
                        <a:rPr lang="en-GB" sz="800" kern="0" noProof="0" dirty="0">
                          <a:solidFill>
                            <a:schemeClr val="tx1"/>
                          </a:solidFill>
                          <a:effectLst/>
                          <a:latin typeface="+mn-lt"/>
                        </a:rPr>
                        <a:t>Migration process is geared towards standard solutions due to the pre-configured nature of the solution, limiting the complexity of options available to deploy.</a:t>
                      </a:r>
                      <a:endParaRPr lang="en-GB" sz="800" kern="100" noProof="0" dirty="0">
                        <a:solidFill>
                          <a:schemeClr val="tx1"/>
                        </a:solidFill>
                        <a:effectLst/>
                        <a:latin typeface="+mn-lt"/>
                        <a:ea typeface="Aptos" panose="020B0004020202020204" pitchFamily="34" charset="0"/>
                        <a:cs typeface="Times New Roman" panose="02020603050405020304" pitchFamily="18" charset="0"/>
                      </a:endParaRPr>
                    </a:p>
                  </a:txBody>
                  <a:tcPr marL="17542" marR="17542" marT="17542" marB="17542" anchor="ctr"/>
                </a:tc>
                <a:extLst>
                  <a:ext uri="{0D108BD9-81ED-4DB2-BD59-A6C34878D82A}">
                    <a16:rowId xmlns:a16="http://schemas.microsoft.com/office/drawing/2014/main" val="3431329588"/>
                  </a:ext>
                </a:extLst>
              </a:tr>
            </a:tbl>
          </a:graphicData>
        </a:graphic>
      </p:graphicFrame>
    </p:spTree>
    <p:extLst>
      <p:ext uri="{BB962C8B-B14F-4D97-AF65-F5344CB8AC3E}">
        <p14:creationId xmlns:p14="http://schemas.microsoft.com/office/powerpoint/2010/main" val="233979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B5A6-4886-2F52-C3E0-C1BED01B1D11}"/>
              </a:ext>
            </a:extLst>
          </p:cNvPr>
          <p:cNvSpPr>
            <a:spLocks noGrp="1"/>
          </p:cNvSpPr>
          <p:nvPr>
            <p:ph type="title"/>
          </p:nvPr>
        </p:nvSpPr>
        <p:spPr/>
        <p:txBody>
          <a:bodyPr/>
          <a:lstStyle/>
          <a:p>
            <a:r>
              <a:rPr lang="en-GB" sz="2000" dirty="0"/>
              <a:t>Microsoft Teams Phone feature list</a:t>
            </a:r>
          </a:p>
        </p:txBody>
      </p:sp>
      <p:pic>
        <p:nvPicPr>
          <p:cNvPr id="4" name="Picture 3">
            <a:extLst>
              <a:ext uri="{FF2B5EF4-FFF2-40B4-BE49-F238E27FC236}">
                <a16:creationId xmlns:a16="http://schemas.microsoft.com/office/drawing/2014/main" id="{3945352B-1E4D-08EE-2522-37B2B2468C9B}"/>
              </a:ext>
            </a:extLst>
          </p:cNvPr>
          <p:cNvPicPr>
            <a:picLocks noChangeAspect="1"/>
          </p:cNvPicPr>
          <p:nvPr/>
        </p:nvPicPr>
        <p:blipFill>
          <a:blip r:embed="rId2"/>
          <a:stretch>
            <a:fillRect/>
          </a:stretch>
        </p:blipFill>
        <p:spPr>
          <a:xfrm>
            <a:off x="1456542" y="648983"/>
            <a:ext cx="9278916" cy="5560034"/>
          </a:xfrm>
          <a:prstGeom prst="rect">
            <a:avLst/>
          </a:prstGeom>
        </p:spPr>
      </p:pic>
    </p:spTree>
    <p:extLst>
      <p:ext uri="{BB962C8B-B14F-4D97-AF65-F5344CB8AC3E}">
        <p14:creationId xmlns:p14="http://schemas.microsoft.com/office/powerpoint/2010/main" val="3148593587"/>
      </p:ext>
    </p:extLst>
  </p:cSld>
  <p:clrMapOvr>
    <a:masterClrMapping/>
  </p:clrMapOvr>
</p:sld>
</file>

<file path=ppt/theme/theme1.xml><?xml version="1.0" encoding="utf-8"?>
<a:theme xmlns:a="http://schemas.openxmlformats.org/drawingml/2006/main" name="8_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ppt/theme/theme2.xml><?xml version="1.0" encoding="utf-8"?>
<a:theme xmlns:a="http://schemas.openxmlformats.org/drawingml/2006/main" name="Main Slide - Light">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ta-Platform-Solution_JWB.pptx" id="{F977F052-F96B-4DA6-89D1-A950CDF6C897}" vid="{5E787117-2195-4169-9D98-55FE7789A031}"/>
    </a:ext>
  </a:extLst>
</a:theme>
</file>

<file path=ppt/theme/theme3.xml><?xml version="1.0" encoding="utf-8"?>
<a:theme xmlns:a="http://schemas.openxmlformats.org/drawingml/2006/main" name="Section Title  Slide">
  <a:themeElements>
    <a:clrScheme name="Expo.e Channel">
      <a:dk1>
        <a:srgbClr val="1A1C2B"/>
      </a:dk1>
      <a:lt1>
        <a:sysClr val="window" lastClr="FFFFFF"/>
      </a:lt1>
      <a:dk2>
        <a:srgbClr val="1A1C2B"/>
      </a:dk2>
      <a:lt2>
        <a:srgbClr val="00FF2D"/>
      </a:lt2>
      <a:accent1>
        <a:srgbClr val="7FFF95"/>
      </a:accent1>
      <a:accent2>
        <a:srgbClr val="BFFFCA"/>
      </a:accent2>
      <a:accent3>
        <a:srgbClr val="00FFD8"/>
      </a:accent3>
      <a:accent4>
        <a:srgbClr val="1A1C2B"/>
      </a:accent4>
      <a:accent5>
        <a:srgbClr val="00FF2D"/>
      </a:accent5>
      <a:accent6>
        <a:srgbClr val="000000"/>
      </a:accent6>
      <a:hlink>
        <a:srgbClr val="FFFFFF"/>
      </a:hlink>
      <a:folHlink>
        <a:srgbClr val="00FF2D"/>
      </a:folHlink>
    </a:clrScheme>
    <a:fontScheme name="Exponential-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EE7694ABAEE4AAD0B21E57948C665" ma:contentTypeVersion="18" ma:contentTypeDescription="Create a new document." ma:contentTypeScope="" ma:versionID="4b734a0869d9f82c48f63dbc7d7bc79e">
  <xsd:schema xmlns:xsd="http://www.w3.org/2001/XMLSchema" xmlns:xs="http://www.w3.org/2001/XMLSchema" xmlns:p="http://schemas.microsoft.com/office/2006/metadata/properties" xmlns:ns2="a627b29c-87c9-4664-bf95-9f4015f36b10" xmlns:ns3="8dacb8ad-d8bf-4afc-8355-7985183833fd" targetNamespace="http://schemas.microsoft.com/office/2006/metadata/properties" ma:root="true" ma:fieldsID="fcb1ecb677fb997a6422b6105e94fdc6" ns2:_="" ns3:_="">
    <xsd:import namespace="a627b29c-87c9-4664-bf95-9f4015f36b10"/>
    <xsd:import namespace="8dacb8ad-d8bf-4afc-8355-7985183833f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ainProduct" minOccurs="0"/>
                <xsd:element ref="ns2:Vertical" minOccurs="0"/>
                <xsd:element ref="ns2:MediaLengthInSeconds" minOccurs="0"/>
                <xsd:element ref="ns3:SharedWithUsers" minOccurs="0"/>
                <xsd:element ref="ns3:SharedWithDetails" minOccurs="0"/>
                <xsd:element ref="ns2:MediaServiceObjectDetectorVersions" minOccurs="0"/>
                <xsd:element ref="ns2:AdditonalProducts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27b29c-87c9-4664-bf95-9f4015f36b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8e39cdb-01ac-4c4a-9d60-db0dd1c5af7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ainProduct" ma:index="17" nillable="true" ma:displayName="Main Product" ma:format="Dropdown" ma:internalName="MainProduct">
      <xsd:simpleType>
        <xsd:union memberTypes="dms:Text">
          <xsd:simpleType>
            <xsd:restriction base="dms:Choice">
              <xsd:enumeration value="TCaaS"/>
              <xsd:enumeration value="CCaaS"/>
              <xsd:enumeration value="MTR"/>
            </xsd:restriction>
          </xsd:simpleType>
        </xsd:union>
      </xsd:simpleType>
    </xsd:element>
    <xsd:element name="Vertical" ma:index="18" nillable="true" ma:displayName="Vertical" ma:format="Dropdown" ma:internalName="Vertical">
      <xsd:simpleType>
        <xsd:union memberTypes="dms:Text">
          <xsd:simpleType>
            <xsd:restriction base="dms:Choice">
              <xsd:enumeration value="Housing"/>
              <xsd:enumeration value="Public Sector"/>
              <xsd:enumeration value="Legal"/>
            </xsd:restriction>
          </xsd:simpleType>
        </xsd:un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AdditonalProductss" ma:index="23" nillable="true" ma:displayName="Additonal Productss" ma:format="Dropdown" ma:internalName="AdditonalProductss">
      <xsd:simpleType>
        <xsd:restriction base="dms:Text">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acb8ad-d8bf-4afc-8355-7985183833f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60c7ddf-c91d-4115-85e4-368a57c2f931}" ma:internalName="TaxCatchAll" ma:showField="CatchAllData" ma:web="8dacb8ad-d8bf-4afc-8355-7985183833f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ertical xmlns="a627b29c-87c9-4664-bf95-9f4015f36b10" xsi:nil="true"/>
    <AdditonalProductss xmlns="a627b29c-87c9-4664-bf95-9f4015f36b10" xsi:nil="true"/>
    <TaxCatchAll xmlns="8dacb8ad-d8bf-4afc-8355-7985183833fd" xsi:nil="true"/>
    <lcf76f155ced4ddcb4097134ff3c332f xmlns="a627b29c-87c9-4664-bf95-9f4015f36b10">
      <Terms xmlns="http://schemas.microsoft.com/office/infopath/2007/PartnerControls"/>
    </lcf76f155ced4ddcb4097134ff3c332f>
    <MainProduct xmlns="a627b29c-87c9-4664-bf95-9f4015f36b10" xsi:nil="true"/>
  </documentManagement>
</p:properties>
</file>

<file path=customXml/itemProps1.xml><?xml version="1.0" encoding="utf-8"?>
<ds:datastoreItem xmlns:ds="http://schemas.openxmlformats.org/officeDocument/2006/customXml" ds:itemID="{FEDCA97A-DFA3-4122-9F1B-83B58F0277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27b29c-87c9-4664-bf95-9f4015f36b10"/>
    <ds:schemaRef ds:uri="8dacb8ad-d8bf-4afc-8355-798518383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6E170A-1A0B-4371-8811-C7404AB235BF}">
  <ds:schemaRefs>
    <ds:schemaRef ds:uri="http://schemas.microsoft.com/sharepoint/v3/contenttype/forms"/>
  </ds:schemaRefs>
</ds:datastoreItem>
</file>

<file path=customXml/itemProps3.xml><?xml version="1.0" encoding="utf-8"?>
<ds:datastoreItem xmlns:ds="http://schemas.openxmlformats.org/officeDocument/2006/customXml" ds:itemID="{1E48DD9E-4D22-4F78-BCF4-698480B9EE67}">
  <ds:schemaRefs>
    <ds:schemaRef ds:uri="8dacb8ad-d8bf-4afc-8355-7985183833fd"/>
    <ds:schemaRef ds:uri="a627b29c-87c9-4664-bf95-9f4015f36b10"/>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13f88b1a-c749-4c3c-a732-bf54bc360645}" enabled="0" method="" siteId="{13f88b1a-c749-4c3c-a732-bf54bc360645}" removed="1"/>
</clbl:labelList>
</file>

<file path=docProps/app.xml><?xml version="1.0" encoding="utf-8"?>
<Properties xmlns="http://schemas.openxmlformats.org/officeDocument/2006/extended-properties" xmlns:vt="http://schemas.openxmlformats.org/officeDocument/2006/docPropsVTypes">
  <TotalTime>1278</TotalTime>
  <Words>2624</Words>
  <Application>Microsoft Office PowerPoint</Application>
  <PresentationFormat>Widescreen</PresentationFormat>
  <Paragraphs>174</Paragraphs>
  <Slides>5</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5</vt:i4>
      </vt:variant>
    </vt:vector>
  </HeadingPairs>
  <TitlesOfParts>
    <vt:vector size="18" baseType="lpstr">
      <vt:lpstr>Aptos</vt:lpstr>
      <vt:lpstr>Arial</vt:lpstr>
      <vt:lpstr>Calibri</vt:lpstr>
      <vt:lpstr>Courier New</vt:lpstr>
      <vt:lpstr>Helvetica</vt:lpstr>
      <vt:lpstr>HelveticaNowDisplay Bold</vt:lpstr>
      <vt:lpstr>HelveticaNowText Medium</vt:lpstr>
      <vt:lpstr>HelveticaNowText Regular</vt:lpstr>
      <vt:lpstr>Proxima Nova</vt:lpstr>
      <vt:lpstr>Proxima Nova Semibold</vt:lpstr>
      <vt:lpstr>8_Main Slide - Light</vt:lpstr>
      <vt:lpstr>Main Slide - Light</vt:lpstr>
      <vt:lpstr>Section Title  Slide</vt:lpstr>
      <vt:lpstr>TCaaS Overview</vt:lpstr>
      <vt:lpstr>MS Teams vs Operator Connect vs TCaaS High Level Summary Matrix</vt:lpstr>
      <vt:lpstr>Expo-e TCaaS Features &amp; Benefits</vt:lpstr>
      <vt:lpstr>Comparing Teams Direct Routing and Operator Connect</vt:lpstr>
      <vt:lpstr>Microsoft Teams Phone feature list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Leatherland</dc:creator>
  <cp:lastModifiedBy>Jason Williams-Bew</cp:lastModifiedBy>
  <cp:revision>26</cp:revision>
  <dcterms:created xsi:type="dcterms:W3CDTF">2024-11-11T16:24:05Z</dcterms:created>
  <dcterms:modified xsi:type="dcterms:W3CDTF">2025-03-28T09:46:53Z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0x0101006BAEE7694ABAEE4AAD0B21E57948C665</vt:lpwstr>
  </property>
  <property fmtid="{D5CDD505-2E9C-101B-9397-08002B2CF9AE}" pid="3" name="MediaServiceImageTags">
    <vt:lpwstr/>
  </property>
</Properties>
</file>