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45" r:id="rId15"/>
    <p:sldMasterId id="2147483871" r:id="rId16"/>
    <p:sldMasterId id="2147483873" r:id="rId17"/>
  </p:sldMasterIdLst>
  <p:notesMasterIdLst>
    <p:notesMasterId r:id="rId27"/>
  </p:notesMasterIdLst>
  <p:sldIdLst>
    <p:sldId id="2143187642" r:id="rId18"/>
    <p:sldId id="2147469759" r:id="rId19"/>
    <p:sldId id="2147481926" r:id="rId20"/>
    <p:sldId id="2147481927" r:id="rId21"/>
    <p:sldId id="2147481928" r:id="rId22"/>
    <p:sldId id="2147481929" r:id="rId23"/>
    <p:sldId id="2147481930" r:id="rId24"/>
    <p:sldId id="2147481931" r:id="rId25"/>
    <p:sldId id="2147481922" r:id="rId26"/>
  </p:sldIdLst>
  <p:sldSz cx="12192000" cy="6858000"/>
  <p:notesSz cx="6858000" cy="9144000"/>
  <p:embeddedFontLst>
    <p:embeddedFont>
      <p:font typeface="Helvetica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60B5DF-D82B-07D8-C674-B996144BA6F5}" name="Martina Gianoglio" initials="MG" userId="S::Martina.Gianoglio@Exponential-e.com::e717e3d0-67ad-462e-a857-689bc65b3e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C7AD"/>
    <a:srgbClr val="BFFFCA"/>
    <a:srgbClr val="00FF2D"/>
    <a:srgbClr val="2EA82E"/>
    <a:srgbClr val="05CD22"/>
    <a:srgbClr val="00C0A5"/>
    <a:srgbClr val="00D223"/>
    <a:srgbClr val="1A1C2B"/>
    <a:srgbClr val="7FFF95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1228" autoAdjust="0"/>
  </p:normalViewPr>
  <p:slideViewPr>
    <p:cSldViewPr snapToGrid="0">
      <p:cViewPr>
        <p:scale>
          <a:sx n="100" d="100"/>
          <a:sy n="100" d="100"/>
        </p:scale>
        <p:origin x="1620" y="996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EDE9-D2B8-CEBA-BF17-14826FDE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7D8D5-033B-0202-2229-066CA1F57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10577-5E5F-6FE8-70D9-0DC99D852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46A6-504D-A994-4760-141B19A3C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4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A62E-85BE-273C-7452-8A8E6714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76BAA-0C40-212D-9BBB-368C32495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88FE6-36A7-51A5-B1A8-A118B7BE1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CBC39-0644-84C8-B42A-DBE0E1D3F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A738B-E1B6-2D79-8D13-1613CC4A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41CC8-0AAB-C939-50EE-7465D953F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B1778-C82B-DAB4-DAAF-A28A858D5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0EC2-09F8-C2AE-3B41-6997AF0A2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47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B87C-F68B-BD61-5F77-1202575D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6061A-7F59-678D-ADD5-8BEE2A44B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F8075-E684-CA50-1FF7-CBAA1650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57BAA-34C2-6B4C-27BE-81AECBC03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333C-B263-B3F9-F5E7-D33F702F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85127-48F1-B05D-015A-FC3FE1C4F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FA241-84AF-8009-99B4-77BC9B5C1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DCE9-244B-5D85-08AF-FE04719D6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8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B95E-A462-F8A1-D328-AB9A5191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6944D-B671-CEE4-6EEA-F09013C2B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6BC63-BDC5-D973-DFF1-4C1219814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BD0AE-840A-BE26-7769-B809DB272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ing - Option 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>
            <a:extLst>
              <a:ext uri="{FF2B5EF4-FFF2-40B4-BE49-F238E27FC236}">
                <a16:creationId xmlns:a16="http://schemas.microsoft.com/office/drawing/2014/main" id="{6D5EBDED-4ED4-5DD1-F32D-88362A0D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rgbClr val="081A2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</p:spTree>
    <p:extLst>
      <p:ext uri="{BB962C8B-B14F-4D97-AF65-F5344CB8AC3E}">
        <p14:creationId xmlns:p14="http://schemas.microsoft.com/office/powerpoint/2010/main" val="23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ing -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20868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27F4A45D-5647-2032-63E7-6E1CC6946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D06C4-18B8-96E7-9ACD-80B90CC32982}"/>
              </a:ext>
            </a:extLst>
          </p:cNvPr>
          <p:cNvSpPr txBox="1"/>
          <p:nvPr userDrawn="1"/>
        </p:nvSpPr>
        <p:spPr>
          <a:xfrm>
            <a:off x="10914611" y="6224711"/>
            <a:ext cx="820189" cy="518160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r"/>
            <a:fld id="{56CCD5CE-A00D-4898-85E8-95CC38AF5E05}" type="slidenum">
              <a:rPr lang="en-GB" sz="1100" b="0" smtClean="0">
                <a:solidFill>
                  <a:schemeClr val="bg1"/>
                </a:solidFill>
                <a:latin typeface="Helvetica" pitchFamily="2" charset="0"/>
              </a:rPr>
              <a:t>‹#›</a:t>
            </a:fld>
            <a:endParaRPr lang="en-GB" sz="1100" b="1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7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78" r:id="rId2"/>
    <p:sldLayoutId id="2147483881" r:id="rId3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Military Grade Cyber Security with EXPO.e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352801"/>
            <a:ext cx="10125075" cy="914400"/>
          </a:xfrm>
        </p:spPr>
        <p:txBody>
          <a:bodyPr>
            <a:normAutofit/>
          </a:bodyPr>
          <a:lstStyle/>
          <a:p>
            <a:r>
              <a:rPr lang="en-GB" b="1" dirty="0"/>
              <a:t>EXPO.e PC</a:t>
            </a:r>
            <a:r>
              <a:rPr lang="en-GB" dirty="0"/>
              <a:t> as a Service (</a:t>
            </a:r>
            <a:r>
              <a:rPr lang="en-GB" dirty="0" err="1"/>
              <a:t>PCaaS</a:t>
            </a:r>
            <a:r>
              <a:rPr lang="en-GB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EB81-4455-D7C1-2622-878E721F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D9B9-1EAA-97C6-8E67-2799CC6F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11 – Minimum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AE13A6-7DBB-55FE-BD10-5C2B95BDE498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773C8C-54AA-79CF-F1CD-0EF15559E24D}"/>
              </a:ext>
            </a:extLst>
          </p:cNvPr>
          <p:cNvSpPr/>
          <p:nvPr/>
        </p:nvSpPr>
        <p:spPr>
          <a:xfrm>
            <a:off x="2149711" y="1187185"/>
            <a:ext cx="3658422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Windows 10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CPU Processor: 1 </a:t>
            </a:r>
            <a:r>
              <a:rPr lang="en-GB" sz="2000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Ghz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RAM: 1-2GB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Storage: 16-20GB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DirectX 9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Display 800 x 600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77A8E11-FA01-BC7B-DA14-66EE6DA1ADFB}"/>
              </a:ext>
            </a:extLst>
          </p:cNvPr>
          <p:cNvSpPr/>
          <p:nvPr/>
        </p:nvSpPr>
        <p:spPr>
          <a:xfrm>
            <a:off x="6096000" y="1187185"/>
            <a:ext cx="3658422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Windows 11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CPU Pro </a:t>
            </a:r>
            <a:r>
              <a:rPr lang="en-GB" sz="2000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cessor</a:t>
            </a: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: 1GHz (2 Cores)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RAM: 4GB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Storage: 64GB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DirectX 12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Display 720p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TPM 2.0 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Secure Boot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Internet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0575-FEBE-A131-45A5-E09B0610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46B0EF-5CB2-248A-05B1-B83C8B68A0BF}"/>
              </a:ext>
            </a:extLst>
          </p:cNvPr>
          <p:cNvSpPr/>
          <p:nvPr/>
        </p:nvSpPr>
        <p:spPr>
          <a:xfrm>
            <a:off x="3141133" y="1268222"/>
            <a:ext cx="81733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 dirty="0">
                <a:solidFill>
                  <a:srgbClr val="FFFFFF"/>
                </a:solidFill>
                <a:latin typeface="Helvetica"/>
              </a:rPr>
              <a:t>Performance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5B9D6-4064-3239-8C38-C3B8EC23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11 – Minimum Requirements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2C92DB-EAFD-229A-39A5-AA5EEF395316}"/>
              </a:ext>
            </a:extLst>
          </p:cNvPr>
          <p:cNvSpPr/>
          <p:nvPr/>
        </p:nvSpPr>
        <p:spPr>
          <a:xfrm>
            <a:off x="4106333" y="2479319"/>
            <a:ext cx="72081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>
                <a:solidFill>
                  <a:srgbClr val="FFFFFF"/>
                </a:solidFill>
                <a:latin typeface="Helvetica"/>
              </a:rPr>
              <a:t>Security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BB46D2-DDF5-0414-4468-E7F47FA2CDFC}"/>
              </a:ext>
            </a:extLst>
          </p:cNvPr>
          <p:cNvSpPr/>
          <p:nvPr/>
        </p:nvSpPr>
        <p:spPr>
          <a:xfrm>
            <a:off x="6616700" y="1268222"/>
            <a:ext cx="4436825" cy="914400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Windows 11 Minimum Requirements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AI Integration Expectation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ECA48C-8D39-73F8-3312-FEB86360CCD0}"/>
              </a:ext>
            </a:extLst>
          </p:cNvPr>
          <p:cNvSpPr/>
          <p:nvPr/>
        </p:nvSpPr>
        <p:spPr>
          <a:xfrm>
            <a:off x="6616700" y="2479319"/>
            <a:ext cx="4436825" cy="915564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Fully Supported OS with Security and Feature Updates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Enhanced Security Integrations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Eliminate End of Support Risk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218A88-BDD2-7CED-6804-CC0A2A9776AC}"/>
              </a:ext>
            </a:extLst>
          </p:cNvPr>
          <p:cNvSpPr/>
          <p:nvPr/>
        </p:nvSpPr>
        <p:spPr>
          <a:xfrm>
            <a:off x="3135039" y="3634736"/>
            <a:ext cx="81733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 dirty="0">
                <a:solidFill>
                  <a:srgbClr val="FFFFFF"/>
                </a:solidFill>
                <a:latin typeface="Helvetica"/>
              </a:rPr>
              <a:t>Cost Optimisation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C541DD-68C9-B6CE-CCD9-CA5ADB34B21C}"/>
              </a:ext>
            </a:extLst>
          </p:cNvPr>
          <p:cNvSpPr/>
          <p:nvPr/>
        </p:nvSpPr>
        <p:spPr>
          <a:xfrm>
            <a:off x="6616700" y="3634736"/>
            <a:ext cx="4436825" cy="915564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Avoid Additional  Microsoft </a:t>
            </a:r>
            <a:r>
              <a:rPr lang="en-GB" sz="1200">
                <a:solidFill>
                  <a:srgbClr val="FFFFFF"/>
                </a:solidFill>
                <a:latin typeface="Helvetica"/>
              </a:rPr>
              <a:t>Support Charges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Avoid Cyber Breach and </a:t>
            </a:r>
            <a:r>
              <a:rPr lang="en-GB" sz="1200">
                <a:solidFill>
                  <a:srgbClr val="FFFFFF"/>
                </a:solidFill>
                <a:latin typeface="Helvetica"/>
              </a:rPr>
              <a:t>associated costs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442A0F-FC59-2C47-BAFD-A67F970D551E}"/>
              </a:ext>
            </a:extLst>
          </p:cNvPr>
          <p:cNvSpPr/>
          <p:nvPr/>
        </p:nvSpPr>
        <p:spPr>
          <a:xfrm>
            <a:off x="4100239" y="4837584"/>
            <a:ext cx="72081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>
                <a:solidFill>
                  <a:srgbClr val="FFFFFF"/>
                </a:solidFill>
                <a:latin typeface="Helvetica"/>
              </a:rPr>
              <a:t>User Satisfaction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77A972-76B1-A31F-56B4-149BE3716689}"/>
              </a:ext>
            </a:extLst>
          </p:cNvPr>
          <p:cNvGrpSpPr/>
          <p:nvPr/>
        </p:nvGrpSpPr>
        <p:grpSpPr>
          <a:xfrm>
            <a:off x="1295399" y="980938"/>
            <a:ext cx="1490134" cy="1490132"/>
            <a:chOff x="1295399" y="980938"/>
            <a:chExt cx="1490134" cy="1490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E86CEC-CA02-1287-84DB-EF7F647CD935}"/>
                </a:ext>
              </a:extLst>
            </p:cNvPr>
            <p:cNvGrpSpPr/>
            <p:nvPr/>
          </p:nvGrpSpPr>
          <p:grpSpPr>
            <a:xfrm>
              <a:off x="1295399" y="980938"/>
              <a:ext cx="1490134" cy="1490132"/>
              <a:chOff x="5013628" y="954230"/>
              <a:chExt cx="1927701" cy="1927701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C4DDE75A-90BF-5C98-61B1-C6008C623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B9092-7F5C-FD4E-CB1B-1CBAE45F0F10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95E0D00E-DE8B-5058-F90A-38EDCF77D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2653" y="1536540"/>
              <a:ext cx="635626" cy="37893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FDB6BD-0794-CFE4-5B45-8093507B7B92}"/>
              </a:ext>
            </a:extLst>
          </p:cNvPr>
          <p:cNvGrpSpPr/>
          <p:nvPr/>
        </p:nvGrpSpPr>
        <p:grpSpPr>
          <a:xfrm>
            <a:off x="2260599" y="2192035"/>
            <a:ext cx="1490134" cy="1490132"/>
            <a:chOff x="2260599" y="2192035"/>
            <a:chExt cx="1490134" cy="1490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00465B-2558-B3DE-4A52-377A96E189D8}"/>
                </a:ext>
              </a:extLst>
            </p:cNvPr>
            <p:cNvGrpSpPr/>
            <p:nvPr/>
          </p:nvGrpSpPr>
          <p:grpSpPr>
            <a:xfrm>
              <a:off x="2260599" y="2192035"/>
              <a:ext cx="1490134" cy="1490132"/>
              <a:chOff x="5013628" y="954230"/>
              <a:chExt cx="1927701" cy="1927701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CAF07737-6740-AC90-829E-26E9716C8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2E1015A-50FB-EB4E-A2D5-1129E64FBD0A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D6AD353-27F4-4EF2-7255-F14B617C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9970" y="2632702"/>
              <a:ext cx="511390" cy="6087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FA41B9-C15A-0C2D-697A-9749631E2ACC}"/>
              </a:ext>
            </a:extLst>
          </p:cNvPr>
          <p:cNvGrpSpPr/>
          <p:nvPr/>
        </p:nvGrpSpPr>
        <p:grpSpPr>
          <a:xfrm>
            <a:off x="1295399" y="3347452"/>
            <a:ext cx="1490134" cy="1490132"/>
            <a:chOff x="1295399" y="3347452"/>
            <a:chExt cx="1490134" cy="1490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CC90F1-AC32-B670-DEFD-027658BE19BF}"/>
                </a:ext>
              </a:extLst>
            </p:cNvPr>
            <p:cNvGrpSpPr/>
            <p:nvPr/>
          </p:nvGrpSpPr>
          <p:grpSpPr>
            <a:xfrm>
              <a:off x="1295399" y="3347452"/>
              <a:ext cx="1490134" cy="1490132"/>
              <a:chOff x="5013628" y="954230"/>
              <a:chExt cx="1927701" cy="1927701"/>
            </a:xfrm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E678C219-7051-80C7-E35E-BC30B69CC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67520A0-B20B-B6F5-8526-4C873AA46E9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972C2F31-4AA9-D576-689B-9FBA0C80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0383" y="3858505"/>
              <a:ext cx="490858" cy="46802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D92B40-2887-E54A-9AD3-C89CC8843ABB}"/>
              </a:ext>
            </a:extLst>
          </p:cNvPr>
          <p:cNvGrpSpPr/>
          <p:nvPr/>
        </p:nvGrpSpPr>
        <p:grpSpPr>
          <a:xfrm>
            <a:off x="2260599" y="4550300"/>
            <a:ext cx="1490134" cy="1490132"/>
            <a:chOff x="2260599" y="4550300"/>
            <a:chExt cx="1490134" cy="14901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9F929B-6AD4-6836-8E13-06E455F07FDD}"/>
                </a:ext>
              </a:extLst>
            </p:cNvPr>
            <p:cNvGrpSpPr/>
            <p:nvPr/>
          </p:nvGrpSpPr>
          <p:grpSpPr>
            <a:xfrm>
              <a:off x="2260599" y="4550300"/>
              <a:ext cx="1490134" cy="1490132"/>
              <a:chOff x="5013628" y="954230"/>
              <a:chExt cx="1927701" cy="1927701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F6E90909-64A7-D4EE-3A86-B190E946C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D82AC84-F8D5-77F4-8265-96291E4D80AC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2A11FA64-3989-3C71-7740-7C12AA9B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82975" y="4988560"/>
              <a:ext cx="445380" cy="5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139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0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6878-5A05-77F0-86D7-58BD33E1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5FA1-C12A-C72F-0CDD-922D7DA5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PCaaS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0CC762-80C3-2C75-67C0-EE3D40F1152E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F8A806-3E56-D412-6DB6-478B3DBC9E77}"/>
              </a:ext>
            </a:extLst>
          </p:cNvPr>
          <p:cNvSpPr/>
          <p:nvPr/>
        </p:nvSpPr>
        <p:spPr>
          <a:xfrm>
            <a:off x="1193800" y="1187185"/>
            <a:ext cx="4614333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Traditional / Legacy Device Procurement</a:t>
            </a:r>
            <a:endParaRPr lang="en-GB" sz="3200" b="1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Unpredictable Costs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High Capital Expenditure Outlays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High TCO – Ongoing burden on stretched IT &amp; Procurement Teams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Technology Obsolescence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Environmental &amp; Disposal Challenges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B0A808-CA4D-99FE-E774-0C39BEE66827}"/>
              </a:ext>
            </a:extLst>
          </p:cNvPr>
          <p:cNvSpPr/>
          <p:nvPr/>
        </p:nvSpPr>
        <p:spPr>
          <a:xfrm>
            <a:off x="6096000" y="1187185"/>
            <a:ext cx="4724400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2400" b="1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PCaaS</a:t>
            </a:r>
            <a:endParaRPr lang="en-GB" sz="2400" b="1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Predictable Monthly Pricing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Lifecycle Management including Device Provisioning &amp; Disposal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Improved Sustainability Focus to reduce e-waste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Intune Integrated; improved compliance and security focus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Streamline IT Operations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Future Proofed End User Devices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DB872-7B7C-31D5-A498-A2AD4B62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64377D16-C349-625C-BF63-D4E6B49F622B}"/>
              </a:ext>
            </a:extLst>
          </p:cNvPr>
          <p:cNvSpPr/>
          <p:nvPr/>
        </p:nvSpPr>
        <p:spPr>
          <a:xfrm>
            <a:off x="588241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Device Provisioning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A8AF62A3-58EB-CC5B-2659-9DAA8C6859DB}"/>
              </a:ext>
            </a:extLst>
          </p:cNvPr>
          <p:cNvSpPr/>
          <p:nvPr/>
        </p:nvSpPr>
        <p:spPr>
          <a:xfrm>
            <a:off x="2448313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Configuration Services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FA653BA3-1E32-4AF7-130E-AF766ED4EFA6}"/>
              </a:ext>
            </a:extLst>
          </p:cNvPr>
          <p:cNvSpPr/>
          <p:nvPr/>
        </p:nvSpPr>
        <p:spPr>
          <a:xfrm>
            <a:off x="4313675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Delivery/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Distribution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03609C8D-78CB-F15A-9CC3-B06BE7C9D63F}"/>
              </a:ext>
            </a:extLst>
          </p:cNvPr>
          <p:cNvSpPr/>
          <p:nvPr/>
        </p:nvSpPr>
        <p:spPr>
          <a:xfrm>
            <a:off x="6171590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Ongoing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Support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EC23DF9E-8B2E-A78E-AF9F-73897A2D31AE}"/>
              </a:ext>
            </a:extLst>
          </p:cNvPr>
          <p:cNvSpPr/>
          <p:nvPr/>
        </p:nvSpPr>
        <p:spPr>
          <a:xfrm>
            <a:off x="8029505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Lifecycle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Management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9031197E-9DE0-A146-DF8E-9BDAD992A6B7}"/>
              </a:ext>
            </a:extLst>
          </p:cNvPr>
          <p:cNvSpPr/>
          <p:nvPr/>
        </p:nvSpPr>
        <p:spPr>
          <a:xfrm>
            <a:off x="9887420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Asset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Recovery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4DC61-5ABE-310F-7A0D-9DE1B0BC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PCaaS</a:t>
            </a:r>
            <a:r>
              <a:rPr lang="en-GB" dirty="0"/>
              <a:t> with EXPO.e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A25EEF-8C69-8402-D371-620468839902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AB72C-133A-C404-C200-98ADBF20166C}"/>
              </a:ext>
            </a:extLst>
          </p:cNvPr>
          <p:cNvSpPr/>
          <p:nvPr/>
        </p:nvSpPr>
        <p:spPr>
          <a:xfrm>
            <a:off x="588242" y="4522296"/>
            <a:ext cx="11015518" cy="111187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Service Delivery Manager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 single point of contact to help coordinating deliverables and provide status updates.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DBA5DC-0723-BFEE-9002-A519BC317710}"/>
              </a:ext>
            </a:extLst>
          </p:cNvPr>
          <p:cNvGrpSpPr/>
          <p:nvPr/>
        </p:nvGrpSpPr>
        <p:grpSpPr>
          <a:xfrm>
            <a:off x="846906" y="1374444"/>
            <a:ext cx="1218744" cy="1218742"/>
            <a:chOff x="846906" y="1374444"/>
            <a:chExt cx="1218744" cy="121874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923DC67-EC81-367A-CDF5-DBEDC08B8AEF}"/>
                </a:ext>
              </a:extLst>
            </p:cNvPr>
            <p:cNvGrpSpPr/>
            <p:nvPr/>
          </p:nvGrpSpPr>
          <p:grpSpPr>
            <a:xfrm>
              <a:off x="846906" y="1374444"/>
              <a:ext cx="1218744" cy="1218742"/>
              <a:chOff x="5013628" y="954230"/>
              <a:chExt cx="1927701" cy="1927701"/>
            </a:xfrm>
          </p:grpSpPr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E25C464D-EC36-6B75-E596-D91EF16C7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2705177-C9CA-E0F6-2D68-43C834AE7A87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9C42E94-782B-42B4-700E-C74987163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3866" y="1798078"/>
              <a:ext cx="504825" cy="37147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4E54D7C-5BCC-B3EA-1216-73B06D991780}"/>
              </a:ext>
            </a:extLst>
          </p:cNvPr>
          <p:cNvGrpSpPr/>
          <p:nvPr/>
        </p:nvGrpSpPr>
        <p:grpSpPr>
          <a:xfrm>
            <a:off x="2706978" y="1374444"/>
            <a:ext cx="1218744" cy="1218742"/>
            <a:chOff x="2706978" y="1374444"/>
            <a:chExt cx="1218744" cy="121874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DA0753-B2BC-1DE0-308E-E36C75947EB2}"/>
                </a:ext>
              </a:extLst>
            </p:cNvPr>
            <p:cNvGrpSpPr/>
            <p:nvPr/>
          </p:nvGrpSpPr>
          <p:grpSpPr>
            <a:xfrm>
              <a:off x="2706978" y="1374444"/>
              <a:ext cx="1218744" cy="1218742"/>
              <a:chOff x="5013628" y="954230"/>
              <a:chExt cx="1927701" cy="1927701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C78A45A2-4E1F-58F0-9017-475D43524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ED30422-6591-DA66-FB8A-41CDFC52E024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6300997-A218-9FA8-50A4-D369121FD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7214" y="1745690"/>
              <a:ext cx="518272" cy="47625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C75298-F26F-8A79-74DC-EEBE508ED7CC}"/>
              </a:ext>
            </a:extLst>
          </p:cNvPr>
          <p:cNvGrpSpPr/>
          <p:nvPr/>
        </p:nvGrpSpPr>
        <p:grpSpPr>
          <a:xfrm>
            <a:off x="6430255" y="1374444"/>
            <a:ext cx="1218744" cy="1218742"/>
            <a:chOff x="6430255" y="1374444"/>
            <a:chExt cx="1218744" cy="121874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AA97B90-F05C-93D2-A542-8C8EC9A9ABBF}"/>
                </a:ext>
              </a:extLst>
            </p:cNvPr>
            <p:cNvGrpSpPr/>
            <p:nvPr/>
          </p:nvGrpSpPr>
          <p:grpSpPr>
            <a:xfrm>
              <a:off x="6430255" y="1374444"/>
              <a:ext cx="1218744" cy="1218742"/>
              <a:chOff x="5013628" y="954230"/>
              <a:chExt cx="1927701" cy="1927701"/>
            </a:xfrm>
          </p:grpSpPr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DCBA3F06-721B-1582-3046-823A7FC06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277B770-FD59-6EF9-1B83-D3683EA0C0E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B28CC1D-414B-820C-A5D3-CC760DCF5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30077" y="1736165"/>
              <a:ext cx="419100" cy="4953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2238D8-238C-93D0-DB61-94F6D1D7D386}"/>
              </a:ext>
            </a:extLst>
          </p:cNvPr>
          <p:cNvGrpSpPr/>
          <p:nvPr/>
        </p:nvGrpSpPr>
        <p:grpSpPr>
          <a:xfrm>
            <a:off x="10146085" y="1374444"/>
            <a:ext cx="1218744" cy="1218742"/>
            <a:chOff x="10146085" y="1374444"/>
            <a:chExt cx="1218744" cy="121874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3DCEC6-CEC1-0D45-AF9D-384891D0A854}"/>
                </a:ext>
              </a:extLst>
            </p:cNvPr>
            <p:cNvGrpSpPr/>
            <p:nvPr/>
          </p:nvGrpSpPr>
          <p:grpSpPr>
            <a:xfrm>
              <a:off x="10146085" y="1374444"/>
              <a:ext cx="1218744" cy="1218742"/>
              <a:chOff x="5013628" y="954230"/>
              <a:chExt cx="1927701" cy="1927701"/>
            </a:xfrm>
          </p:grpSpPr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25DEE267-083A-6468-D1BA-0C3DBD120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9F7249-BA2A-8003-66BA-C319B20BB9AE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BB46AF-7731-C460-5AB3-77D46B02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31620" y="1764740"/>
              <a:ext cx="447675" cy="43815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322C0E-DE3E-92BA-05DE-9A0145B26987}"/>
              </a:ext>
            </a:extLst>
          </p:cNvPr>
          <p:cNvGrpSpPr/>
          <p:nvPr/>
        </p:nvGrpSpPr>
        <p:grpSpPr>
          <a:xfrm>
            <a:off x="4572340" y="1374444"/>
            <a:ext cx="1218744" cy="1218742"/>
            <a:chOff x="4572340" y="1374444"/>
            <a:chExt cx="1218744" cy="121874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16FAB70-3926-D1E3-2272-1B6DC403084D}"/>
                </a:ext>
              </a:extLst>
            </p:cNvPr>
            <p:cNvGrpSpPr/>
            <p:nvPr/>
          </p:nvGrpSpPr>
          <p:grpSpPr>
            <a:xfrm>
              <a:off x="4572340" y="1374444"/>
              <a:ext cx="1218744" cy="1218742"/>
              <a:chOff x="5013628" y="954230"/>
              <a:chExt cx="1927701" cy="1927701"/>
            </a:xfrm>
          </p:grpSpPr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8BAFE145-E9F1-7261-9B2C-4F655DF62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8B93038-356D-C74F-8F5A-21852F4C2BD6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37CA26D-36E0-B8E8-F642-BB391CFB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15012" y="1717115"/>
              <a:ext cx="533400" cy="5334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FA3862-1A23-4200-E6FD-9600C0723465}"/>
              </a:ext>
            </a:extLst>
          </p:cNvPr>
          <p:cNvGrpSpPr/>
          <p:nvPr/>
        </p:nvGrpSpPr>
        <p:grpSpPr>
          <a:xfrm>
            <a:off x="8288170" y="1374444"/>
            <a:ext cx="1218744" cy="1218742"/>
            <a:chOff x="8288170" y="1374444"/>
            <a:chExt cx="1218744" cy="121874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A50110-D2EF-558E-7861-36A17810F5E3}"/>
                </a:ext>
              </a:extLst>
            </p:cNvPr>
            <p:cNvGrpSpPr/>
            <p:nvPr/>
          </p:nvGrpSpPr>
          <p:grpSpPr>
            <a:xfrm>
              <a:off x="8288170" y="1374444"/>
              <a:ext cx="1218744" cy="1218742"/>
              <a:chOff x="5013628" y="954230"/>
              <a:chExt cx="1927701" cy="1927701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24A4C47A-49C0-F0DF-E557-B67BAD672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15D8DC3-9CAA-0BAE-9393-E455CA690A1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11CFFE9-B84F-3825-191D-BA909DA7C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59417" y="1745690"/>
              <a:ext cx="47625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18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40327-AE5A-722D-6212-C78B9FBE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61B0-C84D-7E50-3430-55A419AA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23" y="6875"/>
            <a:ext cx="9242077" cy="749300"/>
          </a:xfrm>
        </p:spPr>
        <p:txBody>
          <a:bodyPr/>
          <a:lstStyle/>
          <a:p>
            <a:r>
              <a:rPr lang="en-GB" sz="2400" dirty="0"/>
              <a:t>EXPO.e &amp; Dell – Titanium Partnership for Windows 11 Enablement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3F079E-5E90-23F6-2168-70B799C82365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43F19C5-330A-2F1B-EBE5-65FEC21E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41" y="5671499"/>
            <a:ext cx="2162564" cy="629826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24F2A0-385D-EBD0-DD60-E3E434F4A8DA}"/>
              </a:ext>
            </a:extLst>
          </p:cNvPr>
          <p:cNvSpPr/>
          <p:nvPr/>
        </p:nvSpPr>
        <p:spPr>
          <a:xfrm>
            <a:off x="768476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Zero &amp; Thin Clients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2200847-9F29-BE70-D3BA-42987738825B}"/>
              </a:ext>
            </a:extLst>
          </p:cNvPr>
          <p:cNvSpPr/>
          <p:nvPr/>
        </p:nvSpPr>
        <p:spPr>
          <a:xfrm>
            <a:off x="4422530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Lightweight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0FAC345-F1E5-B027-1AF6-EDF23C21807C}"/>
              </a:ext>
            </a:extLst>
          </p:cNvPr>
          <p:cNvSpPr/>
          <p:nvPr/>
        </p:nvSpPr>
        <p:spPr>
          <a:xfrm>
            <a:off x="8076583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AI/ML Ready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B67AC61-5C23-4DA3-3EBE-AADCA283E121}"/>
              </a:ext>
            </a:extLst>
          </p:cNvPr>
          <p:cNvSpPr/>
          <p:nvPr/>
        </p:nvSpPr>
        <p:spPr>
          <a:xfrm>
            <a:off x="768476" y="3448397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Desktop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6B9E2F8-542C-1DA5-3D07-6C78E3050E38}"/>
              </a:ext>
            </a:extLst>
          </p:cNvPr>
          <p:cNvSpPr/>
          <p:nvPr/>
        </p:nvSpPr>
        <p:spPr>
          <a:xfrm>
            <a:off x="4422530" y="3448397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Rugged Devices 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6A2DCDE-E5A7-806E-6F52-AA68E6DBB8F5}"/>
              </a:ext>
            </a:extLst>
          </p:cNvPr>
          <p:cNvSpPr/>
          <p:nvPr/>
        </p:nvSpPr>
        <p:spPr>
          <a:xfrm>
            <a:off x="8076583" y="3443848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Accessories – Monitors, Keyboards, Docking Stations, 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8653-C4B6-9622-F9D1-A2D85B54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6538-3CDA-13DB-FCC1-BE658326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PCaaS</a:t>
            </a:r>
            <a:r>
              <a:rPr lang="en-GB" dirty="0"/>
              <a:t> Bundles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10FBDD-1EBA-0AD8-AD7F-4B336D66476D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E9DACB-79FE-A79F-6DE6-3953878E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49290"/>
              </p:ext>
            </p:extLst>
          </p:nvPr>
        </p:nvGraphicFramePr>
        <p:xfrm>
          <a:off x="615058" y="1350209"/>
          <a:ext cx="10961884" cy="4157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684">
                  <a:extLst>
                    <a:ext uri="{9D8B030D-6E8A-4147-A177-3AD203B41FA5}">
                      <a16:colId xmlns:a16="http://schemas.microsoft.com/office/drawing/2014/main" val="2330823476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05189337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3475409079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544748395"/>
                    </a:ext>
                  </a:extLst>
                </a:gridCol>
              </a:tblGrid>
              <a:tr h="9846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BASIC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ENTERPRISE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PROTECTED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90999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Device Hardware Leasing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sz="1800" b="1" i="0" u="none" strike="noStrike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58026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Basic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224251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M365 Licensing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87069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M365 Backup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422240"/>
                  </a:ext>
                </a:extLst>
              </a:tr>
              <a:tr h="98469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Workstation Management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85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0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FF81-7399-5E6F-E3E1-E89399A8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9D27-B77B-91DA-727B-E9557624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Focus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C4E05C-1E83-ADCC-0E81-0026A18C995F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32C5D-A94C-0E48-AE07-0A84C3F80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3" y="756175"/>
            <a:ext cx="5225534" cy="2803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A5932-6B2A-A65A-E2EB-8728AD0B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33" y="1929693"/>
            <a:ext cx="5225534" cy="2843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B53C1-FC2A-59EF-FB3F-959CA330D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75" y="3355888"/>
            <a:ext cx="5225534" cy="2858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76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12E18-8EBD-A873-6EE1-134C794C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1B72B7-8CAF-1715-4856-6C1458E44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09A39-C194-AD02-605E-7CA59249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763734"/>
            <a:ext cx="5975350" cy="3206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3E811-4236-ABAB-E65F-4016F998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995222"/>
            <a:ext cx="5975350" cy="3216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DA406-5927-69D2-94D1-DF072F38B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36873"/>
            <a:ext cx="6216650" cy="3355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552FF9-9F2D-966B-3760-3386E2AB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Focus </a:t>
            </a:r>
          </a:p>
        </p:txBody>
      </p:sp>
    </p:spTree>
    <p:extLst>
      <p:ext uri="{BB962C8B-B14F-4D97-AF65-F5344CB8AC3E}">
        <p14:creationId xmlns:p14="http://schemas.microsoft.com/office/powerpoint/2010/main" val="20247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REMOVE15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EMOVE29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EMOVE31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EBFD2-3869-4133-9A54-ADFC2123490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81e08541-f658-4508-82a0-7b360ea92fab"/>
    <ds:schemaRef ds:uri="http://purl.org/dc/dcmitype/"/>
    <ds:schemaRef ds:uri="44ac1026-75d1-4d26-8ce4-b469cd4cd481"/>
    <ds:schemaRef ds:uri="http://schemas.microsoft.com/office/2006/documentManagement/types"/>
    <ds:schemaRef ds:uri="81E08541-F658-4508-82A0-7B360EA92FAB"/>
    <ds:schemaRef ds:uri="c61afb54-b4c4-4db4-8593-c402a72c417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3f88b1a-c749-4c3c-a732-bf54bc360645}" enabled="0" method="" siteId="{13f88b1a-c749-4c3c-a732-bf54bc3606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37427</TotalTime>
  <Words>295</Words>
  <Application>Microsoft Office PowerPoint</Application>
  <PresentationFormat>Widescreen</PresentationFormat>
  <Paragraphs>98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Helvetica</vt:lpstr>
      <vt:lpstr>Wingdings</vt:lpstr>
      <vt:lpstr>Arial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REMOVE15</vt:lpstr>
      <vt:lpstr>1_Section Title  Slide</vt:lpstr>
      <vt:lpstr>REMOVE29</vt:lpstr>
      <vt:lpstr>REMOVE31</vt:lpstr>
      <vt:lpstr>EXPO.e PC as a Service (PCaaS)</vt:lpstr>
      <vt:lpstr>Windows 11 – Minimum Requirements</vt:lpstr>
      <vt:lpstr>Windows 11 – Minimum Requirements</vt:lpstr>
      <vt:lpstr>Why PCaaS</vt:lpstr>
      <vt:lpstr>PCaaS with EXPO.e</vt:lpstr>
      <vt:lpstr>EXPO.e &amp; Dell – Titanium Partnership for Windows 11 Enablement</vt:lpstr>
      <vt:lpstr>PCaaS Bundles</vt:lpstr>
      <vt:lpstr>Sustainability Focus</vt:lpstr>
      <vt:lpstr>Sustainability Focus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Viktoria Pfeff</cp:lastModifiedBy>
  <cp:revision>151</cp:revision>
  <dcterms:created xsi:type="dcterms:W3CDTF">2020-05-01T17:15:48Z</dcterms:created>
  <dcterms:modified xsi:type="dcterms:W3CDTF">2025-06-17T09:00:56Z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