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02" r:id="rId4"/>
    <p:sldMasterId id="2147483804" r:id="rId5"/>
    <p:sldMasterId id="2147483806" r:id="rId6"/>
    <p:sldMasterId id="2147483808" r:id="rId7"/>
    <p:sldMasterId id="2147483810" r:id="rId8"/>
    <p:sldMasterId id="2147483812" r:id="rId9"/>
    <p:sldMasterId id="2147483814" r:id="rId10"/>
    <p:sldMasterId id="2147483816" r:id="rId11"/>
    <p:sldMasterId id="2147483771" r:id="rId12"/>
    <p:sldMasterId id="2147483818" r:id="rId13"/>
    <p:sldMasterId id="2147483843" r:id="rId14"/>
    <p:sldMasterId id="2147483845" r:id="rId15"/>
    <p:sldMasterId id="2147483871" r:id="rId16"/>
    <p:sldMasterId id="2147483873" r:id="rId17"/>
  </p:sldMasterIdLst>
  <p:notesMasterIdLst>
    <p:notesMasterId r:id="rId26"/>
  </p:notesMasterIdLst>
  <p:sldIdLst>
    <p:sldId id="2143187642" r:id="rId18"/>
    <p:sldId id="2147469759" r:id="rId19"/>
    <p:sldId id="2147481926" r:id="rId20"/>
    <p:sldId id="2147481927" r:id="rId21"/>
    <p:sldId id="2147481928" r:id="rId22"/>
    <p:sldId id="2147481929" r:id="rId23"/>
    <p:sldId id="2147481930" r:id="rId24"/>
    <p:sldId id="2147481931" r:id="rId25"/>
  </p:sldIdLst>
  <p:sldSz cx="12192000" cy="6858000"/>
  <p:notesSz cx="6858000" cy="9144000"/>
  <p:embeddedFontLst>
    <p:embeddedFont>
      <p:font typeface="Helvetica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orient="horz" pos="1752" userDrawn="1">
          <p15:clr>
            <a:srgbClr val="A4A3A4"/>
          </p15:clr>
        </p15:guide>
        <p15:guide id="6" orient="horz" pos="2115" userDrawn="1">
          <p15:clr>
            <a:srgbClr val="A4A3A4"/>
          </p15:clr>
        </p15:guide>
        <p15:guide id="7" orient="horz" pos="2478" userDrawn="1">
          <p15:clr>
            <a:srgbClr val="A4A3A4"/>
          </p15:clr>
        </p15:guide>
        <p15:guide id="8" orient="horz" pos="2863" userDrawn="1">
          <p15:clr>
            <a:srgbClr val="A4A3A4"/>
          </p15:clr>
        </p15:guide>
        <p15:guide id="9" orient="horz" pos="3226" userDrawn="1">
          <p15:clr>
            <a:srgbClr val="A4A3A4"/>
          </p15:clr>
        </p15:guide>
        <p15:guide id="10" orient="horz" pos="3589" userDrawn="1">
          <p15:clr>
            <a:srgbClr val="A4A3A4"/>
          </p15:clr>
        </p15:guide>
        <p15:guide id="11" orient="horz" pos="3974" userDrawn="1">
          <p15:clr>
            <a:srgbClr val="A4A3A4"/>
          </p15:clr>
        </p15:guide>
        <p15:guide id="12" orient="horz" pos="278" userDrawn="1">
          <p15:clr>
            <a:srgbClr val="A4A3A4"/>
          </p15:clr>
        </p15:guide>
        <p15:guide id="13" pos="3182" userDrawn="1">
          <p15:clr>
            <a:srgbClr val="A4A3A4"/>
          </p15:clr>
        </p15:guide>
        <p15:guide id="14" pos="2547" userDrawn="1">
          <p15:clr>
            <a:srgbClr val="A4A3A4"/>
          </p15:clr>
        </p15:guide>
        <p15:guide id="15" pos="1912" userDrawn="1">
          <p15:clr>
            <a:srgbClr val="A4A3A4"/>
          </p15:clr>
        </p15:guide>
        <p15:guide id="16" pos="1255" userDrawn="1">
          <p15:clr>
            <a:srgbClr val="A4A3A4"/>
          </p15:clr>
        </p15:guide>
        <p15:guide id="17" pos="597" userDrawn="1">
          <p15:clr>
            <a:srgbClr val="A4A3A4"/>
          </p15:clr>
        </p15:guide>
        <p15:guide id="18" pos="4475" userDrawn="1">
          <p15:clr>
            <a:srgbClr val="A4A3A4"/>
          </p15:clr>
        </p15:guide>
        <p15:guide id="19" pos="5110" userDrawn="1">
          <p15:clr>
            <a:srgbClr val="A4A3A4"/>
          </p15:clr>
        </p15:guide>
        <p15:guide id="20" pos="5768" userDrawn="1">
          <p15:clr>
            <a:srgbClr val="A4A3A4"/>
          </p15:clr>
        </p15:guide>
        <p15:guide id="21" pos="6403" userDrawn="1">
          <p15:clr>
            <a:srgbClr val="A4A3A4"/>
          </p15:clr>
        </p15:guide>
        <p15:guide id="22" pos="703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60B5DF-D82B-07D8-C674-B996144BA6F5}" name="Martina Gianoglio" initials="MG" userId="S::Martina.Gianoglio@Exponential-e.com::e717e3d0-67ad-462e-a857-689bc65b3eb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per Hardinge" initials="JH" lastIdx="1" clrIdx="0">
    <p:extLst>
      <p:ext uri="{19B8F6BF-5375-455C-9EA6-DF929625EA0E}">
        <p15:presenceInfo xmlns:p15="http://schemas.microsoft.com/office/powerpoint/2012/main" userId="S::Jasper.Hardinge@Exponential-e.com::69f86c5f-4a08-4e0b-bb9c-15fb31f3f092" providerId="AD"/>
      </p:ext>
    </p:extLst>
  </p:cmAuthor>
  <p:cmAuthor id="2" name="James Pearce" initials="JP" lastIdx="1" clrIdx="1">
    <p:extLst>
      <p:ext uri="{19B8F6BF-5375-455C-9EA6-DF929625EA0E}">
        <p15:presenceInfo xmlns:p15="http://schemas.microsoft.com/office/powerpoint/2012/main" userId="James Pearce" providerId="None"/>
      </p:ext>
    </p:extLst>
  </p:cmAuthor>
  <p:cmAuthor id="3" name="Tristin Titinchi" initials="TT" lastIdx="14" clrIdx="2">
    <p:extLst>
      <p:ext uri="{19B8F6BF-5375-455C-9EA6-DF929625EA0E}">
        <p15:presenceInfo xmlns:p15="http://schemas.microsoft.com/office/powerpoint/2012/main" userId="S::Tristin.Titinchi@Exponential-e.com::85e3d939-8389-434f-8f9c-ed833fa0112c" providerId="AD"/>
      </p:ext>
    </p:extLst>
  </p:cmAuthor>
  <p:cmAuthor id="4" name="Viktoria Pfeff" initials="VP" lastIdx="1" clrIdx="3">
    <p:extLst>
      <p:ext uri="{19B8F6BF-5375-455C-9EA6-DF929625EA0E}">
        <p15:presenceInfo xmlns:p15="http://schemas.microsoft.com/office/powerpoint/2012/main" userId="S::viktoria.pfeff@exponential-e.com::64b38e73-835a-44e8-927a-4958e3c107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C7AD"/>
    <a:srgbClr val="BFFFCA"/>
    <a:srgbClr val="00FF2D"/>
    <a:srgbClr val="2EA82E"/>
    <a:srgbClr val="05CD22"/>
    <a:srgbClr val="00C0A5"/>
    <a:srgbClr val="00D223"/>
    <a:srgbClr val="1A1C2B"/>
    <a:srgbClr val="7FFF95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1228" autoAdjust="0"/>
  </p:normalViewPr>
  <p:slideViewPr>
    <p:cSldViewPr snapToGrid="0">
      <p:cViewPr varScale="1">
        <p:scale>
          <a:sx n="83" d="100"/>
          <a:sy n="83" d="100"/>
        </p:scale>
        <p:origin x="672" y="62"/>
      </p:cViewPr>
      <p:guideLst>
        <p:guide orient="horz" pos="640"/>
        <p:guide pos="3840"/>
        <p:guide orient="horz" pos="1026"/>
        <p:guide orient="horz" pos="1389"/>
        <p:guide orient="horz" pos="1752"/>
        <p:guide orient="horz" pos="2115"/>
        <p:guide orient="horz" pos="2478"/>
        <p:guide orient="horz" pos="2863"/>
        <p:guide orient="horz" pos="3226"/>
        <p:guide orient="horz" pos="3589"/>
        <p:guide orient="horz" pos="3974"/>
        <p:guide orient="horz" pos="278"/>
        <p:guide pos="3182"/>
        <p:guide pos="2547"/>
        <p:guide pos="1912"/>
        <p:guide pos="1255"/>
        <p:guide pos="597"/>
        <p:guide pos="4475"/>
        <p:guide pos="5110"/>
        <p:guide pos="5768"/>
        <p:guide pos="6403"/>
        <p:guide pos="70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font" Target="fonts/font2.fntdata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a Pfeff" userId="64b38e73-835a-44e8-927a-4958e3c1077d" providerId="ADAL" clId="{80C737DC-F8B3-4DE8-A064-A0F9AFE35700}"/>
    <pc:docChg chg="delSld">
      <pc:chgData name="Viktoria Pfeff" userId="64b38e73-835a-44e8-927a-4958e3c1077d" providerId="ADAL" clId="{80C737DC-F8B3-4DE8-A064-A0F9AFE35700}" dt="2025-07-02T09:47:51.755" v="0" actId="47"/>
      <pc:docMkLst>
        <pc:docMk/>
      </pc:docMkLst>
      <pc:sldChg chg="del">
        <pc:chgData name="Viktoria Pfeff" userId="64b38e73-835a-44e8-927a-4958e3c1077d" providerId="ADAL" clId="{80C737DC-F8B3-4DE8-A064-A0F9AFE35700}" dt="2025-07-02T09:47:51.755" v="0" actId="47"/>
        <pc:sldMkLst>
          <pc:docMk/>
          <pc:sldMk cId="2024783149" sldId="21474819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7DBA810B-DEC7-4747-8DEE-C29B71197D5C}" type="datetimeFigureOut">
              <a:rPr lang="en-GB" smtClean="0"/>
              <a:pPr/>
              <a:t>02/07/2025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86E4DE8A-6D9C-4261-B1A7-A6BAB7D2C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7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31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5EDE9-D2B8-CEBA-BF17-14826FDE0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A7D8D5-033B-0202-2229-066CA1F57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E10577-5E5F-6FE8-70D9-0DC99D852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46A6-504D-A994-4760-141B19A3C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42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3A62E-85BE-273C-7452-8A8E67148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976BAA-0C40-212D-9BBB-368C32495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A88FE6-36A7-51A5-B1A8-A118B7BE1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CBC39-0644-84C8-B42A-DBE0E1D3F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88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A738B-E1B6-2D79-8D13-1613CC4A4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E41CC8-0AAB-C939-50EE-7465D953F7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BB1778-C82B-DAB4-DAAF-A28A858D5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A0EC2-09F8-C2AE-3B41-6997AF0A2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47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7B87C-F68B-BD61-5F77-1202575DD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76061A-7F59-678D-ADD5-8BEE2A44B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AF8075-E684-CA50-1FF7-CBAA1650B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57BAA-34C2-6B4C-27BE-81AECBC039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486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1333C-B263-B3F9-F5E7-D33F702F7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A85127-48F1-B05D-015A-FC3FE1C4F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FA241-84AF-8009-99B4-77BC9B5C1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BDCE9-244B-5D85-08AF-FE04719D6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980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6B95E-A462-F8A1-D328-AB9A51918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66944D-B671-CEE4-6EEA-F09013C2B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06BC63-BDC5-D973-DFF1-4C1219814E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BD0AE-840A-BE26-7769-B809DB272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30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0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Light"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1A1C2B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12274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 dirty="0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8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rk Backing - Option A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>
            <a:extLst>
              <a:ext uri="{FF2B5EF4-FFF2-40B4-BE49-F238E27FC236}">
                <a16:creationId xmlns:a16="http://schemas.microsoft.com/office/drawing/2014/main" id="{6D5EBDED-4ED4-5DD1-F32D-88362A0DD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6700" y="6875"/>
            <a:ext cx="89281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400" b="0" i="0" kern="0" spc="0" dirty="0">
                <a:solidFill>
                  <a:srgbClr val="081A2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</p:spTree>
    <p:extLst>
      <p:ext uri="{BB962C8B-B14F-4D97-AF65-F5344CB8AC3E}">
        <p14:creationId xmlns:p14="http://schemas.microsoft.com/office/powerpoint/2010/main" val="23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acking -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20868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27F4A45D-5647-2032-63E7-6E1CC69468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6700" y="6875"/>
            <a:ext cx="89281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400" b="0" i="0" kern="0" spc="0" dirty="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Presentation Title Slide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0D06C4-18B8-96E7-9ACD-80B90CC32982}"/>
              </a:ext>
            </a:extLst>
          </p:cNvPr>
          <p:cNvSpPr txBox="1"/>
          <p:nvPr userDrawn="1"/>
        </p:nvSpPr>
        <p:spPr>
          <a:xfrm>
            <a:off x="10914611" y="6224711"/>
            <a:ext cx="820189" cy="518160"/>
          </a:xfrm>
          <a:prstGeom prst="rect">
            <a:avLst/>
          </a:prstGeom>
          <a:noFill/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r"/>
            <a:fld id="{56CCD5CE-A00D-4898-85E8-95CC38AF5E05}" type="slidenum">
              <a:rPr lang="en-GB" sz="1100" b="0" smtClean="0">
                <a:solidFill>
                  <a:schemeClr val="bg1"/>
                </a:solidFill>
                <a:latin typeface="Helvetica" pitchFamily="2" charset="0"/>
              </a:rPr>
              <a:t>‹#›</a:t>
            </a:fld>
            <a:endParaRPr lang="en-GB" sz="1100" b="1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Dark"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  <a:solidFill>
            <a:srgbClr val="1A1C2B"/>
          </a:solidFill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 dirty="0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2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MOV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51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noFill/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tx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tx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tx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tx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12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MOV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8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MOV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5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- Light"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1A1C2B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12274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 dirty="0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0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2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0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2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5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26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4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noFill/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tx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tx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tx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tx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5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18D715-8383-CE3F-0D4E-15D27BF283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3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7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4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8CC54C-2080-DEE5-B34F-5E926759A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4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152017-49AC-A7F9-AC53-D0114EB172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4000">
                <a:schemeClr val="accent6"/>
              </a:gs>
              <a:gs pos="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8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784438-C3A9-5EF6-910A-33F38151A9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1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8CC54C-2080-DEE5-B34F-5E926759A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4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152017-49AC-A7F9-AC53-D0114EB172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4000">
                <a:schemeClr val="accent6"/>
              </a:gs>
              <a:gs pos="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4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784438-C3A9-5EF6-910A-33F38151A9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26616F-5CBD-0EE8-1304-C044CC9250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7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34F355-6487-95EE-403B-99CCD8EB04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8000">
                <a:schemeClr val="accent6"/>
              </a:gs>
              <a:gs pos="100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38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8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878" r:id="rId2"/>
    <p:sldLayoutId id="2147483881" r:id="rId3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9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B232AC-5B11-64E1-3397-261F29B88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Military Grade Cyber Security with EXPO.e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13F5EC-7064-2264-DB23-E4D4D9FDD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352801"/>
            <a:ext cx="10125075" cy="914400"/>
          </a:xfrm>
        </p:spPr>
        <p:txBody>
          <a:bodyPr>
            <a:normAutofit/>
          </a:bodyPr>
          <a:lstStyle/>
          <a:p>
            <a:r>
              <a:rPr lang="en-GB" b="1" dirty="0"/>
              <a:t>EXPO.e PC</a:t>
            </a:r>
            <a:r>
              <a:rPr lang="en-GB" dirty="0"/>
              <a:t> as a Service (</a:t>
            </a:r>
            <a:r>
              <a:rPr lang="en-GB" dirty="0" err="1"/>
              <a:t>PCaaS</a:t>
            </a:r>
            <a:r>
              <a:rPr lang="en-GB" dirty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6409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8EB81-4455-D7C1-2622-878E721F0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0D9B9-1EAA-97C6-8E67-2799CC6F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 11 – Minimum Requirements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AE13A6-7DBB-55FE-BD10-5C2B95BDE498}"/>
              </a:ext>
            </a:extLst>
          </p:cNvPr>
          <p:cNvSpPr txBox="1">
            <a:spLocks/>
          </p:cNvSpPr>
          <p:nvPr/>
        </p:nvSpPr>
        <p:spPr>
          <a:xfrm>
            <a:off x="411572" y="1633868"/>
            <a:ext cx="6548028" cy="4881563"/>
          </a:xfr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sz="2000" dirty="0">
              <a:latin typeface="Helvetica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9773C8C-54AA-79CF-F1CD-0EF15559E24D}"/>
              </a:ext>
            </a:extLst>
          </p:cNvPr>
          <p:cNvSpPr/>
          <p:nvPr/>
        </p:nvSpPr>
        <p:spPr>
          <a:xfrm>
            <a:off x="2149711" y="1187185"/>
            <a:ext cx="3658422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800"/>
              </a:spcAft>
            </a:pPr>
            <a:r>
              <a:rPr lang="en-GB" sz="3200" b="1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Windows 10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CPU Processor: 1 </a:t>
            </a:r>
            <a:r>
              <a:rPr lang="en-GB" sz="2000" dirty="0" err="1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Ghz</a:t>
            </a:r>
            <a:endParaRPr lang="en-US" sz="2000" dirty="0">
              <a:solidFill>
                <a:schemeClr val="bg1"/>
              </a:solidFill>
              <a:latin typeface="Helvetica" panose="020B0604020202020204"/>
              <a:cs typeface="Helvetica" panose="020B0604020202020204"/>
            </a:endParaRP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RAM: 1-2GB</a:t>
            </a:r>
            <a:endParaRPr lang="en-US" sz="2000" dirty="0">
              <a:solidFill>
                <a:schemeClr val="bg1"/>
              </a:solidFill>
              <a:latin typeface="Helvetica" panose="020B0604020202020204"/>
              <a:cs typeface="Helvetica" panose="020B0604020202020204"/>
            </a:endParaRP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Storage: 16-20GB</a:t>
            </a:r>
            <a:endParaRPr lang="en-US" sz="2000" dirty="0">
              <a:solidFill>
                <a:schemeClr val="bg1"/>
              </a:solidFill>
              <a:latin typeface="Helvetica" panose="020B0604020202020204"/>
              <a:cs typeface="Helvetica" panose="020B0604020202020204"/>
            </a:endParaRP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DirectX 9</a:t>
            </a:r>
            <a:endParaRPr lang="en-US" sz="2000" dirty="0">
              <a:solidFill>
                <a:schemeClr val="bg1"/>
              </a:solidFill>
              <a:latin typeface="Helvetica" panose="020B0604020202020204"/>
              <a:cs typeface="Helvetica" panose="020B0604020202020204"/>
            </a:endParaRP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Display 800 x 600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77A8E11-FA01-BC7B-DA14-66EE6DA1ADFB}"/>
              </a:ext>
            </a:extLst>
          </p:cNvPr>
          <p:cNvSpPr/>
          <p:nvPr/>
        </p:nvSpPr>
        <p:spPr>
          <a:xfrm>
            <a:off x="6096000" y="1187185"/>
            <a:ext cx="3658422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800"/>
              </a:spcAft>
            </a:pPr>
            <a:r>
              <a:rPr lang="en-GB" sz="3200" b="1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Windows 11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CPU Pro </a:t>
            </a:r>
            <a:r>
              <a:rPr lang="en-GB" sz="2000" dirty="0" err="1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cessor</a:t>
            </a: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: 1GHz (2 Cores)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RAM: 4GB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Storage: 64GB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DirectX 12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Display 720p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TPM 2.0 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Secure Boot</a:t>
            </a:r>
          </a:p>
          <a:p>
            <a:pPr lvl="0"/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Internet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81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50575-FEBE-A131-45A5-E09B0610E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746B0EF-5CB2-248A-05B1-B83C8B68A0BF}"/>
              </a:ext>
            </a:extLst>
          </p:cNvPr>
          <p:cNvSpPr/>
          <p:nvPr/>
        </p:nvSpPr>
        <p:spPr>
          <a:xfrm>
            <a:off x="3141133" y="1268222"/>
            <a:ext cx="8173380" cy="915564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000"/>
            <a:r>
              <a:rPr lang="en-GB" sz="2000" b="1" dirty="0">
                <a:solidFill>
                  <a:srgbClr val="FFFFFF"/>
                </a:solidFill>
                <a:latin typeface="Helvetica"/>
              </a:rPr>
              <a:t>Performance</a:t>
            </a:r>
            <a:endParaRPr lang="en-US" sz="20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5B9D6-4064-3239-8C38-C3B8EC23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 11 – Minimum Requirements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2C92DB-EAFD-229A-39A5-AA5EEF395316}"/>
              </a:ext>
            </a:extLst>
          </p:cNvPr>
          <p:cNvSpPr/>
          <p:nvPr/>
        </p:nvSpPr>
        <p:spPr>
          <a:xfrm>
            <a:off x="4106333" y="2479319"/>
            <a:ext cx="7208180" cy="915564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000"/>
            <a:r>
              <a:rPr lang="en-GB" sz="2000" b="1">
                <a:solidFill>
                  <a:srgbClr val="FFFFFF"/>
                </a:solidFill>
                <a:latin typeface="Helvetica"/>
              </a:rPr>
              <a:t>Security</a:t>
            </a:r>
            <a:endParaRPr lang="en-US" sz="20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CBB46D2-DDF5-0414-4468-E7F47FA2CDFC}"/>
              </a:ext>
            </a:extLst>
          </p:cNvPr>
          <p:cNvSpPr/>
          <p:nvPr/>
        </p:nvSpPr>
        <p:spPr>
          <a:xfrm>
            <a:off x="6616700" y="1268222"/>
            <a:ext cx="4436825" cy="914400"/>
          </a:xfrm>
          <a:custGeom>
            <a:avLst/>
            <a:gdLst>
              <a:gd name="connsiteX0" fmla="*/ 0 w 4726103"/>
              <a:gd name="connsiteY0" fmla="*/ 0 h 915564"/>
              <a:gd name="connsiteX1" fmla="*/ 4726103 w 4726103"/>
              <a:gd name="connsiteY1" fmla="*/ 0 h 915564"/>
              <a:gd name="connsiteX2" fmla="*/ 4726103 w 4726103"/>
              <a:gd name="connsiteY2" fmla="*/ 915564 h 915564"/>
              <a:gd name="connsiteX3" fmla="*/ 0 w 4726103"/>
              <a:gd name="connsiteY3" fmla="*/ 915564 h 915564"/>
              <a:gd name="connsiteX4" fmla="*/ 0 w 4726103"/>
              <a:gd name="connsiteY4" fmla="*/ 0 h 91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6103" h="915564">
                <a:moveTo>
                  <a:pt x="0" y="0"/>
                </a:moveTo>
                <a:lnTo>
                  <a:pt x="4726103" y="0"/>
                </a:lnTo>
                <a:lnTo>
                  <a:pt x="4726103" y="915564"/>
                </a:lnTo>
                <a:lnTo>
                  <a:pt x="0" y="91556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000"/>
            <a:r>
              <a:rPr lang="en-GB" sz="1200" dirty="0">
                <a:solidFill>
                  <a:srgbClr val="FFFFFF"/>
                </a:solidFill>
                <a:latin typeface="Helvetica"/>
              </a:rPr>
              <a:t>Windows 11 Minimum Requirements</a:t>
            </a:r>
            <a:endParaRPr lang="en-US" sz="1200" dirty="0">
              <a:solidFill>
                <a:srgbClr val="FFFFFF"/>
              </a:solidFill>
              <a:latin typeface="Helvetica"/>
            </a:endParaRPr>
          </a:p>
          <a:p>
            <a:pPr marL="144000"/>
            <a:r>
              <a:rPr lang="en-GB" sz="1200" dirty="0">
                <a:solidFill>
                  <a:srgbClr val="FFFFFF"/>
                </a:solidFill>
                <a:latin typeface="Helvetica"/>
              </a:rPr>
              <a:t>AI Integration Expectation</a:t>
            </a:r>
            <a:endParaRPr lang="en-US" sz="120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3ECA48C-8D39-73F8-3312-FEB86360CCD0}"/>
              </a:ext>
            </a:extLst>
          </p:cNvPr>
          <p:cNvSpPr/>
          <p:nvPr/>
        </p:nvSpPr>
        <p:spPr>
          <a:xfrm>
            <a:off x="6616700" y="2479319"/>
            <a:ext cx="4436825" cy="915564"/>
          </a:xfrm>
          <a:custGeom>
            <a:avLst/>
            <a:gdLst>
              <a:gd name="connsiteX0" fmla="*/ 0 w 4726103"/>
              <a:gd name="connsiteY0" fmla="*/ 0 h 915564"/>
              <a:gd name="connsiteX1" fmla="*/ 4726103 w 4726103"/>
              <a:gd name="connsiteY1" fmla="*/ 0 h 915564"/>
              <a:gd name="connsiteX2" fmla="*/ 4726103 w 4726103"/>
              <a:gd name="connsiteY2" fmla="*/ 915564 h 915564"/>
              <a:gd name="connsiteX3" fmla="*/ 0 w 4726103"/>
              <a:gd name="connsiteY3" fmla="*/ 915564 h 915564"/>
              <a:gd name="connsiteX4" fmla="*/ 0 w 4726103"/>
              <a:gd name="connsiteY4" fmla="*/ 0 h 91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6103" h="915564">
                <a:moveTo>
                  <a:pt x="0" y="0"/>
                </a:moveTo>
                <a:lnTo>
                  <a:pt x="4726103" y="0"/>
                </a:lnTo>
                <a:lnTo>
                  <a:pt x="4726103" y="915564"/>
                </a:lnTo>
                <a:lnTo>
                  <a:pt x="0" y="91556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000"/>
            <a:r>
              <a:rPr lang="en-GB" sz="1200" dirty="0">
                <a:solidFill>
                  <a:srgbClr val="FFFFFF"/>
                </a:solidFill>
                <a:latin typeface="Helvetica"/>
              </a:rPr>
              <a:t>Fully Supported OS with Security and Feature Updates</a:t>
            </a:r>
            <a:endParaRPr lang="en-US" sz="1200" dirty="0">
              <a:solidFill>
                <a:srgbClr val="FFFFFF"/>
              </a:solidFill>
              <a:latin typeface="Helvetica"/>
            </a:endParaRPr>
          </a:p>
          <a:p>
            <a:pPr marL="144000"/>
            <a:r>
              <a:rPr lang="en-GB" sz="1200" dirty="0">
                <a:solidFill>
                  <a:srgbClr val="FFFFFF"/>
                </a:solidFill>
                <a:latin typeface="Helvetica"/>
              </a:rPr>
              <a:t>Enhanced Security Integrations</a:t>
            </a:r>
            <a:endParaRPr lang="en-US" sz="1200" dirty="0">
              <a:solidFill>
                <a:srgbClr val="FFFFFF"/>
              </a:solidFill>
              <a:latin typeface="Helvetica"/>
            </a:endParaRPr>
          </a:p>
          <a:p>
            <a:pPr marL="144000"/>
            <a:r>
              <a:rPr lang="en-GB" sz="1200" dirty="0">
                <a:solidFill>
                  <a:srgbClr val="FFFFFF"/>
                </a:solidFill>
                <a:latin typeface="Helvetica"/>
              </a:rPr>
              <a:t>Eliminate End of Support Risk</a:t>
            </a:r>
            <a:endParaRPr lang="en-US" sz="120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D218A88-BDD2-7CED-6804-CC0A2A9776AC}"/>
              </a:ext>
            </a:extLst>
          </p:cNvPr>
          <p:cNvSpPr/>
          <p:nvPr/>
        </p:nvSpPr>
        <p:spPr>
          <a:xfrm>
            <a:off x="3135039" y="3634736"/>
            <a:ext cx="8173380" cy="915564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000"/>
            <a:r>
              <a:rPr lang="en-GB" sz="2000" b="1" dirty="0">
                <a:solidFill>
                  <a:srgbClr val="FFFFFF"/>
                </a:solidFill>
                <a:latin typeface="Helvetica"/>
              </a:rPr>
              <a:t>Cost Optimisation</a:t>
            </a:r>
            <a:endParaRPr lang="en-US" sz="20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C541DD-68C9-B6CE-CCD9-CA5ADB34B21C}"/>
              </a:ext>
            </a:extLst>
          </p:cNvPr>
          <p:cNvSpPr/>
          <p:nvPr/>
        </p:nvSpPr>
        <p:spPr>
          <a:xfrm>
            <a:off x="6616700" y="3634736"/>
            <a:ext cx="4436825" cy="915564"/>
          </a:xfrm>
          <a:custGeom>
            <a:avLst/>
            <a:gdLst>
              <a:gd name="connsiteX0" fmla="*/ 0 w 4726103"/>
              <a:gd name="connsiteY0" fmla="*/ 0 h 915564"/>
              <a:gd name="connsiteX1" fmla="*/ 4726103 w 4726103"/>
              <a:gd name="connsiteY1" fmla="*/ 0 h 915564"/>
              <a:gd name="connsiteX2" fmla="*/ 4726103 w 4726103"/>
              <a:gd name="connsiteY2" fmla="*/ 915564 h 915564"/>
              <a:gd name="connsiteX3" fmla="*/ 0 w 4726103"/>
              <a:gd name="connsiteY3" fmla="*/ 915564 h 915564"/>
              <a:gd name="connsiteX4" fmla="*/ 0 w 4726103"/>
              <a:gd name="connsiteY4" fmla="*/ 0 h 91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6103" h="915564">
                <a:moveTo>
                  <a:pt x="0" y="0"/>
                </a:moveTo>
                <a:lnTo>
                  <a:pt x="4726103" y="0"/>
                </a:lnTo>
                <a:lnTo>
                  <a:pt x="4726103" y="915564"/>
                </a:lnTo>
                <a:lnTo>
                  <a:pt x="0" y="91556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000"/>
            <a:r>
              <a:rPr lang="en-GB" sz="1200" dirty="0">
                <a:solidFill>
                  <a:srgbClr val="FFFFFF"/>
                </a:solidFill>
                <a:latin typeface="Helvetica"/>
              </a:rPr>
              <a:t>Avoid Additional  Microsoft </a:t>
            </a:r>
            <a:r>
              <a:rPr lang="en-GB" sz="1200">
                <a:solidFill>
                  <a:srgbClr val="FFFFFF"/>
                </a:solidFill>
                <a:latin typeface="Helvetica"/>
              </a:rPr>
              <a:t>Support Charges</a:t>
            </a:r>
            <a:endParaRPr lang="en-US" sz="1200" dirty="0">
              <a:solidFill>
                <a:srgbClr val="FFFFFF"/>
              </a:solidFill>
              <a:latin typeface="Helvetica"/>
            </a:endParaRPr>
          </a:p>
          <a:p>
            <a:pPr marL="144000"/>
            <a:r>
              <a:rPr lang="en-GB" sz="1200" dirty="0">
                <a:solidFill>
                  <a:srgbClr val="FFFFFF"/>
                </a:solidFill>
                <a:latin typeface="Helvetica"/>
              </a:rPr>
              <a:t>Avoid Cyber Breach and </a:t>
            </a:r>
            <a:r>
              <a:rPr lang="en-GB" sz="1200">
                <a:solidFill>
                  <a:srgbClr val="FFFFFF"/>
                </a:solidFill>
                <a:latin typeface="Helvetica"/>
              </a:rPr>
              <a:t>associated costs</a:t>
            </a:r>
            <a:endParaRPr lang="en-US" sz="120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442A0F-FC59-2C47-BAFD-A67F970D551E}"/>
              </a:ext>
            </a:extLst>
          </p:cNvPr>
          <p:cNvSpPr/>
          <p:nvPr/>
        </p:nvSpPr>
        <p:spPr>
          <a:xfrm>
            <a:off x="4100239" y="4837584"/>
            <a:ext cx="7208180" cy="915564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4000"/>
            <a:r>
              <a:rPr lang="en-GB" sz="2000" b="1">
                <a:solidFill>
                  <a:srgbClr val="FFFFFF"/>
                </a:solidFill>
                <a:latin typeface="Helvetica"/>
              </a:rPr>
              <a:t>User Satisfaction</a:t>
            </a:r>
            <a:endParaRPr lang="en-US" sz="2000" b="1" dirty="0">
              <a:solidFill>
                <a:srgbClr val="FFFFFF"/>
              </a:solidFill>
              <a:latin typeface="Helvetica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E77A972-76B1-A31F-56B4-149BE3716689}"/>
              </a:ext>
            </a:extLst>
          </p:cNvPr>
          <p:cNvGrpSpPr/>
          <p:nvPr/>
        </p:nvGrpSpPr>
        <p:grpSpPr>
          <a:xfrm>
            <a:off x="1295399" y="980938"/>
            <a:ext cx="1490134" cy="1490132"/>
            <a:chOff x="1295399" y="980938"/>
            <a:chExt cx="1490134" cy="14901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DE86CEC-CA02-1287-84DB-EF7F647CD935}"/>
                </a:ext>
              </a:extLst>
            </p:cNvPr>
            <p:cNvGrpSpPr/>
            <p:nvPr/>
          </p:nvGrpSpPr>
          <p:grpSpPr>
            <a:xfrm>
              <a:off x="1295399" y="980938"/>
              <a:ext cx="1490134" cy="1490132"/>
              <a:chOff x="5013628" y="954230"/>
              <a:chExt cx="1927701" cy="1927701"/>
            </a:xfrm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C4DDE75A-90BF-5C98-61B1-C6008C6233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CB9092-7F5C-FD4E-CB1B-1CBAE45F0F10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95E0D00E-DE8B-5058-F90A-38EDCF77D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2653" y="1536540"/>
              <a:ext cx="635626" cy="37893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5FDB6BD-0794-CFE4-5B45-8093507B7B92}"/>
              </a:ext>
            </a:extLst>
          </p:cNvPr>
          <p:cNvGrpSpPr/>
          <p:nvPr/>
        </p:nvGrpSpPr>
        <p:grpSpPr>
          <a:xfrm>
            <a:off x="2260599" y="2192035"/>
            <a:ext cx="1490134" cy="1490132"/>
            <a:chOff x="2260599" y="2192035"/>
            <a:chExt cx="1490134" cy="149013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000465B-2558-B3DE-4A52-377A96E189D8}"/>
                </a:ext>
              </a:extLst>
            </p:cNvPr>
            <p:cNvGrpSpPr/>
            <p:nvPr/>
          </p:nvGrpSpPr>
          <p:grpSpPr>
            <a:xfrm>
              <a:off x="2260599" y="2192035"/>
              <a:ext cx="1490134" cy="1490132"/>
              <a:chOff x="5013628" y="954230"/>
              <a:chExt cx="1927701" cy="1927701"/>
            </a:xfrm>
          </p:grpSpPr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CAF07737-6740-AC90-829E-26E9716C83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2E1015A-50FB-EB4E-A2D5-1129E64FBD0A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4D6AD353-27F4-4EF2-7255-F14B617CD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49970" y="2632702"/>
              <a:ext cx="511390" cy="60879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FFA41B9-C15A-0C2D-697A-9749631E2ACC}"/>
              </a:ext>
            </a:extLst>
          </p:cNvPr>
          <p:cNvGrpSpPr/>
          <p:nvPr/>
        </p:nvGrpSpPr>
        <p:grpSpPr>
          <a:xfrm>
            <a:off x="1295399" y="3347452"/>
            <a:ext cx="1490134" cy="1490132"/>
            <a:chOff x="1295399" y="3347452"/>
            <a:chExt cx="1490134" cy="149013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FCC90F1-AC32-B670-DEFD-027658BE19BF}"/>
                </a:ext>
              </a:extLst>
            </p:cNvPr>
            <p:cNvGrpSpPr/>
            <p:nvPr/>
          </p:nvGrpSpPr>
          <p:grpSpPr>
            <a:xfrm>
              <a:off x="1295399" y="3347452"/>
              <a:ext cx="1490134" cy="1490132"/>
              <a:chOff x="5013628" y="954230"/>
              <a:chExt cx="1927701" cy="1927701"/>
            </a:xfrm>
          </p:grpSpPr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E678C219-7051-80C7-E35E-BC30B69CC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67520A0-B20B-B6F5-8526-4C873AA46E9D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972C2F31-4AA9-D576-689B-9FBA0C80A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10383" y="3858505"/>
              <a:ext cx="490858" cy="468026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CD92B40-2887-E54A-9AD3-C89CC8843ABB}"/>
              </a:ext>
            </a:extLst>
          </p:cNvPr>
          <p:cNvGrpSpPr/>
          <p:nvPr/>
        </p:nvGrpSpPr>
        <p:grpSpPr>
          <a:xfrm>
            <a:off x="2260599" y="4550300"/>
            <a:ext cx="1490134" cy="1490132"/>
            <a:chOff x="2260599" y="4550300"/>
            <a:chExt cx="1490134" cy="149013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69F929B-6AD4-6836-8E13-06E455F07FDD}"/>
                </a:ext>
              </a:extLst>
            </p:cNvPr>
            <p:cNvGrpSpPr/>
            <p:nvPr/>
          </p:nvGrpSpPr>
          <p:grpSpPr>
            <a:xfrm>
              <a:off x="2260599" y="4550300"/>
              <a:ext cx="1490134" cy="1490132"/>
              <a:chOff x="5013628" y="954230"/>
              <a:chExt cx="1927701" cy="1927701"/>
            </a:xfrm>
          </p:grpSpPr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F6E90909-64A7-D4EE-3A86-B190E946C0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D82AC84-F8D5-77F4-8265-96291E4D80AC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2A11FA64-3989-3C71-7740-7C12AA9B8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782975" y="4988560"/>
              <a:ext cx="445380" cy="53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139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20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A6878-5A05-77F0-86D7-58BD33E15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5FA1-C12A-C72F-0CDD-922D7DA5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</a:t>
            </a:r>
            <a:r>
              <a:rPr lang="en-GB" dirty="0" err="1"/>
              <a:t>PCaaS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0CC762-80C3-2C75-67C0-EE3D40F1152E}"/>
              </a:ext>
            </a:extLst>
          </p:cNvPr>
          <p:cNvSpPr txBox="1">
            <a:spLocks/>
          </p:cNvSpPr>
          <p:nvPr/>
        </p:nvSpPr>
        <p:spPr>
          <a:xfrm>
            <a:off x="411572" y="1633868"/>
            <a:ext cx="6548028" cy="4881563"/>
          </a:xfr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sz="2000" dirty="0">
              <a:latin typeface="Helvetica" pitchFamily="2" charset="0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49F8A806-3E56-D412-6DB6-478B3DBC9E77}"/>
              </a:ext>
            </a:extLst>
          </p:cNvPr>
          <p:cNvSpPr/>
          <p:nvPr/>
        </p:nvSpPr>
        <p:spPr>
          <a:xfrm>
            <a:off x="1193800" y="1187185"/>
            <a:ext cx="4614333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800"/>
              </a:spcAft>
            </a:pPr>
            <a:r>
              <a:rPr lang="en-GB" sz="2400" b="1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Traditional / Legacy Device Procurement</a:t>
            </a:r>
            <a:endParaRPr lang="en-GB" sz="3200" b="1" dirty="0">
              <a:solidFill>
                <a:schemeClr val="bg1"/>
              </a:solidFill>
              <a:latin typeface="Helvetica" panose="020B0604020202020204"/>
              <a:cs typeface="Helvetica" panose="020B0604020202020204"/>
            </a:endParaRPr>
          </a:p>
          <a:p>
            <a:pPr marL="342900" lvl="0" indent="-342900">
              <a:spcAft>
                <a:spcPts val="600"/>
              </a:spcAft>
              <a:buClr>
                <a:schemeClr val="bg1"/>
              </a:buClr>
              <a:buFont typeface="Helvetica" pitchFamily="2" charset="0"/>
              <a:buChar char="×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Unpredictable Costs</a:t>
            </a:r>
          </a:p>
          <a:p>
            <a:pPr marL="342900" lvl="0" indent="-342900">
              <a:spcAft>
                <a:spcPts val="600"/>
              </a:spcAft>
              <a:buClr>
                <a:schemeClr val="bg1"/>
              </a:buClr>
              <a:buFont typeface="Helvetica" pitchFamily="2" charset="0"/>
              <a:buChar char="×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High Capital Expenditure Outlays</a:t>
            </a:r>
          </a:p>
          <a:p>
            <a:pPr marL="342900" lvl="0" indent="-342900">
              <a:spcAft>
                <a:spcPts val="600"/>
              </a:spcAft>
              <a:buClr>
                <a:schemeClr val="bg1"/>
              </a:buClr>
              <a:buFont typeface="Helvetica" pitchFamily="2" charset="0"/>
              <a:buChar char="×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High TCO – Ongoing burden on stretched IT &amp; Procurement Teams</a:t>
            </a:r>
          </a:p>
          <a:p>
            <a:pPr marL="342900" lvl="0" indent="-342900">
              <a:spcAft>
                <a:spcPts val="600"/>
              </a:spcAft>
              <a:buClr>
                <a:schemeClr val="bg1"/>
              </a:buClr>
              <a:buFont typeface="Helvetica" pitchFamily="2" charset="0"/>
              <a:buChar char="×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Technology Obsolescence</a:t>
            </a:r>
          </a:p>
          <a:p>
            <a:pPr marL="342900" lvl="0" indent="-342900">
              <a:spcAft>
                <a:spcPts val="600"/>
              </a:spcAft>
              <a:buClr>
                <a:schemeClr val="bg1"/>
              </a:buClr>
              <a:buFont typeface="Helvetica" pitchFamily="2" charset="0"/>
              <a:buChar char="×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Environmental &amp; Disposal Challenges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B0A808-CA4D-99FE-E774-0C39BEE66827}"/>
              </a:ext>
            </a:extLst>
          </p:cNvPr>
          <p:cNvSpPr/>
          <p:nvPr/>
        </p:nvSpPr>
        <p:spPr>
          <a:xfrm>
            <a:off x="6096000" y="1187185"/>
            <a:ext cx="4724400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800"/>
              </a:spcAft>
            </a:pPr>
            <a:r>
              <a:rPr lang="en-GB" sz="2400" b="1" dirty="0" err="1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PCaaS</a:t>
            </a:r>
            <a:endParaRPr lang="en-GB" sz="2400" b="1" dirty="0">
              <a:solidFill>
                <a:schemeClr val="bg1"/>
              </a:solidFill>
              <a:latin typeface="Helvetica" panose="020B0604020202020204"/>
              <a:cs typeface="Helvetica" panose="020B0604020202020204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Predictable Monthly Pricing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Lifecycle Management including Device Provisioning &amp; Disposal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Improved Sustainability Focus to reduce e-waste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Intune Integrated; improved compliance and security focus 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Streamline IT Operations 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Helvetica" panose="020B0604020202020204"/>
                <a:cs typeface="Helvetica" panose="020B0604020202020204"/>
              </a:rPr>
              <a:t>Future Proofed End User Devices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68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DB872-7B7C-31D5-A498-A2AD4B62F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64377D16-C349-625C-BF63-D4E6B49F622B}"/>
              </a:ext>
            </a:extLst>
          </p:cNvPr>
          <p:cNvSpPr/>
          <p:nvPr/>
        </p:nvSpPr>
        <p:spPr>
          <a:xfrm>
            <a:off x="588241" y="1212585"/>
            <a:ext cx="1736074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Device Provisioning</a:t>
            </a: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A8AF62A3-58EB-CC5B-2659-9DAA8C6859DB}"/>
              </a:ext>
            </a:extLst>
          </p:cNvPr>
          <p:cNvSpPr/>
          <p:nvPr/>
        </p:nvSpPr>
        <p:spPr>
          <a:xfrm>
            <a:off x="2448313" y="1212585"/>
            <a:ext cx="1736074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Configuration Services</a:t>
            </a:r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FA653BA3-1E32-4AF7-130E-AF766ED4EFA6}"/>
              </a:ext>
            </a:extLst>
          </p:cNvPr>
          <p:cNvSpPr/>
          <p:nvPr/>
        </p:nvSpPr>
        <p:spPr>
          <a:xfrm>
            <a:off x="4313675" y="1212585"/>
            <a:ext cx="1736074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Delivery/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Distribution</a:t>
            </a:r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03609C8D-78CB-F15A-9CC3-B06BE7C9D63F}"/>
              </a:ext>
            </a:extLst>
          </p:cNvPr>
          <p:cNvSpPr/>
          <p:nvPr/>
        </p:nvSpPr>
        <p:spPr>
          <a:xfrm>
            <a:off x="6171590" y="1212585"/>
            <a:ext cx="1736074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Ongoing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Support</a:t>
            </a:r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EC23DF9E-8B2E-A78E-AF9F-73897A2D31AE}"/>
              </a:ext>
            </a:extLst>
          </p:cNvPr>
          <p:cNvSpPr/>
          <p:nvPr/>
        </p:nvSpPr>
        <p:spPr>
          <a:xfrm>
            <a:off x="8029505" y="1212585"/>
            <a:ext cx="1736074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Lifecycle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Management</a:t>
            </a:r>
          </a:p>
        </p:txBody>
      </p: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9031197E-9DE0-A146-DF8E-9BDAD992A6B7}"/>
              </a:ext>
            </a:extLst>
          </p:cNvPr>
          <p:cNvSpPr/>
          <p:nvPr/>
        </p:nvSpPr>
        <p:spPr>
          <a:xfrm>
            <a:off x="9887420" y="1212585"/>
            <a:ext cx="1736074" cy="4715075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Asset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Helvetica" pitchFamily="2" charset="0"/>
              </a:rPr>
              <a:t>Recovery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4DC61-5ABE-310F-7A0D-9DE1B0BC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PCaaS</a:t>
            </a:r>
            <a:r>
              <a:rPr lang="en-GB" dirty="0"/>
              <a:t> with EXPO.e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A25EEF-8C69-8402-D371-620468839902}"/>
              </a:ext>
            </a:extLst>
          </p:cNvPr>
          <p:cNvSpPr txBox="1">
            <a:spLocks/>
          </p:cNvSpPr>
          <p:nvPr/>
        </p:nvSpPr>
        <p:spPr>
          <a:xfrm>
            <a:off x="411572" y="1633868"/>
            <a:ext cx="6548028" cy="4881563"/>
          </a:xfr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sz="2000" dirty="0"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0AB72C-133A-C404-C200-98ADBF20166C}"/>
              </a:ext>
            </a:extLst>
          </p:cNvPr>
          <p:cNvSpPr/>
          <p:nvPr/>
        </p:nvSpPr>
        <p:spPr>
          <a:xfrm>
            <a:off x="588242" y="4522296"/>
            <a:ext cx="11015518" cy="111187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Service Delivery Manager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A single point of contact to help coordinating deliverables and provide status updates.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CDBA5DC-0723-BFEE-9002-A519BC317710}"/>
              </a:ext>
            </a:extLst>
          </p:cNvPr>
          <p:cNvGrpSpPr/>
          <p:nvPr/>
        </p:nvGrpSpPr>
        <p:grpSpPr>
          <a:xfrm>
            <a:off x="846906" y="1374444"/>
            <a:ext cx="1218744" cy="1218742"/>
            <a:chOff x="846906" y="1374444"/>
            <a:chExt cx="1218744" cy="121874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923DC67-EC81-367A-CDF5-DBEDC08B8AEF}"/>
                </a:ext>
              </a:extLst>
            </p:cNvPr>
            <p:cNvGrpSpPr/>
            <p:nvPr/>
          </p:nvGrpSpPr>
          <p:grpSpPr>
            <a:xfrm>
              <a:off x="846906" y="1374444"/>
              <a:ext cx="1218744" cy="1218742"/>
              <a:chOff x="5013628" y="954230"/>
              <a:chExt cx="1927701" cy="1927701"/>
            </a:xfrm>
          </p:grpSpPr>
          <p:pic>
            <p:nvPicPr>
              <p:cNvPr id="42" name="Graphic 41">
                <a:extLst>
                  <a:ext uri="{FF2B5EF4-FFF2-40B4-BE49-F238E27FC236}">
                    <a16:creationId xmlns:a16="http://schemas.microsoft.com/office/drawing/2014/main" id="{E25C464D-EC36-6B75-E596-D91EF16C7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2705177-C9CA-E0F6-2D68-43C834AE7A87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B9C42E94-782B-42B4-700E-C74987163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03866" y="1798078"/>
              <a:ext cx="504825" cy="371475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4E54D7C-5BCC-B3EA-1216-73B06D991780}"/>
              </a:ext>
            </a:extLst>
          </p:cNvPr>
          <p:cNvGrpSpPr/>
          <p:nvPr/>
        </p:nvGrpSpPr>
        <p:grpSpPr>
          <a:xfrm>
            <a:off x="2706978" y="1374444"/>
            <a:ext cx="1218744" cy="1218742"/>
            <a:chOff x="2706978" y="1374444"/>
            <a:chExt cx="1218744" cy="121874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0DA0753-B2BC-1DE0-308E-E36C75947EB2}"/>
                </a:ext>
              </a:extLst>
            </p:cNvPr>
            <p:cNvGrpSpPr/>
            <p:nvPr/>
          </p:nvGrpSpPr>
          <p:grpSpPr>
            <a:xfrm>
              <a:off x="2706978" y="1374444"/>
              <a:ext cx="1218744" cy="1218742"/>
              <a:chOff x="5013628" y="954230"/>
              <a:chExt cx="1927701" cy="1927701"/>
            </a:xfrm>
          </p:grpSpPr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C78A45A2-4E1F-58F0-9017-475D435248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ED30422-6591-DA66-FB8A-41CDFC52E024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86300997-A218-9FA8-50A4-D369121FD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57214" y="1745690"/>
              <a:ext cx="518272" cy="47625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EC75298-F26F-8A79-74DC-EEBE508ED7CC}"/>
              </a:ext>
            </a:extLst>
          </p:cNvPr>
          <p:cNvGrpSpPr/>
          <p:nvPr/>
        </p:nvGrpSpPr>
        <p:grpSpPr>
          <a:xfrm>
            <a:off x="6430255" y="1374444"/>
            <a:ext cx="1218744" cy="1218742"/>
            <a:chOff x="6430255" y="1374444"/>
            <a:chExt cx="1218744" cy="121874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AA97B90-F05C-93D2-A542-8C8EC9A9ABBF}"/>
                </a:ext>
              </a:extLst>
            </p:cNvPr>
            <p:cNvGrpSpPr/>
            <p:nvPr/>
          </p:nvGrpSpPr>
          <p:grpSpPr>
            <a:xfrm>
              <a:off x="6430255" y="1374444"/>
              <a:ext cx="1218744" cy="1218742"/>
              <a:chOff x="5013628" y="954230"/>
              <a:chExt cx="1927701" cy="1927701"/>
            </a:xfrm>
          </p:grpSpPr>
          <p:pic>
            <p:nvPicPr>
              <p:cNvPr id="51" name="Graphic 50">
                <a:extLst>
                  <a:ext uri="{FF2B5EF4-FFF2-40B4-BE49-F238E27FC236}">
                    <a16:creationId xmlns:a16="http://schemas.microsoft.com/office/drawing/2014/main" id="{DCBA3F06-721B-1582-3046-823A7FC06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277B770-FD59-6EF9-1B83-D3683EA0C0ED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1B28CC1D-414B-820C-A5D3-CC760DCF5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30077" y="1736165"/>
              <a:ext cx="419100" cy="495300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A2238D8-238C-93D0-DB61-94F6D1D7D386}"/>
              </a:ext>
            </a:extLst>
          </p:cNvPr>
          <p:cNvGrpSpPr/>
          <p:nvPr/>
        </p:nvGrpSpPr>
        <p:grpSpPr>
          <a:xfrm>
            <a:off x="10146085" y="1374444"/>
            <a:ext cx="1218744" cy="1218742"/>
            <a:chOff x="10146085" y="1374444"/>
            <a:chExt cx="1218744" cy="121874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A3DCEC6-CEC1-0D45-AF9D-384891D0A854}"/>
                </a:ext>
              </a:extLst>
            </p:cNvPr>
            <p:cNvGrpSpPr/>
            <p:nvPr/>
          </p:nvGrpSpPr>
          <p:grpSpPr>
            <a:xfrm>
              <a:off x="10146085" y="1374444"/>
              <a:ext cx="1218744" cy="1218742"/>
              <a:chOff x="5013628" y="954230"/>
              <a:chExt cx="1927701" cy="1927701"/>
            </a:xfrm>
          </p:grpSpPr>
          <p:pic>
            <p:nvPicPr>
              <p:cNvPr id="57" name="Graphic 56">
                <a:extLst>
                  <a:ext uri="{FF2B5EF4-FFF2-40B4-BE49-F238E27FC236}">
                    <a16:creationId xmlns:a16="http://schemas.microsoft.com/office/drawing/2014/main" id="{25DEE267-083A-6468-D1BA-0C3DBD120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79F7249-BA2A-8003-66BA-C319B20BB9AE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D8BB46AF-7731-C460-5AB3-77D46B02D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531620" y="1764740"/>
              <a:ext cx="447675" cy="43815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0322C0E-DE3E-92BA-05DE-9A0145B26987}"/>
              </a:ext>
            </a:extLst>
          </p:cNvPr>
          <p:cNvGrpSpPr/>
          <p:nvPr/>
        </p:nvGrpSpPr>
        <p:grpSpPr>
          <a:xfrm>
            <a:off x="4572340" y="1374444"/>
            <a:ext cx="1218744" cy="1218742"/>
            <a:chOff x="4572340" y="1374444"/>
            <a:chExt cx="1218744" cy="121874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16FAB70-3926-D1E3-2272-1B6DC403084D}"/>
                </a:ext>
              </a:extLst>
            </p:cNvPr>
            <p:cNvGrpSpPr/>
            <p:nvPr/>
          </p:nvGrpSpPr>
          <p:grpSpPr>
            <a:xfrm>
              <a:off x="4572340" y="1374444"/>
              <a:ext cx="1218744" cy="1218742"/>
              <a:chOff x="5013628" y="954230"/>
              <a:chExt cx="1927701" cy="1927701"/>
            </a:xfrm>
          </p:grpSpPr>
          <p:pic>
            <p:nvPicPr>
              <p:cNvPr id="48" name="Graphic 47">
                <a:extLst>
                  <a:ext uri="{FF2B5EF4-FFF2-40B4-BE49-F238E27FC236}">
                    <a16:creationId xmlns:a16="http://schemas.microsoft.com/office/drawing/2014/main" id="{8BAFE145-E9F1-7261-9B2C-4F655DF62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8B93038-356D-C74F-8F5A-21852F4C2BD6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C37CA26D-36E0-B8E8-F642-BB391CFB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915012" y="1717115"/>
              <a:ext cx="533400" cy="533400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5FA3862-1A23-4200-E6FD-9600C0723465}"/>
              </a:ext>
            </a:extLst>
          </p:cNvPr>
          <p:cNvGrpSpPr/>
          <p:nvPr/>
        </p:nvGrpSpPr>
        <p:grpSpPr>
          <a:xfrm>
            <a:off x="8288170" y="1374444"/>
            <a:ext cx="1218744" cy="1218742"/>
            <a:chOff x="8288170" y="1374444"/>
            <a:chExt cx="1218744" cy="121874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0A50110-D2EF-558E-7861-36A17810F5E3}"/>
                </a:ext>
              </a:extLst>
            </p:cNvPr>
            <p:cNvGrpSpPr/>
            <p:nvPr/>
          </p:nvGrpSpPr>
          <p:grpSpPr>
            <a:xfrm>
              <a:off x="8288170" y="1374444"/>
              <a:ext cx="1218744" cy="1218742"/>
              <a:chOff x="5013628" y="954230"/>
              <a:chExt cx="1927701" cy="1927701"/>
            </a:xfrm>
          </p:grpSpPr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24A4C47A-49C0-F0DF-E557-B67BAD672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13628" y="954230"/>
                <a:ext cx="1927701" cy="1927701"/>
              </a:xfrm>
              <a:prstGeom prst="rect">
                <a:avLst/>
              </a:prstGeom>
            </p:spPr>
          </p:pic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15D8DC3-9CAA-0BAE-9393-E455CA690A1D}"/>
                  </a:ext>
                </a:extLst>
              </p:cNvPr>
              <p:cNvSpPr/>
              <p:nvPr/>
            </p:nvSpPr>
            <p:spPr>
              <a:xfrm>
                <a:off x="5139991" y="1080593"/>
                <a:ext cx="1674974" cy="1674974"/>
              </a:xfrm>
              <a:prstGeom prst="ellipse">
                <a:avLst/>
              </a:prstGeom>
              <a:solidFill>
                <a:schemeClr val="tx2"/>
              </a:solidFill>
              <a:ln w="9525" cap="flat">
                <a:noFill/>
                <a:prstDash val="solid"/>
                <a:miter/>
              </a:ln>
              <a:effectLst>
                <a:outerShdw blurRad="50800" dist="393700" dir="5400000" sx="96000" sy="96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4450" h="12700" prst="coolSlant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111CFFE9-B84F-3825-191D-BA909DA7C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659417" y="1745690"/>
              <a:ext cx="476250" cy="476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9184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40327-AE5A-722D-6212-C78B9FBE8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061B0-C84D-7E50-3430-55A419AA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23" y="6875"/>
            <a:ext cx="9242077" cy="749300"/>
          </a:xfrm>
        </p:spPr>
        <p:txBody>
          <a:bodyPr/>
          <a:lstStyle/>
          <a:p>
            <a:r>
              <a:rPr lang="en-GB" sz="2400" dirty="0"/>
              <a:t>EXPO.e &amp; Dell – Titanium Partnership for Windows 11 Enablement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3F079E-5E90-23F6-2168-70B799C82365}"/>
              </a:ext>
            </a:extLst>
          </p:cNvPr>
          <p:cNvSpPr txBox="1">
            <a:spLocks/>
          </p:cNvSpPr>
          <p:nvPr/>
        </p:nvSpPr>
        <p:spPr>
          <a:xfrm>
            <a:off x="411572" y="1633868"/>
            <a:ext cx="6548028" cy="4881563"/>
          </a:xfr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sz="2000" dirty="0">
              <a:latin typeface="Helvetica" pitchFamily="2" charset="0"/>
            </a:endParaRPr>
          </a:p>
        </p:txBody>
      </p:sp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43F19C5-330A-2F1B-EBE5-65FEC21E8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41" y="5671499"/>
            <a:ext cx="2162564" cy="629826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8E24F2A0-385D-EBD0-DD60-E3E434F4A8DA}"/>
              </a:ext>
            </a:extLst>
          </p:cNvPr>
          <p:cNvSpPr/>
          <p:nvPr/>
        </p:nvSpPr>
        <p:spPr>
          <a:xfrm>
            <a:off x="768476" y="1259141"/>
            <a:ext cx="3486387" cy="2038013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000" b="1" dirty="0">
                <a:solidFill>
                  <a:schemeClr val="bg1"/>
                </a:solidFill>
                <a:latin typeface="Helvetica" pitchFamily="2" charset="0"/>
              </a:rPr>
              <a:t>Zero &amp; Thin Clients</a:t>
            </a:r>
            <a:endParaRPr lang="en-US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2200847-9F29-BE70-D3BA-42987738825B}"/>
              </a:ext>
            </a:extLst>
          </p:cNvPr>
          <p:cNvSpPr/>
          <p:nvPr/>
        </p:nvSpPr>
        <p:spPr>
          <a:xfrm>
            <a:off x="4422530" y="1259141"/>
            <a:ext cx="3486387" cy="2038013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000" b="1" dirty="0">
                <a:solidFill>
                  <a:schemeClr val="bg1"/>
                </a:solidFill>
                <a:latin typeface="Helvetica" pitchFamily="2" charset="0"/>
              </a:rPr>
              <a:t>Lightweight Devices</a:t>
            </a:r>
            <a:endParaRPr lang="en-US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0FAC345-F1E5-B027-1AF6-EDF23C21807C}"/>
              </a:ext>
            </a:extLst>
          </p:cNvPr>
          <p:cNvSpPr/>
          <p:nvPr/>
        </p:nvSpPr>
        <p:spPr>
          <a:xfrm>
            <a:off x="8076583" y="1259141"/>
            <a:ext cx="3486387" cy="2038013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000" b="1" dirty="0">
                <a:solidFill>
                  <a:schemeClr val="bg1"/>
                </a:solidFill>
                <a:latin typeface="Helvetica" pitchFamily="2" charset="0"/>
              </a:rPr>
              <a:t>AI/ML Ready Devices</a:t>
            </a:r>
            <a:endParaRPr lang="en-US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B67AC61-5C23-4DA3-3EBE-AADCA283E121}"/>
              </a:ext>
            </a:extLst>
          </p:cNvPr>
          <p:cNvSpPr/>
          <p:nvPr/>
        </p:nvSpPr>
        <p:spPr>
          <a:xfrm>
            <a:off x="768476" y="3448397"/>
            <a:ext cx="3486387" cy="2038013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000" b="1" dirty="0">
                <a:solidFill>
                  <a:schemeClr val="bg1"/>
                </a:solidFill>
                <a:latin typeface="Helvetica" pitchFamily="2" charset="0"/>
              </a:rPr>
              <a:t>Desktop Devices</a:t>
            </a:r>
            <a:endParaRPr lang="en-US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A6B9E2F8-542C-1DA5-3D07-6C78E3050E38}"/>
              </a:ext>
            </a:extLst>
          </p:cNvPr>
          <p:cNvSpPr/>
          <p:nvPr/>
        </p:nvSpPr>
        <p:spPr>
          <a:xfrm>
            <a:off x="4422530" y="3448397"/>
            <a:ext cx="3486387" cy="2038013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000" b="1" dirty="0">
                <a:solidFill>
                  <a:schemeClr val="bg1"/>
                </a:solidFill>
                <a:latin typeface="Helvetica" pitchFamily="2" charset="0"/>
              </a:rPr>
              <a:t>Rugged Devices </a:t>
            </a:r>
            <a:endParaRPr lang="en-US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F6A2DCDE-E5A7-806E-6F52-AA68E6DBB8F5}"/>
              </a:ext>
            </a:extLst>
          </p:cNvPr>
          <p:cNvSpPr/>
          <p:nvPr/>
        </p:nvSpPr>
        <p:spPr>
          <a:xfrm>
            <a:off x="8076583" y="3443848"/>
            <a:ext cx="3486387" cy="2038013"/>
          </a:xfrm>
          <a:custGeom>
            <a:avLst>
              <a:gd name="f0" fmla="val 74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 cap="flat">
            <a:noFill/>
            <a:prstDash val="solid"/>
            <a:miter/>
          </a:ln>
          <a:effectLst>
            <a:outerShdw blurRad="50800" dist="393700" dir="5400000" sx="96000" sy="96000" algn="t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12700" prst="coolSlant"/>
          </a:sp3d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000" b="1" dirty="0">
                <a:solidFill>
                  <a:schemeClr val="bg1"/>
                </a:solidFill>
                <a:latin typeface="Helvetica" pitchFamily="2" charset="0"/>
              </a:rPr>
              <a:t>Accessories – Monitors, Keyboards, Docking Stations, </a:t>
            </a:r>
            <a:endParaRPr lang="en-US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38653-C4B6-9622-F9D1-A2D85B546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6538-3CDA-13DB-FCC1-BE658326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PCaaS</a:t>
            </a:r>
            <a:r>
              <a:rPr lang="en-GB" dirty="0"/>
              <a:t> Bundles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10FBDD-1EBA-0AD8-AD7F-4B336D66476D}"/>
              </a:ext>
            </a:extLst>
          </p:cNvPr>
          <p:cNvSpPr txBox="1">
            <a:spLocks/>
          </p:cNvSpPr>
          <p:nvPr/>
        </p:nvSpPr>
        <p:spPr>
          <a:xfrm>
            <a:off x="411572" y="1633868"/>
            <a:ext cx="6548028" cy="4881563"/>
          </a:xfr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sz="2000" dirty="0">
              <a:latin typeface="Helvetica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E9DACB-79FE-A79F-6DE6-3953878E0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449290"/>
              </p:ext>
            </p:extLst>
          </p:nvPr>
        </p:nvGraphicFramePr>
        <p:xfrm>
          <a:off x="615058" y="1350209"/>
          <a:ext cx="10961884" cy="4157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6684">
                  <a:extLst>
                    <a:ext uri="{9D8B030D-6E8A-4147-A177-3AD203B41FA5}">
                      <a16:colId xmlns:a16="http://schemas.microsoft.com/office/drawing/2014/main" val="2330823476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val="1051893377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3475409079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544748395"/>
                    </a:ext>
                  </a:extLst>
                </a:gridCol>
              </a:tblGrid>
              <a:tr h="9846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chemeClr val="bg1"/>
                          </a:solidFill>
                        </a:rPr>
                        <a:t>PCaaS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 BASIC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>
                          <a:solidFill>
                            <a:schemeClr val="bg1"/>
                          </a:solidFill>
                        </a:rPr>
                        <a:t>PCaaS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 ENTERPRISE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>
                          <a:solidFill>
                            <a:schemeClr val="bg1"/>
                          </a:solidFill>
                        </a:rPr>
                        <a:t>PCaaS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 PROTECTED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090999"/>
                  </a:ext>
                </a:extLst>
              </a:tr>
              <a:tr h="54705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Device Hardware Leasing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kern="1200" baseline="0" dirty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GB" sz="1800" b="1" i="0" u="none" strike="noStrike" kern="1200" baseline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kern="1200" baseline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GB" b="1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GB" b="1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558026"/>
                  </a:ext>
                </a:extLst>
              </a:tr>
              <a:tr h="54705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Basic Support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kern="1200" baseline="0" dirty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kern="1200" baseline="0" dirty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GB" b="1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7224251"/>
                  </a:ext>
                </a:extLst>
              </a:tr>
              <a:tr h="54705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M365 Licensing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kern="1200" baseline="0">
                          <a:solidFill>
                            <a:srgbClr val="FF0000"/>
                          </a:solidFill>
                        </a:rPr>
                        <a:t>✘</a:t>
                      </a:r>
                      <a:endParaRPr lang="en-GB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kern="1200" baseline="0" dirty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0487069"/>
                  </a:ext>
                </a:extLst>
              </a:tr>
              <a:tr h="54705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M365 Backup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kern="1200" baseline="0">
                          <a:solidFill>
                            <a:srgbClr val="FF0000"/>
                          </a:solidFill>
                        </a:rPr>
                        <a:t>✘</a:t>
                      </a:r>
                      <a:endParaRPr lang="en-GB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kern="1200" baseline="0" dirty="0">
                          <a:solidFill>
                            <a:srgbClr val="FF0000"/>
                          </a:solidFill>
                        </a:rPr>
                        <a:t>✘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8422240"/>
                  </a:ext>
                </a:extLst>
              </a:tr>
              <a:tr h="984691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Workstation Management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Add-on</a:t>
                      </a:r>
                      <a:endParaRPr lang="en-GB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Add-on</a:t>
                      </a:r>
                      <a:endParaRPr lang="en-GB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Add-on</a:t>
                      </a:r>
                      <a:endParaRPr lang="en-GB" sz="18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7857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808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4FF81-7399-5E6F-E3E1-E89399A83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9D27-B77B-91DA-727B-E9557624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Sustainability Focus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C4E05C-1E83-ADCC-0E81-0026A18C995F}"/>
              </a:ext>
            </a:extLst>
          </p:cNvPr>
          <p:cNvSpPr txBox="1">
            <a:spLocks/>
          </p:cNvSpPr>
          <p:nvPr/>
        </p:nvSpPr>
        <p:spPr>
          <a:xfrm>
            <a:off x="411572" y="1633868"/>
            <a:ext cx="6548028" cy="4881563"/>
          </a:xfr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sz="2000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32C5D-A94C-0E48-AE07-0A84C3F80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93" y="756175"/>
            <a:ext cx="5225534" cy="2803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A5932-6B2A-A65A-E2EB-8728AD0BD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233" y="1929693"/>
            <a:ext cx="5225534" cy="2843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DB53C1-FC2A-59EF-FB3F-959CA330D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475" y="3355888"/>
            <a:ext cx="5225534" cy="2858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760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in Title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ain Slide - Dark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00FF2D"/>
      </a:accent1>
      <a:accent2>
        <a:srgbClr val="06EA26"/>
      </a:accent2>
      <a:accent3>
        <a:srgbClr val="9FFFB0"/>
      </a:accent3>
      <a:accent4>
        <a:srgbClr val="07C7AD"/>
      </a:accent4>
      <a:accent5>
        <a:srgbClr val="0AAB98"/>
      </a:accent5>
      <a:accent6>
        <a:srgbClr val="0D8E82"/>
      </a:accent6>
      <a:hlink>
        <a:srgbClr val="1A1C2B"/>
      </a:hlink>
      <a:folHlink>
        <a:srgbClr val="1A1C2B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ppt/theme/theme11.xml><?xml version="1.0" encoding="utf-8"?>
<a:theme xmlns:a="http://schemas.openxmlformats.org/drawingml/2006/main" name="REMOVE15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Section Title 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REMOVE29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REMOVE31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Title Slide B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in Title Slide C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Title Slide D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Title Slide 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in Title Slide F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in Title Slide G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ection Title 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ain Slide - Light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00FF2D"/>
      </a:accent1>
      <a:accent2>
        <a:srgbClr val="06EA26"/>
      </a:accent2>
      <a:accent3>
        <a:srgbClr val="9FFFB0"/>
      </a:accent3>
      <a:accent4>
        <a:srgbClr val="07C7AD"/>
      </a:accent4>
      <a:accent5>
        <a:srgbClr val="0AAB98"/>
      </a:accent5>
      <a:accent6>
        <a:srgbClr val="0D8E82"/>
      </a:accent6>
      <a:hlink>
        <a:srgbClr val="1A1C2B"/>
      </a:hlink>
      <a:folHlink>
        <a:srgbClr val="1A1C2B"/>
      </a:folHlink>
    </a:clrScheme>
    <a:fontScheme name="exponential-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ED0B51E702C478DF2D1F72FC985D4" ma:contentTypeVersion="" ma:contentTypeDescription="Create a new document." ma:contentTypeScope="" ma:versionID="692779bab097fa4c7a10c0f2e832a371">
  <xsd:schema xmlns:xsd="http://www.w3.org/2001/XMLSchema" xmlns:xs="http://www.w3.org/2001/XMLSchema" xmlns:p="http://schemas.microsoft.com/office/2006/metadata/properties" xmlns:ns2="c61afb54-b4c4-4db4-8593-c402a72c4171" xmlns:ns3="44ac1026-75d1-4d26-8ce4-b469cd4cd481" xmlns:ns4="81E08541-F658-4508-82A0-7B360EA92FAB" xmlns:ns5="81e08541-f658-4508-82a0-7b360ea92fab" targetNamespace="http://schemas.microsoft.com/office/2006/metadata/properties" ma:root="true" ma:fieldsID="abff6824b65dbae75f00cda87ab3836e" ns2:_="" ns3:_="" ns4:_="" ns5:_="">
    <xsd:import namespace="c61afb54-b4c4-4db4-8593-c402a72c4171"/>
    <xsd:import namespace="44ac1026-75d1-4d26-8ce4-b469cd4cd481"/>
    <xsd:import namespace="81E08541-F658-4508-82A0-7B360EA92FAB"/>
    <xsd:import namespace="81e08541-f658-4508-82a0-7b360ea92f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Document_x0020_Type"/>
                <xsd:element ref="ns4:Status"/>
                <xsd:element ref="ns4:Work_x0020_Stream" minOccurs="0"/>
                <xsd:element ref="ns4:MediaServiceMetadata" minOccurs="0"/>
                <xsd:element ref="ns4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afb54-b4c4-4db4-8593-c402a72c41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c1026-75d1-4d26-8ce4-b469cd4cd481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08541-F658-4508-82A0-7B360EA92FA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ma:displayName="Document Type" ma:default="**Unclassified**" ma:format="Dropdown" ma:internalName="Document_x0020_Type">
      <xsd:simpleType>
        <xsd:restriction base="dms:Choice">
          <xsd:enumeration value="Attachments to be submitted"/>
          <xsd:enumeration value="Bid Book and qualification"/>
          <xsd:enumeration value="Commercial"/>
          <xsd:enumeration value="Content Plan"/>
          <xsd:enumeration value="Customer documents"/>
          <xsd:enumeration value="Draft Response"/>
          <xsd:enumeration value="Final Response as submitted to customer"/>
          <xsd:enumeration value="Legal"/>
          <xsd:enumeration value="Meeting notes"/>
          <xsd:enumeration value="Post submission"/>
          <xsd:enumeration value="Presentation stage"/>
          <xsd:enumeration value="**Unclassified**"/>
        </xsd:restriction>
      </xsd:simpleType>
    </xsd:element>
    <xsd:element name="Status" ma:index="11" ma:displayName="Status" ma:default="In Progress" ma:format="Dropdown" ma:internalName="Status">
      <xsd:simpleType>
        <xsd:restriction base="dms:Choice">
          <xsd:enumeration value="In Progress"/>
          <xsd:enumeration value="Complete"/>
          <xsd:enumeration value="Signed Off"/>
        </xsd:restriction>
      </xsd:simpleType>
    </xsd:element>
    <xsd:element name="Work_x0020_Stream" ma:index="12" nillable="true" ma:displayName="Work Stream" ma:internalName="Work_x0020_Stream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loud"/>
                    <xsd:enumeration value="Network"/>
                    <xsd:enumeration value="Security"/>
                    <xsd:enumeration value="Managed Services"/>
                    <xsd:enumeration value="Professional Services"/>
                    <xsd:enumeration value="Project Management"/>
                    <xsd:enumeration value="Other"/>
                    <xsd:enumeration value="Legal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08541-f658-4508-82a0-7b360ea92fab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81E08541-F658-4508-82A0-7B360EA92FAB">Presentation stage</Document_x0020_Type>
    <Work_x0020_Stream xmlns="81E08541-F658-4508-82A0-7B360EA92FAB">
      <Value>Network</Value>
    </Work_x0020_Stream>
    <Status xmlns="81E08541-F658-4508-82A0-7B360EA92FAB">In Progress</Status>
  </documentManagement>
</p:properties>
</file>

<file path=customXml/itemProps1.xml><?xml version="1.0" encoding="utf-8"?>
<ds:datastoreItem xmlns:ds="http://schemas.openxmlformats.org/officeDocument/2006/customXml" ds:itemID="{291BADBF-0762-47C5-B794-57958374FD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DD9FC0-3BAA-4D39-9BDA-E6262487FE13}">
  <ds:schemaRefs>
    <ds:schemaRef ds:uri="44ac1026-75d1-4d26-8ce4-b469cd4cd481"/>
    <ds:schemaRef ds:uri="81E08541-F658-4508-82A0-7B360EA92FAB"/>
    <ds:schemaRef ds:uri="81e08541-f658-4508-82a0-7b360ea92fab"/>
    <ds:schemaRef ds:uri="c61afb54-b4c4-4db4-8593-c402a72c41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92EBFD2-3869-4133-9A54-ADFC21234907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81e08541-f658-4508-82a0-7b360ea92fab"/>
    <ds:schemaRef ds:uri="http://purl.org/dc/dcmitype/"/>
    <ds:schemaRef ds:uri="44ac1026-75d1-4d26-8ce4-b469cd4cd481"/>
    <ds:schemaRef ds:uri="http://schemas.microsoft.com/office/2006/documentManagement/types"/>
    <ds:schemaRef ds:uri="81E08541-F658-4508-82A0-7B360EA92FAB"/>
    <ds:schemaRef ds:uri="c61afb54-b4c4-4db4-8593-c402a72c4171"/>
    <ds:schemaRef ds:uri="http://schemas.microsoft.com/office/2006/metadata/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13f88b1a-c749-4c3c-a732-bf54bc360645}" enabled="0" method="" siteId="{13f88b1a-c749-4c3c-a732-bf54bc36064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37427</TotalTime>
  <Words>293</Words>
  <Application>Microsoft Office PowerPoint</Application>
  <PresentationFormat>Widescreen</PresentationFormat>
  <Paragraphs>97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Helvetica</vt:lpstr>
      <vt:lpstr>Wingdings</vt:lpstr>
      <vt:lpstr>Arial</vt:lpstr>
      <vt:lpstr>Main Title Slide</vt:lpstr>
      <vt:lpstr>Main Title Slide B</vt:lpstr>
      <vt:lpstr>Main Title Slide C</vt:lpstr>
      <vt:lpstr>Main Title Slide D</vt:lpstr>
      <vt:lpstr>Main Title Slide E</vt:lpstr>
      <vt:lpstr>Main Title Slide F</vt:lpstr>
      <vt:lpstr>Main Title Slide G</vt:lpstr>
      <vt:lpstr>Section Title  Slide</vt:lpstr>
      <vt:lpstr>Main Slide - Light</vt:lpstr>
      <vt:lpstr>Main Slide - Dark</vt:lpstr>
      <vt:lpstr>REMOVE15</vt:lpstr>
      <vt:lpstr>1_Section Title  Slide</vt:lpstr>
      <vt:lpstr>REMOVE29</vt:lpstr>
      <vt:lpstr>REMOVE31</vt:lpstr>
      <vt:lpstr>EXPO.e PC as a Service (PCaaS)</vt:lpstr>
      <vt:lpstr>Windows 11 – Minimum Requirements</vt:lpstr>
      <vt:lpstr>Windows 11 – Minimum Requirements</vt:lpstr>
      <vt:lpstr>Why PCaaS</vt:lpstr>
      <vt:lpstr>PCaaS with EXPO.e</vt:lpstr>
      <vt:lpstr>EXPO.e &amp; Dell – Titanium Partnership for Windows 11 Enablement</vt:lpstr>
      <vt:lpstr>PCaaS Bundles</vt:lpstr>
      <vt:lpstr>Sustainability Focus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Williams-Bew</dc:creator>
  <cp:lastModifiedBy>Viktoria Pfeff</cp:lastModifiedBy>
  <cp:revision>151</cp:revision>
  <dcterms:created xsi:type="dcterms:W3CDTF">2020-05-01T17:15:48Z</dcterms:created>
  <dcterms:modified xsi:type="dcterms:W3CDTF">2025-07-02T09:47:58Z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0x010100CC9ED0B51E702C478DF2D1F72FC985D4</vt:lpwstr>
  </property>
</Properties>
</file>